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f5047751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bf504775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bf5047751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bf504775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f5047751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bf504775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f504775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bf504775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bf504775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bf50477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bf5047751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bf5047751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f5047751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f50477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f50477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bf50477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f5047751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f50477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2492616716ea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0c2492616716ea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f50477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f50477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f504775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f50477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f50477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f50477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f5047751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f50477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f5047751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bf50477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f5047751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f504775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25350" y="1253875"/>
            <a:ext cx="56067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Self-Learning and Self-Organizing Log Files by Generating Recursive Associations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K.Indra Gandhi  • 04.01.2020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Categorization</a:t>
            </a:r>
            <a:r>
              <a:rPr lang="en"/>
              <a:t> phase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297500" y="1476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parsed raw log items are normalized,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Stop words removal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Non-alphanumeric data removal.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vocabulary helps in filtering out records that are prone to anomalies.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4" name="Google Shape;214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this sole purpose, we create a vocabulary out of all commonly occurring anomalies.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Recursively  obtaining another level of categorization in order to understand the cause of these related logs.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r>
              <a:rPr lang="en"/>
              <a:t> phase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1297500" y="1476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The features are extracted based on the term frequency </a:t>
            </a:r>
            <a:r>
              <a:rPr b="1" i="1" lang="en" sz="1700"/>
              <a:t>(tf)</a:t>
            </a:r>
            <a:r>
              <a:rPr b="1" lang="en" sz="1700"/>
              <a:t> </a:t>
            </a:r>
            <a:r>
              <a:rPr lang="en" sz="1600"/>
              <a:t>and inverse document frequency</a:t>
            </a:r>
            <a:r>
              <a:rPr b="1" i="1" lang="en" sz="1600"/>
              <a:t>(</a:t>
            </a:r>
            <a:r>
              <a:rPr b="1" i="1" lang="en" sz="1700"/>
              <a:t>idf).</a:t>
            </a:r>
            <a:endParaRPr b="1" i="1" sz="1700"/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log files are pre-processed and duplicates are removed so as to precise the categorization.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1" name="Google Shape;221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product of </a:t>
            </a:r>
            <a:r>
              <a:rPr b="1" i="1" lang="en" sz="1700"/>
              <a:t>tf</a:t>
            </a:r>
            <a:r>
              <a:rPr b="1" lang="en" sz="1600"/>
              <a:t> </a:t>
            </a:r>
            <a:r>
              <a:rPr lang="en" sz="1600"/>
              <a:t>and </a:t>
            </a:r>
            <a:r>
              <a:rPr b="1" i="1" lang="en" sz="1700"/>
              <a:t>idf</a:t>
            </a:r>
            <a:r>
              <a:rPr i="1" lang="en" sz="1700"/>
              <a:t> </a:t>
            </a:r>
            <a:r>
              <a:rPr lang="en" sz="1600"/>
              <a:t>is used to emphasize the importance of a keyword or phrase within dataset.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Here, multiple attributes plays feature role and generate feature matrix out of it.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and Training</a:t>
            </a:r>
            <a:r>
              <a:rPr lang="en"/>
              <a:t> phase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297500" y="1476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</a:t>
            </a:r>
            <a:r>
              <a:rPr lang="en" sz="1600"/>
              <a:t>rain/Test split of dataset is done  before Countvectorizer.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Steps in vectorization :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Instantiate Countvectorizer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Fit to learn feature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Transform.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8" name="Google Shape;228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Countvectorizer to convert text into token counts as the algorithm expects numerical feature vector.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Now as result we got the document - term matrix.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instantiate Multinomial Naïve Bayes model and training it by fitting the vector.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Perception</a:t>
            </a:r>
            <a:endParaRPr/>
          </a:p>
        </p:txBody>
      </p:sp>
      <p:cxnSp>
        <p:nvCxnSpPr>
          <p:cNvPr id="239" name="Google Shape;239;p26"/>
          <p:cNvCxnSpPr/>
          <p:nvPr/>
        </p:nvCxnSpPr>
        <p:spPr>
          <a:xfrm>
            <a:off x="3754525" y="1877225"/>
            <a:ext cx="4054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/>
        </p:nvSpPr>
        <p:spPr>
          <a:xfrm>
            <a:off x="1802475" y="1631575"/>
            <a:ext cx="1770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P(category)      = 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1741950" y="1539700"/>
            <a:ext cx="6187200" cy="756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3906375" y="1510000"/>
            <a:ext cx="3963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of events classified into that category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603375" y="1811425"/>
            <a:ext cx="2617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number of events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1297500" y="2558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conditional probability for calculating the subcategory is the probability of the events that occur in a particular category.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5031300" y="2405750"/>
            <a:ext cx="356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computing the categories and subcategories, an</a:t>
            </a:r>
            <a:r>
              <a:rPr b="1" i="1" lang="en" sz="1600"/>
              <a:t> n-ary </a:t>
            </a:r>
            <a:r>
              <a:rPr lang="en" sz="1600"/>
              <a:t>tree is generated.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Category with high dominance over a period of time is taken for higher insights.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297500" y="622350"/>
            <a:ext cx="54042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Generation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 flipH="1" rot="711236">
            <a:off x="4876212" y="31606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7"/>
          <p:cNvGrpSpPr/>
          <p:nvPr/>
        </p:nvGrpSpPr>
        <p:grpSpPr>
          <a:xfrm>
            <a:off x="2771888" y="3203969"/>
            <a:ext cx="1712700" cy="1265215"/>
            <a:chOff x="5796625" y="2541798"/>
            <a:chExt cx="1712700" cy="1265215"/>
          </a:xfrm>
        </p:grpSpPr>
        <p:sp>
          <p:nvSpPr>
            <p:cNvPr id="253" name="Google Shape;253;p27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 txBox="1"/>
            <p:nvPr/>
          </p:nvSpPr>
          <p:spPr>
            <a:xfrm>
              <a:off x="5840875" y="31824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ERROR</a:t>
              </a:r>
              <a:endParaRPr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7"/>
          <p:cNvSpPr/>
          <p:nvPr/>
        </p:nvSpPr>
        <p:spPr>
          <a:xfrm rot="-712070">
            <a:off x="3659138" y="3179490"/>
            <a:ext cx="1232648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4028300" y="1915472"/>
            <a:ext cx="1712700" cy="1246754"/>
            <a:chOff x="4409300" y="1219942"/>
            <a:chExt cx="1712700" cy="1246754"/>
          </a:xfrm>
        </p:grpSpPr>
        <p:sp>
          <p:nvSpPr>
            <p:cNvPr id="260" name="Google Shape;260;p2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HOSTNAME CONFLICT</a:t>
              </a:r>
              <a:endParaRPr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5" name="Google Shape;265;p27"/>
          <p:cNvSpPr/>
          <p:nvPr/>
        </p:nvSpPr>
        <p:spPr>
          <a:xfrm flipH="1" rot="711430">
            <a:off x="2227307" y="3083122"/>
            <a:ext cx="1349086" cy="58605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rot="-711236">
            <a:off x="754783" y="30836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7"/>
          <p:cNvGrpSpPr/>
          <p:nvPr/>
        </p:nvGrpSpPr>
        <p:grpSpPr>
          <a:xfrm>
            <a:off x="1332675" y="1839272"/>
            <a:ext cx="1712700" cy="1246754"/>
            <a:chOff x="1637475" y="1219942"/>
            <a:chExt cx="1712700" cy="1246754"/>
          </a:xfrm>
        </p:grpSpPr>
        <p:sp>
          <p:nvSpPr>
            <p:cNvPr id="268" name="Google Shape;268;p27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DEVICE STATE CHANGE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7"/>
          <p:cNvSpPr/>
          <p:nvPr/>
        </p:nvSpPr>
        <p:spPr>
          <a:xfrm rot="-711236">
            <a:off x="6238883" y="31606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5372763" y="3280169"/>
            <a:ext cx="1712700" cy="1230715"/>
            <a:chOff x="3021975" y="2541798"/>
            <a:chExt cx="1712700" cy="1230715"/>
          </a:xfrm>
        </p:grpSpPr>
        <p:sp>
          <p:nvSpPr>
            <p:cNvPr id="275" name="Google Shape;275;p27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SERVER MISBEHAVING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7"/>
          <p:cNvGrpSpPr/>
          <p:nvPr/>
        </p:nvGrpSpPr>
        <p:grpSpPr>
          <a:xfrm>
            <a:off x="6723925" y="1851922"/>
            <a:ext cx="1712700" cy="1246754"/>
            <a:chOff x="4409300" y="1219942"/>
            <a:chExt cx="1712700" cy="1246754"/>
          </a:xfrm>
        </p:grpSpPr>
        <p:sp>
          <p:nvSpPr>
            <p:cNvPr id="281" name="Google Shape;281;p2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       5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4453550" y="13333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WARNING</a:t>
              </a:r>
              <a:endParaRPr b="1">
                <a:solidFill>
                  <a:srgbClr val="5E5E5E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pic>
        <p:nvPicPr>
          <p:cNvPr id="291" name="Google Shape;291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975" y="1201375"/>
            <a:ext cx="5726025" cy="3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786100" y="1262750"/>
            <a:ext cx="777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Thus Self-learning techniques on voluminous logs creates the categorization of logs such that the root cause of a particular log can be identified precisely.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The occurrence of any event on the network has to be recorded so as to ensure transparency and security in the network.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The model is trained and tested which shows an accuracy of </a:t>
            </a:r>
            <a:r>
              <a:rPr b="1" i="1" lang="en" sz="1800"/>
              <a:t>96% </a:t>
            </a:r>
            <a:r>
              <a:rPr lang="en" sz="1600"/>
              <a:t>, the accuracy improves as the subclasses grow over time.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ctrTitle"/>
          </p:nvPr>
        </p:nvSpPr>
        <p:spPr>
          <a:xfrm>
            <a:off x="38419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Queries?.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52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648200" y="10870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Introduction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Problem Description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Parsing phase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Initial Categorization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 Extraction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creation and training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Result and Analysis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Conclusion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01775" y="877975"/>
            <a:ext cx="37464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increase in the effective usage of computer systems have paved way for the generation of enormous logs.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Some of  the </a:t>
            </a:r>
            <a:r>
              <a:rPr lang="en" sz="1600"/>
              <a:t>existing </a:t>
            </a:r>
            <a:r>
              <a:rPr lang="en" sz="1600"/>
              <a:t>classification set  which may vary on different logs. </a:t>
            </a:r>
            <a:endParaRPr sz="1600"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933226" y="881750"/>
            <a:ext cx="412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classification of the logs may provide a greater insight on the data that is collected continuously.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approach is a novel approach where we try to cluster the group automatically by learning the pattern and their association with the other information available.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Introduction(Cont..)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3850" y="881750"/>
            <a:ext cx="409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logs generate voluminous data which can be effectively handled by continuously learning the pattern in which the logs are repeated.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This technique actually minimizes the record size without deviating from actual information to be observed.</a:t>
            </a:r>
            <a:r>
              <a:rPr lang="en" sz="1600"/>
              <a:t> </a:t>
            </a:r>
            <a:endParaRPr sz="1600"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933226" y="818025"/>
            <a:ext cx="38409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assign category to those reduced record set, frequency of each token is found and its probabilities are compared to get frequently recurring tokens.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occurrence of these categories across timestamps are examined so as to observe the change in the group of categories determined.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866775"/>
            <a:ext cx="4939800" cy="26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04000" y="1438825"/>
            <a:ext cx="39444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 are extracted from log and classified based on </a:t>
            </a:r>
            <a:r>
              <a:rPr b="1" i="1" lang="en" sz="1700"/>
              <a:t>Multinomial Bayes model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The lifetime of these clusters is observed so as to understand the pattern in which the log information is generated.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4873925" y="1393375"/>
            <a:ext cx="39444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Apart from finding root cause, Our work examines these categories as cluster of information.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Automatic classification of the categories and their corresponding sub-categories help in associating the links that has to be tracked.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77" name="Google Shape;177;p20"/>
          <p:cNvSpPr/>
          <p:nvPr/>
        </p:nvSpPr>
        <p:spPr>
          <a:xfrm>
            <a:off x="1244334" y="260962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4294967295" type="body"/>
          </p:nvPr>
        </p:nvSpPr>
        <p:spPr>
          <a:xfrm>
            <a:off x="1244323" y="27471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Parsing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79" name="Google Shape;179;p20"/>
          <p:cNvGrpSpPr/>
          <p:nvPr/>
        </p:nvGrpSpPr>
        <p:grpSpPr>
          <a:xfrm>
            <a:off x="1872670" y="2020840"/>
            <a:ext cx="198900" cy="593656"/>
            <a:chOff x="777447" y="1610215"/>
            <a:chExt cx="198900" cy="593656"/>
          </a:xfrm>
        </p:grpSpPr>
        <p:cxnSp>
          <p:nvCxnSpPr>
            <p:cNvPr id="180" name="Google Shape;180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0"/>
          <p:cNvSpPr txBox="1"/>
          <p:nvPr>
            <p:ph idx="4294967295" type="body"/>
          </p:nvPr>
        </p:nvSpPr>
        <p:spPr>
          <a:xfrm>
            <a:off x="1003125" y="1134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It is meant to find the underlying structure of data we are given.</a:t>
            </a:r>
            <a:endParaRPr sz="1600"/>
          </a:p>
        </p:txBody>
      </p:sp>
      <p:sp>
        <p:nvSpPr>
          <p:cNvPr descr="Background pointer shape in timeline graphic" id="183" name="Google Shape;183;p20"/>
          <p:cNvSpPr/>
          <p:nvPr/>
        </p:nvSpPr>
        <p:spPr>
          <a:xfrm>
            <a:off x="2720454" y="26096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4294967295" type="body"/>
          </p:nvPr>
        </p:nvSpPr>
        <p:spPr>
          <a:xfrm>
            <a:off x="3014712" y="2619225"/>
            <a:ext cx="1612800" cy="7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Initial Categorization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85" name="Google Shape;185;p20"/>
          <p:cNvGrpSpPr/>
          <p:nvPr/>
        </p:nvGrpSpPr>
        <p:grpSpPr>
          <a:xfrm>
            <a:off x="3588032" y="3349583"/>
            <a:ext cx="198900" cy="593656"/>
            <a:chOff x="2223534" y="2938958"/>
            <a:chExt cx="198900" cy="593656"/>
          </a:xfrm>
        </p:grpSpPr>
        <p:cxnSp>
          <p:nvCxnSpPr>
            <p:cNvPr id="186" name="Google Shape;186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2566087" y="37704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Involves finding initial set of classes available in data we are given</a:t>
            </a:r>
            <a:endParaRPr sz="1600"/>
          </a:p>
        </p:txBody>
      </p:sp>
      <p:sp>
        <p:nvSpPr>
          <p:cNvPr descr="Background pointer shape in timeline graphic" id="189" name="Google Shape;189;p20"/>
          <p:cNvSpPr/>
          <p:nvPr/>
        </p:nvSpPr>
        <p:spPr>
          <a:xfrm>
            <a:off x="4375373" y="26096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idx="4294967295" type="body"/>
          </p:nvPr>
        </p:nvSpPr>
        <p:spPr>
          <a:xfrm>
            <a:off x="4671155" y="27471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Feature Extraction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91" name="Google Shape;191;p20"/>
          <p:cNvGrpSpPr/>
          <p:nvPr/>
        </p:nvGrpSpPr>
        <p:grpSpPr>
          <a:xfrm>
            <a:off x="5222945" y="2020840"/>
            <a:ext cx="198900" cy="593656"/>
            <a:chOff x="3918084" y="1610215"/>
            <a:chExt cx="198900" cy="593656"/>
          </a:xfrm>
        </p:grpSpPr>
        <p:cxnSp>
          <p:nvCxnSpPr>
            <p:cNvPr id="192" name="Google Shape;192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0"/>
          <p:cNvSpPr txBox="1"/>
          <p:nvPr>
            <p:ph idx="4294967295" type="body"/>
          </p:nvPr>
        </p:nvSpPr>
        <p:spPr>
          <a:xfrm>
            <a:off x="4200994" y="1134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It is meant to reduce the number of resources needed </a:t>
            </a:r>
            <a:endParaRPr sz="1600"/>
          </a:p>
        </p:txBody>
      </p:sp>
      <p:sp>
        <p:nvSpPr>
          <p:cNvPr descr="Background pointer shape in timeline graphic" id="195" name="Google Shape;195;p20"/>
          <p:cNvSpPr/>
          <p:nvPr/>
        </p:nvSpPr>
        <p:spPr>
          <a:xfrm>
            <a:off x="6030293" y="26096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idx="4294967295" type="body"/>
          </p:nvPr>
        </p:nvSpPr>
        <p:spPr>
          <a:xfrm>
            <a:off x="6320099" y="27471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 Creation and training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97" name="Google Shape;197;p20"/>
          <p:cNvGrpSpPr/>
          <p:nvPr/>
        </p:nvGrpSpPr>
        <p:grpSpPr>
          <a:xfrm>
            <a:off x="6876470" y="3349583"/>
            <a:ext cx="198900" cy="593656"/>
            <a:chOff x="5958946" y="2938958"/>
            <a:chExt cx="198900" cy="593656"/>
          </a:xfrm>
        </p:grpSpPr>
        <p:cxnSp>
          <p:nvCxnSpPr>
            <p:cNvPr id="198" name="Google Shape;198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0"/>
          <p:cNvSpPr txBox="1"/>
          <p:nvPr>
            <p:ph idx="4294967295" type="body"/>
          </p:nvPr>
        </p:nvSpPr>
        <p:spPr>
          <a:xfrm>
            <a:off x="6006927" y="37704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Creates model and provides training data to learn from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phase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297500" y="1476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system logs are parsed with reference to the common tag 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log files are pre-processed and duplicates are removed so as to precise the categorization.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7" name="Google Shape;207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Tokenizing the log data into different fields  :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Timestamp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Category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1200"/>
              </a:spcAft>
              <a:buSzPts val="1600"/>
              <a:buChar char="○"/>
            </a:pPr>
            <a:r>
              <a:rPr lang="en" sz="1600"/>
              <a:t>Category ID.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