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1" r:id="rId3"/>
    <p:sldId id="257" r:id="rId4"/>
    <p:sldId id="268" r:id="rId5"/>
    <p:sldId id="267" r:id="rId6"/>
    <p:sldId id="276" r:id="rId7"/>
    <p:sldId id="280" r:id="rId8"/>
    <p:sldId id="285" r:id="rId9"/>
    <p:sldId id="286" r:id="rId10"/>
    <p:sldId id="282" r:id="rId11"/>
    <p:sldId id="287" r:id="rId12"/>
    <p:sldId id="262" r:id="rId13"/>
    <p:sldId id="265" r:id="rId14"/>
    <p:sldId id="269" r:id="rId15"/>
    <p:sldId id="271" r:id="rId16"/>
    <p:sldId id="270" r:id="rId17"/>
    <p:sldId id="277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71"/>
    <p:restoredTop sz="94643"/>
  </p:normalViewPr>
  <p:slideViewPr>
    <p:cSldViewPr snapToGrid="0" snapToObjects="1">
      <p:cViewPr varScale="1">
        <p:scale>
          <a:sx n="100" d="100"/>
          <a:sy n="100" d="100"/>
        </p:scale>
        <p:origin x="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4E948-97A8-F048-AE7B-DA0D6DF6A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CE7BE-30F6-C94B-8C2A-7BF608A7D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0E30A-85F7-6844-BAB6-6C083C75C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E19D-5FC0-AE43-B301-8386B09B318A}" type="datetimeFigureOut">
              <a:rPr lang="en-US" smtClean="0"/>
              <a:t>10/5/18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CC27A-6F2E-0540-BFAD-13301FAC4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D6C2C-1365-E84F-B0BF-FAE40BF0F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0E0F-8177-3A46-925D-76643B59293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151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11904-9040-CE44-AB39-166BEC8CD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B0485-CFD1-144B-8D8A-AD19E04B9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00B3C-BF60-1A45-BDBE-F323B3D1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E19D-5FC0-AE43-B301-8386B09B318A}" type="datetimeFigureOut">
              <a:rPr lang="en-US" smtClean="0"/>
              <a:t>10/5/18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E9559-D51A-DE46-830A-BE01CC501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38827-CECF-B841-A545-6DCC91B56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0E0F-8177-3A46-925D-76643B59293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4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946449-29BE-D04E-86A7-BDEB4055D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8C9FB-D667-944C-B392-B9B6096EE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B8A9E-6E2A-E84E-BA20-CA596D9B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E19D-5FC0-AE43-B301-8386B09B318A}" type="datetimeFigureOut">
              <a:rPr lang="en-US" smtClean="0"/>
              <a:t>10/5/18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F8FFB-A75D-C541-81F4-9C4A81BFC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E8BFD-7972-D947-B877-246762845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0E0F-8177-3A46-925D-76643B59293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25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2A190-5604-1747-BAA3-6270F970E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58B3C-AA42-4547-831E-4B9718093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ECDFD-ECCF-5F4A-A024-483C9939C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E19D-5FC0-AE43-B301-8386B09B318A}" type="datetimeFigureOut">
              <a:rPr lang="en-US" smtClean="0"/>
              <a:t>10/5/18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EF85-5A64-9548-955D-056F1C204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7B0ED-D22F-EC47-A413-0288A9796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0E0F-8177-3A46-925D-76643B59293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615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84607-0C35-C945-A482-EEF73B841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6FCFA-8736-E04C-8230-7873CBC21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A1EEC-D4FD-CD41-891E-FA731EE8A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E19D-5FC0-AE43-B301-8386B09B318A}" type="datetimeFigureOut">
              <a:rPr lang="en-US" smtClean="0"/>
              <a:t>10/5/18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56A3D-EEB4-A545-BED2-5806BD2C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08A8F-714C-9F43-B29E-6408B5B1D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0E0F-8177-3A46-925D-76643B59293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05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7120-5EBC-324B-96D1-764EDA00B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0AE5D-040B-D948-AC14-4BB85A50A5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5F7C3-1FCB-4042-BC47-79E7E9556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4F3D3-1145-E646-BA80-1ECAB1C75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E19D-5FC0-AE43-B301-8386B09B318A}" type="datetimeFigureOut">
              <a:rPr lang="en-US" smtClean="0"/>
              <a:t>10/5/18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BBC7A-080C-A947-8030-BDBD9743D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2ED29-D8B4-864A-ADAD-3FDED16E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0E0F-8177-3A46-925D-76643B59293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317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CA65C-9D53-E84F-B725-F2CD78D89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D950B-6EF5-4547-8C23-3155D4669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853C76-0654-3B40-8C73-15B39E39C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7DE9BE-DB85-6B48-B4CC-5D38CA0CC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6B91DC-6BF8-9548-B545-F0CF271DC4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8E8F8A-CE25-9244-8F43-7C2A5754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E19D-5FC0-AE43-B301-8386B09B318A}" type="datetimeFigureOut">
              <a:rPr lang="en-US" smtClean="0"/>
              <a:t>10/5/18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3AA93-6CB4-3D4D-AB01-1850BCEC5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4E02B0-C93D-5D49-A2C3-D403034DE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0E0F-8177-3A46-925D-76643B59293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088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FE5A9-7828-6948-93FF-B658CA48B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0166A0-0B24-EA42-A716-9981BCBD7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E19D-5FC0-AE43-B301-8386B09B318A}" type="datetimeFigureOut">
              <a:rPr lang="en-US" smtClean="0"/>
              <a:t>10/5/18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D0F4E9-31F5-8B40-948F-F648E1AE7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CE670A-030B-4F44-8287-F60FD5231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0E0F-8177-3A46-925D-76643B59293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837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440B40-4BAA-704B-A9B4-C55B04348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E19D-5FC0-AE43-B301-8386B09B318A}" type="datetimeFigureOut">
              <a:rPr lang="en-US" smtClean="0"/>
              <a:t>10/5/18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EB15C9-95E4-C94B-8E66-330D78866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AE0D2-5669-4F48-8A29-4BDEF011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0E0F-8177-3A46-925D-76643B59293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88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34C55-0F9B-014B-B1C3-2EA7F3BB5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FE3BC-3991-7B4B-BFBB-EE3993ED9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55E47-EC14-6E44-B691-111C362C3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BBC7A-BEBA-AE42-B09C-5C84F8B7C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E19D-5FC0-AE43-B301-8386B09B318A}" type="datetimeFigureOut">
              <a:rPr lang="en-US" smtClean="0"/>
              <a:t>10/5/18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F4B9E-183B-C846-A68B-CB0186AD8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7E69E-2144-1844-A5AC-D52C965E2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0E0F-8177-3A46-925D-76643B59293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77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E1A8B-D230-4546-8504-EA7747B3F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5FC86B-1127-8C49-8A48-A95706F692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84AFB-3194-F342-B92D-7CFED3F8F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B9852-6646-B743-BD36-D6999A92C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E19D-5FC0-AE43-B301-8386B09B318A}" type="datetimeFigureOut">
              <a:rPr lang="en-US" smtClean="0"/>
              <a:t>10/5/18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8F499-7CF2-4943-B5A2-4B84A9569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983BD-6D49-E445-8FE7-6AD27C8A3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0E0F-8177-3A46-925D-76643B59293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84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2D0801-EDDF-7740-B692-6F71D91C1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91D63-4EBC-DE40-9CED-CDEF6BAD2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C43AA-DCFF-D347-A91B-D347FAF612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AE19D-5FC0-AE43-B301-8386B09B318A}" type="datetimeFigureOut">
              <a:rPr lang="en-US" smtClean="0"/>
              <a:t>10/5/18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EF5CE-A3DC-B84C-ADD0-16138525D6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04B7D-B2CF-A140-9494-1B32C7986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E0E0F-8177-3A46-925D-76643B59293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096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xda-developers.com/install-adb-windows-macos-linux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shi2k/OWASP-Bay-Area/" TargetMode="External"/><Relationship Id="rId2" Type="http://schemas.openxmlformats.org/officeDocument/2006/relationships/hyperlink" Target="https://developer.android.com/studio/instal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bSF/Mobile-Security-Framework-MobSF" TargetMode="External"/><Relationship Id="rId2" Type="http://schemas.openxmlformats.org/officeDocument/2006/relationships/hyperlink" Target="https://developer.android.com/studio/instal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bSF/Mobile-Security-Framework-MobSF" TargetMode="External"/><Relationship Id="rId2" Type="http://schemas.openxmlformats.org/officeDocument/2006/relationships/hyperlink" Target="https://developer.android.com/studio/instal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nsepost/objection/wiki/Installation#prerequisites" TargetMode="External"/><Relationship Id="rId2" Type="http://schemas.openxmlformats.org/officeDocument/2006/relationships/hyperlink" Target="https://github.com/sensepost/objection/wiki/Install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ensepost/objection/wiki/Installation#virtual-installation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studio/instal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FD53B-AC19-4C46-B306-BB5187EB51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Preparation for OWASP Bay Area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847436-467F-FA46-9497-1ED9EF13CD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625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762-C3A5-3C4D-A279-EF6ECE00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AVD (Android Virtual Device)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1A2CD8-F5E5-DC41-B87F-F8DE0E56F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149" y="1547949"/>
            <a:ext cx="6551521" cy="53100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F5B2E1-FE6E-A44E-8F22-61F4DD0D7F88}"/>
              </a:ext>
            </a:extLst>
          </p:cNvPr>
          <p:cNvSpPr txBox="1"/>
          <p:nvPr/>
        </p:nvSpPr>
        <p:spPr>
          <a:xfrm>
            <a:off x="414592" y="1993217"/>
            <a:ext cx="49355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Please make sure that the image for the AVD is downloaded. 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Go to Android Studio </a:t>
            </a:r>
          </a:p>
          <a:p>
            <a:pPr marL="342900" indent="-342900">
              <a:buAutoNum type="arabicPeriod"/>
            </a:pPr>
            <a:r>
              <a:rPr lang="en-US" dirty="0"/>
              <a:t>Go to Tools / AVD Manager</a:t>
            </a:r>
          </a:p>
          <a:p>
            <a:pPr marL="342900" indent="-342900">
              <a:buAutoNum type="arabicPeriod"/>
            </a:pPr>
            <a:r>
              <a:rPr lang="en-US" dirty="0"/>
              <a:t>Select 80x86 and click on Download</a:t>
            </a:r>
          </a:p>
          <a:p>
            <a:pPr marL="342900" indent="-342900">
              <a:buAutoNum type="arabicPeriod"/>
            </a:pPr>
            <a:r>
              <a:rPr lang="en-US" dirty="0"/>
              <a:t>The system image used by this AVD will now be downloaded, if it wasn’t downloaded before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93E95F-ADEE-7549-B7C7-67C99F1C5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75" y="4327072"/>
            <a:ext cx="48768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44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762-C3A5-3C4D-A279-EF6ECE00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AVD (Android Virtual Device)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F5B2E1-FE6E-A44E-8F22-61F4DD0D7F88}"/>
              </a:ext>
            </a:extLst>
          </p:cNvPr>
          <p:cNvSpPr txBox="1"/>
          <p:nvPr/>
        </p:nvSpPr>
        <p:spPr>
          <a:xfrm>
            <a:off x="307793" y="1595739"/>
            <a:ext cx="50741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Next we start our AVD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Go to the Android SDK directory and go tools. There you will find the ‘emulator’ command. It’s located in: /Users/</a:t>
            </a:r>
            <a:r>
              <a:rPr lang="en-US" dirty="0" err="1"/>
              <a:t>sven</a:t>
            </a:r>
            <a:r>
              <a:rPr lang="en-US" dirty="0"/>
              <a:t>/Library/Android/</a:t>
            </a:r>
            <a:r>
              <a:rPr lang="en-US" dirty="0" err="1"/>
              <a:t>sdk</a:t>
            </a:r>
            <a:r>
              <a:rPr lang="en-US" dirty="0"/>
              <a:t>/tools (macOS)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Let’s start our emulator with two custom flags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In case you get an error like this, set the ANDROID_SDK_ROOT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Let’s start the AVD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7544D5-6DA7-3247-89BB-8C7DCC6EA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376" y="2305401"/>
            <a:ext cx="7434984" cy="3971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D41869-FF0E-0D4C-A034-D361C1802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376" y="3397586"/>
            <a:ext cx="6845077" cy="5413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E9BC54-E338-6E4E-9FC7-8ECA29692963}"/>
              </a:ext>
            </a:extLst>
          </p:cNvPr>
          <p:cNvSpPr txBox="1"/>
          <p:nvPr/>
        </p:nvSpPr>
        <p:spPr>
          <a:xfrm>
            <a:off x="661408" y="4699289"/>
            <a:ext cx="7091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export ANDROID_SDK_ROOT=/Users/&lt;Username&gt;/Library/Android/</a:t>
            </a:r>
            <a:r>
              <a:rPr lang="en-SG" b="1" dirty="0" err="1"/>
              <a:t>sdk</a:t>
            </a:r>
            <a:r>
              <a:rPr lang="en-SG" b="1" dirty="0"/>
              <a:t> </a:t>
            </a:r>
          </a:p>
          <a:p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76243C-0889-6944-A9DC-7BB210D3159D}"/>
              </a:ext>
            </a:extLst>
          </p:cNvPr>
          <p:cNvSpPr txBox="1"/>
          <p:nvPr/>
        </p:nvSpPr>
        <p:spPr>
          <a:xfrm>
            <a:off x="666206" y="5603966"/>
            <a:ext cx="57128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 emulator -</a:t>
            </a:r>
            <a:r>
              <a:rPr lang="en-US" dirty="0" err="1"/>
              <a:t>avd</a:t>
            </a:r>
            <a:r>
              <a:rPr lang="en-US" dirty="0"/>
              <a:t> 80x86 -writable-system -</a:t>
            </a:r>
            <a:r>
              <a:rPr lang="en-US" dirty="0" err="1"/>
              <a:t>selinux</a:t>
            </a:r>
            <a:r>
              <a:rPr lang="en-US" dirty="0"/>
              <a:t> permissive</a:t>
            </a:r>
          </a:p>
          <a:p>
            <a:endParaRPr lang="en-US" dirty="0"/>
          </a:p>
          <a:p>
            <a:r>
              <a:rPr lang="en-US" dirty="0"/>
              <a:t>We need to start it with both flags!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9B975A-F67A-CE41-AA49-16D7162262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3026"/>
          <a:stretch/>
        </p:blipFill>
        <p:spPr>
          <a:xfrm>
            <a:off x="6379052" y="5157723"/>
            <a:ext cx="6483582" cy="156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0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762-C3A5-3C4D-A279-EF6ECE00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6120" cy="1325563"/>
          </a:xfrm>
        </p:spPr>
        <p:txBody>
          <a:bodyPr>
            <a:normAutofit/>
          </a:bodyPr>
          <a:lstStyle/>
          <a:p>
            <a:r>
              <a:rPr lang="en-US" sz="3600"/>
              <a:t>Check if adb is installed and if the emulator can be found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E177-C354-D542-A14E-E86EEC9F1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Note: you can find </a:t>
            </a:r>
            <a:r>
              <a:rPr lang="en-US" dirty="0" err="1"/>
              <a:t>adb</a:t>
            </a:r>
            <a:r>
              <a:rPr lang="en-US" dirty="0"/>
              <a:t> in your $ANDROID_HOME/tools (e.g. on Mac OS X that can be </a:t>
            </a:r>
            <a:r>
              <a:rPr lang="nl-NL" dirty="0"/>
              <a:t>/Users/&lt;username&gt;/Library/Android/</a:t>
            </a:r>
            <a:r>
              <a:rPr lang="nl-NL" dirty="0" err="1"/>
              <a:t>sdk</a:t>
            </a:r>
            <a:r>
              <a:rPr lang="nl-NL" dirty="0"/>
              <a:t>/tools).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PATH </a:t>
            </a:r>
            <a:r>
              <a:rPr lang="nl-NL" dirty="0" err="1"/>
              <a:t>to</a:t>
            </a:r>
            <a:r>
              <a:rPr lang="nl-NL" dirty="0"/>
              <a:t> make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reachable</a:t>
            </a:r>
            <a:r>
              <a:rPr lang="nl-NL" dirty="0"/>
              <a:t> </a:t>
            </a:r>
            <a:r>
              <a:rPr lang="nl-NL" dirty="0" err="1"/>
              <a:t>everywhere</a:t>
            </a:r>
            <a:r>
              <a:rPr lang="nl-NL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Still in trouble? Follow </a:t>
            </a:r>
            <a:r>
              <a:rPr lang="en-US"/>
              <a:t>the instructions here: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https://www.xda-developers.com/install-adb-windows-macos-linux/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92F754-361C-0D42-8F52-3F3928335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790" y="1825625"/>
            <a:ext cx="37846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823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762-C3A5-3C4D-A279-EF6ECE00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427"/>
            <a:ext cx="1086612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Check the root access on the emulator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E177-C354-D542-A14E-E86EEC9F1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0BA053-73BF-C24F-92C0-D6D51597F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132" y="2200538"/>
            <a:ext cx="65024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918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762-C3A5-3C4D-A279-EF6ECE00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427"/>
            <a:ext cx="10866120" cy="1325563"/>
          </a:xfrm>
        </p:spPr>
        <p:txBody>
          <a:bodyPr>
            <a:normAutofit/>
          </a:bodyPr>
          <a:lstStyle/>
          <a:p>
            <a:r>
              <a:rPr lang="en-US" sz="3600"/>
              <a:t>Start Burp Suite and create a temporary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E177-C354-D542-A14E-E86EEC9F1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7770F8-CE27-4646-AB68-DDD884B31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867" y="1447347"/>
            <a:ext cx="8264786" cy="510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06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762-C3A5-3C4D-A279-EF6ECE00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5427"/>
            <a:ext cx="11210365" cy="1325563"/>
          </a:xfrm>
        </p:spPr>
        <p:txBody>
          <a:bodyPr>
            <a:normAutofit/>
          </a:bodyPr>
          <a:lstStyle/>
          <a:p>
            <a:r>
              <a:rPr lang="en-US" sz="3600"/>
              <a:t>Check if the Proxy Server from Burp is running on port 8080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E177-C354-D542-A14E-E86EEC9F1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8C81AE-2ED0-1A44-B422-02F4743FF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00" y="1708150"/>
            <a:ext cx="48006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77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762-C3A5-3C4D-A279-EF6ECE00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427"/>
            <a:ext cx="10866120" cy="1325563"/>
          </a:xfrm>
        </p:spPr>
        <p:txBody>
          <a:bodyPr>
            <a:normAutofit/>
          </a:bodyPr>
          <a:lstStyle/>
          <a:p>
            <a:r>
              <a:rPr lang="en-US" sz="3600"/>
              <a:t>Configure the AVD to use Burp as Proxy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E177-C354-D542-A14E-E86EEC9F1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8B3877-D59A-A84F-8393-96F5655C4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553" y="1298307"/>
            <a:ext cx="9403462" cy="540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758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762-C3A5-3C4D-A279-EF6ECE00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427"/>
            <a:ext cx="1086612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OPTIONAL PART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E177-C354-D542-A14E-E86EEC9F1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is not needed for the workshop but should be done if you want to explore HTTPS traffic with Burp!</a:t>
            </a:r>
          </a:p>
        </p:txBody>
      </p:sp>
    </p:spTree>
    <p:extLst>
      <p:ext uri="{BB962C8B-B14F-4D97-AF65-F5344CB8AC3E}">
        <p14:creationId xmlns:p14="http://schemas.microsoft.com/office/powerpoint/2010/main" val="1820042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762-C3A5-3C4D-A279-EF6ECE00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427"/>
            <a:ext cx="10866120" cy="1325563"/>
          </a:xfrm>
        </p:spPr>
        <p:txBody>
          <a:bodyPr>
            <a:normAutofit/>
          </a:bodyPr>
          <a:lstStyle/>
          <a:p>
            <a:r>
              <a:rPr lang="en-US" sz="3600"/>
              <a:t>Prepare the CA Certificate of Burp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E177-C354-D542-A14E-E86EEC9F1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099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/>
              <a:t>Open ”Proxy/Options” and click on Import/Export CA Certificate” and export it in der format. </a:t>
            </a:r>
          </a:p>
          <a:p>
            <a:pPr marL="0" indent="0">
              <a:buNone/>
            </a:pPr>
            <a:r>
              <a:rPr lang="en-US" sz="2000"/>
              <a:t>Save the file as “</a:t>
            </a:r>
            <a:r>
              <a:rPr lang="en-US" sz="2000" err="1"/>
              <a:t>burp.cer</a:t>
            </a:r>
            <a:r>
              <a:rPr lang="en-US" sz="2000"/>
              <a:t>” </a:t>
            </a:r>
            <a:r>
              <a:rPr lang="en-US" sz="2000" b="1"/>
              <a:t>(NOT DER!)</a:t>
            </a:r>
            <a:r>
              <a:rPr lang="en-US" sz="2000"/>
              <a:t> 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Next push this certificate to the Emulator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EF747D-142A-1F45-BF48-1C9F7404D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53630"/>
            <a:ext cx="6785919" cy="29002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1DFFAD-F730-BA41-AD44-F19335C7B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6233196"/>
            <a:ext cx="6235700" cy="596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95E2CF-EC72-B54A-B1E4-D632CD8D3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7151" y="2279900"/>
            <a:ext cx="5011486" cy="344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22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762-C3A5-3C4D-A279-EF6ECE00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427"/>
            <a:ext cx="10866120" cy="1325563"/>
          </a:xfrm>
        </p:spPr>
        <p:txBody>
          <a:bodyPr>
            <a:normAutofit/>
          </a:bodyPr>
          <a:lstStyle/>
          <a:p>
            <a:r>
              <a:rPr lang="en-US" sz="3600"/>
              <a:t>Prepare the CA Certificate of Burp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E177-C354-D542-A14E-E86EEC9F1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099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Next we need to import the CA into our </a:t>
            </a:r>
            <a:r>
              <a:rPr lang="en-US" sz="2000" dirty="0" err="1"/>
              <a:t>trustore</a:t>
            </a:r>
            <a:r>
              <a:rPr lang="en-US" sz="2000" dirty="0"/>
              <a:t> on the emulator: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CD5B10-A785-D748-AC0E-12B3A2F01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7216"/>
            <a:ext cx="1900508" cy="34788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AB4F20-FBFA-8541-980D-BD167C9EF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416" y="2017216"/>
            <a:ext cx="2025994" cy="35130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F584E4-EC04-1A4A-96D0-2E3767F84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6318" y="2017216"/>
            <a:ext cx="1885701" cy="35130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5B4A7E-B7D1-1142-8497-535E31785E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1585" y="1959519"/>
            <a:ext cx="2448526" cy="10786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925076-7D9D-8C4F-9F22-9CFE12E64B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8220" y="3394014"/>
            <a:ext cx="2335255" cy="14917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433C13-9B3B-9549-8FD5-769D8C7A34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1585" y="5306993"/>
            <a:ext cx="2391890" cy="1963868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DB44B89-B783-3E42-AEAB-43A290395405}"/>
              </a:ext>
            </a:extLst>
          </p:cNvPr>
          <p:cNvCxnSpPr/>
          <p:nvPr/>
        </p:nvCxnSpPr>
        <p:spPr>
          <a:xfrm>
            <a:off x="1900508" y="2581786"/>
            <a:ext cx="609908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7C899E8-A3C2-0F47-8AC8-0953B02F588B}"/>
              </a:ext>
            </a:extLst>
          </p:cNvPr>
          <p:cNvCxnSpPr/>
          <p:nvPr/>
        </p:nvCxnSpPr>
        <p:spPr>
          <a:xfrm>
            <a:off x="7262357" y="2581786"/>
            <a:ext cx="609908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C4CD48-AFDB-FD4D-9C37-576B751A0DE3}"/>
              </a:ext>
            </a:extLst>
          </p:cNvPr>
          <p:cNvCxnSpPr/>
          <p:nvPr/>
        </p:nvCxnSpPr>
        <p:spPr>
          <a:xfrm>
            <a:off x="4536410" y="2663387"/>
            <a:ext cx="609908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C49E03-9F48-EF4E-8E70-8F5D5EDB9AD5}"/>
              </a:ext>
            </a:extLst>
          </p:cNvPr>
          <p:cNvCxnSpPr>
            <a:cxnSpLocks/>
          </p:cNvCxnSpPr>
          <p:nvPr/>
        </p:nvCxnSpPr>
        <p:spPr>
          <a:xfrm>
            <a:off x="9536855" y="2832910"/>
            <a:ext cx="0" cy="630116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4695553-176A-B24B-AC73-885292C0F93C}"/>
              </a:ext>
            </a:extLst>
          </p:cNvPr>
          <p:cNvCxnSpPr>
            <a:cxnSpLocks/>
          </p:cNvCxnSpPr>
          <p:nvPr/>
        </p:nvCxnSpPr>
        <p:spPr>
          <a:xfrm>
            <a:off x="9536855" y="4865996"/>
            <a:ext cx="0" cy="630116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08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762-C3A5-3C4D-A279-EF6ECE00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Checkout our </a:t>
            </a:r>
            <a:r>
              <a:rPr lang="en-US" dirty="0" err="1"/>
              <a:t>Github</a:t>
            </a:r>
            <a:r>
              <a:rPr lang="en-US" dirty="0"/>
              <a:t>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E177-C354-D542-A14E-E86EEC9F1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https://github.com/sushi2k/OWASP-Bay-Area/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Please note: </a:t>
            </a:r>
            <a:r>
              <a:rPr lang="en-US" dirty="0">
                <a:highlight>
                  <a:srgbClr val="FFFF00"/>
                </a:highlight>
              </a:rPr>
              <a:t>It’s around 5 GB!</a:t>
            </a:r>
          </a:p>
        </p:txBody>
      </p:sp>
    </p:spTree>
    <p:extLst>
      <p:ext uri="{BB962C8B-B14F-4D97-AF65-F5344CB8AC3E}">
        <p14:creationId xmlns:p14="http://schemas.microsoft.com/office/powerpoint/2010/main" val="967387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762-C3A5-3C4D-A279-EF6ECE00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427"/>
            <a:ext cx="10866120" cy="1325563"/>
          </a:xfrm>
        </p:spPr>
        <p:txBody>
          <a:bodyPr>
            <a:normAutofit/>
          </a:bodyPr>
          <a:lstStyle/>
          <a:p>
            <a:r>
              <a:rPr lang="en-US" sz="3600"/>
              <a:t>Prepare the CA Certificate of Burp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E177-C354-D542-A14E-E86EEC9F1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099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Next we need to import the CA into our </a:t>
            </a:r>
            <a:r>
              <a:rPr lang="en-US" sz="2000" dirty="0" err="1"/>
              <a:t>trustore</a:t>
            </a:r>
            <a:r>
              <a:rPr lang="en-US" sz="2000" dirty="0"/>
              <a:t> on the emulator: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FE2F41-58F9-6149-BFA0-35D8A90D9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36553"/>
            <a:ext cx="2117497" cy="19079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5BFD03-A9BA-7B40-853C-8F1E86DE7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585" y="2025338"/>
            <a:ext cx="2259711" cy="33590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8DCB62-358B-1940-89B8-C08C5CAAC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2497" y="2025338"/>
            <a:ext cx="2528628" cy="3450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84FE54-386A-DB43-917B-3E8FFE746C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5713" y="2058083"/>
            <a:ext cx="2421472" cy="3385033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6287F7-713D-A74D-B8B9-9C3B966D7AD7}"/>
              </a:ext>
            </a:extLst>
          </p:cNvPr>
          <p:cNvCxnSpPr>
            <a:cxnSpLocks/>
          </p:cNvCxnSpPr>
          <p:nvPr/>
        </p:nvCxnSpPr>
        <p:spPr>
          <a:xfrm>
            <a:off x="2116777" y="3730057"/>
            <a:ext cx="607808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E322D2-3A45-7144-B654-DCCB40A14A08}"/>
              </a:ext>
            </a:extLst>
          </p:cNvPr>
          <p:cNvCxnSpPr>
            <a:cxnSpLocks/>
          </p:cNvCxnSpPr>
          <p:nvPr/>
        </p:nvCxnSpPr>
        <p:spPr>
          <a:xfrm>
            <a:off x="4984296" y="3730057"/>
            <a:ext cx="607808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A734A4E-9A96-2D4D-8790-139A7E94EADB}"/>
              </a:ext>
            </a:extLst>
          </p:cNvPr>
          <p:cNvCxnSpPr>
            <a:cxnSpLocks/>
          </p:cNvCxnSpPr>
          <p:nvPr/>
        </p:nvCxnSpPr>
        <p:spPr>
          <a:xfrm>
            <a:off x="8604515" y="3730057"/>
            <a:ext cx="607808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082CCF0-6EBC-3948-9EB4-63DFDFD518B8}"/>
              </a:ext>
            </a:extLst>
          </p:cNvPr>
          <p:cNvSpPr/>
          <p:nvPr/>
        </p:nvSpPr>
        <p:spPr>
          <a:xfrm>
            <a:off x="3575971" y="6007344"/>
            <a:ext cx="5465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Now you are able to also intercept HTTPS traffic in Burp!</a:t>
            </a:r>
          </a:p>
        </p:txBody>
      </p:sp>
    </p:spTree>
    <p:extLst>
      <p:ext uri="{BB962C8B-B14F-4D97-AF65-F5344CB8AC3E}">
        <p14:creationId xmlns:p14="http://schemas.microsoft.com/office/powerpoint/2010/main" val="488484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762-C3A5-3C4D-A279-EF6ECE00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MobSF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E177-C354-D542-A14E-E86EEC9F1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https://github.com/MobSF/Mobile-Security-Framework-MobSF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Easiest is using docker: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SG" dirty="0"/>
              <a:t>$ docker pull </a:t>
            </a:r>
            <a:r>
              <a:rPr lang="en-SG" dirty="0" err="1"/>
              <a:t>opensecurity</a:t>
            </a:r>
            <a:r>
              <a:rPr lang="en-SG" dirty="0"/>
              <a:t>/mobile-security-framework-</a:t>
            </a:r>
            <a:r>
              <a:rPr lang="en-SG" dirty="0" err="1"/>
              <a:t>mobsf</a:t>
            </a:r>
            <a:r>
              <a:rPr lang="en-SG" dirty="0"/>
              <a:t> </a:t>
            </a:r>
          </a:p>
          <a:p>
            <a:pPr marL="0" indent="0">
              <a:buNone/>
            </a:pPr>
            <a:r>
              <a:rPr lang="en-SG" dirty="0"/>
              <a:t>$ docker run -it -p 8000:8000 </a:t>
            </a:r>
            <a:r>
              <a:rPr lang="en-SG" dirty="0" err="1"/>
              <a:t>opensecurity</a:t>
            </a:r>
            <a:r>
              <a:rPr lang="en-SG" dirty="0"/>
              <a:t>/</a:t>
            </a:r>
            <a:r>
              <a:rPr lang="en-SG" dirty="0" err="1"/>
              <a:t>mobile-security-framework-mobsf:latest</a:t>
            </a: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Open 127.0.0.1:8000 in your browser, you should be able to see now </a:t>
            </a:r>
            <a:r>
              <a:rPr lang="en-SG" dirty="0" err="1"/>
              <a:t>MobSF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907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762-C3A5-3C4D-A279-EF6ECE00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Download Burp Suite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E177-C354-D542-A14E-E86EEC9F1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>
              <a:hlinkClick r:id="rId2"/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Please make sure you have JRE installed!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Download the community edition </a:t>
            </a:r>
          </a:p>
          <a:p>
            <a:pPr marL="0" indent="0">
              <a:buNone/>
            </a:pPr>
            <a:r>
              <a:rPr lang="en-US">
                <a:hlinkClick r:id="rId3"/>
              </a:rPr>
              <a:t>https://portswigger.net/burp/communitydownload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81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762-C3A5-3C4D-A279-EF6ECE00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Objection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E177-C354-D542-A14E-E86EEC9F1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Please install </a:t>
            </a:r>
            <a:r>
              <a:rPr lang="en-US" b="1" dirty="0"/>
              <a:t>objection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https://github.com/sensepost/objection/wiki/Installation</a:t>
            </a:r>
            <a:r>
              <a:rPr lang="en-US" dirty="0"/>
              <a:t>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Please check the prerequisites 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https://github.com/sensepost/objection/wiki/Installation#prerequisites</a:t>
            </a:r>
            <a:r>
              <a:rPr lang="en-US" dirty="0"/>
              <a:t> </a:t>
            </a:r>
          </a:p>
          <a:p>
            <a:endParaRPr lang="en-SG" dirty="0"/>
          </a:p>
          <a:p>
            <a:pPr marL="0" indent="0">
              <a:buNone/>
            </a:pPr>
            <a:r>
              <a:rPr lang="en-SG" b="1" dirty="0"/>
              <a:t>Install objection in a virtual environment</a:t>
            </a:r>
            <a:r>
              <a:rPr lang="en-SG" dirty="0"/>
              <a:t>, then your local installation of Python and Pip is not changed</a:t>
            </a:r>
          </a:p>
          <a:p>
            <a:pPr marL="0" indent="0">
              <a:buNone/>
            </a:pPr>
            <a:r>
              <a:rPr lang="en-SG" dirty="0">
                <a:hlinkClick r:id="rId4"/>
              </a:rPr>
              <a:t>https://github.com/sensepost/objection/wiki/Installation#virtual-installation</a:t>
            </a:r>
            <a:r>
              <a:rPr lang="en-SG" dirty="0"/>
              <a:t> </a:t>
            </a:r>
          </a:p>
          <a:p>
            <a:endParaRPr lang="en-SG" dirty="0"/>
          </a:p>
          <a:p>
            <a:endParaRPr lang="en-S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723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762-C3A5-3C4D-A279-EF6ECE00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 Android Studio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E177-C354-D542-A14E-E86EEC9F1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https://developer.android.com/studio/install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Next, use the </a:t>
            </a:r>
            <a:r>
              <a:rPr lang="en-US" dirty="0" err="1"/>
              <a:t>sdkmanager</a:t>
            </a:r>
            <a:r>
              <a:rPr lang="en-US" dirty="0"/>
              <a:t> to download the SDK and AVD for Android 7 (API level 24) for Android 8 (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err="1"/>
              <a:t>lvl</a:t>
            </a:r>
            <a:r>
              <a:rPr lang="en-US" dirty="0"/>
              <a:t> 26), using an x86 image. (NOT X86-64!)</a:t>
            </a:r>
          </a:p>
        </p:txBody>
      </p:sp>
    </p:spTree>
    <p:extLst>
      <p:ext uri="{BB962C8B-B14F-4D97-AF65-F5344CB8AC3E}">
        <p14:creationId xmlns:p14="http://schemas.microsoft.com/office/powerpoint/2010/main" val="591908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762-C3A5-3C4D-A279-EF6ECE00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AVD (Android Virtual Device)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D2DE8F7-0E7C-D843-9AC3-F71A174D4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 into the </a:t>
            </a:r>
            <a:r>
              <a:rPr lang="en-US" dirty="0" err="1"/>
              <a:t>Github</a:t>
            </a:r>
            <a:r>
              <a:rPr lang="en-US" dirty="0"/>
              <a:t> repo:</a:t>
            </a:r>
          </a:p>
          <a:p>
            <a:pPr marL="0" indent="0">
              <a:buNone/>
            </a:pPr>
            <a:r>
              <a:rPr lang="en-US" dirty="0"/>
              <a:t>$ cd OWASP-Bay-Area/android/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Copy the android8.zip to your AVD folder and unzip it (macOS)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cp</a:t>
            </a:r>
            <a:r>
              <a:rPr lang="en-US" dirty="0"/>
              <a:t> anroid8.zip /Users/&lt;your username&gt;/.android/</a:t>
            </a:r>
            <a:r>
              <a:rPr lang="en-US" dirty="0" err="1"/>
              <a:t>avd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 unzip android8.zip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 Windows the folder will be:</a:t>
            </a:r>
          </a:p>
          <a:p>
            <a:pPr marL="0" indent="0">
              <a:buNone/>
            </a:pPr>
            <a:r>
              <a:rPr lang="en-SG" dirty="0"/>
              <a:t>C:\Documents and Settings{your </a:t>
            </a:r>
            <a:r>
              <a:rPr lang="en-SG" b="1" dirty="0" err="1"/>
              <a:t>windows</a:t>
            </a:r>
            <a:r>
              <a:rPr lang="en-SG" dirty="0" err="1"/>
              <a:t>login</a:t>
            </a:r>
            <a:r>
              <a:rPr lang="en-SG" dirty="0"/>
              <a:t>}\.</a:t>
            </a:r>
            <a:r>
              <a:rPr lang="en-SG" b="1" dirty="0"/>
              <a:t>android</a:t>
            </a:r>
            <a:r>
              <a:rPr lang="en-SG" dirty="0"/>
              <a:t>\</a:t>
            </a:r>
            <a:r>
              <a:rPr lang="en-SG" b="1" dirty="0" err="1"/>
              <a:t>avd</a:t>
            </a:r>
            <a:r>
              <a:rPr lang="en-SG" dirty="0"/>
              <a:t>\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467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762-C3A5-3C4D-A279-EF6ECE00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AVD (Android Virtual Device)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D2DE8F7-0E7C-D843-9AC3-F71A174D4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 should look now like this: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4AFA50-5F11-7749-B903-F8218F05F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554" y="2750457"/>
            <a:ext cx="57912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331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762-C3A5-3C4D-A279-EF6ECE00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AVD (Android Virtual Device)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D2DE8F7-0E7C-D843-9AC3-F71A174D4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Now you need to change the path in </a:t>
            </a:r>
            <a:r>
              <a:rPr lang="en-US" dirty="0" err="1"/>
              <a:t>config.ini</a:t>
            </a:r>
            <a:r>
              <a:rPr lang="en-US" dirty="0"/>
              <a:t> and 80x86.ini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09BDB8-3B8E-7445-82F4-D3421CC93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5280"/>
            <a:ext cx="5186499" cy="44383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068644-108A-7744-BFE0-9831CB6D3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988" y="5321300"/>
            <a:ext cx="5003800" cy="1536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E883A6-B44C-B040-B46F-7B77A0117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650" y="5186929"/>
            <a:ext cx="5003800" cy="1536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E9F004-C60C-5547-A1C5-897FE6922210}"/>
              </a:ext>
            </a:extLst>
          </p:cNvPr>
          <p:cNvSpPr txBox="1"/>
          <p:nvPr/>
        </p:nvSpPr>
        <p:spPr>
          <a:xfrm>
            <a:off x="6583680" y="4820194"/>
            <a:ext cx="5262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the path to your actual path on your machine: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2B7472-A0A5-C34A-A54C-13C187218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3403" y="3036089"/>
            <a:ext cx="5281385" cy="16491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3F05392-E9C9-D943-A84E-A0658CFEB177}"/>
              </a:ext>
            </a:extLst>
          </p:cNvPr>
          <p:cNvSpPr txBox="1"/>
          <p:nvPr/>
        </p:nvSpPr>
        <p:spPr>
          <a:xfrm>
            <a:off x="6512650" y="2483390"/>
            <a:ext cx="5262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the path to your actual path on your machine:</a:t>
            </a:r>
          </a:p>
        </p:txBody>
      </p:sp>
    </p:spTree>
    <p:extLst>
      <p:ext uri="{BB962C8B-B14F-4D97-AF65-F5344CB8AC3E}">
        <p14:creationId xmlns:p14="http://schemas.microsoft.com/office/powerpoint/2010/main" val="3686367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2874</TotalTime>
  <Words>751</Words>
  <Application>Microsoft Macintosh PowerPoint</Application>
  <PresentationFormat>Breedbeeld</PresentationFormat>
  <Paragraphs>129</Paragraphs>
  <Slides>20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Preparation for OWASP Bay Area Workshop</vt:lpstr>
      <vt:lpstr>Checkout our Github Repo</vt:lpstr>
      <vt:lpstr>Install MobSF </vt:lpstr>
      <vt:lpstr>Download Burp Suite</vt:lpstr>
      <vt:lpstr>Install Objection</vt:lpstr>
      <vt:lpstr>Install Android Studio </vt:lpstr>
      <vt:lpstr>Create AVD (Android Virtual Device)</vt:lpstr>
      <vt:lpstr>Create AVD (Android Virtual Device)</vt:lpstr>
      <vt:lpstr>Create AVD (Android Virtual Device)</vt:lpstr>
      <vt:lpstr>Create AVD (Android Virtual Device)</vt:lpstr>
      <vt:lpstr>Create AVD (Android Virtual Device)</vt:lpstr>
      <vt:lpstr>Check if adb is installed and if the emulator can be found </vt:lpstr>
      <vt:lpstr>Check the root access on the emulator </vt:lpstr>
      <vt:lpstr>Start Burp Suite and create a temporary project </vt:lpstr>
      <vt:lpstr>Check if the Proxy Server from Burp is running on port 8080</vt:lpstr>
      <vt:lpstr>Configure the AVD to use Burp as Proxy </vt:lpstr>
      <vt:lpstr>OPTIONAL PART</vt:lpstr>
      <vt:lpstr>Prepare the CA Certificate of Burp </vt:lpstr>
      <vt:lpstr>Prepare the CA Certificate of Burp </vt:lpstr>
      <vt:lpstr>Prepare the CA Certificate of Burp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Preparation for OWASP Bay Area Workshop</dc:title>
  <dc:creator>Sven Schleier</dc:creator>
  <cp:lastModifiedBy>Jeroen Willemsen</cp:lastModifiedBy>
  <cp:revision>27</cp:revision>
  <dcterms:created xsi:type="dcterms:W3CDTF">2018-09-24T05:53:44Z</dcterms:created>
  <dcterms:modified xsi:type="dcterms:W3CDTF">2018-10-05T04:53:43Z</dcterms:modified>
</cp:coreProperties>
</file>