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386" r:id="rId4"/>
    <p:sldId id="305" r:id="rId5"/>
    <p:sldId id="387" r:id="rId6"/>
    <p:sldId id="388" r:id="rId7"/>
    <p:sldId id="350" r:id="rId8"/>
    <p:sldId id="389" r:id="rId9"/>
    <p:sldId id="391" r:id="rId10"/>
    <p:sldId id="390" r:id="rId11"/>
    <p:sldId id="392" r:id="rId12"/>
    <p:sldId id="393" r:id="rId13"/>
    <p:sldId id="394" r:id="rId14"/>
    <p:sldId id="395" r:id="rId15"/>
    <p:sldId id="396" r:id="rId16"/>
    <p:sldId id="397" r:id="rId17"/>
  </p:sldIdLst>
  <p:sldSz cx="9144000" cy="6858000" type="screen4x3"/>
  <p:notesSz cx="6735763" cy="98663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0033"/>
    <a:srgbClr val="0033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92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1576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BF48A-61A2-4679-8AB9-DDD62CD2A29E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15763" y="9370714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D6AD-6B5D-42B7-B91E-31C6CB97C6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787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D2A66-74AB-48E6-B0F1-E341F82225EB}" type="datetimeFigureOut">
              <a:rPr lang="hu-HU" smtClean="0"/>
              <a:pPr/>
              <a:t>2016.03.15.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5721A-A5A4-46B4-91E3-910A22F8128D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486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721A-A5A4-46B4-91E3-910A22F8128D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942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11566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3600" b="1" i="1">
                <a:solidFill>
                  <a:srgbClr val="0000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68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9B37E2-7C8D-480A-BB1B-EB561E12A455}" type="datetime1">
              <a:rPr lang="hu-HU" smtClean="0"/>
              <a:t>2016.03.15.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1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B93A9E-F315-4A88-90BB-D07647EE23A5}" type="datetime1">
              <a:rPr lang="hu-HU" smtClean="0"/>
              <a:t>2016.03.15.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022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C5EACD-2959-4C01-AA06-D657930FC0FD}" type="datetime1">
              <a:rPr lang="hu-HU" smtClean="0"/>
              <a:t>2016.03.15.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479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769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7D4509-A20E-4356-9655-A500593F1E07}" type="datetime1">
              <a:rPr lang="hu-HU" smtClean="0"/>
              <a:t>2016.03.15.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44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467882-B061-4F38-AD9D-17C9BC671933}" type="datetime1">
              <a:rPr lang="hu-HU" smtClean="0"/>
              <a:t>2016.03.15.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447956" cy="358798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44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6764143-5E92-45E5-9616-465F6E375A2C}" type="datetime1">
              <a:rPr lang="hu-HU" smtClean="0"/>
              <a:t>2016.03.15.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7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F74C8C-8145-4A8E-9413-D4B4B6742AEF}" type="datetime1">
              <a:rPr lang="hu-HU" smtClean="0"/>
              <a:t>2016.03.15.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3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E499BF-6EAC-42D8-AE63-D12DE895D257}" type="datetime1">
              <a:rPr lang="hu-HU" smtClean="0"/>
              <a:t>2016.03.15.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1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7899E4-A0CD-4905-BFA9-FB62F6E0F713}" type="datetime1">
              <a:rPr lang="hu-HU" smtClean="0"/>
              <a:t>2016.03.15.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08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4482C4-206A-49C9-97AE-56F61A1FCB3D}" type="datetime1">
              <a:rPr lang="hu-HU" smtClean="0"/>
              <a:t>2016.03.15.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59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000" y="1239405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2000" y="2276872"/>
            <a:ext cx="864000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pic>
        <p:nvPicPr>
          <p:cNvPr id="1030" name="Picture 6" descr="http://www.felsofokon.hu/sites/default/files/users/vbnet/images/mvvm-i-adatbazis-6337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1" t="27900" r="16440" b="58856"/>
          <a:stretch/>
        </p:blipFill>
        <p:spPr bwMode="auto">
          <a:xfrm>
            <a:off x="0" y="0"/>
            <a:ext cx="9144000" cy="123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47956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BC50155-AF22-4E24-8406-D1E1A45F5D6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26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00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115666"/>
          </a:xfrm>
        </p:spPr>
        <p:txBody>
          <a:bodyPr/>
          <a:lstStyle/>
          <a:p>
            <a:r>
              <a:rPr lang="hu-HU" dirty="0" smtClean="0"/>
              <a:t>Adatbázisok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776864" cy="3212976"/>
          </a:xfrm>
        </p:spPr>
        <p:txBody>
          <a:bodyPr anchor="ctr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hu-HU" smtClean="0"/>
              <a:t>5.</a:t>
            </a:r>
            <a:br>
              <a:rPr lang="hu-HU" smtClean="0"/>
            </a:br>
            <a:r>
              <a:rPr lang="hu-HU" smtClean="0"/>
              <a:t>Függőségek, normalizálás</a:t>
            </a:r>
            <a:endParaRPr lang="hu-HU" smtClean="0"/>
          </a:p>
          <a:p>
            <a:pPr>
              <a:spcBef>
                <a:spcPts val="0"/>
              </a:spcBef>
            </a:pPr>
            <a:endParaRPr lang="hu-HU"/>
          </a:p>
          <a:p>
            <a:pPr>
              <a:spcBef>
                <a:spcPts val="0"/>
              </a:spcBef>
            </a:pPr>
            <a:r>
              <a:rPr lang="hu-HU" sz="3200" b="0" smtClean="0"/>
              <a:t>5.1. Az első normálforma,</a:t>
            </a:r>
            <a:br>
              <a:rPr lang="hu-HU" sz="3200" b="0" smtClean="0"/>
            </a:br>
            <a:r>
              <a:rPr lang="hu-HU" sz="3200" b="0" smtClean="0"/>
              <a:t>az első normálformára hozás módszerei</a:t>
            </a:r>
            <a:endParaRPr lang="hu-HU" sz="3200" b="0" dirty="0"/>
          </a:p>
        </p:txBody>
      </p:sp>
    </p:spTree>
    <p:extLst>
      <p:ext uri="{BB962C8B-B14F-4D97-AF65-F5344CB8AC3E}">
        <p14:creationId xmlns:p14="http://schemas.microsoft.com/office/powerpoint/2010/main" val="16045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Jobb oldali szögletes zárójel 16"/>
          <p:cNvSpPr/>
          <p:nvPr/>
        </p:nvSpPr>
        <p:spPr>
          <a:xfrm rot="5400000">
            <a:off x="2627784" y="2996952"/>
            <a:ext cx="1512168" cy="5544616"/>
          </a:xfrm>
          <a:prstGeom prst="rightBracket">
            <a:avLst/>
          </a:prstGeom>
          <a:ln w="38100">
            <a:solidFill>
              <a:srgbClr val="9900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/>
          <a:lstStyle/>
          <a:p>
            <a:r>
              <a:rPr lang="hu-HU" smtClean="0"/>
              <a:t>II. Az első normálformára hozás módszerei (folyt)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10</a:t>
            </a:fld>
            <a:endParaRPr lang="hu-HU"/>
          </a:p>
        </p:txBody>
      </p:sp>
      <p:graphicFrame>
        <p:nvGraphicFramePr>
          <p:cNvPr id="7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92805"/>
              </p:ext>
            </p:extLst>
          </p:nvPr>
        </p:nvGraphicFramePr>
        <p:xfrm>
          <a:off x="179512" y="2996952"/>
          <a:ext cx="4968551" cy="2160000"/>
        </p:xfrm>
        <a:graphic>
          <a:graphicData uri="http://schemas.openxmlformats.org/drawingml/2006/table">
            <a:tbl>
              <a:tblPr/>
              <a:tblGrid>
                <a:gridCol w="936104"/>
                <a:gridCol w="941484"/>
                <a:gridCol w="1029645"/>
                <a:gridCol w="2061318"/>
              </a:tblGrid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Dkód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Szül_dátum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Zsolt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1952.02.16.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1958.08.08.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Péter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1965.06.09.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91514"/>
              </p:ext>
            </p:extLst>
          </p:nvPr>
        </p:nvGraphicFramePr>
        <p:xfrm>
          <a:off x="5580112" y="2996952"/>
          <a:ext cx="3384375" cy="3240000"/>
        </p:xfrm>
        <a:graphic>
          <a:graphicData uri="http://schemas.openxmlformats.org/drawingml/2006/table">
            <a:tbl>
              <a:tblPr/>
              <a:tblGrid>
                <a:gridCol w="966963"/>
                <a:gridCol w="2417412"/>
              </a:tblGrid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Dkód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Szakképzettség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gépészmérnök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közgazdász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lakatos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programozó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artalom helye 2"/>
          <p:cNvSpPr>
            <a:spLocks noGrp="1"/>
          </p:cNvSpPr>
          <p:nvPr>
            <p:ph idx="1"/>
          </p:nvPr>
        </p:nvSpPr>
        <p:spPr>
          <a:xfrm>
            <a:off x="1907704" y="5904656"/>
            <a:ext cx="3168352" cy="620688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ts val="1800"/>
              </a:spcBef>
              <a:buNone/>
              <a:tabLst>
                <a:tab pos="8523288" algn="r"/>
              </a:tabLst>
            </a:pPr>
            <a:r>
              <a:rPr lang="hu-HU" sz="2800" b="1" i="1" smtClean="0">
                <a:solidFill>
                  <a:srgbClr val="990033"/>
                </a:solidFill>
              </a:rPr>
              <a:t>kapcsolat (1:N)</a:t>
            </a:r>
            <a:endParaRPr lang="hu-HU" sz="2800" b="1" i="1" smtClean="0"/>
          </a:p>
        </p:txBody>
      </p:sp>
    </p:spTree>
    <p:extLst>
      <p:ext uri="{BB962C8B-B14F-4D97-AF65-F5344CB8AC3E}">
        <p14:creationId xmlns:p14="http://schemas.microsoft.com/office/powerpoint/2010/main" val="33642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936000"/>
          </a:xfrm>
        </p:spPr>
        <p:txBody>
          <a:bodyPr>
            <a:normAutofit/>
          </a:bodyPr>
          <a:lstStyle/>
          <a:p>
            <a:r>
              <a:rPr lang="hu-HU" smtClean="0"/>
              <a:t>III. 1NF-júak-e a relációk?</a:t>
            </a:r>
            <a:r>
              <a:rPr lang="hu-HU" sz="3300" b="0" smtClean="0"/>
              <a:t> (1. feladat)</a:t>
            </a:r>
            <a:endParaRPr lang="hu-HU" sz="3300" b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11</a:t>
            </a:fld>
            <a:endParaRPr lang="hu-HU"/>
          </a:p>
        </p:txBody>
      </p:sp>
      <p:graphicFrame>
        <p:nvGraphicFramePr>
          <p:cNvPr id="7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69749"/>
              </p:ext>
            </p:extLst>
          </p:nvPr>
        </p:nvGraphicFramePr>
        <p:xfrm>
          <a:off x="84138" y="2420888"/>
          <a:ext cx="8975725" cy="4284952"/>
        </p:xfrm>
        <a:graphic>
          <a:graphicData uri="http://schemas.openxmlformats.org/drawingml/2006/table">
            <a:tbl>
              <a:tblPr/>
              <a:tblGrid>
                <a:gridCol w="852880"/>
                <a:gridCol w="1022339"/>
                <a:gridCol w="798876"/>
                <a:gridCol w="746736"/>
                <a:gridCol w="767220"/>
                <a:gridCol w="914332"/>
                <a:gridCol w="940403"/>
                <a:gridCol w="901297"/>
                <a:gridCol w="1029787"/>
                <a:gridCol w="1001855"/>
              </a:tblGrid>
              <a:tr h="9244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Szám-la-szám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Dátum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Vevő neve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Vevő címe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Tkód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Ár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Rész-összeg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Össz.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96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1996. márc.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XYZ Kft.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Bp. Vass u. 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rádió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105 000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62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1996. márc. 13.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ABC 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Érd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Só tér 45.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rádió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kábel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mikro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70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1996.márc.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AAB Kft.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Kiss Jenő u. 56.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óra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70 000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73 500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936000"/>
          </a:xfrm>
        </p:spPr>
        <p:txBody>
          <a:bodyPr>
            <a:normAutofit/>
          </a:bodyPr>
          <a:lstStyle/>
          <a:p>
            <a:r>
              <a:rPr lang="hu-HU" smtClean="0"/>
              <a:t>III. 1NF-júak-e a relációk?</a:t>
            </a:r>
            <a:r>
              <a:rPr lang="hu-HU" sz="3300" b="0" smtClean="0"/>
              <a:t> (2. feladat)</a:t>
            </a:r>
            <a:endParaRPr lang="hu-HU" sz="3300" b="0" dirty="0"/>
          </a:p>
        </p:txBody>
      </p:sp>
      <p:graphicFrame>
        <p:nvGraphicFramePr>
          <p:cNvPr id="8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14379"/>
              </p:ext>
            </p:extLst>
          </p:nvPr>
        </p:nvGraphicFramePr>
        <p:xfrm>
          <a:off x="251520" y="2276872"/>
          <a:ext cx="8638590" cy="4109456"/>
        </p:xfrm>
        <a:graphic>
          <a:graphicData uri="http://schemas.openxmlformats.org/drawingml/2006/table">
            <a:tbl>
              <a:tblPr/>
              <a:tblGrid>
                <a:gridCol w="748845"/>
                <a:gridCol w="900000"/>
                <a:gridCol w="1150798"/>
                <a:gridCol w="917703"/>
                <a:gridCol w="1053523"/>
                <a:gridCol w="720000"/>
                <a:gridCol w="1420604"/>
                <a:gridCol w="704796"/>
                <a:gridCol w="1022321"/>
              </a:tblGrid>
              <a:tr h="7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Tn-kód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Tanár-név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Végzett-ség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Munk. ideje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Alapbér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Tkód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Heti óra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Osztály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918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Kiss Mihály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főiskola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év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történelem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történelem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0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Szabó Anna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egyetem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év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matematika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fizika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matematika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matematika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4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Nagy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Emília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főiskola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év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ének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ének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egyetem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év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matematika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fizika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936000"/>
          </a:xfrm>
        </p:spPr>
        <p:txBody>
          <a:bodyPr>
            <a:normAutofit fontScale="90000"/>
          </a:bodyPr>
          <a:lstStyle/>
          <a:p>
            <a:r>
              <a:rPr lang="hu-HU" smtClean="0"/>
              <a:t>IV. Hozza első normálformára! – 1.</a:t>
            </a:r>
            <a:endParaRPr lang="hu-HU" sz="3300" b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2276872"/>
            <a:ext cx="8784976" cy="4581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mtClean="0"/>
              <a:t>	</a:t>
            </a:r>
            <a:r>
              <a:rPr lang="hu-HU" altLang="hu-HU" b="1" smtClean="0"/>
              <a:t>BETEGEK</a:t>
            </a:r>
            <a:br>
              <a:rPr lang="hu-HU" altLang="hu-HU" b="1" smtClean="0"/>
            </a:br>
            <a:r>
              <a:rPr lang="hu-HU" altLang="hu-HU" smtClean="0"/>
              <a:t>(Betegkód, Betegnév, Betegségkód, Betegségnév, Latin név, Gyógymód, Orvoskód, Orvosnév)</a:t>
            </a:r>
          </a:p>
          <a:p>
            <a:pPr>
              <a:spcBef>
                <a:spcPts val="0"/>
              </a:spcBef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mtClean="0"/>
              <a:t>	</a:t>
            </a:r>
            <a:r>
              <a:rPr lang="hu-HU" altLang="hu-HU" b="1" smtClean="0"/>
              <a:t>KÖLCSÖNZÉS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(Olvasókód, Olvasónév, Születési idő, Anyja neve, Lakcím, Könyvkód, Könyvcím, Kivét időpontja, Visszahozatal időpontja)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511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936000"/>
          </a:xfrm>
        </p:spPr>
        <p:txBody>
          <a:bodyPr>
            <a:normAutofit fontScale="90000"/>
          </a:bodyPr>
          <a:lstStyle/>
          <a:p>
            <a:r>
              <a:rPr lang="hu-HU" smtClean="0"/>
              <a:t>IV. Hozza első normálformára! – 2.</a:t>
            </a:r>
            <a:endParaRPr lang="hu-HU" sz="3300" b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2276872"/>
            <a:ext cx="8784976" cy="4581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mtClean="0"/>
              <a:t>	</a:t>
            </a:r>
            <a:r>
              <a:rPr lang="hu-HU" altLang="hu-HU" b="1" smtClean="0"/>
              <a:t>SZAKKÖRÖK</a:t>
            </a:r>
            <a:br>
              <a:rPr lang="hu-HU" altLang="hu-HU" b="1" smtClean="0"/>
            </a:br>
            <a:r>
              <a:rPr lang="hu-HU" altLang="hu-HU" smtClean="0"/>
              <a:t>(Szakkörkód, Szakkörnév, Időpont, Tanulókód, Tanulónév, Osztály, Mióta jár)</a:t>
            </a:r>
          </a:p>
          <a:p>
            <a:pPr>
              <a:spcBef>
                <a:spcPts val="0"/>
              </a:spcBef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mtClean="0"/>
              <a:t>	</a:t>
            </a:r>
            <a:r>
              <a:rPr lang="hu-HU" altLang="hu-HU" b="1" smtClean="0"/>
              <a:t>ELŐADÁS</a:t>
            </a:r>
            <a:r>
              <a:rPr lang="hu-HU" altLang="hu-HU" smtClean="0"/>
              <a:t/>
            </a:r>
            <a:br>
              <a:rPr lang="hu-HU" altLang="hu-HU" smtClean="0"/>
            </a:br>
            <a:r>
              <a:rPr lang="hu-HU" altLang="hu-HU" smtClean="0"/>
              <a:t>(Színházkód, Színháznév, Színházcím, Előadáskód, Előadáscím, Előadás típusa, </a:t>
            </a:r>
            <a:r>
              <a:rPr lang="hu-HU" altLang="hu-HU"/>
              <a:t>Dátum, Időpont, </a:t>
            </a:r>
            <a:r>
              <a:rPr lang="hu-HU" altLang="hu-HU" smtClean="0"/>
              <a:t>Hová szól a jegy, Jegy ára, RendezőAZ, Rendezőnév,)</a:t>
            </a:r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446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936000"/>
          </a:xfrm>
        </p:spPr>
        <p:txBody>
          <a:bodyPr>
            <a:normAutofit fontScale="90000"/>
          </a:bodyPr>
          <a:lstStyle/>
          <a:p>
            <a:r>
              <a:rPr lang="hu-HU" smtClean="0"/>
              <a:t>IV. Hozza első normálformára! – 3.</a:t>
            </a:r>
            <a:endParaRPr lang="hu-HU" sz="3300" b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2492896"/>
            <a:ext cx="8784976" cy="436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2400"/>
              </a:spcAft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mtClean="0"/>
              <a:t>	</a:t>
            </a:r>
            <a:r>
              <a:rPr lang="hu-HU" altLang="hu-HU" b="1" smtClean="0"/>
              <a:t>EU-PROJEKTEK</a:t>
            </a:r>
            <a:br>
              <a:rPr lang="hu-HU" altLang="hu-HU" b="1" smtClean="0"/>
            </a:br>
            <a:r>
              <a:rPr lang="hu-HU" altLang="hu-HU" smtClean="0"/>
              <a:t>(Projektszám, Projekttípus, Projektnév,</a:t>
            </a:r>
            <a:br>
              <a:rPr lang="hu-HU" altLang="hu-HU" smtClean="0"/>
            </a:br>
            <a:r>
              <a:rPr lang="hu-HU" altLang="hu-HU" smtClean="0"/>
              <a:t>A projekt tartalmának rövid leírása,</a:t>
            </a:r>
            <a:br>
              <a:rPr lang="hu-HU" altLang="hu-HU" smtClean="0"/>
            </a:br>
            <a:r>
              <a:rPr lang="hu-HU" altLang="hu-HU" smtClean="0"/>
              <a:t>Kezdés időpontja, Befejezés időpontja,</a:t>
            </a:r>
            <a:br>
              <a:rPr lang="hu-HU" altLang="hu-HU" smtClean="0"/>
            </a:br>
            <a:r>
              <a:rPr lang="hu-HU" altLang="hu-HU" smtClean="0"/>
              <a:t>Önrész összege, Igényelt összeg,</a:t>
            </a:r>
            <a:br>
              <a:rPr lang="hu-HU" altLang="hu-HU" smtClean="0"/>
            </a:br>
            <a:r>
              <a:rPr lang="hu-HU" altLang="hu-HU" smtClean="0"/>
              <a:t>Elnyert összeg, Projektvezető kódja, Projektvezető neve, RésztvevőAZ,</a:t>
            </a:r>
            <a:br>
              <a:rPr lang="hu-HU" altLang="hu-HU" smtClean="0"/>
            </a:br>
            <a:r>
              <a:rPr lang="hu-HU" altLang="hu-HU" smtClean="0"/>
              <a:t>Résztvevő neve, Résztvevő feladata)</a:t>
            </a:r>
          </a:p>
        </p:txBody>
      </p:sp>
    </p:spTree>
    <p:extLst>
      <p:ext uri="{BB962C8B-B14F-4D97-AF65-F5344CB8AC3E}">
        <p14:creationId xmlns:p14="http://schemas.microsoft.com/office/powerpoint/2010/main" val="10167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936000"/>
          </a:xfrm>
        </p:spPr>
        <p:txBody>
          <a:bodyPr>
            <a:normAutofit fontScale="90000"/>
          </a:bodyPr>
          <a:lstStyle/>
          <a:p>
            <a:r>
              <a:rPr lang="hu-HU" smtClean="0"/>
              <a:t>IV. Hozza első normálformára! – 4.</a:t>
            </a:r>
            <a:endParaRPr lang="hu-HU" sz="3300" b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512" y="2276872"/>
            <a:ext cx="8784976" cy="4581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006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mtClean="0"/>
              <a:t>	</a:t>
            </a:r>
            <a:r>
              <a:rPr lang="hu-HU" altLang="hu-HU" b="1" smtClean="0"/>
              <a:t>LAKÁSOK</a:t>
            </a:r>
            <a:br>
              <a:rPr lang="hu-HU" altLang="hu-HU" b="1" smtClean="0"/>
            </a:br>
            <a:r>
              <a:rPr lang="hu-HU" altLang="hu-HU" smtClean="0"/>
              <a:t>(Lakáskód, Lakáscím, Lakás típusa,</a:t>
            </a:r>
            <a:br>
              <a:rPr lang="hu-HU" altLang="hu-HU" smtClean="0"/>
            </a:br>
            <a:r>
              <a:rPr lang="hu-HU" altLang="hu-HU" smtClean="0"/>
              <a:t>Szobák száma, Helyiségtípus, Helyiség nagysága, Fűtés típusa, Közös költség fizetendő havi összege, TulajdonosAZ, Tulajdonosnév, Tulajdonos elérhetősége)</a:t>
            </a:r>
          </a:p>
          <a:p>
            <a:pPr>
              <a:spcBef>
                <a:spcPts val="0"/>
              </a:spcBef>
              <a:spcAft>
                <a:spcPts val="2400"/>
              </a:spcAft>
              <a:buClr>
                <a:srgbClr val="000066"/>
              </a:buClr>
              <a:buFontTx/>
              <a:buNone/>
              <a:tabLst>
                <a:tab pos="387350" algn="l"/>
                <a:tab pos="668338" algn="l"/>
              </a:tabLst>
            </a:pPr>
            <a:r>
              <a:rPr lang="hu-HU" altLang="hu-HU" sz="2800" i="1"/>
              <a:t>	</a:t>
            </a:r>
            <a:r>
              <a:rPr lang="hu-HU" altLang="hu-HU" sz="2800" i="1" smtClean="0"/>
              <a:t>feltételezzük, hogy a lakás területének nagyságát helyiségenként adjuk meg, illetve egy lakásnak több tulajdonosa is lehet</a:t>
            </a:r>
          </a:p>
        </p:txBody>
      </p:sp>
    </p:spTree>
    <p:extLst>
      <p:ext uri="{BB962C8B-B14F-4D97-AF65-F5344CB8AC3E}">
        <p14:creationId xmlns:p14="http://schemas.microsoft.com/office/powerpoint/2010/main" val="10167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 smtClean="0"/>
              <a:t>Bevezetés</a:t>
            </a:r>
            <a:br>
              <a:rPr lang="hu-HU" smtClean="0"/>
            </a:br>
            <a:r>
              <a:rPr lang="hu-HU" smtClean="0"/>
              <a:t>(a normálformák szerepe)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2000" y="2780928"/>
            <a:ext cx="8784496" cy="110218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u-HU" smtClean="0"/>
              <a:t>a normálformák az </a:t>
            </a:r>
            <a:r>
              <a:rPr lang="hu-HU" smtClean="0">
                <a:solidFill>
                  <a:srgbClr val="990033"/>
                </a:solidFill>
              </a:rPr>
              <a:t>adatbázisok</a:t>
            </a:r>
            <a:r>
              <a:rPr lang="hu-HU" smtClean="0"/>
              <a:t> (az azokat alkotó relációk) </a:t>
            </a:r>
            <a:r>
              <a:rPr lang="hu-HU" smtClean="0">
                <a:solidFill>
                  <a:srgbClr val="990033"/>
                </a:solidFill>
              </a:rPr>
              <a:t>belső szerkezetét jellemzik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15517" y="4077072"/>
            <a:ext cx="8712967" cy="2546063"/>
          </a:xfrm>
          <a:prstGeom prst="rect">
            <a:avLst/>
          </a:prstGeom>
          <a:solidFill>
            <a:srgbClr val="000066"/>
          </a:solidFill>
        </p:spPr>
        <p:txBody>
          <a:bodyPr wrap="square" lIns="72000" tIns="72000" rIns="72000" bIns="72000" rtlCol="0" anchor="ctr" anchorCtr="1">
            <a:spAutoFit/>
          </a:bodyPr>
          <a:lstStyle/>
          <a:p>
            <a:pPr algn="ctr"/>
            <a:r>
              <a:rPr lang="hu-HU" sz="2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adatbázis egy adott normálformában van, ha az adatbázis eleget tesz bizonyos feltételeknek.</a:t>
            </a:r>
          </a:p>
          <a:p>
            <a:pPr algn="ctr"/>
            <a:endParaRPr lang="hu-HU" sz="1200" b="1" i="1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200" b="1" i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NORMALIZÁLÁS</a:t>
            </a:r>
          </a:p>
          <a:p>
            <a:pPr algn="ctr"/>
            <a:r>
              <a:rPr lang="hu-HU" sz="2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adatbázis relációinak megadott feltételek melletti átalakítása, azaz egy adott normálformára hozása.</a:t>
            </a:r>
            <a:endParaRPr lang="hu-HU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>
            <a:normAutofit/>
          </a:bodyPr>
          <a:lstStyle/>
          <a:p>
            <a:r>
              <a:rPr lang="hu-HU" smtClean="0"/>
              <a:t>Bevezetés</a:t>
            </a:r>
            <a:br>
              <a:rPr lang="hu-HU" smtClean="0"/>
            </a:br>
            <a:r>
              <a:rPr lang="hu-HU" smtClean="0"/>
              <a:t>(a normálformák szerepe - folyt)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3140968"/>
            <a:ext cx="9144000" cy="371703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hu-HU" b="1" i="1" smtClean="0">
                <a:solidFill>
                  <a:srgbClr val="990033"/>
                </a:solidFill>
              </a:rPr>
              <a:t>normalizálás</a:t>
            </a:r>
            <a:r>
              <a:rPr lang="hu-HU" smtClean="0"/>
              <a:t> = adott normálformára hozás</a:t>
            </a:r>
          </a:p>
          <a:p>
            <a:pPr marL="0" indent="0" algn="ctr">
              <a:spcBef>
                <a:spcPts val="1800"/>
              </a:spcBef>
              <a:buNone/>
            </a:pPr>
            <a:endParaRPr lang="hu-HU" smtClean="0"/>
          </a:p>
          <a:p>
            <a:pPr marL="0" indent="0" algn="ctr">
              <a:spcBef>
                <a:spcPts val="1800"/>
              </a:spcBef>
              <a:buNone/>
            </a:pPr>
            <a:endParaRPr lang="hu-HU"/>
          </a:p>
          <a:p>
            <a:pPr marL="0" indent="0" algn="ctr">
              <a:spcBef>
                <a:spcPts val="1800"/>
              </a:spcBef>
              <a:buNone/>
            </a:pPr>
            <a:r>
              <a:rPr lang="hu-HU" b="1" i="1" smtClean="0">
                <a:solidFill>
                  <a:srgbClr val="990033"/>
                </a:solidFill>
              </a:rPr>
              <a:t>optimalizálás</a:t>
            </a:r>
            <a:r>
              <a:rPr lang="hu-HU" smtClean="0"/>
              <a:t> = optimális (minimális mértékű) redundancia kialakítása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Lefelé nyíl 5"/>
          <p:cNvSpPr/>
          <p:nvPr/>
        </p:nvSpPr>
        <p:spPr>
          <a:xfrm>
            <a:off x="1475656" y="3861048"/>
            <a:ext cx="648072" cy="1368152"/>
          </a:xfrm>
          <a:prstGeom prst="down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5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69516"/>
          </a:xfrm>
        </p:spPr>
        <p:txBody>
          <a:bodyPr>
            <a:normAutofit/>
          </a:bodyPr>
          <a:lstStyle/>
          <a:p>
            <a:r>
              <a:rPr lang="hu-HU" dirty="0" smtClean="0"/>
              <a:t>I</a:t>
            </a:r>
            <a:r>
              <a:rPr lang="hu-HU" smtClean="0"/>
              <a:t>. Az első normálforma (1NF) definíciója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126000" y="2780928"/>
            <a:ext cx="8892000" cy="1872000"/>
          </a:xfrm>
          <a:prstGeom prst="rect">
            <a:avLst/>
          </a:prstGeom>
          <a:solidFill>
            <a:srgbClr val="000066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hu-HU" sz="3200" b="1" i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ELSŐ NORMÁLFORMA  (1NF</a:t>
            </a:r>
            <a:r>
              <a:rPr lang="hu-HU" sz="3200" b="1" i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u-HU" sz="32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u-HU" sz="1200" b="1" i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3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 R reláció első normálformában van, ha minden sorában pontosa egy attribútumérték áll.</a:t>
            </a:r>
            <a:endParaRPr lang="hu-HU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126000" y="4797152"/>
            <a:ext cx="8892000" cy="2060848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hu-HU" smtClean="0"/>
              <a:t>azaz az adatbázis </a:t>
            </a:r>
            <a:r>
              <a:rPr lang="hu-HU" smtClean="0">
                <a:solidFill>
                  <a:srgbClr val="C00000"/>
                </a:solidFill>
              </a:rPr>
              <a:t>attribútumai nem lehetnek összetettek, ismétlődők</a:t>
            </a:r>
          </a:p>
          <a:p>
            <a:pPr>
              <a:spcBef>
                <a:spcPts val="600"/>
              </a:spcBef>
            </a:pPr>
            <a:r>
              <a:rPr lang="hu-HU" smtClean="0"/>
              <a:t>az adatbázis-kezelők csak 1NF típusú adatbázist fogadnak el bemenetként</a:t>
            </a:r>
          </a:p>
        </p:txBody>
      </p:sp>
    </p:spTree>
    <p:extLst>
      <p:ext uri="{BB962C8B-B14F-4D97-AF65-F5344CB8AC3E}">
        <p14:creationId xmlns:p14="http://schemas.microsoft.com/office/powerpoint/2010/main" val="9227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69516"/>
          </a:xfrm>
        </p:spPr>
        <p:txBody>
          <a:bodyPr>
            <a:normAutofit/>
          </a:bodyPr>
          <a:lstStyle/>
          <a:p>
            <a:r>
              <a:rPr lang="hu-HU" dirty="0" smtClean="0"/>
              <a:t>I</a:t>
            </a:r>
            <a:r>
              <a:rPr lang="hu-HU" smtClean="0"/>
              <a:t>. Az első normálforma (1NF) definíciója (folyt)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7" name="Tartalom helye 2"/>
          <p:cNvSpPr>
            <a:spLocks noGrp="1"/>
          </p:cNvSpPr>
          <p:nvPr>
            <p:ph idx="1"/>
          </p:nvPr>
        </p:nvSpPr>
        <p:spPr>
          <a:xfrm>
            <a:off x="899832" y="2852936"/>
            <a:ext cx="7344336" cy="72008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  <a:tabLst>
                <a:tab pos="8523288" algn="r"/>
              </a:tabLst>
            </a:pPr>
            <a:r>
              <a:rPr lang="hu-HU" i="1"/>
              <a:t>E</a:t>
            </a:r>
            <a:r>
              <a:rPr lang="hu-HU" i="1" smtClean="0"/>
              <a:t>lső normálformájú-e az alábbi reláció?</a:t>
            </a:r>
          </a:p>
        </p:txBody>
      </p:sp>
      <p:graphicFrame>
        <p:nvGraphicFramePr>
          <p:cNvPr id="8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07478"/>
              </p:ext>
            </p:extLst>
          </p:nvPr>
        </p:nvGraphicFramePr>
        <p:xfrm>
          <a:off x="413538" y="3573016"/>
          <a:ext cx="8316924" cy="2784079"/>
        </p:xfrm>
        <a:graphic>
          <a:graphicData uri="http://schemas.openxmlformats.org/drawingml/2006/table">
            <a:tbl>
              <a:tblPr/>
              <a:tblGrid>
                <a:gridCol w="1207581"/>
                <a:gridCol w="1402066"/>
                <a:gridCol w="1124482"/>
                <a:gridCol w="2409858"/>
                <a:gridCol w="2172937"/>
              </a:tblGrid>
              <a:tr h="5925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Dkód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Szakképzettség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Szül_dátum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Zsolt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gépészmérnök,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közgazdász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1952.02.16.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lakatos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1958.08.08.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Péter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programozó,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1965.06.09.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6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69516"/>
          </a:xfrm>
        </p:spPr>
        <p:txBody>
          <a:bodyPr>
            <a:normAutofit/>
          </a:bodyPr>
          <a:lstStyle/>
          <a:p>
            <a:r>
              <a:rPr lang="hu-HU" dirty="0" smtClean="0"/>
              <a:t>I</a:t>
            </a:r>
            <a:r>
              <a:rPr lang="hu-HU" smtClean="0"/>
              <a:t>. Az első normálforma (1NF) definíciója (folyt)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6</a:t>
            </a:fld>
            <a:endParaRPr lang="hu-HU"/>
          </a:p>
        </p:txBody>
      </p:sp>
      <p:graphicFrame>
        <p:nvGraphicFramePr>
          <p:cNvPr id="8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145430"/>
              </p:ext>
            </p:extLst>
          </p:nvPr>
        </p:nvGraphicFramePr>
        <p:xfrm>
          <a:off x="413538" y="3068960"/>
          <a:ext cx="8316924" cy="2784079"/>
        </p:xfrm>
        <a:graphic>
          <a:graphicData uri="http://schemas.openxmlformats.org/drawingml/2006/table">
            <a:tbl>
              <a:tblPr/>
              <a:tblGrid>
                <a:gridCol w="1207581"/>
                <a:gridCol w="1402066"/>
                <a:gridCol w="1124482"/>
                <a:gridCol w="2409858"/>
                <a:gridCol w="2172937"/>
              </a:tblGrid>
              <a:tr h="5925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Dkód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Knév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Szakképzettség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Szül_dátum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Zsolt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gépészmérnök,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közgazdász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1952.02.16.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lakatos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1958.08.08.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Varga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Péter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programozó,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jogász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1965.06.09.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artalom helye 2"/>
          <p:cNvSpPr>
            <a:spLocks noGrp="1"/>
          </p:cNvSpPr>
          <p:nvPr>
            <p:ph idx="1"/>
          </p:nvPr>
        </p:nvSpPr>
        <p:spPr>
          <a:xfrm>
            <a:off x="0" y="5949280"/>
            <a:ext cx="9144000" cy="9087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  <a:tabLst>
                <a:tab pos="8523288" algn="r"/>
              </a:tabLst>
            </a:pPr>
            <a:r>
              <a:rPr lang="hu-HU" i="1" smtClean="0">
                <a:solidFill>
                  <a:srgbClr val="990033"/>
                </a:solidFill>
              </a:rPr>
              <a:t>NEM 1NF</a:t>
            </a:r>
            <a:r>
              <a:rPr lang="hu-HU" i="1" smtClean="0"/>
              <a:t>, mert </a:t>
            </a:r>
            <a:r>
              <a:rPr lang="hu-HU" i="1" smtClean="0">
                <a:solidFill>
                  <a:srgbClr val="990033"/>
                </a:solidFill>
              </a:rPr>
              <a:t>van</a:t>
            </a:r>
            <a:r>
              <a:rPr lang="hu-HU" i="1" smtClean="0"/>
              <a:t> benne </a:t>
            </a:r>
            <a:r>
              <a:rPr lang="hu-HU" i="1" smtClean="0">
                <a:solidFill>
                  <a:srgbClr val="990033"/>
                </a:solidFill>
              </a:rPr>
              <a:t>ismétlődő attribútum</a:t>
            </a:r>
            <a:r>
              <a:rPr lang="hu-HU" i="1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105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/>
          <a:lstStyle/>
          <a:p>
            <a:r>
              <a:rPr lang="hu-HU" smtClean="0"/>
              <a:t>II. Az első normálformára hozás módszerei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2000" y="2780928"/>
            <a:ext cx="8640000" cy="26642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i="1" smtClean="0"/>
              <a:t>Hogyan lehet egy relációt első normálformára (1NF-re) hozni?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sz="3000" b="1" u="sng" smtClean="0">
                <a:solidFill>
                  <a:srgbClr val="990033"/>
                </a:solidFill>
              </a:rPr>
              <a:t>sorok ismétlésével</a:t>
            </a:r>
            <a:r>
              <a:rPr lang="hu-HU" sz="3000" b="1" smtClean="0"/>
              <a:t>: </a:t>
            </a:r>
            <a:r>
              <a:rPr lang="hu-HU" sz="3000" smtClean="0"/>
              <a:t>a több attribútumértéket tartalmazó sor annyi sorra bontjuk, amennyi az értékek száma</a:t>
            </a:r>
          </a:p>
          <a:p>
            <a:pPr marL="0" indent="0">
              <a:spcBef>
                <a:spcPts val="0"/>
              </a:spcBef>
              <a:buNone/>
            </a:pPr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7</a:t>
            </a:fld>
            <a:endParaRPr lang="hu-HU"/>
          </a:p>
        </p:txBody>
      </p:sp>
      <p:graphicFrame>
        <p:nvGraphicFramePr>
          <p:cNvPr id="6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46964"/>
              </p:ext>
            </p:extLst>
          </p:nvPr>
        </p:nvGraphicFramePr>
        <p:xfrm>
          <a:off x="899592" y="5445224"/>
          <a:ext cx="7566340" cy="1143000"/>
        </p:xfrm>
        <a:graphic>
          <a:graphicData uri="http://schemas.openxmlformats.org/drawingml/2006/table">
            <a:tbl>
              <a:tblPr/>
              <a:tblGrid>
                <a:gridCol w="972000"/>
                <a:gridCol w="1260000"/>
                <a:gridCol w="1124482"/>
                <a:gridCol w="2409858"/>
                <a:gridCol w="18000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Zsolt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gépészmérnök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1952.02.16.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Nagy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Zsolt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közgazdász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Symbol" pitchFamily="18" charset="2"/>
                        <a:buNone/>
                        <a:tabLst/>
                      </a:pPr>
                      <a:r>
                        <a:rPr kumimoji="0" lang="hu-HU" altLang="hu-H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1952.02.16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2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/>
          <a:lstStyle/>
          <a:p>
            <a:r>
              <a:rPr lang="hu-HU" smtClean="0"/>
              <a:t>II. Az első normálformára hozás módszerei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2000" y="2852936"/>
            <a:ext cx="8712488" cy="381642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hu-HU" sz="3000" b="1" u="sng" smtClean="0">
                <a:solidFill>
                  <a:srgbClr val="990033"/>
                </a:solidFill>
              </a:rPr>
              <a:t>a reláció szétbontásával</a:t>
            </a:r>
            <a:r>
              <a:rPr lang="hu-HU" sz="3000" b="1" smtClean="0"/>
              <a:t>: </a:t>
            </a:r>
            <a:r>
              <a:rPr lang="hu-HU" sz="3000" smtClean="0"/>
              <a:t>két táblára bontjuk szét az eredeti relációt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u="sng" smtClean="0"/>
              <a:t>egyik reláció</a:t>
            </a:r>
            <a:r>
              <a:rPr lang="hu-HU" smtClean="0"/>
              <a:t>: </a:t>
            </a:r>
            <a:r>
              <a:rPr lang="hu-HU" smtClean="0">
                <a:solidFill>
                  <a:srgbClr val="990033"/>
                </a:solidFill>
              </a:rPr>
              <a:t>kulcs + nem ismétlődő attribútumok</a:t>
            </a:r>
          </a:p>
          <a:p>
            <a:pPr marL="457200" lvl="1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i="1" smtClean="0"/>
              <a:t>Dkód + Vnév + Knév + Születési dátum</a:t>
            </a:r>
            <a:endParaRPr lang="hu-HU" i="1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u="sng" smtClean="0"/>
              <a:t>másik reláció</a:t>
            </a:r>
            <a:r>
              <a:rPr lang="hu-HU" smtClean="0"/>
              <a:t>: </a:t>
            </a:r>
            <a:r>
              <a:rPr lang="hu-HU" smtClean="0">
                <a:solidFill>
                  <a:srgbClr val="990033"/>
                </a:solidFill>
              </a:rPr>
              <a:t>kulcs + ismétlődő attribútumok </a:t>
            </a:r>
            <a:r>
              <a:rPr lang="hu-HU" smtClean="0"/>
              <a:t>(annyi sorral, ahányszoros az ismétlődés)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2800" i="1" smtClean="0"/>
              <a:t>Dkód + Szakképzettség</a:t>
            </a:r>
            <a:endParaRPr lang="hu-HU" sz="28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42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239404"/>
            <a:ext cx="9144000" cy="1440000"/>
          </a:xfrm>
        </p:spPr>
        <p:txBody>
          <a:bodyPr/>
          <a:lstStyle/>
          <a:p>
            <a:r>
              <a:rPr lang="hu-HU" smtClean="0"/>
              <a:t>II. Az első normálformára hozás módszerei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2000" y="2852936"/>
            <a:ext cx="8712488" cy="3816424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 sz="3000" smtClean="0"/>
              <a:t>a reláció </a:t>
            </a:r>
            <a:r>
              <a:rPr lang="hu-HU" sz="3000" smtClean="0">
                <a:solidFill>
                  <a:srgbClr val="990033"/>
                </a:solidFill>
              </a:rPr>
              <a:t>szétbontása után kapott két új reláció egy közös mezőn tud egymással kapcsolatot teremteni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60000" algn="l"/>
              </a:tabLst>
            </a:pPr>
            <a:r>
              <a:rPr lang="hu-HU" sz="3000"/>
              <a:t>	</a:t>
            </a:r>
            <a:r>
              <a:rPr lang="hu-HU" sz="3000" b="1" smtClean="0"/>
              <a:t>NYILV-1</a:t>
            </a:r>
            <a:r>
              <a:rPr lang="hu-HU" sz="3000" smtClean="0"/>
              <a:t> ( </a:t>
            </a:r>
            <a:r>
              <a:rPr lang="hu-HU" sz="3000" b="1" u="sng" smtClean="0">
                <a:solidFill>
                  <a:srgbClr val="990033"/>
                </a:solidFill>
              </a:rPr>
              <a:t>Dkód</a:t>
            </a:r>
            <a:r>
              <a:rPr lang="hu-HU" sz="3000" smtClean="0"/>
              <a:t>, Vnév, Knév, Szül_dátum 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  <a:tabLst>
                <a:tab pos="360000" algn="l"/>
              </a:tabLst>
            </a:pPr>
            <a:r>
              <a:rPr lang="hu-HU" sz="3000"/>
              <a:t>	</a:t>
            </a:r>
            <a:r>
              <a:rPr lang="hu-HU" sz="3000" smtClean="0"/>
              <a:t>		a </a:t>
            </a:r>
            <a:r>
              <a:rPr lang="hu-HU" sz="3000" i="1" smtClean="0"/>
              <a:t>Dkód</a:t>
            </a:r>
            <a:r>
              <a:rPr lang="hu-HU" sz="3000" smtClean="0"/>
              <a:t> attribútum kulcs szerepű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360000" algn="l"/>
              </a:tabLst>
            </a:pPr>
            <a:r>
              <a:rPr lang="hu-HU" sz="3000"/>
              <a:t>	</a:t>
            </a:r>
            <a:r>
              <a:rPr lang="hu-HU" sz="3000" b="1" smtClean="0"/>
              <a:t>NYILV-2</a:t>
            </a:r>
            <a:r>
              <a:rPr lang="hu-HU" sz="3000" smtClean="0"/>
              <a:t> ( </a:t>
            </a:r>
            <a:r>
              <a:rPr lang="hu-HU" sz="3000" u="dash" smtClean="0">
                <a:solidFill>
                  <a:srgbClr val="990033"/>
                </a:solidFill>
              </a:rPr>
              <a:t>Dkód</a:t>
            </a:r>
            <a:r>
              <a:rPr lang="hu-HU" sz="3000" smtClean="0"/>
              <a:t>, Szakképzettség )</a:t>
            </a:r>
          </a:p>
          <a:p>
            <a:pPr marL="0" indent="0">
              <a:spcBef>
                <a:spcPts val="0"/>
              </a:spcBef>
              <a:buNone/>
              <a:tabLst>
                <a:tab pos="360000" algn="l"/>
              </a:tabLst>
            </a:pPr>
            <a:r>
              <a:rPr lang="hu-HU" sz="3000"/>
              <a:t>	</a:t>
            </a:r>
            <a:r>
              <a:rPr lang="hu-HU" sz="3000" smtClean="0"/>
              <a:t>		a </a:t>
            </a:r>
            <a:r>
              <a:rPr lang="hu-HU" sz="3000" i="1" smtClean="0"/>
              <a:t>Dkód</a:t>
            </a:r>
            <a:r>
              <a:rPr lang="hu-HU" sz="3000" smtClean="0"/>
              <a:t> attribútum idegen kulcs szerepű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0155-AF22-4E24-8406-D1E1A45F5D67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655</Words>
  <Application>Microsoft Office PowerPoint</Application>
  <PresentationFormat>Diavetítés a képernyőre (4:3 oldalarány)</PresentationFormat>
  <Paragraphs>302</Paragraphs>
  <Slides>16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Office-téma</vt:lpstr>
      <vt:lpstr>Adatbázisok</vt:lpstr>
      <vt:lpstr>Bevezetés (a normálformák szerepe) </vt:lpstr>
      <vt:lpstr>Bevezetés (a normálformák szerepe - folyt) </vt:lpstr>
      <vt:lpstr>I. Az első normálforma (1NF) definíciója</vt:lpstr>
      <vt:lpstr>I. Az első normálforma (1NF) definíciója (folyt)</vt:lpstr>
      <vt:lpstr>I. Az első normálforma (1NF) definíciója (folyt)</vt:lpstr>
      <vt:lpstr>II. Az első normálformára hozás módszerei</vt:lpstr>
      <vt:lpstr>II. Az első normálformára hozás módszerei (folyt)</vt:lpstr>
      <vt:lpstr>II. Az első normálformára hozás módszerei (folyt)</vt:lpstr>
      <vt:lpstr>II. Az első normálformára hozás módszerei (folyt)</vt:lpstr>
      <vt:lpstr>III. 1NF-júak-e a relációk? (1. feladat)</vt:lpstr>
      <vt:lpstr>III. 1NF-júak-e a relációk? (2. feladat)</vt:lpstr>
      <vt:lpstr>IV. Hozza első normálformára! – 1.</vt:lpstr>
      <vt:lpstr>IV. Hozza első normálformára! – 2.</vt:lpstr>
      <vt:lpstr>IV. Hozza első normálformára! – 3.</vt:lpstr>
      <vt:lpstr>IV. Hozza első normálformára! – 4.</vt:lpstr>
    </vt:vector>
  </TitlesOfParts>
  <Company>SzKKVSzI Kőrösy József Tagintézmény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MEdit</dc:creator>
  <cp:lastModifiedBy>MEdit</cp:lastModifiedBy>
  <cp:revision>180</cp:revision>
  <dcterms:created xsi:type="dcterms:W3CDTF">2014-09-02T19:15:15Z</dcterms:created>
  <dcterms:modified xsi:type="dcterms:W3CDTF">2016-03-15T17:59:53Z</dcterms:modified>
</cp:coreProperties>
</file>