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73" r:id="rId16"/>
    <p:sldId id="270" r:id="rId17"/>
    <p:sldId id="269" r:id="rId18"/>
    <p:sldId id="271" r:id="rId1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2" y="5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BD8042-C5AA-4051-86CE-30C97923D02A}" type="datetimeFigureOut">
              <a:rPr lang="hu-HU" smtClean="0"/>
              <a:pPr/>
              <a:t>2024.09.08.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Téglalap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églalap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Téglalap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Háromszög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BD8042-C5AA-4051-86CE-30C97923D02A}" type="datetimeFigureOut">
              <a:rPr lang="hu-HU" smtClean="0"/>
              <a:pPr/>
              <a:t>2024.09.08.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2024.09.08.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2024.09.08.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2024.09.08.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5" name="Egyenes összekötő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BD8042-C5AA-4051-86CE-30C97923D02A}" type="datetimeFigureOut">
              <a:rPr lang="hu-HU" smtClean="0"/>
              <a:pPr/>
              <a:t>2024.09.08.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Egyenes összekötő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Egyenes összekötő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Háromszög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Adatbázis-kezelés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Alapfogalmak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adatmodell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472518" cy="285787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Időben ez volt az első modell</a:t>
            </a:r>
          </a:p>
          <a:p>
            <a:r>
              <a:rPr lang="hu-HU" dirty="0"/>
              <a:t>Alapelve az, hogy az </a:t>
            </a:r>
            <a:r>
              <a:rPr lang="hu-HU" dirty="0" err="1"/>
              <a:t>egyedeket</a:t>
            </a:r>
            <a:r>
              <a:rPr lang="hu-HU" dirty="0"/>
              <a:t> a köztük lévő kapcsolat alapján hierarchiába rendezi.  </a:t>
            </a:r>
          </a:p>
          <a:p>
            <a:r>
              <a:rPr lang="hu-HU" dirty="0"/>
              <a:t>Leginkább 1:1 és 1:N jellegű kapcsolatok megvalósítására használható. </a:t>
            </a:r>
          </a:p>
          <a:p>
            <a:r>
              <a:rPr lang="hu-HU" dirty="0"/>
              <a:t>A kapcsolat alapján a két egyedtípus között hierarchiát definiálunk. Fontos, hogy a hierarchiában alul lévő egyedtípusnak csak egyetlen őse lehet.</a:t>
            </a:r>
          </a:p>
          <a:p>
            <a:r>
              <a:rPr lang="hu-HU" dirty="0"/>
              <a:t>Szerkezetét gráffal írjuk le, de ez speciális:  fa</a:t>
            </a:r>
          </a:p>
          <a:p>
            <a:pPr lvl="1"/>
            <a:r>
              <a:rPr lang="hu-HU" dirty="0"/>
              <a:t>téglalapok = egyedek</a:t>
            </a:r>
          </a:p>
          <a:p>
            <a:pPr lvl="1"/>
            <a:r>
              <a:rPr lang="hu-HU" dirty="0"/>
              <a:t>vonalak / nyilak = kapcsolatok</a:t>
            </a:r>
          </a:p>
        </p:txBody>
      </p:sp>
      <p:grpSp>
        <p:nvGrpSpPr>
          <p:cNvPr id="4" name="Csoportba foglalás 3"/>
          <p:cNvGrpSpPr>
            <a:grpSpLocks noChangeAspect="1"/>
          </p:cNvGrpSpPr>
          <p:nvPr/>
        </p:nvGrpSpPr>
        <p:grpSpPr>
          <a:xfrm>
            <a:off x="3707904" y="3879196"/>
            <a:ext cx="5112569" cy="2826404"/>
            <a:chOff x="1371598" y="1905000"/>
            <a:chExt cx="7391402" cy="4821917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7434440"/>
                </p:ext>
              </p:extLst>
            </p:nvPr>
          </p:nvGraphicFramePr>
          <p:xfrm>
            <a:off x="1524000" y="2438401"/>
            <a:ext cx="7239000" cy="3319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540000" imgH="1168400" progId="">
                    <p:embed/>
                  </p:oleObj>
                </mc:Choice>
                <mc:Fallback>
                  <p:oleObj r:id="rId2" imgW="2540000" imgH="11684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2438401"/>
                          <a:ext cx="7239000" cy="3319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5"/>
            <p:cNvSpPr txBox="1">
              <a:spLocks noChangeAspect="1" noChangeArrowheads="1"/>
            </p:cNvSpPr>
            <p:nvPr/>
          </p:nvSpPr>
          <p:spPr bwMode="auto">
            <a:xfrm>
              <a:off x="1371598" y="1905000"/>
              <a:ext cx="2103120" cy="574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 b="1" dirty="0"/>
                <a:t>gyökérelem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67000" y="6248400"/>
              <a:ext cx="2057400" cy="4785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 dirty="0"/>
                <a:t>levelek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 flipV="1">
              <a:off x="2209800" y="5791200"/>
              <a:ext cx="144780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endParaRPr lang="hu-HU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3657600" y="5791200"/>
              <a:ext cx="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endParaRPr lang="hu-HU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657600" y="5791200"/>
              <a:ext cx="137160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endParaRPr lang="hu-HU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438400" y="2362200"/>
              <a:ext cx="2286000" cy="3810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endParaRPr lang="hu-HU"/>
            </a:p>
          </p:txBody>
        </p:sp>
      </p:grpSp>
      <p:pic>
        <p:nvPicPr>
          <p:cNvPr id="12" name="Kép 11" descr="hierarcikus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0743" y="4029271"/>
            <a:ext cx="7329730" cy="1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Hálós adatmodell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37760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Ez a hierarchikus modell általánosítása, kiterjesztése</a:t>
            </a:r>
          </a:p>
          <a:p>
            <a:r>
              <a:rPr lang="hu-HU" dirty="0"/>
              <a:t>A különbség az, hogy a hálós modellnél tetszőleges gráf előfordulhat, míg a hierarchikusnál csak fa lehet. Ez azt jelenti, hogy egy egyedtípusnak több őse is lehet.  A hálós adatmodellben a N:M kapcsolatok is kezelhetők, úgy hogy azokat két 1:N kapcsolatra bontják fel.</a:t>
            </a:r>
          </a:p>
          <a:p>
            <a:r>
              <a:rPr lang="hu-HU" dirty="0"/>
              <a:t>Szerkezetét gráffal írjuk le:</a:t>
            </a:r>
          </a:p>
          <a:p>
            <a:pPr lvl="1"/>
            <a:r>
              <a:rPr lang="hu-HU" dirty="0"/>
              <a:t>csomópontok = egyedek</a:t>
            </a:r>
          </a:p>
          <a:p>
            <a:pPr lvl="1"/>
            <a:r>
              <a:rPr lang="hu-HU" dirty="0"/>
              <a:t>élek = kapcsolatok</a:t>
            </a:r>
          </a:p>
          <a:p>
            <a:pPr lvl="1"/>
            <a:r>
              <a:rPr lang="hu-HU" dirty="0"/>
              <a:t>az egyedeket tulajdonságaikkal írjuk le</a:t>
            </a:r>
          </a:p>
          <a:p>
            <a:r>
              <a:rPr lang="hu-HU" dirty="0"/>
              <a:t>pl. egy  szállítási rendszer modellje:</a:t>
            </a:r>
          </a:p>
          <a:p>
            <a:pPr lvl="1"/>
            <a:r>
              <a:rPr lang="hu-HU" dirty="0"/>
              <a:t>egyedek: VEVŐ, RENDELÉS, TERMÉK, TÉTEL</a:t>
            </a:r>
          </a:p>
          <a:p>
            <a:pPr lvl="1"/>
            <a:r>
              <a:rPr lang="hu-HU" dirty="0"/>
              <a:t>az egyedek tulajdonságait rajzban adjuk meg</a:t>
            </a:r>
          </a:p>
          <a:p>
            <a:pPr lvl="1"/>
            <a:r>
              <a:rPr lang="hu-HU" dirty="0"/>
              <a:t>navigációs út: az egyedek bejárási útja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37999" y="1116312"/>
            <a:ext cx="8482583" cy="5143536"/>
            <a:chOff x="198" y="1200"/>
            <a:chExt cx="4560" cy="29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8" y="1200"/>
              <a:ext cx="4560" cy="2928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539" y="1241"/>
            <a:ext cx="3360" cy="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965450" imgH="2416175" progId="">
                    <p:embed/>
                  </p:oleObj>
                </mc:Choice>
                <mc:Fallback>
                  <p:oleObj r:id="rId2" imgW="2965450" imgH="2416175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241"/>
                          <a:ext cx="3360" cy="2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Kép 6" descr="háló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721" y="1036168"/>
            <a:ext cx="8741872" cy="5489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62AEFD-2965-D526-0B04-6C14DC94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Hálós adatmodell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A0EA6E-5853-5D54-9CF1-E63B89509E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sz="2200" dirty="0"/>
              <a:t>A hálós modellben a kapcsolatok leírására egy új típust vezettek be, </a:t>
            </a:r>
            <a:br>
              <a:rPr lang="hu-HU" sz="2200" dirty="0"/>
            </a:br>
            <a:r>
              <a:rPr lang="hu-HU" sz="2200" dirty="0"/>
              <a:t>ez a </a:t>
            </a:r>
            <a:r>
              <a:rPr lang="hu-HU" sz="2200" b="1" dirty="0"/>
              <a:t>halmaztípus</a:t>
            </a:r>
            <a:r>
              <a:rPr lang="hu-HU" sz="2200" dirty="0"/>
              <a:t>.</a:t>
            </a:r>
          </a:p>
          <a:p>
            <a:r>
              <a:rPr lang="hu-HU" sz="2200" dirty="0"/>
              <a:t>A halmaztípusnak három jellemzőjét definiálták: név, tulajdonos, tag.</a:t>
            </a:r>
          </a:p>
          <a:p>
            <a:r>
              <a:rPr lang="hu-HU" sz="2200" dirty="0"/>
              <a:t>Ebben a modellben nincs olyan megkötés, hogy valamely egyedtípusnak feltétlenül egy másik felett kell állnia a hierarchiában.</a:t>
            </a:r>
          </a:p>
          <a:p>
            <a:r>
              <a:rPr lang="hu-HU" sz="2200" dirty="0"/>
              <a:t>A halmaztípus megvalósítása úgy történik, hogy minden egyes rekord előfordulásnál az adatok mellett egy fejrészt is képez az adatbázis-kezelő. Ebben a fejrészben történik a kapcsolatok megadása.</a:t>
            </a:r>
          </a:p>
        </p:txBody>
      </p:sp>
    </p:spTree>
    <p:extLst>
      <p:ext uri="{BB962C8B-B14F-4D97-AF65-F5344CB8AC3E}">
        <p14:creationId xmlns:p14="http://schemas.microsoft.com/office/powerpoint/2010/main" val="40985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Relációs adatmodell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5067320"/>
          </a:xfrm>
        </p:spPr>
        <p:txBody>
          <a:bodyPr>
            <a:normAutofit lnSpcReduction="10000"/>
          </a:bodyPr>
          <a:lstStyle/>
          <a:p>
            <a:r>
              <a:rPr lang="hu-HU" sz="3200" dirty="0"/>
              <a:t>Teljesen más filozófiára épül, mint az előző kettő: a kapcsolat itt nem játszik szerepet</a:t>
            </a:r>
            <a:br>
              <a:rPr lang="hu-HU" sz="3200" dirty="0"/>
            </a:br>
            <a:r>
              <a:rPr lang="hu-HU" sz="3200" dirty="0"/>
              <a:t>(csak a lehetőség épül be a modellbe)</a:t>
            </a:r>
          </a:p>
          <a:p>
            <a:r>
              <a:rPr lang="hu-HU" sz="3200" dirty="0"/>
              <a:t>A relációs modellnél a </a:t>
            </a:r>
            <a:r>
              <a:rPr lang="hu-HU" sz="3200" dirty="0">
                <a:solidFill>
                  <a:srgbClr val="FF0000"/>
                </a:solidFill>
              </a:rPr>
              <a:t>tulajdonságok kapják a fő hangsúlyt</a:t>
            </a:r>
          </a:p>
          <a:p>
            <a:pPr lvl="1"/>
            <a:r>
              <a:rPr lang="hu-HU" sz="2900" dirty="0"/>
              <a:t>tulajdonságokkal definiáljuk az adatmodell szerkezetét</a:t>
            </a:r>
          </a:p>
          <a:p>
            <a:pPr lvl="1"/>
            <a:r>
              <a:rPr lang="hu-HU" sz="2900" dirty="0"/>
              <a:t>az egyedet táblázattal adjuk meg</a:t>
            </a:r>
            <a:br>
              <a:rPr lang="hu-HU" sz="2900" dirty="0"/>
            </a:br>
            <a:r>
              <a:rPr lang="hu-HU" sz="2900" dirty="0"/>
              <a:t>(egyed = táblázat)</a:t>
            </a:r>
          </a:p>
          <a:p>
            <a:pPr lvl="1"/>
            <a:r>
              <a:rPr lang="hu-HU" sz="2900" dirty="0"/>
              <a:t>táblázat sorai = az egyed értékei</a:t>
            </a:r>
            <a:br>
              <a:rPr lang="hu-HU" sz="2900" dirty="0"/>
            </a:br>
            <a:r>
              <a:rPr lang="hu-HU" sz="2900" dirty="0"/>
              <a:t>(a tulajdonságok konkrét értékei)</a:t>
            </a:r>
          </a:p>
          <a:p>
            <a:endParaRPr lang="hu-HU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Relációs adatmodell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200" dirty="0"/>
              <a:t>A relációs modellben létrehozott adatbázisok</a:t>
            </a:r>
          </a:p>
          <a:p>
            <a:pPr lvl="1"/>
            <a:r>
              <a:rPr lang="hu-HU" dirty="0"/>
              <a:t>több táblából (egyedből) állnak</a:t>
            </a:r>
          </a:p>
          <a:p>
            <a:pPr lvl="1"/>
            <a:r>
              <a:rPr lang="hu-HU" dirty="0"/>
              <a:t>DE: a modell felírásakor a táblák közötti kapcsolatokat nem definiáljuk</a:t>
            </a:r>
          </a:p>
          <a:p>
            <a:r>
              <a:rPr lang="hu-HU" sz="3200" dirty="0"/>
              <a:t>Mi fejezi ki a táblák közötti kapcsolatokat?</a:t>
            </a:r>
          </a:p>
          <a:p>
            <a:pPr lvl="1"/>
            <a:r>
              <a:rPr lang="hu-HU" dirty="0"/>
              <a:t>a két táblának van közös oszlopa</a:t>
            </a:r>
          </a:p>
          <a:p>
            <a:pPr lvl="1"/>
            <a:r>
              <a:rPr lang="hu-HU" dirty="0"/>
              <a:t>mindkét táblában szerepel ugyanaz a tulajdonság (közös tartalmú mező)</a:t>
            </a:r>
          </a:p>
          <a:p>
            <a:r>
              <a:rPr lang="hu-HU" sz="3200" dirty="0"/>
              <a:t>Adatbázis-kezelő nyelv</a:t>
            </a:r>
          </a:p>
          <a:p>
            <a:pPr lvl="1"/>
            <a:r>
              <a:rPr lang="hu-HU" dirty="0"/>
              <a:t>A reláció kétdimenziós táblázatos adathalmazt jelent. Ez alapján egy komplex adatbázis-kezelő nyelv került kifejlesztésre, amelyet </a:t>
            </a:r>
            <a:br>
              <a:rPr lang="hu-HU" dirty="0"/>
            </a:br>
            <a:r>
              <a:rPr lang="hu-HU" dirty="0"/>
              <a:t>SQL-nek (</a:t>
            </a:r>
            <a:r>
              <a:rPr lang="hu-HU" dirty="0" err="1"/>
              <a:t>Structured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=</a:t>
            </a:r>
            <a:r>
              <a:rPr lang="hu-HU" dirty="0" err="1"/>
              <a:t>Struktúrált</a:t>
            </a:r>
            <a:r>
              <a:rPr lang="hu-HU" dirty="0"/>
              <a:t> Lekérdező Nyelv) neveztek 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75550-D438-CE3B-2AF1-7B029298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Relációs adatmodell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0EBDF0A-021D-04DB-417B-33A67E20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0" y="2204864"/>
            <a:ext cx="7699571" cy="257477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D56CCB2-D507-2512-7073-63850CA2D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24" y="1700808"/>
            <a:ext cx="5580952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2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NoSQL</a:t>
            </a:r>
            <a:r>
              <a:rPr lang="hu-HU" dirty="0"/>
              <a:t> adatbázisok – nem relációs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5162128"/>
          </a:xfrm>
        </p:spPr>
        <p:txBody>
          <a:bodyPr>
            <a:noAutofit/>
          </a:bodyPr>
          <a:lstStyle/>
          <a:p>
            <a:r>
              <a:rPr lang="hu-HU" sz="2900" dirty="0"/>
              <a:t>Ezek az adatbázisok gyorsan változó, </a:t>
            </a:r>
            <a:r>
              <a:rPr lang="hu-HU" sz="2900" dirty="0" err="1"/>
              <a:t>strukturálatlan</a:t>
            </a:r>
            <a:r>
              <a:rPr lang="hu-HU" sz="2900" dirty="0"/>
              <a:t> adatok nagy tömegének kezelésére képesek, </a:t>
            </a:r>
            <a:br>
              <a:rPr lang="hu-HU" sz="2900" dirty="0"/>
            </a:br>
            <a:r>
              <a:rPr lang="hu-HU" sz="2900" dirty="0"/>
              <a:t>a sorokat és oszlopokat kezelő relációs (SQL-) adatbázisoktól eltérő módokon.</a:t>
            </a:r>
          </a:p>
          <a:p>
            <a:r>
              <a:rPr lang="hu-HU" sz="2900" dirty="0"/>
              <a:t>Előnyei:</a:t>
            </a:r>
          </a:p>
          <a:p>
            <a:pPr lvl="1"/>
            <a:r>
              <a:rPr lang="hu-HU" sz="2800" dirty="0"/>
              <a:t>egyre változatosabb adattípusokat és –modelleket lehet vele kezelni,</a:t>
            </a:r>
          </a:p>
          <a:p>
            <a:pPr lvl="1"/>
            <a:r>
              <a:rPr lang="hu-HU" sz="2800" dirty="0"/>
              <a:t>rugalmasabb alkalmazásfejlesztést tesz lehetővé,</a:t>
            </a:r>
          </a:p>
          <a:p>
            <a:pPr lvl="1"/>
            <a:r>
              <a:rPr lang="hu-HU" sz="2800" dirty="0"/>
              <a:t>szabadságot, gyorsaságot és rugalmasságot kínál </a:t>
            </a:r>
            <a:br>
              <a:rPr lang="hu-HU" sz="2800" dirty="0"/>
            </a:br>
            <a:r>
              <a:rPr lang="hu-HU" sz="2800" dirty="0"/>
              <a:t>a fejlesztőknek a sémák és lekérdezések adatkövetelményekhez alkalmazkodó módosításaihoz.</a:t>
            </a:r>
          </a:p>
        </p:txBody>
      </p:sp>
    </p:spTree>
    <p:extLst>
      <p:ext uri="{BB962C8B-B14F-4D97-AF65-F5344CB8AC3E}">
        <p14:creationId xmlns:p14="http://schemas.microsoft.com/office/powerpoint/2010/main" val="246596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NoSQL</a:t>
            </a:r>
            <a:r>
              <a:rPr lang="hu-HU" dirty="0"/>
              <a:t>-adatbázisokkal használható adatmodellek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5162128"/>
          </a:xfrm>
        </p:spPr>
        <p:txBody>
          <a:bodyPr>
            <a:noAutofit/>
          </a:bodyPr>
          <a:lstStyle/>
          <a:p>
            <a:r>
              <a:rPr lang="hu-HU" sz="2800" dirty="0"/>
              <a:t>Kulcs-érték</a:t>
            </a:r>
          </a:p>
          <a:p>
            <a:pPr lvl="1"/>
            <a:r>
              <a:rPr lang="hu-HU" sz="2500" dirty="0"/>
              <a:t>A kulcs-érték típus kivonattáblában tárolja a kulcs-érték párokat.  A kulcs-érték típus akkor a leghasznosabb, ha egy kulcs ismert, de a hozzá társított érték ismeretlen.</a:t>
            </a:r>
          </a:p>
          <a:p>
            <a:r>
              <a:rPr lang="hu-HU" sz="2800" dirty="0"/>
              <a:t>Dokumentum</a:t>
            </a:r>
          </a:p>
          <a:p>
            <a:pPr lvl="1"/>
            <a:r>
              <a:rPr lang="hu-HU" sz="2800" dirty="0"/>
              <a:t>A dokumentum-adatbázisok a kulcs-érték típusú adatbázis elvét terjesztik ki azzal, hogy teljes dokumentumokat szerveznek gyűjteménynek nevezett csoportokba. Támogatják a beágyazott kulcs-érték párokat, és adott dokumentum bármely attribútuma alapján végzett lekérdezést lehetővé tesznek.</a:t>
            </a:r>
            <a:endParaRPr lang="hu-HU" sz="25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143000"/>
            <a:ext cx="742950" cy="6953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00" y="2828925"/>
            <a:ext cx="6858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6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NoSQL</a:t>
            </a:r>
            <a:r>
              <a:rPr lang="hu-HU" dirty="0"/>
              <a:t>-adatbázisokkal használható adatmodellek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5162128"/>
          </a:xfrm>
        </p:spPr>
        <p:txBody>
          <a:bodyPr>
            <a:noAutofit/>
          </a:bodyPr>
          <a:lstStyle/>
          <a:p>
            <a:r>
              <a:rPr lang="hu-HU" sz="2800" dirty="0"/>
              <a:t>Oszlopalapú</a:t>
            </a:r>
          </a:p>
          <a:p>
            <a:pPr lvl="1"/>
            <a:r>
              <a:rPr lang="hu-HU" sz="2700" dirty="0"/>
              <a:t>Az oszlopalapú, széles oszlopú vagy oszlopcsalád-alapú adatbázisok hatékonyan tárolják az adatokat és kérdezik le a ritka adatok sorait. Előnyösek az adatbázis megadott oszlopain végzett lekérdezések esetén.</a:t>
            </a:r>
          </a:p>
          <a:p>
            <a:r>
              <a:rPr lang="hu-HU" sz="2800" dirty="0"/>
              <a:t>Gráf</a:t>
            </a:r>
          </a:p>
          <a:p>
            <a:pPr lvl="1"/>
            <a:r>
              <a:rPr lang="hu-HU" sz="2700" dirty="0"/>
              <a:t>A gráf típusú adatbázisok csomópontokból és élekből felépülő modellt használnak az egymással összefüggő adatok – például egy közösségi hálózat tagjai közötti kapcsolatok – </a:t>
            </a:r>
            <a:r>
              <a:rPr lang="hu-HU" sz="2700" dirty="0" err="1"/>
              <a:t>leképezésére</a:t>
            </a:r>
            <a:r>
              <a:rPr lang="hu-HU" sz="2700" dirty="0"/>
              <a:t>, és az összetett kapcsolatok egyszerűbb tárolását és követését teszik lehetővé.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143000"/>
            <a:ext cx="723900" cy="6667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356992"/>
            <a:ext cx="6191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9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Hol találkozunk adatbázissal?</a:t>
            </a:r>
          </a:p>
        </p:txBody>
      </p:sp>
      <p:pic>
        <p:nvPicPr>
          <p:cNvPr id="5" name="Kép 4" descr="adatb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718" y="1184719"/>
            <a:ext cx="5686702" cy="3429024"/>
          </a:xfrm>
          <a:prstGeom prst="rect">
            <a:avLst/>
          </a:prstGeom>
        </p:spPr>
      </p:pic>
      <p:pic>
        <p:nvPicPr>
          <p:cNvPr id="6" name="Kép 5" descr="adatb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680" y="1500838"/>
            <a:ext cx="7931578" cy="5397019"/>
          </a:xfrm>
          <a:prstGeom prst="rect">
            <a:avLst/>
          </a:prstGeom>
        </p:spPr>
      </p:pic>
      <p:grpSp>
        <p:nvGrpSpPr>
          <p:cNvPr id="17" name="Csoportba foglalás 16"/>
          <p:cNvGrpSpPr/>
          <p:nvPr/>
        </p:nvGrpSpPr>
        <p:grpSpPr>
          <a:xfrm>
            <a:off x="1623770" y="1646275"/>
            <a:ext cx="5802135" cy="3566011"/>
            <a:chOff x="2444421" y="212262"/>
            <a:chExt cx="5802135" cy="3566011"/>
          </a:xfrm>
        </p:grpSpPr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247" y="660597"/>
              <a:ext cx="4205309" cy="2890068"/>
            </a:xfrm>
            <a:prstGeom prst="rect">
              <a:avLst/>
            </a:prstGeom>
          </p:spPr>
        </p:pic>
        <p:pic>
          <p:nvPicPr>
            <p:cNvPr id="10" name="Kép 9" descr="ellenőrző.jpe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2318" y="212262"/>
              <a:ext cx="914400" cy="1219200"/>
            </a:xfrm>
            <a:prstGeom prst="rect">
              <a:avLst/>
            </a:prstGeom>
          </p:spPr>
        </p:pic>
        <p:pic>
          <p:nvPicPr>
            <p:cNvPr id="11" name="Kép 10" descr="iskola2.jpe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4421" y="2063773"/>
              <a:ext cx="2266950" cy="1714500"/>
            </a:xfrm>
            <a:prstGeom prst="rect">
              <a:avLst/>
            </a:prstGeom>
          </p:spPr>
        </p:pic>
      </p:grpSp>
      <p:grpSp>
        <p:nvGrpSpPr>
          <p:cNvPr id="4" name="Csoportba foglalás 3"/>
          <p:cNvGrpSpPr/>
          <p:nvPr/>
        </p:nvGrpSpPr>
        <p:grpSpPr>
          <a:xfrm>
            <a:off x="611560" y="1270937"/>
            <a:ext cx="7195688" cy="3456610"/>
            <a:chOff x="5515138" y="484788"/>
            <a:chExt cx="7195688" cy="3456610"/>
          </a:xfrm>
        </p:grpSpPr>
        <p:grpSp>
          <p:nvGrpSpPr>
            <p:cNvPr id="16" name="Csoportba foglalás 15"/>
            <p:cNvGrpSpPr/>
            <p:nvPr/>
          </p:nvGrpSpPr>
          <p:grpSpPr>
            <a:xfrm>
              <a:off x="7329190" y="507623"/>
              <a:ext cx="5381636" cy="3433775"/>
              <a:chOff x="2786050" y="1357298"/>
              <a:chExt cx="5381636" cy="3433775"/>
            </a:xfrm>
          </p:grpSpPr>
          <p:pic>
            <p:nvPicPr>
              <p:cNvPr id="14" name="Kép 13" descr="népszámlálás.jpe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57686" y="1357298"/>
                <a:ext cx="3810000" cy="1200150"/>
              </a:xfrm>
              <a:prstGeom prst="rect">
                <a:avLst/>
              </a:prstGeom>
            </p:spPr>
          </p:pic>
          <p:pic>
            <p:nvPicPr>
              <p:cNvPr id="15" name="Kép 14" descr="rendor.jpe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786050" y="3143248"/>
                <a:ext cx="2781300" cy="1647825"/>
              </a:xfrm>
              <a:prstGeom prst="rect">
                <a:avLst/>
              </a:prstGeom>
            </p:spPr>
          </p:pic>
        </p:grpSp>
        <p:pic>
          <p:nvPicPr>
            <p:cNvPr id="3" name="Kép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138" y="484788"/>
              <a:ext cx="3076575" cy="1485900"/>
            </a:xfrm>
            <a:prstGeom prst="rect">
              <a:avLst/>
            </a:prstGeom>
          </p:spPr>
        </p:pic>
      </p:grpSp>
      <p:pic>
        <p:nvPicPr>
          <p:cNvPr id="18" name="Kép 17" descr="számla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0641" y="1800902"/>
            <a:ext cx="6786610" cy="4829572"/>
          </a:xfrm>
          <a:prstGeom prst="rect">
            <a:avLst/>
          </a:prstGeom>
        </p:spPr>
      </p:pic>
      <p:pic>
        <p:nvPicPr>
          <p:cNvPr id="19" name="Kép 18" descr="ügyféladatok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9114" y="1202164"/>
            <a:ext cx="7325748" cy="5325219"/>
          </a:xfrm>
          <a:prstGeom prst="rect">
            <a:avLst/>
          </a:prstGeom>
        </p:spPr>
      </p:pic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2C4F6FBD-187D-B7CD-DCD8-E6D21CC11204}"/>
              </a:ext>
            </a:extLst>
          </p:cNvPr>
          <p:cNvGrpSpPr/>
          <p:nvPr/>
        </p:nvGrpSpPr>
        <p:grpSpPr>
          <a:xfrm>
            <a:off x="611560" y="1238344"/>
            <a:ext cx="6795776" cy="4621128"/>
            <a:chOff x="611560" y="1238344"/>
            <a:chExt cx="6795776" cy="4621128"/>
          </a:xfrm>
        </p:grpSpPr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FF8B6D8A-E4FD-20A9-3458-F625D475D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1238344"/>
              <a:ext cx="6795776" cy="4621128"/>
            </a:xfrm>
            <a:prstGeom prst="rect">
              <a:avLst/>
            </a:prstGeom>
          </p:spPr>
        </p:pic>
        <p:pic>
          <p:nvPicPr>
            <p:cNvPr id="13" name="Kép 12">
              <a:extLst>
                <a:ext uri="{FF2B5EF4-FFF2-40B4-BE49-F238E27FC236}">
                  <a16:creationId xmlns:a16="http://schemas.microsoft.com/office/drawing/2014/main" id="{9B7AA415-97A0-A6F1-DBE1-1B4D7B658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28002">
              <a:off x="5211116" y="3649090"/>
              <a:ext cx="1572768" cy="1101852"/>
            </a:xfrm>
            <a:prstGeom prst="rect">
              <a:avLst/>
            </a:prstGeom>
          </p:spPr>
        </p:pic>
      </p:grpSp>
      <p:pic>
        <p:nvPicPr>
          <p:cNvPr id="22" name="Kép 21">
            <a:extLst>
              <a:ext uri="{FF2B5EF4-FFF2-40B4-BE49-F238E27FC236}">
                <a16:creationId xmlns:a16="http://schemas.microsoft.com/office/drawing/2014/main" id="{A05EC4F7-4DD8-B858-2673-C067231D0F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857" y="1191846"/>
            <a:ext cx="7269224" cy="5582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van szükség adatbázisokra?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sz="3000" dirty="0"/>
              <a:t>A nagy mennyiségű adat rendszerezése miatt</a:t>
            </a:r>
          </a:p>
          <a:p>
            <a:r>
              <a:rPr lang="hu-HU" sz="3000" dirty="0"/>
              <a:t>Könnyen és gyorsan tudjunk benne keresni</a:t>
            </a:r>
          </a:p>
          <a:p>
            <a:r>
              <a:rPr lang="hu-HU" sz="3000" dirty="0"/>
              <a:t>Később is tudjuk kezelni és használni az adatokat – adatfeldolgozás</a:t>
            </a:r>
          </a:p>
          <a:p>
            <a:r>
              <a:rPr lang="hu-HU" sz="3000" dirty="0"/>
              <a:t>Biztonságos adattárolás miatt</a:t>
            </a:r>
          </a:p>
          <a:p>
            <a:r>
              <a:rPr lang="hu-HU" sz="3000" dirty="0"/>
              <a:t>Ugyanazt az adathalmazt egyszerre többen is használni tudják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 az adatbázis?</a:t>
            </a:r>
            <a:br>
              <a:rPr lang="hu-HU" dirty="0"/>
            </a:br>
            <a:r>
              <a:rPr lang="hu-HU" dirty="0"/>
              <a:t>Mi az adatbázis-kezelő rendszer?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58204" cy="528163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hu-HU" b="1" dirty="0">
                <a:solidFill>
                  <a:srgbClr val="FF0000"/>
                </a:solidFill>
              </a:rPr>
              <a:t>adatbázis</a:t>
            </a:r>
            <a:r>
              <a:rPr lang="hu-HU" dirty="0"/>
              <a:t>:  logikailag összefüggő adatgyűjtemény,  amely nagy mennyiségű adatot tartalmaz rendszerezve, kapcsolataikkal együtt ábrázolva (nagy mennyiségű információ strukturált együttese)</a:t>
            </a:r>
          </a:p>
          <a:p>
            <a:r>
              <a:rPr lang="hu-HU" b="1" dirty="0">
                <a:solidFill>
                  <a:srgbClr val="FF0000"/>
                </a:solidFill>
              </a:rPr>
              <a:t>adatbázis-kezelő rendszer</a:t>
            </a:r>
            <a:r>
              <a:rPr lang="hu-HU" dirty="0"/>
              <a:t>:  az adatbázisokhoz kapcsolódó programrendszer , amellyel az adatbázishoz való hozzáférés és karbantartás kezelhető</a:t>
            </a:r>
          </a:p>
          <a:p>
            <a:pPr lvl="1"/>
            <a:r>
              <a:rPr lang="hu-HU" dirty="0"/>
              <a:t>adatbázisok létrehozása, tartalom definiálása</a:t>
            </a:r>
          </a:p>
          <a:p>
            <a:pPr lvl="1"/>
            <a:r>
              <a:rPr lang="hu-HU" dirty="0"/>
              <a:t>adatok tárolása és lekérdezése</a:t>
            </a:r>
          </a:p>
          <a:p>
            <a:pPr lvl="1"/>
            <a:r>
              <a:rPr lang="hu-HU" dirty="0"/>
              <a:t>adatok védelme, biztonsága, titkosítása</a:t>
            </a:r>
          </a:p>
          <a:p>
            <a:pPr lvl="1"/>
            <a:r>
              <a:rPr lang="hu-HU" dirty="0"/>
              <a:t>hozzáférési jogok kezelése</a:t>
            </a:r>
          </a:p>
          <a:p>
            <a:r>
              <a:rPr lang="en-US" dirty="0"/>
              <a:t>pl. </a:t>
            </a:r>
            <a:r>
              <a:rPr lang="hu-HU" dirty="0"/>
              <a:t>(</a:t>
            </a:r>
            <a:r>
              <a:rPr lang="en-US" dirty="0"/>
              <a:t>dBase,</a:t>
            </a:r>
            <a:r>
              <a:rPr lang="hu-HU" dirty="0"/>
              <a:t> </a:t>
            </a:r>
            <a:r>
              <a:rPr lang="en-US" dirty="0"/>
              <a:t> </a:t>
            </a:r>
            <a:r>
              <a:rPr lang="en-US" dirty="0" err="1"/>
              <a:t>FoxBase</a:t>
            </a:r>
            <a:r>
              <a:rPr lang="en-US" dirty="0"/>
              <a:t>, </a:t>
            </a:r>
            <a:r>
              <a:rPr lang="hu-HU" dirty="0"/>
              <a:t> </a:t>
            </a:r>
            <a:r>
              <a:rPr lang="en-US" dirty="0"/>
              <a:t>FoxPro, </a:t>
            </a:r>
            <a:r>
              <a:rPr lang="hu-HU" dirty="0"/>
              <a:t> </a:t>
            </a:r>
            <a:r>
              <a:rPr lang="en-US" dirty="0"/>
              <a:t>Clipper, </a:t>
            </a:r>
            <a:r>
              <a:rPr lang="hu-HU" dirty="0"/>
              <a:t>) </a:t>
            </a:r>
            <a:r>
              <a:rPr lang="hu-HU" dirty="0" err="1"/>
              <a:t>MySQL</a:t>
            </a:r>
            <a:r>
              <a:rPr lang="hu-HU" dirty="0"/>
              <a:t>-adatbáziskezelő szerver, </a:t>
            </a:r>
            <a:r>
              <a:rPr lang="en-US" dirty="0"/>
              <a:t>Access</a:t>
            </a:r>
            <a:r>
              <a:rPr lang="hu-HU" dirty="0"/>
              <a:t>, BASE (OpenOffice), Oracle </a:t>
            </a:r>
            <a:r>
              <a:rPr lang="hu-HU" dirty="0" err="1"/>
              <a:t>Database</a:t>
            </a:r>
            <a:r>
              <a:rPr lang="hu-HU" dirty="0"/>
              <a:t>, Visual FoxPro</a:t>
            </a:r>
            <a:r>
              <a:rPr lang="hu-HU"/>
              <a:t>, DB/2 </a:t>
            </a:r>
            <a:r>
              <a:rPr lang="hu-HU" dirty="0"/>
              <a:t>(IBM), </a:t>
            </a:r>
            <a:r>
              <a:rPr lang="hu-HU" dirty="0" err="1"/>
              <a:t>FireBird</a:t>
            </a:r>
            <a:r>
              <a:rPr lang="hu-HU" dirty="0"/>
              <a:t> (</a:t>
            </a:r>
            <a:r>
              <a:rPr lang="hu-HU" dirty="0" err="1"/>
              <a:t>Borland</a:t>
            </a:r>
            <a:r>
              <a:rPr lang="hu-HU" dirty="0"/>
              <a:t>)</a:t>
            </a:r>
            <a:endParaRPr lang="en-US" dirty="0"/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Milyen elvárásaink lehetnek egy adatbázis-kezelő rendszertől?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58204" cy="5138758"/>
          </a:xfrm>
        </p:spPr>
        <p:txBody>
          <a:bodyPr>
            <a:normAutofit/>
          </a:bodyPr>
          <a:lstStyle/>
          <a:p>
            <a:r>
              <a:rPr lang="hu-HU" dirty="0"/>
              <a:t>Új adatbázis létrehozása</a:t>
            </a:r>
          </a:p>
          <a:p>
            <a:r>
              <a:rPr lang="hu-HU" dirty="0"/>
              <a:t>Karbantartás (új adat felvitele, módosítás, törlés)</a:t>
            </a:r>
          </a:p>
          <a:p>
            <a:r>
              <a:rPr lang="hu-HU" dirty="0"/>
              <a:t>Adatok hatékony lekérdezése</a:t>
            </a:r>
          </a:p>
          <a:p>
            <a:r>
              <a:rPr lang="hu-HU" dirty="0"/>
              <a:t>Redundancia-mentesség (redundancia = felesleges adatismétlés)</a:t>
            </a:r>
          </a:p>
          <a:p>
            <a:r>
              <a:rPr lang="hu-HU" dirty="0"/>
              <a:t>Biztonságos adattárolás (jogosulatlan felhasználók és meghibásodások elleni védelem)</a:t>
            </a:r>
          </a:p>
          <a:p>
            <a:r>
              <a:rPr lang="hu-HU" dirty="0"/>
              <a:t>Több felhasználó egyidejű hozzáférése</a:t>
            </a:r>
          </a:p>
          <a:p>
            <a:r>
              <a:rPr lang="hu-HU" dirty="0"/>
              <a:t>Rugalmasság,  könnyű kezelhetőség (felhasználóbarát felület)</a:t>
            </a:r>
          </a:p>
          <a:p>
            <a:r>
              <a:rPr lang="hu-HU" dirty="0"/>
              <a:t>Megfelelő hibakezelés (helyreállítás)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Alapfogalmak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b="1" dirty="0">
                <a:solidFill>
                  <a:srgbClr val="FF0000"/>
                </a:solidFill>
              </a:rPr>
              <a:t>Információ: </a:t>
            </a:r>
            <a:r>
              <a:rPr lang="hu-HU" dirty="0"/>
              <a:t> alapfogalom</a:t>
            </a:r>
          </a:p>
          <a:p>
            <a:pPr lvl="1"/>
            <a:r>
              <a:rPr lang="hu-HU" dirty="0"/>
              <a:t>a világ mindegyik fogalmához tartozik jellemző tulajdonság</a:t>
            </a:r>
          </a:p>
          <a:p>
            <a:pPr lvl="1"/>
            <a:r>
              <a:rPr lang="hu-HU" dirty="0"/>
              <a:t>ez a tulajdonság jelekkel (betűk, számok) leírható</a:t>
            </a:r>
          </a:p>
          <a:p>
            <a:r>
              <a:rPr lang="hu-HU" b="1" dirty="0">
                <a:solidFill>
                  <a:srgbClr val="FF0000"/>
                </a:solidFill>
              </a:rPr>
              <a:t>Adat: </a:t>
            </a:r>
            <a:r>
              <a:rPr lang="hu-HU" dirty="0"/>
              <a:t>rögzített információ</a:t>
            </a:r>
          </a:p>
          <a:p>
            <a:r>
              <a:rPr lang="hu-HU" b="1" dirty="0">
                <a:solidFill>
                  <a:srgbClr val="FF0000"/>
                </a:solidFill>
              </a:rPr>
              <a:t>Adatrögzítés:  </a:t>
            </a:r>
            <a:r>
              <a:rPr lang="hu-HU" dirty="0"/>
              <a:t>az adat tárolása valamilyen adatrögzítő eszközön</a:t>
            </a:r>
            <a:br>
              <a:rPr lang="hu-HU" dirty="0"/>
            </a:br>
            <a:r>
              <a:rPr lang="hu-HU" dirty="0"/>
              <a:t>pl.  papír, mágneses tároló (floppy, winchester, szalag),  optikai tároló (CD, DVD, </a:t>
            </a:r>
            <a:r>
              <a:rPr lang="hu-HU" dirty="0" err="1"/>
              <a:t>Blu</a:t>
            </a:r>
            <a:r>
              <a:rPr lang="hu-HU" dirty="0"/>
              <a:t>-Ray), memóriakártya, </a:t>
            </a:r>
            <a:r>
              <a:rPr lang="hu-HU" dirty="0" err="1"/>
              <a:t>pendrive</a:t>
            </a:r>
            <a:r>
              <a:rPr lang="hu-HU" dirty="0"/>
              <a:t>, SSD</a:t>
            </a:r>
          </a:p>
          <a:p>
            <a:pPr lvl="1"/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Adatmodellezés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b="1" dirty="0">
                <a:solidFill>
                  <a:srgbClr val="FF0000"/>
                </a:solidFill>
              </a:rPr>
              <a:t>Adatmodell: </a:t>
            </a:r>
            <a:r>
              <a:rPr lang="hu-HU" dirty="0"/>
              <a:t>egyedek, tulajdonságok és kapcsolatok halmaza, amely</a:t>
            </a:r>
          </a:p>
          <a:p>
            <a:pPr lvl="1"/>
            <a:r>
              <a:rPr lang="hu-HU" dirty="0"/>
              <a:t>absztrakt módon tükrözi a valós objektumoknak, jellemzőinek és viszonyainak elvont kategóriáit</a:t>
            </a:r>
          </a:p>
          <a:p>
            <a:pPr lvl="1"/>
            <a:r>
              <a:rPr lang="hu-HU" dirty="0"/>
              <a:t>adatmodell = séma</a:t>
            </a:r>
          </a:p>
          <a:p>
            <a:r>
              <a:rPr lang="hu-HU" dirty="0"/>
              <a:t>Az adatbázisokat különféle modell szerint építhetjük fel, így az adatmodell meghatározza az adatbázis szerkezetét, sémáját</a:t>
            </a:r>
          </a:p>
          <a:p>
            <a:r>
              <a:rPr lang="hu-HU" dirty="0"/>
              <a:t>adatmodell-elemek: egyed, tulajdonság, kapcsolat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Egyed, tulajdonság, kapcsolat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37760"/>
          </a:xfrm>
        </p:spPr>
        <p:txBody>
          <a:bodyPr/>
          <a:lstStyle/>
          <a:p>
            <a:r>
              <a:rPr lang="hu-HU" b="1" dirty="0">
                <a:solidFill>
                  <a:srgbClr val="FF0000"/>
                </a:solidFill>
              </a:rPr>
              <a:t>Egyed: </a:t>
            </a:r>
            <a:r>
              <a:rPr lang="hu-HU" dirty="0"/>
              <a:t>az a valami, amiről tulajdonságokat tárolunk</a:t>
            </a:r>
            <a:br>
              <a:rPr lang="hu-HU" dirty="0"/>
            </a:br>
            <a:r>
              <a:rPr lang="hu-HU" dirty="0"/>
              <a:t>pl. Lakás, Tanuló, Beteg, Áru, Könyv, stb.</a:t>
            </a:r>
          </a:p>
          <a:p>
            <a:r>
              <a:rPr lang="hu-HU" b="1" dirty="0">
                <a:solidFill>
                  <a:srgbClr val="FF0000"/>
                </a:solidFill>
              </a:rPr>
              <a:t>Tulajdonság: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az egyed egy jellemzője</a:t>
            </a:r>
            <a:br>
              <a:rPr lang="hu-HU" dirty="0"/>
            </a:br>
            <a:r>
              <a:rPr lang="hu-HU" dirty="0"/>
              <a:t>pl. Lakás (területe, tulaj, belmagasság, emelet, fűtéstípus, stb.)</a:t>
            </a:r>
          </a:p>
          <a:p>
            <a:r>
              <a:rPr lang="hu-HU" b="1" dirty="0">
                <a:solidFill>
                  <a:srgbClr val="FF0000"/>
                </a:solidFill>
              </a:rPr>
              <a:t>Kapcsolat: </a:t>
            </a:r>
            <a:r>
              <a:rPr lang="hu-HU" dirty="0"/>
              <a:t>az egyedek közötti viszony</a:t>
            </a:r>
            <a:br>
              <a:rPr lang="hu-HU" dirty="0"/>
            </a:br>
            <a:r>
              <a:rPr lang="hu-HU" dirty="0"/>
              <a:t>pl. Könyv – Kölcsönzés – Olvasó</a:t>
            </a:r>
            <a:br>
              <a:rPr lang="hu-HU" dirty="0"/>
            </a:br>
            <a:r>
              <a:rPr lang="hu-HU" dirty="0"/>
              <a:t>pl. Diák – Tantárgy – Tanár – Jegy</a:t>
            </a:r>
            <a:br>
              <a:rPr lang="hu-HU" dirty="0"/>
            </a:br>
            <a:r>
              <a:rPr lang="hu-HU" dirty="0"/>
              <a:t>pl. Vásárló – Vásárlás – Termék – Számla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Adatmodellek típusai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37760"/>
          </a:xfrm>
        </p:spPr>
        <p:txBody>
          <a:bodyPr>
            <a:normAutofit/>
          </a:bodyPr>
          <a:lstStyle/>
          <a:p>
            <a:r>
              <a:rPr lang="hu-HU" sz="3200" dirty="0"/>
              <a:t>Hierarchikus</a:t>
            </a:r>
          </a:p>
          <a:p>
            <a:r>
              <a:rPr lang="hu-HU" sz="3200" dirty="0"/>
              <a:t>Hálós</a:t>
            </a:r>
          </a:p>
          <a:p>
            <a:r>
              <a:rPr lang="hu-HU" sz="3200" dirty="0"/>
              <a:t>Relációs</a:t>
            </a:r>
          </a:p>
          <a:p>
            <a:r>
              <a:rPr lang="hu-HU" sz="3200" dirty="0" err="1"/>
              <a:t>NoSQL</a:t>
            </a:r>
            <a:r>
              <a:rPr lang="hu-HU" sz="3200" dirty="0"/>
              <a:t> – nem relációs adatmodellek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ó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ó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ó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229</TotalTime>
  <Words>1029</Words>
  <Application>Microsoft Office PowerPoint</Application>
  <PresentationFormat>Diavetítés a képernyőre (4:3 oldalarány)</PresentationFormat>
  <Paragraphs>105</Paragraphs>
  <Slides>18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0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Bookman Old Style</vt:lpstr>
      <vt:lpstr>Gill Sans MT</vt:lpstr>
      <vt:lpstr>Wingdings</vt:lpstr>
      <vt:lpstr>Wingdings 3</vt:lpstr>
      <vt:lpstr>Origó</vt:lpstr>
      <vt:lpstr>Adatbázis-kezelés</vt:lpstr>
      <vt:lpstr>Hol találkozunk adatbázissal?</vt:lpstr>
      <vt:lpstr>Miért van szükség adatbázisokra?</vt:lpstr>
      <vt:lpstr>Mi az adatbázis? Mi az adatbázis-kezelő rendszer?</vt:lpstr>
      <vt:lpstr>Milyen elvárásaink lehetnek egy adatbázis-kezelő rendszertől?</vt:lpstr>
      <vt:lpstr>Alapfogalmak</vt:lpstr>
      <vt:lpstr>Adatmodellezés</vt:lpstr>
      <vt:lpstr>Egyed, tulajdonság, kapcsolat</vt:lpstr>
      <vt:lpstr>Adatmodellek típusai</vt:lpstr>
      <vt:lpstr>Hierarchikus adatmodell</vt:lpstr>
      <vt:lpstr>Hálós adatmodell</vt:lpstr>
      <vt:lpstr>Hálós adatmodell</vt:lpstr>
      <vt:lpstr>Relációs adatmodell</vt:lpstr>
      <vt:lpstr>Relációs adatmodell</vt:lpstr>
      <vt:lpstr>Relációs adatmodell</vt:lpstr>
      <vt:lpstr>NoSQL adatbázisok – nem relációs</vt:lpstr>
      <vt:lpstr>NoSQL-adatbázisokkal használható adatmodellek</vt:lpstr>
      <vt:lpstr>NoSQL-adatbázisokkal használható adatmodellek</vt:lpstr>
    </vt:vector>
  </TitlesOfParts>
  <Company>Vasvári Pál Közgazdasági Szki.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tunde</dc:creator>
  <cp:lastModifiedBy>Kádár Tünde</cp:lastModifiedBy>
  <cp:revision>51</cp:revision>
  <dcterms:created xsi:type="dcterms:W3CDTF">2014-09-02T14:37:20Z</dcterms:created>
  <dcterms:modified xsi:type="dcterms:W3CDTF">2024-09-08T16:54:18Z</dcterms:modified>
</cp:coreProperties>
</file>