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9" r:id="rId3"/>
    <p:sldId id="386" r:id="rId4"/>
    <p:sldId id="305" r:id="rId5"/>
    <p:sldId id="404" r:id="rId6"/>
    <p:sldId id="401" r:id="rId7"/>
    <p:sldId id="402" r:id="rId8"/>
    <p:sldId id="405" r:id="rId9"/>
    <p:sldId id="406" r:id="rId10"/>
    <p:sldId id="407" r:id="rId11"/>
    <p:sldId id="408" r:id="rId12"/>
    <p:sldId id="387" r:id="rId13"/>
    <p:sldId id="410" r:id="rId14"/>
    <p:sldId id="411" r:id="rId15"/>
    <p:sldId id="422" r:id="rId16"/>
    <p:sldId id="412" r:id="rId17"/>
    <p:sldId id="414" r:id="rId18"/>
    <p:sldId id="423" r:id="rId19"/>
    <p:sldId id="416" r:id="rId20"/>
    <p:sldId id="417" r:id="rId21"/>
    <p:sldId id="415" r:id="rId22"/>
    <p:sldId id="419" r:id="rId23"/>
    <p:sldId id="418" r:id="rId24"/>
    <p:sldId id="420" r:id="rId25"/>
    <p:sldId id="421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09" r:id="rId38"/>
    <p:sldId id="398" r:id="rId39"/>
    <p:sldId id="436" r:id="rId40"/>
    <p:sldId id="435" r:id="rId41"/>
    <p:sldId id="437" r:id="rId42"/>
    <p:sldId id="438" r:id="rId43"/>
    <p:sldId id="388" r:id="rId44"/>
    <p:sldId id="439" r:id="rId45"/>
    <p:sldId id="440" r:id="rId46"/>
    <p:sldId id="441" r:id="rId47"/>
  </p:sldIdLst>
  <p:sldSz cx="9144000" cy="6858000" type="screen4x3"/>
  <p:notesSz cx="6858000" cy="9945688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33"/>
    <a:srgbClr val="003300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92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23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904BF48A-61A2-4679-8AB9-DDD62CD2A29E}" type="datetimeFigureOut">
              <a:rPr lang="hu-HU" smtClean="0"/>
              <a:t>2023. 09. 27.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1" y="9446102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5010" y="9446102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402ED6AD-6B5D-42B7-B91E-31C6CB97C6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875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146D2A66-74AB-48E6-B0F1-E341F82225EB}" type="datetimeFigureOut">
              <a:rPr lang="hu-HU" smtClean="0"/>
              <a:pPr/>
              <a:t>2023. 09. 27.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60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1" y="9446677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9446677"/>
            <a:ext cx="2971800" cy="497285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8FA5721A-A5A4-46B4-91E3-910A22F812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86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5721A-A5A4-46B4-91E3-910A22F8128D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94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5721A-A5A4-46B4-91E3-910A22F8128D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12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5721A-A5A4-46B4-91E3-910A22F8128D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128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5721A-A5A4-46B4-91E3-910A22F8128D}" type="slidenum">
              <a:rPr lang="hu-HU" smtClean="0"/>
              <a:pPr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12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5721A-A5A4-46B4-91E3-910A22F8128D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12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5721A-A5A4-46B4-91E3-910A22F8128D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512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11566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526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600" b="1" i="1">
                <a:solidFill>
                  <a:srgbClr val="0000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2685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9B37E2-7C8D-480A-BB1B-EB561E12A455}" type="datetime1">
              <a:rPr lang="hu-HU" smtClean="0"/>
              <a:t>2023. 09. 27.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B93A9E-F315-4A88-90BB-D07647EE23A5}" type="datetime1">
              <a:rPr lang="hu-HU" smtClean="0"/>
              <a:t>2023. 09. 27.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22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C5EACD-2959-4C01-AA06-D657930FC0FD}" type="datetime1">
              <a:rPr lang="hu-HU" smtClean="0"/>
              <a:t>2023. 09. 27.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479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69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7D4509-A20E-4356-9655-A500593F1E07}" type="datetime1">
              <a:rPr lang="hu-HU" smtClean="0"/>
              <a:t>2023. 09. 27.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442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467882-B061-4F38-AD9D-17C9BC671933}" type="datetime1">
              <a:rPr lang="hu-HU" smtClean="0"/>
              <a:t>2023. 09. 27.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447956" cy="358798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944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764143-5E92-45E5-9616-465F6E375A2C}" type="datetime1">
              <a:rPr lang="hu-HU" smtClean="0"/>
              <a:t>2023. 09. 27.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7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F74C8C-8145-4A8E-9413-D4B4B6742AEF}" type="datetime1">
              <a:rPr lang="hu-HU" smtClean="0"/>
              <a:t>2023. 09. 27.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38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E499BF-6EAC-42D8-AE63-D12DE895D257}" type="datetime1">
              <a:rPr lang="hu-HU" smtClean="0"/>
              <a:t>2023. 09. 27.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1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7899E4-A0CD-4905-BFA9-FB62F6E0F713}" type="datetime1">
              <a:rPr lang="hu-HU" smtClean="0"/>
              <a:t>2023. 09. 27.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08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4482C4-206A-49C9-97AE-56F61A1FCB3D}" type="datetime1">
              <a:rPr lang="hu-HU" smtClean="0"/>
              <a:t>2023. 09. 27.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59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000" y="1239405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2000" y="2276872"/>
            <a:ext cx="86400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030" name="Picture 6" descr="http://www.felsofokon.hu/sites/default/files/users/vbnet/images/mvvm-i-adatbazis-6337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1" t="27900" r="16440" b="58856"/>
          <a:stretch/>
        </p:blipFill>
        <p:spPr bwMode="auto">
          <a:xfrm>
            <a:off x="0" y="0"/>
            <a:ext cx="9144000" cy="12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479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26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00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115666"/>
          </a:xfrm>
        </p:spPr>
        <p:txBody>
          <a:bodyPr/>
          <a:lstStyle/>
          <a:p>
            <a:r>
              <a:rPr lang="hu-HU" dirty="0"/>
              <a:t>Adatbázisok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776864" cy="3212976"/>
          </a:xfrm>
        </p:spPr>
        <p:txBody>
          <a:bodyPr anchor="ctr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hu-HU"/>
              <a:t>5.</a:t>
            </a:r>
            <a:br>
              <a:rPr lang="hu-HU"/>
            </a:br>
            <a:r>
              <a:rPr lang="hu-HU"/>
              <a:t>Függőségek, normalizálás</a:t>
            </a:r>
          </a:p>
          <a:p>
            <a:pPr>
              <a:spcBef>
                <a:spcPts val="0"/>
              </a:spcBef>
            </a:pPr>
            <a:endParaRPr lang="hu-HU" sz="2000"/>
          </a:p>
          <a:p>
            <a:pPr>
              <a:spcBef>
                <a:spcPts val="0"/>
              </a:spcBef>
            </a:pPr>
            <a:r>
              <a:rPr lang="hu-HU" sz="3200" b="0"/>
              <a:t>5.2. Függőségek fajtái.</a:t>
            </a:r>
            <a:br>
              <a:rPr lang="hu-HU" sz="3200" b="0"/>
            </a:br>
            <a:r>
              <a:rPr lang="hu-HU" sz="3200" b="0"/>
              <a:t>A második normálforma,</a:t>
            </a:r>
            <a:br>
              <a:rPr lang="hu-HU" sz="3200" b="0"/>
            </a:br>
            <a:r>
              <a:rPr lang="hu-HU" sz="3200" b="0"/>
              <a:t>a 2. normálformára hozás módszerei</a:t>
            </a:r>
            <a:endParaRPr lang="hu-HU" sz="3200" b="0" dirty="0"/>
          </a:p>
        </p:txBody>
      </p:sp>
    </p:spTree>
    <p:extLst>
      <p:ext uri="{BB962C8B-B14F-4D97-AF65-F5344CB8AC3E}">
        <p14:creationId xmlns:p14="http://schemas.microsoft.com/office/powerpoint/2010/main" val="160455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(Külső kulcs típusai – 2.)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96044" y="6492875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0" y="2276872"/>
            <a:ext cx="9144000" cy="4560377"/>
          </a:xfrm>
        </p:spPr>
        <p:txBody>
          <a:bodyPr>
            <a:normAutofit/>
          </a:bodyPr>
          <a:lstStyle/>
          <a:p>
            <a:pPr marL="85725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hu-HU" u="sng"/>
              <a:t>Külső kulcs 1:1 kapcsolatban:</a:t>
            </a:r>
            <a:br>
              <a:rPr lang="hu-HU" u="sng"/>
            </a:br>
            <a:r>
              <a:rPr lang="hu-HU"/>
              <a:t>a kulcs és a külső kulcs között 1:1 kapcsolat van</a:t>
            </a:r>
          </a:p>
          <a:p>
            <a:pPr marL="3619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800" b="1"/>
              <a:t>DOLGOZÓ</a:t>
            </a:r>
            <a:r>
              <a:rPr lang="hu-HU" sz="2800"/>
              <a:t> (</a:t>
            </a:r>
            <a:r>
              <a:rPr lang="hu-HU" sz="2800" u="sng">
                <a:solidFill>
                  <a:srgbClr val="990033"/>
                </a:solidFill>
              </a:rPr>
              <a:t>Dolgozókód</a:t>
            </a:r>
            <a:r>
              <a:rPr lang="hu-HU" sz="2800"/>
              <a:t>, Név, Születési dátum,</a:t>
            </a:r>
            <a:br>
              <a:rPr lang="hu-HU" sz="2800"/>
            </a:br>
            <a:r>
              <a:rPr lang="hu-HU" sz="2800"/>
              <a:t>Anyja neve, Lakcím, …)</a:t>
            </a:r>
          </a:p>
          <a:p>
            <a:pPr marL="36195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hu-HU" sz="2800" b="1"/>
              <a:t>VEZETŐI-JOGOSÍTVÁNY</a:t>
            </a:r>
            <a:r>
              <a:rPr lang="hu-HU" sz="2800"/>
              <a:t> (</a:t>
            </a:r>
            <a:r>
              <a:rPr lang="hu-HU" sz="2800" u="sng">
                <a:solidFill>
                  <a:srgbClr val="990033"/>
                </a:solidFill>
              </a:rPr>
              <a:t>Jogosítvány sorszáma</a:t>
            </a:r>
            <a:r>
              <a:rPr lang="hu-HU" sz="2800"/>
              <a:t>, </a:t>
            </a:r>
            <a:r>
              <a:rPr lang="hu-HU" sz="2800" u="dashLong">
                <a:solidFill>
                  <a:srgbClr val="990033"/>
                </a:solidFill>
              </a:rPr>
              <a:t>Személykód</a:t>
            </a:r>
            <a:r>
              <a:rPr lang="hu-HU" sz="2800"/>
              <a:t>, Autókód, Kiállítás kelte, …)</a:t>
            </a:r>
          </a:p>
          <a:p>
            <a:pPr marL="8572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hu-HU" sz="2800" i="1"/>
              <a:t>(A vezetői jogosítvány személyhez kötődik, ezért egy személynek egy vezetői jogosítványa lehet.)</a:t>
            </a:r>
          </a:p>
        </p:txBody>
      </p:sp>
    </p:spTree>
    <p:extLst>
      <p:ext uri="{BB962C8B-B14F-4D97-AF65-F5344CB8AC3E}">
        <p14:creationId xmlns:p14="http://schemas.microsoft.com/office/powerpoint/2010/main" val="173220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(Külső kulcs típusai – 3.)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96044" y="6492875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4488369"/>
          </a:xfrm>
        </p:spPr>
        <p:txBody>
          <a:bodyPr>
            <a:normAutofit/>
          </a:bodyPr>
          <a:lstStyle/>
          <a:p>
            <a:pPr marL="8572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u="sng"/>
              <a:t>Külső kulcs több táblából:</a:t>
            </a:r>
            <a:br>
              <a:rPr lang="hu-HU" u="sng"/>
            </a:br>
            <a:r>
              <a:rPr lang="hu-HU"/>
              <a:t>a külső kulcsok több táblából is származhatnak</a:t>
            </a:r>
          </a:p>
          <a:p>
            <a:pPr marL="3619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800" b="1"/>
              <a:t>DOLGOZÓ</a:t>
            </a:r>
            <a:r>
              <a:rPr lang="hu-HU" sz="2800"/>
              <a:t> (</a:t>
            </a:r>
            <a:r>
              <a:rPr lang="hu-HU" sz="2800" u="sng">
                <a:solidFill>
                  <a:srgbClr val="990033"/>
                </a:solidFill>
              </a:rPr>
              <a:t>Dolgozókód</a:t>
            </a:r>
            <a:r>
              <a:rPr lang="hu-HU" sz="2800"/>
              <a:t>, Név, Születési dátum,</a:t>
            </a:r>
            <a:br>
              <a:rPr lang="hu-HU" sz="2800"/>
            </a:br>
            <a:r>
              <a:rPr lang="hu-HU" sz="2800"/>
              <a:t>Anyja neve, Belépési dátum, Beosztás, …)</a:t>
            </a:r>
          </a:p>
          <a:p>
            <a:pPr marL="3619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800" b="1"/>
              <a:t>KIFIZETÉSEK</a:t>
            </a:r>
            <a:r>
              <a:rPr lang="hu-HU" sz="2800"/>
              <a:t> (</a:t>
            </a:r>
            <a:r>
              <a:rPr lang="hu-HU" sz="2800" u="dashLong">
                <a:solidFill>
                  <a:srgbClr val="990033"/>
                </a:solidFill>
              </a:rPr>
              <a:t>Dolgozókód</a:t>
            </a:r>
            <a:r>
              <a:rPr lang="hu-HU" sz="2800">
                <a:solidFill>
                  <a:srgbClr val="990033"/>
                </a:solidFill>
              </a:rPr>
              <a:t>, Dátum, Jogcím</a:t>
            </a:r>
            <a:r>
              <a:rPr lang="hu-HU" sz="2800"/>
              <a:t>, Összeg, Kifizetés módja, …)</a:t>
            </a:r>
          </a:p>
          <a:p>
            <a:pPr marL="36195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800" b="1"/>
              <a:t>TERMELÉS</a:t>
            </a:r>
            <a:r>
              <a:rPr lang="hu-HU" sz="2800"/>
              <a:t> (</a:t>
            </a:r>
            <a:r>
              <a:rPr lang="hu-HU" sz="2800" u="dashLong">
                <a:solidFill>
                  <a:srgbClr val="990033"/>
                </a:solidFill>
              </a:rPr>
              <a:t>Dolgozókód</a:t>
            </a:r>
            <a:r>
              <a:rPr lang="hu-HU" sz="2800">
                <a:solidFill>
                  <a:srgbClr val="990033"/>
                </a:solidFill>
              </a:rPr>
              <a:t>, TermékAZ, Term-dátum</a:t>
            </a:r>
            <a:r>
              <a:rPr lang="hu-HU" sz="2800"/>
              <a:t>, Mennyiség, …)</a:t>
            </a:r>
          </a:p>
        </p:txBody>
      </p:sp>
    </p:spTree>
    <p:extLst>
      <p:ext uri="{BB962C8B-B14F-4D97-AF65-F5344CB8AC3E}">
        <p14:creationId xmlns:p14="http://schemas.microsoft.com/office/powerpoint/2010/main" val="173220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26000" y="2369678"/>
            <a:ext cx="8892000" cy="4356000"/>
          </a:xfrm>
          <a:prstGeom prst="rect">
            <a:avLst/>
          </a:prstGeom>
          <a:solidFill>
            <a:srgbClr val="000066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hu-HU" sz="36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FUNKCIONÁLIS FÜGGŐSÉG</a:t>
            </a:r>
            <a:endParaRPr lang="hu-HU" sz="36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u-HU" sz="12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Legyen </a:t>
            </a:r>
            <a:r>
              <a:rPr lang="hu-HU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egy reláció és</a:t>
            </a:r>
            <a:b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legyenek P és Q az A attribútumhalmaz részhalmazai.</a:t>
            </a:r>
          </a:p>
          <a:p>
            <a:pPr algn="ctr"/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funkcionálisan meghatározza Q-t</a:t>
            </a:r>
            <a:b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(jelölésben: P 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Q), ha a reláció valamely két sora megegyezik a P halmazon, akkor</a:t>
            </a:r>
            <a:b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abból az következik, hogy a két sor értékei megegyeznek a Q halmazon is.</a:t>
            </a:r>
            <a:endParaRPr lang="hu-H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6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(folyt)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276872"/>
            <a:ext cx="8784976" cy="458112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/>
              <a:t>kétféle fogalmazás:</a:t>
            </a:r>
          </a:p>
          <a:p>
            <a:pPr lvl="1">
              <a:spcBef>
                <a:spcPts val="0"/>
              </a:spcBef>
            </a:pPr>
            <a:r>
              <a:rPr lang="hu-HU"/>
              <a:t>P funkcionálisan meghatározza Q-t (P </a:t>
            </a:r>
            <a:r>
              <a:rPr lang="hu-HU">
                <a:sym typeface="Wingdings" panose="05000000000000000000" pitchFamily="2" charset="2"/>
              </a:rPr>
              <a:t> Q)</a:t>
            </a:r>
            <a:endParaRPr lang="hu-HU"/>
          </a:p>
          <a:p>
            <a:pPr lvl="1">
              <a:spcBef>
                <a:spcPts val="0"/>
              </a:spcBef>
            </a:pPr>
            <a:r>
              <a:rPr lang="hu-HU"/>
              <a:t>Q funkcionálisan függ P-től (P </a:t>
            </a:r>
            <a:r>
              <a:rPr lang="hu-HU">
                <a:sym typeface="Wingdings" panose="05000000000000000000" pitchFamily="2" charset="2"/>
              </a:rPr>
              <a:t> Q)</a:t>
            </a:r>
            <a:endParaRPr lang="hu-HU"/>
          </a:p>
          <a:p>
            <a:pPr>
              <a:spcBef>
                <a:spcPts val="1800"/>
              </a:spcBef>
            </a:pPr>
            <a:r>
              <a:rPr lang="hu-HU" u="sng"/>
              <a:t>a definíció alapkövetkezménye</a:t>
            </a:r>
            <a:r>
              <a:rPr lang="hu-HU"/>
              <a:t>: </a:t>
            </a:r>
            <a:r>
              <a:rPr lang="hu-HU" i="1">
                <a:solidFill>
                  <a:srgbClr val="C00000"/>
                </a:solidFill>
              </a:rPr>
              <a:t>a kulcstól minden másodlagos attribútum függ</a:t>
            </a:r>
          </a:p>
          <a:p>
            <a:pPr marL="36195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u-HU" b="1"/>
              <a:t>SZAKKÖR</a:t>
            </a:r>
            <a:r>
              <a:rPr lang="hu-HU"/>
              <a:t> (</a:t>
            </a:r>
            <a:r>
              <a:rPr lang="hu-HU" u="sng">
                <a:solidFill>
                  <a:srgbClr val="C00000"/>
                </a:solidFill>
              </a:rPr>
              <a:t>Tanulókód, Szakkörkód</a:t>
            </a:r>
            <a:r>
              <a:rPr lang="hu-HU"/>
              <a:t>, Mióta)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hu-HU" sz="2400"/>
              <a:t>A SZAKKÖR táblában a </a:t>
            </a:r>
            <a:r>
              <a:rPr lang="hu-HU" sz="2400" i="1"/>
              <a:t>{Tanulókód, Szakkörkód}</a:t>
            </a:r>
            <a:r>
              <a:rPr lang="hu-HU" sz="2400"/>
              <a:t> kulcs egyértelműen meghatározza, hogy az illető tanuló </a:t>
            </a:r>
            <a:r>
              <a:rPr lang="hu-HU" sz="2400" i="1"/>
              <a:t>Mióta</a:t>
            </a:r>
            <a:r>
              <a:rPr lang="hu-HU" sz="2400"/>
              <a:t> tagja a szakkörnek, tehát a </a:t>
            </a:r>
            <a:r>
              <a:rPr lang="hu-HU" sz="2400" i="1"/>
              <a:t>Mióta</a:t>
            </a:r>
            <a:r>
              <a:rPr lang="hu-HU" sz="2400"/>
              <a:t> függ a kulcstól.</a:t>
            </a:r>
          </a:p>
        </p:txBody>
      </p:sp>
    </p:spTree>
    <p:extLst>
      <p:ext uri="{BB962C8B-B14F-4D97-AF65-F5344CB8AC3E}">
        <p14:creationId xmlns:p14="http://schemas.microsoft.com/office/powerpoint/2010/main" val="342628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(feladat)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6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/>
              <a:t>Keressen funkcionális függőségeket az alábbi relációkban! (Mindegyik reláció 1NF-jú…)</a:t>
            </a:r>
          </a:p>
          <a:p>
            <a:pPr marL="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altLang="hu-HU" sz="3200" b="1"/>
              <a:t>ÉTELRECEPT</a:t>
            </a:r>
            <a:r>
              <a:rPr lang="hu-HU" altLang="hu-HU" sz="3200"/>
              <a:t> (ÉtelKód, ÉtelNév, ÉtelÁr, ÉtelTípus, AnyagKód, AnyagNév, AnyagÁr, Mértékegység, Szükséges Anyagmennyiség)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hu-HU" altLang="hu-HU" sz="3200" b="1"/>
              <a:t>SZÁMLA</a:t>
            </a:r>
            <a:r>
              <a:rPr lang="hu-HU" altLang="hu-HU" sz="3200"/>
              <a:t> (Számlaszám, Dátum, ÉtelKód, ÉtelNév, Egységár, RendeltMennyiség, Részérték, Fizetendő)</a:t>
            </a:r>
          </a:p>
        </p:txBody>
      </p:sp>
    </p:spTree>
    <p:extLst>
      <p:ext uri="{BB962C8B-B14F-4D97-AF65-F5344CB8AC3E}">
        <p14:creationId xmlns:p14="http://schemas.microsoft.com/office/powerpoint/2010/main" val="215317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(feladat)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6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/>
              <a:t>Keressen funkcionális függőségeket az alábbi relációkban! (Mindegyik reláció 1NF-jú…)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FFFF00"/>
              </a:buClr>
              <a:buFontTx/>
              <a:buNone/>
              <a:tabLst>
                <a:tab pos="762000" algn="l"/>
                <a:tab pos="3048000" algn="l"/>
              </a:tabLst>
            </a:pPr>
            <a:r>
              <a:rPr lang="hu-HU" altLang="hu-HU" sz="3200" b="1"/>
              <a:t>LÉGIJÁRAT</a:t>
            </a:r>
            <a:r>
              <a:rPr lang="hu-HU" altLang="hu-HU" sz="3200"/>
              <a:t> (Repülőtársaság, Géptípus, Járatszám, Dátum, Indulás ideje, Érkezés ideje, Indulási hely, Érkezési hely, Étkezés típusa, Ülőhely sorszáma, Osztály)</a:t>
            </a:r>
          </a:p>
          <a:p>
            <a:pPr marL="0" lvl="1" indent="0">
              <a:lnSpc>
                <a:spcPct val="90000"/>
              </a:lnSpc>
              <a:spcBef>
                <a:spcPct val="30000"/>
              </a:spcBef>
              <a:buClr>
                <a:srgbClr val="FFFF00"/>
              </a:buClr>
              <a:buFontTx/>
              <a:buNone/>
              <a:tabLst>
                <a:tab pos="762000" algn="l"/>
                <a:tab pos="3048000" algn="l"/>
              </a:tabLst>
            </a:pPr>
            <a:r>
              <a:rPr lang="hu-HU" altLang="hu-HU" i="1"/>
              <a:t>(A járatszám egy adott vonalon járó repülőgépet jelöl, amely egy napon többször is megteheti ugyanazt az útvonalat.)</a:t>
            </a:r>
          </a:p>
        </p:txBody>
      </p:sp>
    </p:spTree>
    <p:extLst>
      <p:ext uri="{BB962C8B-B14F-4D97-AF65-F5344CB8AC3E}">
        <p14:creationId xmlns:p14="http://schemas.microsoft.com/office/powerpoint/2010/main" val="361915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(mego)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653136"/>
          </a:xfrm>
        </p:spPr>
        <p:txBody>
          <a:bodyPr>
            <a:normAutofit fontScale="92500" lnSpcReduction="10000"/>
          </a:bodyPr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-HU" altLang="hu-HU" sz="3500" b="1"/>
              <a:t>ÉTELRECEPT</a:t>
            </a:r>
            <a:r>
              <a:rPr lang="hu-HU" altLang="hu-HU" sz="3500"/>
              <a:t> (ÉtelKód, ÉtelNév, ÉtelÁr, ÉtelTípus, AnyagKód, AnyagNév, AnyagÁr, Mértékegység, Anyagmennyiség)</a:t>
            </a:r>
          </a:p>
          <a:p>
            <a:pPr marL="534988" lvl="1" indent="-36195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Arial" panose="020B0604020202020204" pitchFamily="34" charset="0"/>
              <a:buChar char="•"/>
              <a:tabLst>
                <a:tab pos="1173163" algn="l"/>
                <a:tab pos="3048000" algn="l"/>
              </a:tabLst>
            </a:pPr>
            <a:r>
              <a:rPr lang="hu-HU" altLang="hu-HU" sz="3200" u="sng"/>
              <a:t>kulcs</a:t>
            </a:r>
            <a:r>
              <a:rPr lang="hu-HU" altLang="hu-HU" sz="3200"/>
              <a:t>: </a:t>
            </a:r>
            <a:r>
              <a:rPr lang="hu-HU" altLang="hu-HU" sz="3200" i="1"/>
              <a:t>{ÉtelKód, AnyagKód}</a:t>
            </a:r>
          </a:p>
          <a:p>
            <a:pPr marL="534988" lvl="1" indent="-36195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Arial" panose="020B0604020202020204" pitchFamily="34" charset="0"/>
              <a:buChar char="•"/>
              <a:tabLst>
                <a:tab pos="1173163" algn="l"/>
                <a:tab pos="3048000" algn="l"/>
              </a:tabLst>
            </a:pPr>
            <a:r>
              <a:rPr lang="hu-HU" altLang="hu-HU" sz="3200" u="sng"/>
              <a:t>funkcionális függőségek</a:t>
            </a:r>
            <a:r>
              <a:rPr lang="hu-HU" altLang="hu-HU" sz="3200"/>
              <a:t>:</a:t>
            </a:r>
          </a:p>
          <a:p>
            <a:pPr marL="534988" lvl="1" indent="-361950">
              <a:lnSpc>
                <a:spcPct val="90000"/>
              </a:lnSpc>
              <a:spcBef>
                <a:spcPts val="1200"/>
              </a:spcBef>
              <a:buClr>
                <a:srgbClr val="000066"/>
              </a:buClr>
              <a:buNone/>
              <a:tabLst>
                <a:tab pos="1173163" algn="l"/>
                <a:tab pos="3048000" algn="l"/>
              </a:tabLst>
            </a:pPr>
            <a:r>
              <a:rPr lang="hu-HU" altLang="hu-HU" sz="3200"/>
              <a:t>	</a:t>
            </a:r>
            <a:r>
              <a:rPr lang="hu-HU" altLang="hu-HU" sz="3200" i="1"/>
              <a:t>{ÉtelKód, AnyagKód} </a:t>
            </a:r>
            <a:r>
              <a:rPr lang="hu-HU" altLang="hu-HU" sz="3200" i="1">
                <a:sym typeface="Wingdings" pitchFamily="2" charset="2"/>
              </a:rPr>
              <a:t> {AnyagMennyiség}</a:t>
            </a:r>
          </a:p>
          <a:p>
            <a:pPr marL="534988" lvl="1" indent="-36195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0066"/>
              </a:buClr>
              <a:buNone/>
              <a:tabLst>
                <a:tab pos="1173163" algn="l"/>
                <a:tab pos="3048000" algn="l"/>
              </a:tabLst>
            </a:pPr>
            <a:r>
              <a:rPr lang="hu-HU" altLang="hu-HU" sz="3200" i="1"/>
              <a:t>	{ÉtelKód} </a:t>
            </a:r>
            <a:r>
              <a:rPr lang="hu-HU" altLang="hu-HU" sz="3200" i="1">
                <a:sym typeface="Wingdings" pitchFamily="2" charset="2"/>
              </a:rPr>
              <a:t> {ÉtelNév, ÉtelÁr, ÉtelTípus}</a:t>
            </a:r>
          </a:p>
          <a:p>
            <a:pPr marL="534988" lvl="1" indent="-361950">
              <a:lnSpc>
                <a:spcPct val="90000"/>
              </a:lnSpc>
              <a:spcBef>
                <a:spcPts val="0"/>
              </a:spcBef>
              <a:buClr>
                <a:srgbClr val="000066"/>
              </a:buClr>
              <a:buNone/>
              <a:tabLst>
                <a:tab pos="1173163" algn="l"/>
                <a:tab pos="3048000" algn="l"/>
              </a:tabLst>
            </a:pPr>
            <a:r>
              <a:rPr lang="hu-HU" altLang="hu-HU" sz="3200" i="1">
                <a:sym typeface="Wingdings" pitchFamily="2" charset="2"/>
              </a:rPr>
              <a:t>	{AnyagKód} 	 {AnyagNév, AnyagÁr,</a:t>
            </a:r>
            <a:br>
              <a:rPr lang="hu-HU" altLang="hu-HU" sz="3200" i="1">
                <a:sym typeface="Wingdings" pitchFamily="2" charset="2"/>
              </a:rPr>
            </a:br>
            <a:r>
              <a:rPr lang="hu-HU" altLang="hu-HU" sz="3200" i="1">
                <a:sym typeface="Wingdings" pitchFamily="2" charset="2"/>
              </a:rPr>
              <a:t>		 Mértékegység}</a:t>
            </a:r>
            <a:endParaRPr lang="hu-HU" altLang="hu-HU" sz="3200" i="1"/>
          </a:p>
        </p:txBody>
      </p:sp>
    </p:spTree>
    <p:extLst>
      <p:ext uri="{BB962C8B-B14F-4D97-AF65-F5344CB8AC3E}">
        <p14:creationId xmlns:p14="http://schemas.microsoft.com/office/powerpoint/2010/main" val="204674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(mego)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17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204864"/>
            <a:ext cx="8784976" cy="4653136"/>
          </a:xfrm>
        </p:spPr>
        <p:txBody>
          <a:bodyPr>
            <a:normAutofit fontScale="92500" lnSpcReduction="20000"/>
          </a:bodyPr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-HU" altLang="hu-HU" sz="3500" b="1"/>
              <a:t>SZÁMLA</a:t>
            </a:r>
            <a:r>
              <a:rPr lang="hu-HU" altLang="hu-HU" sz="3500"/>
              <a:t> (Számlaszám, Dátum, ÉtelKód, ÉtelNév, Egységár, RendeltMennyiség, Részérték, Fizetendő)</a:t>
            </a:r>
          </a:p>
          <a:p>
            <a:pPr marL="534988" lvl="1" indent="-36195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Arial" panose="020B0604020202020204" pitchFamily="34" charset="0"/>
              <a:buChar char="•"/>
              <a:tabLst>
                <a:tab pos="1173163" algn="l"/>
                <a:tab pos="3048000" algn="l"/>
              </a:tabLst>
            </a:pPr>
            <a:r>
              <a:rPr lang="hu-HU" altLang="hu-HU" sz="3200" u="sng"/>
              <a:t>kulcs</a:t>
            </a:r>
            <a:r>
              <a:rPr lang="hu-HU" altLang="hu-HU" sz="3200"/>
              <a:t>: </a:t>
            </a:r>
            <a:r>
              <a:rPr lang="hu-HU" altLang="hu-HU" sz="3200" i="1"/>
              <a:t>{Számlaszám, ÉtelKód}</a:t>
            </a:r>
          </a:p>
          <a:p>
            <a:pPr marL="534988" lvl="1" indent="-36195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Arial" panose="020B0604020202020204" pitchFamily="34" charset="0"/>
              <a:buChar char="•"/>
              <a:tabLst>
                <a:tab pos="1173163" algn="l"/>
                <a:tab pos="3048000" algn="l"/>
              </a:tabLst>
            </a:pPr>
            <a:r>
              <a:rPr lang="hu-HU" altLang="hu-HU" sz="3200" u="sng"/>
              <a:t>funkcionális függőségek</a:t>
            </a:r>
            <a:r>
              <a:rPr lang="hu-HU" altLang="hu-HU" sz="3200"/>
              <a:t>:</a:t>
            </a:r>
          </a:p>
          <a:p>
            <a:pPr marL="534988" lvl="1" indent="-361950">
              <a:lnSpc>
                <a:spcPct val="90000"/>
              </a:lnSpc>
              <a:spcBef>
                <a:spcPts val="1200"/>
              </a:spcBef>
              <a:buClr>
                <a:srgbClr val="000066"/>
              </a:buClr>
              <a:buNone/>
              <a:tabLst>
                <a:tab pos="1173163" algn="l"/>
                <a:tab pos="3048000" algn="l"/>
              </a:tabLst>
            </a:pPr>
            <a:r>
              <a:rPr lang="hu-HU" altLang="hu-HU" sz="3200"/>
              <a:t>	</a:t>
            </a:r>
            <a:r>
              <a:rPr lang="hu-HU" altLang="hu-HU" sz="3200" i="1"/>
              <a:t>{Számlaszám, ÉtelKód} </a:t>
            </a:r>
            <a:r>
              <a:rPr lang="hu-HU" altLang="hu-HU" sz="3200" i="1">
                <a:sym typeface="Wingdings" pitchFamily="2" charset="2"/>
              </a:rPr>
              <a:t> {RendeltMennyiség}</a:t>
            </a:r>
          </a:p>
          <a:p>
            <a:pPr marL="534988" lvl="1" indent="-36195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0066"/>
              </a:buClr>
              <a:buNone/>
              <a:tabLst>
                <a:tab pos="1173163" algn="l"/>
                <a:tab pos="3048000" algn="l"/>
              </a:tabLst>
            </a:pPr>
            <a:r>
              <a:rPr lang="hu-HU" altLang="hu-HU" sz="3200" i="1"/>
              <a:t>	{Számlaszám} </a:t>
            </a:r>
            <a:r>
              <a:rPr lang="hu-HU" altLang="hu-HU" sz="3200" i="1">
                <a:sym typeface="Wingdings" pitchFamily="2" charset="2"/>
              </a:rPr>
              <a:t> {Dátum, Fizetendő}</a:t>
            </a:r>
          </a:p>
          <a:p>
            <a:pPr marL="534988" lvl="1" indent="-36195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66"/>
              </a:buClr>
              <a:buNone/>
              <a:tabLst>
                <a:tab pos="1173163" algn="l"/>
                <a:tab pos="3048000" algn="l"/>
              </a:tabLst>
            </a:pPr>
            <a:r>
              <a:rPr lang="hu-HU" altLang="hu-HU" sz="3200" i="1">
                <a:sym typeface="Wingdings" pitchFamily="2" charset="2"/>
              </a:rPr>
              <a:t>	{Ételkód}  {ÉtelNév, Egységár}</a:t>
            </a:r>
          </a:p>
          <a:p>
            <a:pPr marL="534988" lvl="1" indent="-361950">
              <a:lnSpc>
                <a:spcPct val="90000"/>
              </a:lnSpc>
              <a:spcBef>
                <a:spcPts val="0"/>
              </a:spcBef>
              <a:buClr>
                <a:srgbClr val="000066"/>
              </a:buClr>
              <a:buNone/>
              <a:tabLst>
                <a:tab pos="1173163" algn="l"/>
                <a:tab pos="3048000" algn="l"/>
              </a:tabLst>
            </a:pPr>
            <a:r>
              <a:rPr lang="hu-HU" altLang="hu-HU" sz="3200" i="1">
                <a:sym typeface="Wingdings" pitchFamily="2" charset="2"/>
              </a:rPr>
              <a:t>	{Egységár, RendeltMennyiség}  {Részérték}</a:t>
            </a:r>
            <a:endParaRPr lang="hu-HU" altLang="hu-HU" sz="3200" i="1"/>
          </a:p>
        </p:txBody>
      </p:sp>
    </p:spTree>
    <p:extLst>
      <p:ext uri="{BB962C8B-B14F-4D97-AF65-F5344CB8AC3E}">
        <p14:creationId xmlns:p14="http://schemas.microsoft.com/office/powerpoint/2010/main" val="96282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(mego)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18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132856"/>
            <a:ext cx="8964488" cy="4725144"/>
          </a:xfrm>
        </p:spPr>
        <p:txBody>
          <a:bodyPr>
            <a:normAutofit fontScale="85000" lnSpcReduction="20000"/>
          </a:bodyPr>
          <a:lstStyle/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-HU" altLang="hu-HU" sz="3600" b="1"/>
              <a:t>LÉGIJÁRAT</a:t>
            </a:r>
            <a:r>
              <a:rPr lang="hu-HU" altLang="hu-HU" sz="3600"/>
              <a:t> (Repülőtársaság, Géptípus, Járatszám, Dátum, Indulás ideje, Érkezés ideje, Indulási hely, Érkezési hely, Ülőhely sorszáma, Osztály, Jegyár, Étkezés)</a:t>
            </a:r>
            <a:endParaRPr lang="hu-HU" altLang="hu-HU" sz="3500"/>
          </a:p>
          <a:p>
            <a:pPr marL="534988" lvl="1" indent="-361950">
              <a:lnSpc>
                <a:spcPct val="9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  <a:tabLst>
                <a:tab pos="1173163" algn="l"/>
                <a:tab pos="3048000" algn="l"/>
              </a:tabLst>
            </a:pPr>
            <a:r>
              <a:rPr lang="hu-HU" altLang="hu-HU" sz="3200" u="sng"/>
              <a:t>kulcs</a:t>
            </a:r>
            <a:r>
              <a:rPr lang="hu-HU" altLang="hu-HU" sz="3200"/>
              <a:t>: </a:t>
            </a:r>
            <a:r>
              <a:rPr lang="hu-HU" altLang="hu-HU" sz="3200" i="1"/>
              <a:t>{Járatszám, Dátum, Indulás ideje}</a:t>
            </a:r>
          </a:p>
          <a:p>
            <a:pPr marL="534988" lvl="1" indent="-361950">
              <a:lnSpc>
                <a:spcPct val="90000"/>
              </a:lnSpc>
              <a:spcBef>
                <a:spcPct val="30000"/>
              </a:spcBef>
              <a:buClr>
                <a:srgbClr val="000066"/>
              </a:buClr>
              <a:buFont typeface="Arial" panose="020B0604020202020204" pitchFamily="34" charset="0"/>
              <a:buChar char="•"/>
              <a:tabLst>
                <a:tab pos="1173163" algn="l"/>
                <a:tab pos="3048000" algn="l"/>
              </a:tabLst>
            </a:pPr>
            <a:r>
              <a:rPr lang="hu-HU" altLang="hu-HU" sz="3200" u="sng"/>
              <a:t>funkcionális függőségek</a:t>
            </a:r>
            <a:r>
              <a:rPr lang="hu-HU" altLang="hu-HU" sz="3200"/>
              <a:t>:</a:t>
            </a:r>
          </a:p>
          <a:p>
            <a:pPr marL="534988" lvl="1" indent="-361950">
              <a:lnSpc>
                <a:spcPct val="90000"/>
              </a:lnSpc>
              <a:spcBef>
                <a:spcPts val="1200"/>
              </a:spcBef>
              <a:buClr>
                <a:srgbClr val="000066"/>
              </a:buClr>
              <a:buNone/>
              <a:tabLst>
                <a:tab pos="1173163" algn="l"/>
                <a:tab pos="3048000" algn="l"/>
              </a:tabLst>
            </a:pPr>
            <a:r>
              <a:rPr lang="hu-HU" altLang="hu-HU" sz="3200"/>
              <a:t>	</a:t>
            </a:r>
            <a:r>
              <a:rPr lang="hu-HU" altLang="hu-HU" sz="3200" i="1"/>
              <a:t>{Járatszám} </a:t>
            </a:r>
            <a:r>
              <a:rPr lang="hu-HU" altLang="hu-HU" sz="3200" i="1">
                <a:sym typeface="Wingdings" pitchFamily="2" charset="2"/>
              </a:rPr>
              <a:t> {Repülőtársaság}</a:t>
            </a:r>
          </a:p>
          <a:p>
            <a:pPr marL="534988" lvl="1" indent="-36195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0066"/>
              </a:buClr>
              <a:buNone/>
              <a:tabLst>
                <a:tab pos="1173163" algn="l"/>
                <a:tab pos="3048000" algn="l"/>
                <a:tab pos="5830888" algn="l"/>
              </a:tabLst>
            </a:pPr>
            <a:r>
              <a:rPr lang="hu-HU" altLang="hu-HU" sz="3200" i="1"/>
              <a:t>	{Járatszám, Ülőhely sorszáma} </a:t>
            </a:r>
            <a:r>
              <a:rPr lang="hu-HU" altLang="hu-HU" sz="3200" i="1">
                <a:sym typeface="Wingdings" pitchFamily="2" charset="2"/>
              </a:rPr>
              <a:t>	{Osztály, Étkezés, 			Jegyár}</a:t>
            </a:r>
          </a:p>
          <a:p>
            <a:pPr marL="534988" lvl="1" indent="-361950">
              <a:lnSpc>
                <a:spcPct val="90000"/>
              </a:lnSpc>
              <a:spcBef>
                <a:spcPts val="0"/>
              </a:spcBef>
              <a:buClr>
                <a:srgbClr val="000066"/>
              </a:buClr>
              <a:buNone/>
              <a:tabLst>
                <a:tab pos="1173163" algn="l"/>
                <a:tab pos="1431925" algn="l"/>
                <a:tab pos="3048000" algn="l"/>
              </a:tabLst>
            </a:pPr>
            <a:r>
              <a:rPr lang="hu-HU" altLang="hu-HU" sz="3200" i="1">
                <a:sym typeface="Wingdings" pitchFamily="2" charset="2"/>
              </a:rPr>
              <a:t>	K 	{Géptípus, Indulási hely, Érkezés ideje,</a:t>
            </a:r>
            <a:br>
              <a:rPr lang="hu-HU" altLang="hu-HU" sz="3200" i="1">
                <a:sym typeface="Wingdings" pitchFamily="2" charset="2"/>
              </a:rPr>
            </a:br>
            <a:r>
              <a:rPr lang="hu-HU" altLang="hu-HU" sz="3200" i="1">
                <a:sym typeface="Wingdings" pitchFamily="2" charset="2"/>
              </a:rPr>
              <a:t>		Érkezési hely}</a:t>
            </a:r>
          </a:p>
          <a:p>
            <a:pPr marL="534988" lvl="1" indent="-361950">
              <a:lnSpc>
                <a:spcPct val="90000"/>
              </a:lnSpc>
              <a:spcBef>
                <a:spcPts val="0"/>
              </a:spcBef>
              <a:buClr>
                <a:srgbClr val="000066"/>
              </a:buClr>
              <a:buNone/>
              <a:tabLst>
                <a:tab pos="1173163" algn="l"/>
                <a:tab pos="3048000" algn="l"/>
              </a:tabLst>
            </a:pPr>
            <a:endParaRPr lang="hu-HU" altLang="hu-HU" sz="3200" i="1"/>
          </a:p>
        </p:txBody>
      </p:sp>
    </p:spTree>
    <p:extLst>
      <p:ext uri="{BB962C8B-B14F-4D97-AF65-F5344CB8AC3E}">
        <p14:creationId xmlns:p14="http://schemas.microsoft.com/office/powerpoint/2010/main" val="378242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(kulcs)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33519" y="2276872"/>
            <a:ext cx="8658961" cy="24482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hu-HU"/>
              <a:t>az R reláció K kulcsa funkcionálisan meghatározza a kulcson kívüli attribútumokat</a:t>
            </a:r>
          </a:p>
          <a:p>
            <a:pPr>
              <a:spcBef>
                <a:spcPts val="0"/>
              </a:spcBef>
            </a:pPr>
            <a:r>
              <a:rPr lang="hu-HU" u="sng"/>
              <a:t>következménye</a:t>
            </a:r>
            <a:r>
              <a:rPr lang="hu-HU"/>
              <a:t>: a kulcs fogalma definiálható a funkcionális függőséggel is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215517" y="4600936"/>
            <a:ext cx="8712967" cy="2084399"/>
          </a:xfrm>
          <a:prstGeom prst="rect">
            <a:avLst/>
          </a:prstGeom>
          <a:solidFill>
            <a:srgbClr val="000066"/>
          </a:solidFill>
        </p:spPr>
        <p:txBody>
          <a:bodyPr wrap="square" lIns="72000" tIns="72000" rIns="72000" bIns="72000" rtlCol="0" anchor="ctr" anchorCtr="1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32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KULCS</a:t>
            </a:r>
          </a:p>
          <a:p>
            <a:pPr algn="ctr"/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 attribútumhalmaz K részhalmaz kulcsa</a:t>
            </a:r>
            <a:b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R(A) relációnak, ha K 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 és nincs K-nak</a:t>
            </a:r>
            <a:b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olyan Y részhalmaza, amelyre Y  A teljesülne.</a:t>
            </a:r>
            <a:endParaRPr lang="hu-H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(a normálformák szerepe) 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5517" y="2420888"/>
            <a:ext cx="8784496" cy="129614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u-HU"/>
              <a:t>a normálformák az </a:t>
            </a:r>
            <a:r>
              <a:rPr lang="hu-HU">
                <a:solidFill>
                  <a:srgbClr val="990033"/>
                </a:solidFill>
              </a:rPr>
              <a:t>adatbázisok</a:t>
            </a:r>
            <a:r>
              <a:rPr lang="hu-HU"/>
              <a:t> (az azokat alkotó relációk) </a:t>
            </a:r>
            <a:r>
              <a:rPr lang="hu-HU">
                <a:solidFill>
                  <a:srgbClr val="990033"/>
                </a:solidFill>
              </a:rPr>
              <a:t>belső szerkezetét jellemzik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15517" y="3933056"/>
            <a:ext cx="8712967" cy="2546063"/>
          </a:xfrm>
          <a:prstGeom prst="rect">
            <a:avLst/>
          </a:prstGeom>
          <a:solidFill>
            <a:srgbClr val="000066"/>
          </a:solidFill>
        </p:spPr>
        <p:txBody>
          <a:bodyPr wrap="square" lIns="72000" tIns="72000" rIns="72000" bIns="72000" rtlCol="0" anchor="ctr" anchorCtr="1">
            <a:spAutoFit/>
          </a:bodyPr>
          <a:lstStyle/>
          <a:p>
            <a:pPr algn="ctr"/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adatbázis egy adott normálformában van, ha az adatbázis eleget tesz bizonyos feltételeknek.</a:t>
            </a:r>
          </a:p>
          <a:p>
            <a:pPr algn="ctr"/>
            <a:endParaRPr lang="hu-HU" sz="1200" b="1" i="1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32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NORMALIZÁLÁS</a:t>
            </a:r>
          </a:p>
          <a:p>
            <a:pPr algn="ctr"/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adatbázis relációinak megadott feltételek melletti átalakítása, azaz egy adott normálformára hozása.</a:t>
            </a:r>
            <a:endParaRPr lang="hu-H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6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(egyebek)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20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33519" y="2204864"/>
            <a:ext cx="8658961" cy="4464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3000">
                <a:solidFill>
                  <a:srgbClr val="990033"/>
                </a:solidFill>
              </a:rPr>
              <a:t>funkcionális függőség = a valós világban meglévő függőségek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3000"/>
              <a:t>a táblázat egy részéből nem lehet biztosan eldönteni, hogy van-e függőség a relációban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3000" u="sng"/>
              <a:t>a függőségek felhasználása</a:t>
            </a:r>
            <a:r>
              <a:rPr lang="hu-HU" sz="3000"/>
              <a:t>: az adatbázis </a:t>
            </a:r>
            <a:r>
              <a:rPr lang="hu-HU" sz="3000">
                <a:solidFill>
                  <a:srgbClr val="990033"/>
                </a:solidFill>
              </a:rPr>
              <a:t>tárolási hatékonyságának növelésére</a:t>
            </a:r>
            <a:endParaRPr lang="hu-HU" sz="3000"/>
          </a:p>
          <a:p>
            <a:pPr>
              <a:spcBef>
                <a:spcPts val="0"/>
              </a:spcBef>
            </a:pPr>
            <a:r>
              <a:rPr lang="hu-HU" sz="3000" u="sng"/>
              <a:t>a függőségek hátránya</a:t>
            </a:r>
            <a:r>
              <a:rPr lang="hu-HU" sz="3000"/>
              <a:t>: pl. a {Név} </a:t>
            </a:r>
            <a:r>
              <a:rPr lang="hu-HU" sz="3000">
                <a:sym typeface="Wingdings" panose="05000000000000000000" pitchFamily="2" charset="2"/>
              </a:rPr>
              <a:t> {Cím} fennáll, akkor a két címmel rendelkező személyt nem lehet rögzíteni az adatbázisban</a:t>
            </a:r>
            <a:endParaRPr lang="hu-HU" sz="3000"/>
          </a:p>
        </p:txBody>
      </p:sp>
    </p:spTree>
    <p:extLst>
      <p:ext uri="{BB962C8B-B14F-4D97-AF65-F5344CB8AC3E}">
        <p14:creationId xmlns:p14="http://schemas.microsoft.com/office/powerpoint/2010/main" val="306607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(tulajd)</a:t>
            </a:r>
            <a:endParaRPr lang="hu-HU" sz="31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l="19191" t="36350" r="52179" b="32651"/>
          <a:stretch/>
        </p:blipFill>
        <p:spPr bwMode="auto">
          <a:xfrm>
            <a:off x="5220072" y="4415458"/>
            <a:ext cx="3779912" cy="2301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462150" y="6352789"/>
            <a:ext cx="537834" cy="360040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21</a:t>
            </a:fld>
            <a:endParaRPr lang="hu-HU"/>
          </a:p>
        </p:txBody>
      </p:sp>
      <p:sp>
        <p:nvSpPr>
          <p:cNvPr id="8" name="Tartalom helye 2"/>
          <p:cNvSpPr>
            <a:spLocks noGrp="1"/>
          </p:cNvSpPr>
          <p:nvPr>
            <p:ph idx="1"/>
          </p:nvPr>
        </p:nvSpPr>
        <p:spPr>
          <a:xfrm>
            <a:off x="233519" y="2204864"/>
            <a:ext cx="8658961" cy="44644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/>
              <a:t>A reláció funkcionális </a:t>
            </a:r>
            <a:r>
              <a:rPr lang="hu-HU" b="1" u="sng"/>
              <a:t>függőségi családja</a:t>
            </a:r>
            <a:r>
              <a:rPr lang="hu-HU"/>
              <a:t>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hu-HU"/>
              <a:t>egy R relációs adatbázisban </a:t>
            </a:r>
            <a:r>
              <a:rPr lang="hu-HU" i="1">
                <a:solidFill>
                  <a:srgbClr val="990033"/>
                </a:solidFill>
              </a:rPr>
              <a:t>nemcsak egyetlen olyan (P, Q) pár van, amelyben a két attribútumhalmaz funkcionális függőség-ben van egymással</a:t>
            </a:r>
            <a:r>
              <a:rPr lang="hu-HU"/>
              <a:t>,</a:t>
            </a:r>
            <a:br>
              <a:rPr lang="hu-HU"/>
            </a:br>
            <a:r>
              <a:rPr lang="hu-HU"/>
              <a:t>hanem több 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/>
              <a:t>ezen </a:t>
            </a:r>
            <a:r>
              <a:rPr lang="hu-HU" i="1">
                <a:solidFill>
                  <a:srgbClr val="990033"/>
                </a:solidFill>
              </a:rPr>
              <a:t>párok halmaza</a:t>
            </a:r>
            <a:br>
              <a:rPr lang="hu-HU" i="1">
                <a:solidFill>
                  <a:srgbClr val="990033"/>
                </a:solidFill>
              </a:rPr>
            </a:br>
            <a:r>
              <a:rPr lang="hu-HU" i="1">
                <a:solidFill>
                  <a:srgbClr val="990033"/>
                </a:solidFill>
              </a:rPr>
              <a:t>a függőségi család </a:t>
            </a:r>
            <a:r>
              <a:rPr lang="hu-HU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100178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(tulajd)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462150" y="6352789"/>
            <a:ext cx="537834" cy="360040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22</a:t>
            </a:fld>
            <a:endParaRPr lang="hu-HU"/>
          </a:p>
        </p:txBody>
      </p:sp>
      <p:sp>
        <p:nvSpPr>
          <p:cNvPr id="8" name="Tartalom helye 2"/>
          <p:cNvSpPr>
            <a:spLocks noGrp="1"/>
          </p:cNvSpPr>
          <p:nvPr>
            <p:ph idx="1"/>
          </p:nvPr>
        </p:nvSpPr>
        <p:spPr>
          <a:xfrm>
            <a:off x="215516" y="2060848"/>
            <a:ext cx="8712968" cy="47971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/>
              <a:t>A funkcionális függőség </a:t>
            </a:r>
            <a:r>
              <a:rPr lang="hu-HU" u="sng"/>
              <a:t>tulajdonságai</a:t>
            </a:r>
            <a:r>
              <a:rPr lang="hu-HU"/>
              <a:t>:</a:t>
            </a:r>
            <a:br>
              <a:rPr lang="hu-HU"/>
            </a:br>
            <a:r>
              <a:rPr lang="hu-HU" sz="2800"/>
              <a:t>(egy reláció már ismert függőségeiből újabb függőségek következtethetők)</a:t>
            </a:r>
          </a:p>
          <a:p>
            <a:pPr marL="449263" lvl="1" indent="-25876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800">
                <a:solidFill>
                  <a:srgbClr val="990033"/>
                </a:solidFill>
              </a:rPr>
              <a:t>logikai következtetés </a:t>
            </a:r>
            <a:r>
              <a:rPr lang="hu-HU" sz="2800"/>
              <a:t>(jele: </a:t>
            </a:r>
            <a:r>
              <a:rPr lang="hu-HU" sz="2800">
                <a:sym typeface="Wingdings"/>
              </a:rPr>
              <a:t>)</a:t>
            </a:r>
            <a:br>
              <a:rPr lang="hu-HU" sz="2800">
                <a:sym typeface="Wingdings"/>
              </a:rPr>
            </a:br>
            <a:r>
              <a:rPr lang="hu-HU">
                <a:sym typeface="Wingdings"/>
              </a:rPr>
              <a:t>(ha </a:t>
            </a:r>
            <a:r>
              <a:rPr lang="hu-HU" altLang="hu-HU">
                <a:sym typeface="Wingdings" pitchFamily="2" charset="2"/>
              </a:rPr>
              <a:t>PQ, QS}, akkor  PS)</a:t>
            </a:r>
            <a:endParaRPr lang="hu-HU"/>
          </a:p>
          <a:p>
            <a:pPr marL="449263" indent="-258763">
              <a:spcBef>
                <a:spcPts val="0"/>
              </a:spcBef>
              <a:spcAft>
                <a:spcPts val="1200"/>
              </a:spcAft>
            </a:pPr>
            <a:r>
              <a:rPr lang="hu-HU" sz="2800">
                <a:solidFill>
                  <a:srgbClr val="990033"/>
                </a:solidFill>
              </a:rPr>
              <a:t>bővíthetőség</a:t>
            </a:r>
            <a:br>
              <a:rPr lang="hu-HU" sz="2800">
                <a:solidFill>
                  <a:srgbClr val="990033"/>
                </a:solidFill>
              </a:rPr>
            </a:br>
            <a:r>
              <a:rPr lang="hu-HU" sz="2800"/>
              <a:t>(ha </a:t>
            </a:r>
            <a:r>
              <a:rPr lang="hu-HU" altLang="hu-HU" sz="2800">
                <a:sym typeface="Symbol" pitchFamily="18" charset="2"/>
              </a:rPr>
              <a:t>P</a:t>
            </a:r>
            <a:r>
              <a:rPr lang="hu-HU" altLang="hu-HU" sz="2800">
                <a:sym typeface="Wingdings" pitchFamily="2" charset="2"/>
              </a:rPr>
              <a:t>Q és </a:t>
            </a:r>
            <a:r>
              <a:rPr lang="hu-HU" altLang="hu-HU" sz="2800">
                <a:sym typeface="Symbol" pitchFamily="18" charset="2"/>
              </a:rPr>
              <a:t>S  A, akkor PS</a:t>
            </a:r>
            <a:r>
              <a:rPr lang="hu-HU" altLang="hu-HU" sz="2800">
                <a:sym typeface="Wingdings" pitchFamily="2" charset="2"/>
              </a:rPr>
              <a:t> </a:t>
            </a:r>
            <a:r>
              <a:rPr lang="hu-HU" altLang="hu-HU" sz="2800">
                <a:sym typeface="Symbol" pitchFamily="18" charset="2"/>
              </a:rPr>
              <a:t>QS)</a:t>
            </a:r>
            <a:endParaRPr lang="hu-HU" sz="2800">
              <a:solidFill>
                <a:srgbClr val="990033"/>
              </a:solidFill>
            </a:endParaRPr>
          </a:p>
          <a:p>
            <a:pPr marL="449263" indent="-258763">
              <a:spcBef>
                <a:spcPts val="0"/>
              </a:spcBef>
              <a:spcAft>
                <a:spcPts val="1200"/>
              </a:spcAft>
            </a:pPr>
            <a:r>
              <a:rPr lang="hu-HU" sz="2800">
                <a:solidFill>
                  <a:srgbClr val="990033"/>
                </a:solidFill>
              </a:rPr>
              <a:t>egyesíthetőség </a:t>
            </a:r>
            <a:r>
              <a:rPr lang="hu-HU" sz="2800"/>
              <a:t>(</a:t>
            </a:r>
            <a:r>
              <a:rPr lang="hu-HU" altLang="hu-HU" sz="2800"/>
              <a:t>ha </a:t>
            </a:r>
            <a:r>
              <a:rPr lang="hu-HU" altLang="hu-HU" sz="2800">
                <a:sym typeface="Symbol" pitchFamily="18" charset="2"/>
              </a:rPr>
              <a:t>P</a:t>
            </a:r>
            <a:r>
              <a:rPr lang="hu-HU" altLang="hu-HU" sz="2800">
                <a:sym typeface="Wingdings" pitchFamily="2" charset="2"/>
              </a:rPr>
              <a:t>Q és QS, akkor P</a:t>
            </a:r>
            <a:r>
              <a:rPr lang="hu-HU" altLang="hu-HU" sz="2800">
                <a:sym typeface="Symbol" pitchFamily="18" charset="2"/>
              </a:rPr>
              <a:t>QS)</a:t>
            </a:r>
            <a:endParaRPr lang="hu-HU" sz="2800"/>
          </a:p>
          <a:p>
            <a:pPr marL="449263" indent="-258763">
              <a:spcBef>
                <a:spcPts val="0"/>
              </a:spcBef>
            </a:pPr>
            <a:r>
              <a:rPr lang="hu-HU" sz="2800">
                <a:solidFill>
                  <a:srgbClr val="990033"/>
                </a:solidFill>
              </a:rPr>
              <a:t>reflexivitás</a:t>
            </a:r>
            <a:r>
              <a:rPr lang="hu-HU" sz="2800"/>
              <a:t> ( ha </a:t>
            </a:r>
            <a:r>
              <a:rPr lang="hu-HU" altLang="hu-HU" sz="2800"/>
              <a:t>Q </a:t>
            </a:r>
            <a:r>
              <a:rPr lang="hu-HU" altLang="hu-HU" sz="2800">
                <a:sym typeface="Symbol" pitchFamily="18" charset="2"/>
              </a:rPr>
              <a:t> P  A, akkor P</a:t>
            </a:r>
            <a:r>
              <a:rPr lang="hu-HU" altLang="hu-HU" sz="2800">
                <a:sym typeface="Wingdings" pitchFamily="2" charset="2"/>
              </a:rPr>
              <a:t>Q)</a:t>
            </a:r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90433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 </a:t>
            </a:r>
            <a:r>
              <a:rPr lang="hu-HU" sz="3100"/>
              <a:t>(tulajd)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462150" y="6352789"/>
            <a:ext cx="537834" cy="360040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23</a:t>
            </a:fld>
            <a:endParaRPr lang="hu-HU"/>
          </a:p>
        </p:txBody>
      </p:sp>
      <p:sp>
        <p:nvSpPr>
          <p:cNvPr id="8" name="Tartalom helye 2"/>
          <p:cNvSpPr>
            <a:spLocks noGrp="1"/>
          </p:cNvSpPr>
          <p:nvPr>
            <p:ph idx="1"/>
          </p:nvPr>
        </p:nvSpPr>
        <p:spPr>
          <a:xfrm>
            <a:off x="216000" y="2348880"/>
            <a:ext cx="8712000" cy="4509120"/>
          </a:xfrm>
        </p:spPr>
        <p:txBody>
          <a:bodyPr>
            <a:noAutofit/>
          </a:bodyPr>
          <a:lstStyle/>
          <a:p>
            <a:pPr marL="449263" indent="-258763">
              <a:spcBef>
                <a:spcPts val="0"/>
              </a:spcBef>
              <a:spcAft>
                <a:spcPts val="1200"/>
              </a:spcAft>
            </a:pPr>
            <a:r>
              <a:rPr lang="hu-HU" sz="2800">
                <a:solidFill>
                  <a:srgbClr val="990033"/>
                </a:solidFill>
              </a:rPr>
              <a:t>tranzitivitás</a:t>
            </a:r>
            <a:r>
              <a:rPr lang="hu-HU" sz="2800"/>
              <a:t> (</a:t>
            </a:r>
            <a:r>
              <a:rPr lang="hu-HU" altLang="hu-HU" sz="2800"/>
              <a:t>ha </a:t>
            </a:r>
            <a:r>
              <a:rPr lang="hu-HU" altLang="hu-HU" sz="2800">
                <a:sym typeface="Symbol" pitchFamily="18" charset="2"/>
              </a:rPr>
              <a:t>P</a:t>
            </a:r>
            <a:r>
              <a:rPr lang="hu-HU" altLang="hu-HU" sz="2800">
                <a:sym typeface="Wingdings" pitchFamily="2" charset="2"/>
              </a:rPr>
              <a:t>Q és QS, akkor </a:t>
            </a:r>
            <a:r>
              <a:rPr lang="hu-HU" altLang="hu-HU" sz="2800">
                <a:sym typeface="Symbol" pitchFamily="18" charset="2"/>
              </a:rPr>
              <a:t>P</a:t>
            </a:r>
            <a:r>
              <a:rPr lang="hu-HU" altLang="hu-HU" sz="2800">
                <a:sym typeface="Wingdings" pitchFamily="2" charset="2"/>
              </a:rPr>
              <a:t>S) </a:t>
            </a:r>
            <a:endParaRPr lang="hu-HU" sz="2800"/>
          </a:p>
          <a:p>
            <a:pPr marL="449263" indent="-258763">
              <a:spcBef>
                <a:spcPts val="0"/>
              </a:spcBef>
              <a:spcAft>
                <a:spcPts val="1200"/>
              </a:spcAft>
            </a:pPr>
            <a:r>
              <a:rPr lang="hu-HU" sz="2800">
                <a:solidFill>
                  <a:srgbClr val="990033"/>
                </a:solidFill>
              </a:rPr>
              <a:t>pszeudotranzitivitási szabály </a:t>
            </a:r>
            <a:r>
              <a:rPr lang="hu-HU" sz="2800"/>
              <a:t>(ha </a:t>
            </a:r>
            <a:r>
              <a:rPr lang="hu-HU" altLang="hu-HU" sz="2800">
                <a:sym typeface="Symbol" pitchFamily="18" charset="2"/>
              </a:rPr>
              <a:t>P</a:t>
            </a:r>
            <a:r>
              <a:rPr lang="hu-HU" altLang="hu-HU" sz="2800">
                <a:sym typeface="Wingdings" pitchFamily="2" charset="2"/>
              </a:rPr>
              <a:t>Q és T</a:t>
            </a:r>
            <a:r>
              <a:rPr lang="hu-HU" altLang="hu-HU" sz="2800">
                <a:sym typeface="Symbol" pitchFamily="18" charset="2"/>
              </a:rPr>
              <a:t>Q</a:t>
            </a:r>
            <a:r>
              <a:rPr lang="hu-HU" altLang="hu-HU" sz="2800">
                <a:sym typeface="Wingdings" pitchFamily="2" charset="2"/>
              </a:rPr>
              <a:t>S, akkor </a:t>
            </a:r>
            <a:r>
              <a:rPr lang="hu-HU" altLang="hu-HU" sz="2800">
                <a:sym typeface="Symbol" pitchFamily="18" charset="2"/>
              </a:rPr>
              <a:t>az implikálja a </a:t>
            </a:r>
            <a:r>
              <a:rPr lang="hu-HU" altLang="hu-HU" sz="2800">
                <a:sym typeface="Wingdings" pitchFamily="2" charset="2"/>
              </a:rPr>
              <a:t> P</a:t>
            </a:r>
            <a:r>
              <a:rPr lang="hu-HU" altLang="hu-HU" sz="2800">
                <a:sym typeface="Symbol" pitchFamily="18" charset="2"/>
              </a:rPr>
              <a:t>T</a:t>
            </a:r>
            <a:r>
              <a:rPr lang="hu-HU" altLang="hu-HU" sz="2800">
                <a:sym typeface="Wingdings" pitchFamily="2" charset="2"/>
              </a:rPr>
              <a:t></a:t>
            </a:r>
            <a:r>
              <a:rPr lang="hu-HU" altLang="hu-HU" sz="2800">
                <a:sym typeface="Symbol" pitchFamily="18" charset="2"/>
              </a:rPr>
              <a:t>S funkcionális függőséget)</a:t>
            </a:r>
            <a:endParaRPr lang="hu-HU" altLang="hu-HU" sz="2800"/>
          </a:p>
          <a:p>
            <a:pPr marL="449263" indent="-258763">
              <a:spcBef>
                <a:spcPts val="0"/>
              </a:spcBef>
              <a:spcAft>
                <a:spcPts val="400"/>
              </a:spcAft>
            </a:pPr>
            <a:r>
              <a:rPr lang="hu-HU" sz="2800">
                <a:solidFill>
                  <a:srgbClr val="990033"/>
                </a:solidFill>
              </a:rPr>
              <a:t>dekompozíciós szabály</a:t>
            </a:r>
            <a:r>
              <a:rPr lang="hu-HU" sz="2800"/>
              <a:t> (</a:t>
            </a:r>
            <a:r>
              <a:rPr lang="hu-HU" altLang="hu-HU" sz="2800"/>
              <a:t>ha </a:t>
            </a:r>
            <a:r>
              <a:rPr lang="hu-HU" altLang="hu-HU" sz="2800">
                <a:sym typeface="Symbol" pitchFamily="18" charset="2"/>
              </a:rPr>
              <a:t>P</a:t>
            </a:r>
            <a:r>
              <a:rPr lang="hu-HU" altLang="hu-HU" sz="2800">
                <a:sym typeface="Wingdings" pitchFamily="2" charset="2"/>
              </a:rPr>
              <a:t>Q teljesül és </a:t>
            </a:r>
            <a:r>
              <a:rPr lang="hu-HU" altLang="hu-HU" sz="2800">
                <a:sym typeface="Symbol" pitchFamily="18" charset="2"/>
              </a:rPr>
              <a:t>SQ, akkor P</a:t>
            </a:r>
            <a:r>
              <a:rPr lang="hu-HU" altLang="hu-HU" sz="2800">
                <a:sym typeface="Wingdings" pitchFamily="2" charset="2"/>
              </a:rPr>
              <a:t>S is teljesül)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hu-HU" i="1">
                <a:sym typeface="Wingdings" pitchFamily="2" charset="2"/>
              </a:rPr>
              <a:t>Ezeket a szabályokat </a:t>
            </a:r>
            <a:r>
              <a:rPr lang="hu-HU" i="1">
                <a:solidFill>
                  <a:srgbClr val="990033"/>
                </a:solidFill>
                <a:sym typeface="Wingdings" pitchFamily="2" charset="2"/>
              </a:rPr>
              <a:t>Armstrong-axiómák</a:t>
            </a:r>
            <a:r>
              <a:rPr lang="hu-HU" i="1">
                <a:sym typeface="Wingdings" pitchFamily="2" charset="2"/>
              </a:rPr>
              <a:t>nak</a:t>
            </a:r>
            <a:br>
              <a:rPr lang="hu-HU" i="1">
                <a:sym typeface="Wingdings" pitchFamily="2" charset="2"/>
              </a:rPr>
            </a:br>
            <a:r>
              <a:rPr lang="hu-HU" i="1">
                <a:sym typeface="Wingdings" pitchFamily="2" charset="2"/>
              </a:rPr>
              <a:t>is szokás nevezni.</a:t>
            </a:r>
            <a:endParaRPr lang="hu-HU" i="1"/>
          </a:p>
        </p:txBody>
      </p:sp>
    </p:spTree>
    <p:extLst>
      <p:ext uri="{BB962C8B-B14F-4D97-AF65-F5344CB8AC3E}">
        <p14:creationId xmlns:p14="http://schemas.microsoft.com/office/powerpoint/2010/main" val="2888244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96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</a:t>
            </a:r>
            <a:br>
              <a:rPr lang="hu-HU"/>
            </a:br>
            <a:r>
              <a:rPr lang="hu-HU" sz="3100"/>
              <a:t>(a relációk szétbontása)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462150" y="6352789"/>
            <a:ext cx="537834" cy="360040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24</a:t>
            </a:fld>
            <a:endParaRPr lang="hu-HU"/>
          </a:p>
        </p:txBody>
      </p:sp>
      <p:sp>
        <p:nvSpPr>
          <p:cNvPr id="8" name="Tartalom helye 2"/>
          <p:cNvSpPr>
            <a:spLocks noGrp="1"/>
          </p:cNvSpPr>
          <p:nvPr>
            <p:ph idx="1"/>
          </p:nvPr>
        </p:nvSpPr>
        <p:spPr>
          <a:xfrm>
            <a:off x="216000" y="2708920"/>
            <a:ext cx="8712000" cy="21602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i="1">
                <a:sym typeface="Wingdings" pitchFamily="2" charset="2"/>
              </a:rPr>
              <a:t>A relációkat gyakran </a:t>
            </a:r>
            <a:r>
              <a:rPr lang="hu-HU" i="1">
                <a:solidFill>
                  <a:srgbClr val="990033"/>
                </a:solidFill>
                <a:sym typeface="Wingdings" pitchFamily="2" charset="2"/>
              </a:rPr>
              <a:t>szét kell bontani részrelá-ciókra</a:t>
            </a:r>
            <a:r>
              <a:rPr lang="hu-HU" i="1">
                <a:sym typeface="Wingdings" pitchFamily="2" charset="2"/>
              </a:rPr>
              <a:t>, mert </a:t>
            </a:r>
            <a:r>
              <a:rPr lang="hu-HU" i="1">
                <a:solidFill>
                  <a:srgbClr val="990033"/>
                </a:solidFill>
                <a:sym typeface="Wingdings" pitchFamily="2" charset="2"/>
              </a:rPr>
              <a:t>meg akarjuk szüntetni a felesleges adatismétlést</a:t>
            </a:r>
            <a:r>
              <a:rPr lang="hu-HU" i="1">
                <a:sym typeface="Wingdings" pitchFamily="2" charset="2"/>
              </a:rPr>
              <a:t>.</a:t>
            </a:r>
            <a:br>
              <a:rPr lang="hu-HU" i="1">
                <a:sym typeface="Wingdings" pitchFamily="2" charset="2"/>
              </a:rPr>
            </a:br>
            <a:r>
              <a:rPr lang="hu-HU" sz="2800">
                <a:sym typeface="Wingdings" pitchFamily="2" charset="2"/>
              </a:rPr>
              <a:t>( optimális redundancia  normalizálás)</a:t>
            </a:r>
            <a:endParaRPr lang="hu-HU" sz="2800"/>
          </a:p>
        </p:txBody>
      </p:sp>
      <p:sp>
        <p:nvSpPr>
          <p:cNvPr id="5" name="Szövegdoboz 4"/>
          <p:cNvSpPr txBox="1"/>
          <p:nvPr/>
        </p:nvSpPr>
        <p:spPr>
          <a:xfrm>
            <a:off x="126000" y="4869160"/>
            <a:ext cx="8892000" cy="1800000"/>
          </a:xfrm>
          <a:prstGeom prst="rect">
            <a:avLst/>
          </a:prstGeom>
          <a:solidFill>
            <a:srgbClr val="000066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</a:t>
            </a:r>
            <a:r>
              <a:rPr lang="hu-HU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</a:t>
            </a:r>
            <a:r>
              <a:rPr lang="hu-HU" sz="32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hu-HU" sz="32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A</a:t>
            </a:r>
            <a:r>
              <a:rPr lang="hu-HU" sz="32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egy relációs séma, akkor </a:t>
            </a:r>
            <a:r>
              <a:rPr lang="hu-HU" sz="3200" b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szétbontása a </a:t>
            </a:r>
            <a:r>
              <a:rPr lang="el-GR" sz="3200" b="1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ρ</a:t>
            </a:r>
            <a:r>
              <a:rPr lang="hu-HU" sz="3200" b="1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= </a:t>
            </a:r>
            <a:r>
              <a:rPr lang="hu-HU" sz="3200" b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u-HU" sz="3200" b="1" baseline="-250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3200" b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hu-HU" sz="3200" b="1" baseline="-250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3200" b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R</a:t>
            </a:r>
            <a:r>
              <a:rPr lang="hu-HU" sz="3200" b="1" baseline="-2500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hu-HU" sz="3200" b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halmaz</a:t>
            </a:r>
            <a:b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(ahol R</a:t>
            </a:r>
            <a:r>
              <a:rPr lang="hu-HU" sz="32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altLang="hu-HU" sz="3200">
                <a:solidFill>
                  <a:schemeClr val="bg1"/>
                </a:solidFill>
                <a:sym typeface="Symbol" pitchFamily="18" charset="2"/>
              </a:rPr>
              <a:t>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hu-HU" sz="32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altLang="hu-HU" sz="3200">
                <a:solidFill>
                  <a:schemeClr val="bg1"/>
                </a:solidFill>
                <a:sym typeface="Symbol" pitchFamily="18" charset="2"/>
              </a:rPr>
              <a:t> … 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hu-HU" sz="32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R).</a:t>
            </a:r>
            <a:endParaRPr lang="hu-H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67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96000"/>
          </a:xfrm>
        </p:spPr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/>
              <a:t>. A funkcionális függőség</a:t>
            </a:r>
            <a:br>
              <a:rPr lang="hu-HU"/>
            </a:br>
            <a:r>
              <a:rPr lang="hu-HU" sz="3100"/>
              <a:t>(a relációk szétbontása)</a:t>
            </a:r>
            <a:endParaRPr lang="hu-HU" sz="31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462150" y="6352789"/>
            <a:ext cx="537834" cy="360040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25</a:t>
            </a:fld>
            <a:endParaRPr lang="hu-HU"/>
          </a:p>
        </p:txBody>
      </p:sp>
      <p:sp>
        <p:nvSpPr>
          <p:cNvPr id="8" name="Tartalom helye 2"/>
          <p:cNvSpPr>
            <a:spLocks noGrp="1"/>
          </p:cNvSpPr>
          <p:nvPr>
            <p:ph idx="1"/>
          </p:nvPr>
        </p:nvSpPr>
        <p:spPr>
          <a:xfrm>
            <a:off x="216000" y="2636912"/>
            <a:ext cx="8928000" cy="40324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>
                <a:sym typeface="Wingdings" pitchFamily="2" charset="2"/>
              </a:rPr>
              <a:t>a részrelációk (R</a:t>
            </a:r>
            <a:r>
              <a:rPr lang="hu-HU" baseline="-25000">
                <a:sym typeface="Wingdings" pitchFamily="2" charset="2"/>
              </a:rPr>
              <a:t>1</a:t>
            </a:r>
            <a:r>
              <a:rPr lang="hu-HU">
                <a:sym typeface="Wingdings" pitchFamily="2" charset="2"/>
              </a:rPr>
              <a:t>, R</a:t>
            </a:r>
            <a:r>
              <a:rPr lang="hu-HU" baseline="-25000">
                <a:sym typeface="Wingdings" pitchFamily="2" charset="2"/>
              </a:rPr>
              <a:t>2</a:t>
            </a:r>
            <a:r>
              <a:rPr lang="hu-HU">
                <a:sym typeface="Wingdings" pitchFamily="2" charset="2"/>
              </a:rPr>
              <a:t>, …, R</a:t>
            </a:r>
            <a:r>
              <a:rPr lang="hu-HU" baseline="-25000">
                <a:sym typeface="Wingdings" pitchFamily="2" charset="2"/>
              </a:rPr>
              <a:t>k</a:t>
            </a:r>
            <a:r>
              <a:rPr lang="hu-HU">
                <a:sym typeface="Wingdings" pitchFamily="2" charset="2"/>
              </a:rPr>
              <a:t>) között lehet átfedés – a részhalmazok nem feltétlenül diszjunktak:</a:t>
            </a:r>
          </a:p>
          <a:p>
            <a:pPr marL="620713" indent="0">
              <a:spcBef>
                <a:spcPts val="0"/>
              </a:spcBef>
              <a:buNone/>
              <a:tabLst>
                <a:tab pos="449263" algn="l"/>
              </a:tabLst>
            </a:pPr>
            <a:r>
              <a:rPr lang="hu-HU" b="1"/>
              <a:t>NYILV-1</a:t>
            </a:r>
            <a:r>
              <a:rPr lang="hu-HU"/>
              <a:t> ( </a:t>
            </a:r>
            <a:r>
              <a:rPr lang="hu-HU" b="1" u="sng">
                <a:solidFill>
                  <a:srgbClr val="990033"/>
                </a:solidFill>
              </a:rPr>
              <a:t>Dkód</a:t>
            </a:r>
            <a:r>
              <a:rPr lang="hu-HU"/>
              <a:t>, Vnév, Knév, Szül_dátum )</a:t>
            </a:r>
          </a:p>
          <a:p>
            <a:pPr marL="620713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b="1"/>
              <a:t>NYILV-2</a:t>
            </a:r>
            <a:r>
              <a:rPr lang="hu-HU"/>
              <a:t> ( </a:t>
            </a:r>
            <a:r>
              <a:rPr lang="hu-HU" u="dash">
                <a:solidFill>
                  <a:srgbClr val="990033"/>
                </a:solidFill>
              </a:rPr>
              <a:t>Dkód</a:t>
            </a:r>
            <a:r>
              <a:rPr lang="hu-HU"/>
              <a:t>, Szakképzettség )</a:t>
            </a:r>
            <a:endParaRPr lang="hu-HU"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hu-HU">
                <a:sym typeface="Wingdings" pitchFamily="2" charset="2"/>
              </a:rPr>
              <a:t>Mi történik az R-ben lévő funkcionális függő-ségekkel? Átmennek-e a részrelációkba?</a:t>
            </a:r>
            <a:br>
              <a:rPr lang="hu-HU">
                <a:sym typeface="Wingdings" pitchFamily="2" charset="2"/>
              </a:rPr>
            </a:br>
            <a:r>
              <a:rPr lang="hu-HU" sz="2800">
                <a:sym typeface="Wingdings" pitchFamily="2" charset="2"/>
              </a:rPr>
              <a:t>(</a:t>
            </a:r>
            <a:r>
              <a:rPr lang="hu-HU" sz="2800" i="1">
                <a:sym typeface="Wingdings" pitchFamily="2" charset="2"/>
              </a:rPr>
              <a:t>IGEN</a:t>
            </a:r>
            <a:r>
              <a:rPr lang="hu-HU" sz="280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707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II. A teljes és részleges függőség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26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26000" y="2276872"/>
            <a:ext cx="8892000" cy="4032000"/>
          </a:xfrm>
          <a:prstGeom prst="rect">
            <a:avLst/>
          </a:prstGeom>
          <a:solidFill>
            <a:srgbClr val="000066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hu-HU" sz="36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TELJES FÜGGŐSÉG</a:t>
            </a:r>
            <a:endParaRPr lang="hu-HU" sz="36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u-HU" sz="12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Legyen </a:t>
            </a:r>
            <a:r>
              <a:rPr lang="hu-HU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egy reláció és</a:t>
            </a:r>
            <a:b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legyenek P és Q az A attribútumhalmaz részhalmazai úgy, hogy </a:t>
            </a:r>
            <a:r>
              <a:rPr lang="hu-HU" altLang="hu-HU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 Q </a:t>
            </a:r>
            <a:r>
              <a:rPr lang="hu-HU" altLang="hu-HU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 A és </a:t>
            </a:r>
            <a:r>
              <a:rPr lang="hu-HU" altLang="hu-HU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u-HU" altLang="hu-HU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Q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Azt mondjuk, hogy Q teljesen függ P-től az R relációban, ha Q a P egyetlen valódi részhalmazától sem függ.</a:t>
            </a:r>
            <a:endParaRPr lang="hu-H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17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(folyt)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492896"/>
            <a:ext cx="8784976" cy="43651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/>
              <a:t>azaz bárhogyan is képezünk a P attribútumai-ból attribútum-csoportokat, azok funkcionáli-san már nem határozzák meg a Q-t</a:t>
            </a:r>
          </a:p>
          <a:p>
            <a:pPr>
              <a:spcBef>
                <a:spcPts val="1800"/>
              </a:spcBef>
            </a:pPr>
            <a:r>
              <a:rPr lang="hu-HU"/>
              <a:t>ellenkező esetben</a:t>
            </a:r>
            <a:br>
              <a:rPr lang="hu-HU"/>
            </a:br>
            <a:r>
              <a:rPr lang="hu-HU">
                <a:solidFill>
                  <a:srgbClr val="990033"/>
                </a:solidFill>
              </a:rPr>
              <a:t>részleges</a:t>
            </a:r>
            <a:br>
              <a:rPr lang="hu-HU">
                <a:solidFill>
                  <a:srgbClr val="990033"/>
                </a:solidFill>
              </a:rPr>
            </a:br>
            <a:r>
              <a:rPr lang="hu-HU">
                <a:solidFill>
                  <a:srgbClr val="990033"/>
                </a:solidFill>
              </a:rPr>
              <a:t>függőség</a:t>
            </a:r>
            <a:r>
              <a:rPr lang="hu-HU"/>
              <a:t>ről</a:t>
            </a:r>
            <a:br>
              <a:rPr lang="hu-HU"/>
            </a:br>
            <a:r>
              <a:rPr lang="hu-HU"/>
              <a:t>beszélünk</a:t>
            </a:r>
            <a:endParaRPr lang="hu-HU" sz="240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2"/>
          <a:srcRect l="19295" t="37642" r="51659" b="33758"/>
          <a:stretch/>
        </p:blipFill>
        <p:spPr bwMode="auto">
          <a:xfrm>
            <a:off x="4344440" y="4149080"/>
            <a:ext cx="4637089" cy="25657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49797" y="6354837"/>
            <a:ext cx="431732" cy="360040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27</a:t>
            </a:fld>
            <a:endParaRPr lang="hu-HU"/>
          </a:p>
        </p:txBody>
      </p:sp>
      <p:sp>
        <p:nvSpPr>
          <p:cNvPr id="3" name="Ellipszis 2"/>
          <p:cNvSpPr/>
          <p:nvPr/>
        </p:nvSpPr>
        <p:spPr>
          <a:xfrm rot="20872084">
            <a:off x="4479290" y="4229337"/>
            <a:ext cx="2927765" cy="1018539"/>
          </a:xfrm>
          <a:prstGeom prst="ellipse">
            <a:avLst/>
          </a:prstGeom>
          <a:noFill/>
          <a:ln w="57150">
            <a:solidFill>
              <a:srgbClr val="9900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7365011" y="3717032"/>
            <a:ext cx="1616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részleges</a:t>
            </a:r>
            <a:br>
              <a:rPr lang="hu-HU" sz="2000" b="1" i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000" b="1" i="1">
                <a:solidFill>
                  <a:srgbClr val="99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függőség</a:t>
            </a:r>
          </a:p>
        </p:txBody>
      </p:sp>
    </p:spTree>
    <p:extLst>
      <p:ext uri="{BB962C8B-B14F-4D97-AF65-F5344CB8AC3E}">
        <p14:creationId xmlns:p14="http://schemas.microsoft.com/office/powerpoint/2010/main" val="4168654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28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26000" y="2636912"/>
            <a:ext cx="8892000" cy="3831818"/>
          </a:xfrm>
          <a:prstGeom prst="rect">
            <a:avLst/>
          </a:prstGeom>
          <a:solidFill>
            <a:srgbClr val="000066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hu-HU" sz="36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RÉSZLEGES FÜGGŐSÉG</a:t>
            </a:r>
            <a:endParaRPr lang="hu-HU" sz="36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u-HU" sz="12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Legyen </a:t>
            </a:r>
            <a:r>
              <a:rPr lang="hu-HU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…, A</a:t>
            </a:r>
            <a:r>
              <a:rPr lang="hu-HU" sz="28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egy reláció és</a:t>
            </a:r>
            <a:b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legyenek P és Q az A attribútumhalmaz részhalmazai úgy, hogy </a:t>
            </a:r>
            <a:r>
              <a:rPr lang="hu-HU" altLang="hu-HU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P, Q </a:t>
            </a:r>
            <a:r>
              <a:rPr lang="hu-HU" altLang="hu-HU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 A és </a:t>
            </a:r>
            <a:r>
              <a:rPr lang="hu-HU" altLang="hu-HU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u-HU" altLang="hu-HU"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Q</a:t>
            </a:r>
            <a:r>
              <a:rPr lang="hu-HU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Azt mondjuk, hogy Q részlegesen függ P-től az R relációban, ha Q a P valamely valódi részhalmazától is függ.</a:t>
            </a:r>
            <a:endParaRPr lang="hu-H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(folyt)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890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29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(példa)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636912"/>
            <a:ext cx="8784976" cy="4221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/>
              <a:t>Adott az </a:t>
            </a:r>
            <a:r>
              <a:rPr lang="hu-HU" b="1"/>
              <a:t>R</a:t>
            </a:r>
            <a:r>
              <a:rPr lang="hu-HU"/>
              <a:t> (A, B, C, D, E, F, G, H, I, J) reláció, amelynek kulcsa K = {A, B}, illetve ismertek az alábbi függőségek:</a:t>
            </a:r>
          </a:p>
          <a:p>
            <a:pPr marL="173038" indent="0">
              <a:spcBef>
                <a:spcPts val="0"/>
              </a:spcBef>
              <a:buNone/>
            </a:pPr>
            <a:r>
              <a:rPr lang="hu-HU"/>
              <a:t>{A} </a:t>
            </a:r>
            <a:r>
              <a:rPr lang="hu-HU">
                <a:sym typeface="Wingdings" panose="05000000000000000000" pitchFamily="2" charset="2"/>
              </a:rPr>
              <a:t> {C, E, G}   és   {B}  {D, H}.</a:t>
            </a:r>
          </a:p>
          <a:p>
            <a:pPr marL="173038" indent="0">
              <a:spcBef>
                <a:spcPts val="0"/>
              </a:spcBef>
              <a:buNone/>
            </a:pPr>
            <a:endParaRPr lang="hu-HU" sz="140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u="sng">
                <a:sym typeface="Wingdings" panose="05000000000000000000" pitchFamily="2" charset="2"/>
              </a:rPr>
              <a:t>Feladatok</a:t>
            </a:r>
            <a:r>
              <a:rPr lang="hu-HU">
                <a:sym typeface="Wingdings" panose="05000000000000000000" pitchFamily="2" charset="2"/>
              </a:rPr>
              <a:t>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sz="3000">
                <a:sym typeface="Wingdings" panose="05000000000000000000" pitchFamily="2" charset="2"/>
              </a:rPr>
              <a:t>Írja fel a relációban lévő összes függőséget!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sz="3000">
                <a:sym typeface="Wingdings" panose="05000000000000000000" pitchFamily="2" charset="2"/>
              </a:rPr>
              <a:t>Rajzolja fel a függőségi családot!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sz="3000">
                <a:sym typeface="Wingdings" panose="05000000000000000000" pitchFamily="2" charset="2"/>
              </a:rPr>
              <a:t>Állapítsa meg az egyes függőségek típusát!</a:t>
            </a:r>
            <a:endParaRPr lang="hu-HU" sz="3000"/>
          </a:p>
        </p:txBody>
      </p:sp>
    </p:spTree>
    <p:extLst>
      <p:ext uri="{BB962C8B-B14F-4D97-AF65-F5344CB8AC3E}">
        <p14:creationId xmlns:p14="http://schemas.microsoft.com/office/powerpoint/2010/main" val="40146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(normalizálás – optimalizálás) 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3140968"/>
            <a:ext cx="9144000" cy="371703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hu-HU" b="1" i="1">
                <a:solidFill>
                  <a:srgbClr val="990033"/>
                </a:solidFill>
              </a:rPr>
              <a:t>normalizálás</a:t>
            </a:r>
            <a:r>
              <a:rPr lang="hu-HU"/>
              <a:t> = adott normálformára hozás</a:t>
            </a:r>
          </a:p>
          <a:p>
            <a:pPr marL="0" indent="0" algn="ctr">
              <a:spcBef>
                <a:spcPts val="1800"/>
              </a:spcBef>
              <a:buNone/>
            </a:pPr>
            <a:endParaRPr lang="hu-HU"/>
          </a:p>
          <a:p>
            <a:pPr marL="0" indent="0" algn="ctr">
              <a:spcBef>
                <a:spcPts val="1800"/>
              </a:spcBef>
              <a:buNone/>
            </a:pPr>
            <a:endParaRPr lang="hu-HU"/>
          </a:p>
          <a:p>
            <a:pPr marL="0" indent="0" algn="ctr">
              <a:spcBef>
                <a:spcPts val="1800"/>
              </a:spcBef>
              <a:buNone/>
            </a:pPr>
            <a:r>
              <a:rPr lang="hu-HU" b="1" i="1">
                <a:solidFill>
                  <a:srgbClr val="990033"/>
                </a:solidFill>
              </a:rPr>
              <a:t>optimalizálás</a:t>
            </a:r>
            <a:r>
              <a:rPr lang="hu-HU"/>
              <a:t> = optimális (minimális mértékű) redundancia kialakítása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Lefelé nyíl 5"/>
          <p:cNvSpPr/>
          <p:nvPr/>
        </p:nvSpPr>
        <p:spPr>
          <a:xfrm>
            <a:off x="1475656" y="3861048"/>
            <a:ext cx="648072" cy="1368152"/>
          </a:xfrm>
          <a:prstGeom prst="down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58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30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(példa megoldása)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636912"/>
            <a:ext cx="8964488" cy="422108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500" i="1">
                <a:sym typeface="Wingdings" panose="05000000000000000000" pitchFamily="2" charset="2"/>
              </a:rPr>
              <a:t>1. Írja fel a relációban lévő összes függőséget!</a:t>
            </a:r>
          </a:p>
          <a:p>
            <a:pPr marL="449263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/>
              <a:t>A kulcs tulajdonságából következik, hogy minden másodlagos attribútum függ a kulcstól, azaz</a:t>
            </a:r>
            <a:br>
              <a:rPr lang="hu-HU"/>
            </a:br>
            <a:r>
              <a:rPr lang="hu-HU"/>
              <a:t>{A, B} </a:t>
            </a:r>
            <a:r>
              <a:rPr lang="hu-HU">
                <a:sym typeface="Wingdings" panose="05000000000000000000" pitchFamily="2" charset="2"/>
              </a:rPr>
              <a:t> {</a:t>
            </a:r>
            <a:r>
              <a:rPr lang="hu-HU"/>
              <a:t>C, D, E, F, G, H, I, J}.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hu-HU"/>
              <a:t>Azok az attribútumok, amelyek nem szerepelnek a részleges függőségekben (F, I és J) teljesen függnek a kulcstól, tehát </a:t>
            </a:r>
            <a:r>
              <a:rPr lang="hu-HU" b="1">
                <a:solidFill>
                  <a:srgbClr val="990033"/>
                </a:solidFill>
              </a:rPr>
              <a:t>{A, B} </a:t>
            </a:r>
            <a:r>
              <a:rPr lang="hu-HU" b="1">
                <a:solidFill>
                  <a:srgbClr val="990033"/>
                </a:solidFill>
                <a:sym typeface="Wingdings" panose="05000000000000000000" pitchFamily="2" charset="2"/>
              </a:rPr>
              <a:t> {</a:t>
            </a:r>
            <a:r>
              <a:rPr lang="hu-HU" b="1">
                <a:solidFill>
                  <a:srgbClr val="990033"/>
                </a:solidFill>
              </a:rPr>
              <a:t>F, I, J}</a:t>
            </a:r>
            <a:r>
              <a:rPr lang="hu-HU"/>
              <a:t>, illetve így </a:t>
            </a:r>
            <a:r>
              <a:rPr lang="hu-HU" b="1">
                <a:solidFill>
                  <a:srgbClr val="990033"/>
                </a:solidFill>
              </a:rPr>
              <a:t>{A} </a:t>
            </a:r>
            <a:r>
              <a:rPr lang="hu-HU" b="1">
                <a:solidFill>
                  <a:srgbClr val="990033"/>
                </a:solidFill>
                <a:sym typeface="Wingdings" panose="05000000000000000000" pitchFamily="2" charset="2"/>
              </a:rPr>
              <a:t> {C, E, G}</a:t>
            </a:r>
            <a:r>
              <a:rPr lang="hu-HU">
                <a:sym typeface="Wingdings" panose="05000000000000000000" pitchFamily="2" charset="2"/>
              </a:rPr>
              <a:t> és </a:t>
            </a:r>
            <a:r>
              <a:rPr lang="hu-HU" b="1">
                <a:solidFill>
                  <a:srgbClr val="990033"/>
                </a:solidFill>
                <a:sym typeface="Wingdings" panose="05000000000000000000" pitchFamily="2" charset="2"/>
              </a:rPr>
              <a:t>{B}  {D, H}</a:t>
            </a:r>
            <a:r>
              <a:rPr lang="hu-HU" b="1">
                <a:sym typeface="Wingdings" panose="05000000000000000000" pitchFamily="2" charset="2"/>
              </a:rPr>
              <a:t> </a:t>
            </a:r>
            <a:r>
              <a:rPr lang="hu-HU">
                <a:sym typeface="Wingdings" panose="05000000000000000000" pitchFamily="2" charset="2"/>
              </a:rPr>
              <a:t>áll fenn.</a:t>
            </a:r>
          </a:p>
          <a:p>
            <a:pPr marL="449263" indent="0">
              <a:spcBef>
                <a:spcPts val="0"/>
              </a:spcBef>
              <a:buNone/>
            </a:pPr>
            <a:endParaRPr lang="hu-HU"/>
          </a:p>
          <a:p>
            <a:pPr marL="449263" indent="0">
              <a:spcBef>
                <a:spcPts val="0"/>
              </a:spcBef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61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(példa megoldása)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564904"/>
            <a:ext cx="4204576" cy="4293096"/>
          </a:xfrm>
        </p:spPr>
        <p:txBody>
          <a:bodyPr>
            <a:normAutofit lnSpcReduction="10000"/>
          </a:bodyPr>
          <a:lstStyle/>
          <a:p>
            <a:pPr marL="449263" indent="-449263">
              <a:spcBef>
                <a:spcPts val="0"/>
              </a:spcBef>
              <a:spcAft>
                <a:spcPts val="1200"/>
              </a:spcAft>
              <a:buNone/>
            </a:pPr>
            <a:r>
              <a:rPr lang="hu-HU" i="1">
                <a:sym typeface="Wingdings" panose="05000000000000000000" pitchFamily="2" charset="2"/>
              </a:rPr>
              <a:t>2. Rajzolja fel a függőségi családot!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hu-HU" sz="2800"/>
              <a:t>A függőségi család elkészítésekor közép-re rajzoljuk a kulcs-mezőket, majd belőlük nyíllal mutatunk a másodlagos (azaz nem kulcs) attribútu-mokra.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t="6540" r="11698" b="3397"/>
          <a:stretch/>
        </p:blipFill>
        <p:spPr>
          <a:xfrm>
            <a:off x="4384088" y="2708921"/>
            <a:ext cx="4590194" cy="3988566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451572" y="6362789"/>
            <a:ext cx="503740" cy="360040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865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32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(példa megoldása)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636912"/>
            <a:ext cx="8964488" cy="42210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hu-HU" i="1">
                <a:sym typeface="Wingdings" panose="05000000000000000000" pitchFamily="2" charset="2"/>
              </a:rPr>
              <a:t>3. Állapítsa meg az egyes függőségek típusát!</a:t>
            </a:r>
          </a:p>
          <a:p>
            <a:pPr marL="449263" indent="0">
              <a:spcBef>
                <a:spcPts val="0"/>
              </a:spcBef>
              <a:spcAft>
                <a:spcPts val="1800"/>
              </a:spcAft>
              <a:buNone/>
              <a:tabLst>
                <a:tab pos="4313238" algn="l"/>
              </a:tabLst>
            </a:pPr>
            <a:r>
              <a:rPr lang="hu-HU" b="1"/>
              <a:t>{A, B} </a:t>
            </a:r>
            <a:r>
              <a:rPr lang="hu-HU" b="1">
                <a:sym typeface="Wingdings" panose="05000000000000000000" pitchFamily="2" charset="2"/>
              </a:rPr>
              <a:t> {</a:t>
            </a:r>
            <a:r>
              <a:rPr lang="hu-HU" b="1"/>
              <a:t>F, I, J}	</a:t>
            </a:r>
            <a:r>
              <a:rPr lang="hu-HU" i="1">
                <a:solidFill>
                  <a:srgbClr val="990033"/>
                </a:solidFill>
              </a:rPr>
              <a:t>teljes függőség</a:t>
            </a:r>
            <a:br>
              <a:rPr lang="hu-HU"/>
            </a:br>
            <a:r>
              <a:rPr lang="hu-HU" sz="2800"/>
              <a:t>(a teljes kulcstól függ a három másodlagos attribútum, de a kulcs egy részétől már nem)</a:t>
            </a:r>
            <a:endParaRPr lang="hu-HU" sz="2800" b="1"/>
          </a:p>
          <a:p>
            <a:pPr marL="449263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4313238" algn="l"/>
              </a:tabLst>
            </a:pPr>
            <a:r>
              <a:rPr lang="hu-HU" b="1"/>
              <a:t>{A} </a:t>
            </a:r>
            <a:r>
              <a:rPr lang="hu-HU" b="1">
                <a:sym typeface="Wingdings" panose="05000000000000000000" pitchFamily="2" charset="2"/>
              </a:rPr>
              <a:t> {C, E, G}	</a:t>
            </a:r>
            <a:r>
              <a:rPr lang="hu-HU" i="1">
                <a:solidFill>
                  <a:srgbClr val="990033"/>
                </a:solidFill>
                <a:sym typeface="Wingdings" panose="05000000000000000000" pitchFamily="2" charset="2"/>
              </a:rPr>
              <a:t>részleges függőség</a:t>
            </a:r>
            <a:br>
              <a:rPr lang="hu-HU" i="1">
                <a:solidFill>
                  <a:srgbClr val="990033"/>
                </a:solidFill>
                <a:sym typeface="Wingdings" panose="05000000000000000000" pitchFamily="2" charset="2"/>
              </a:rPr>
            </a:br>
            <a:r>
              <a:rPr lang="hu-HU" b="1">
                <a:sym typeface="Wingdings" panose="05000000000000000000" pitchFamily="2" charset="2"/>
              </a:rPr>
              <a:t>{B}  {D, H}	</a:t>
            </a:r>
            <a:r>
              <a:rPr lang="hu-HU" i="1">
                <a:solidFill>
                  <a:srgbClr val="990033"/>
                </a:solidFill>
                <a:sym typeface="Wingdings" panose="05000000000000000000" pitchFamily="2" charset="2"/>
              </a:rPr>
              <a:t>részleges függőség</a:t>
            </a:r>
            <a:endParaRPr lang="hu-HU"/>
          </a:p>
          <a:p>
            <a:pPr marL="449263" indent="0">
              <a:spcBef>
                <a:spcPts val="0"/>
              </a:spcBef>
              <a:buNone/>
              <a:tabLst>
                <a:tab pos="4313238" algn="l"/>
              </a:tabLst>
            </a:pPr>
            <a:r>
              <a:rPr lang="hu-HU" sz="2800">
                <a:sym typeface="Wingdings" panose="05000000000000000000" pitchFamily="2" charset="2"/>
              </a:rPr>
              <a:t>(a kulcs egyik mezőjétől függnek a másodlagos attribútumok)</a:t>
            </a:r>
          </a:p>
        </p:txBody>
      </p:sp>
    </p:spTree>
    <p:extLst>
      <p:ext uri="{BB962C8B-B14F-4D97-AF65-F5344CB8AC3E}">
        <p14:creationId xmlns:p14="http://schemas.microsoft.com/office/powerpoint/2010/main" val="293856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(feladatok)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636912"/>
            <a:ext cx="8784976" cy="422108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3500"/>
              <a:t>Állapítsa meg az alábbi relációkban lévő összes függőséget és állapítsa meg, hogy az egyes függőségek milyen típusúak!</a:t>
            </a:r>
            <a:endParaRPr lang="hu-HU" sz="350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b="1">
                <a:sym typeface="Wingdings" panose="05000000000000000000" pitchFamily="2" charset="2"/>
              </a:rPr>
              <a:t>NYILVÁNTARTÁS</a:t>
            </a:r>
            <a:r>
              <a:rPr lang="hu-HU">
                <a:sym typeface="Wingdings" panose="05000000000000000000" pitchFamily="2" charset="2"/>
              </a:rPr>
              <a:t> (Törzsszám, Adóazonosító jel, Vezetéknév, Keresztnév, Születési dátum, Születési hely, Anyja neve, Belépési dátum, Alapbér összege, Bérfizetés időszaka, Bérfizetés dátuma, Jogcím, Bruttó összeg, Nettó összeg)</a:t>
            </a:r>
          </a:p>
        </p:txBody>
      </p:sp>
    </p:spTree>
    <p:extLst>
      <p:ext uri="{BB962C8B-B14F-4D97-AF65-F5344CB8AC3E}">
        <p14:creationId xmlns:p14="http://schemas.microsoft.com/office/powerpoint/2010/main" val="4189348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34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(feladatok)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708920"/>
            <a:ext cx="8784976" cy="4032448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000" b="1">
                <a:sym typeface="Wingdings" panose="05000000000000000000" pitchFamily="2" charset="2"/>
              </a:rPr>
              <a:t>KÖNYVKÖLCSÖNZÉS</a:t>
            </a:r>
            <a:r>
              <a:rPr lang="hu-HU" sz="3000">
                <a:sym typeface="Wingdings" panose="05000000000000000000" pitchFamily="2" charset="2"/>
              </a:rPr>
              <a:t> (Könyvkód, Könyvcím, Szerző neve, Témakör, Oldalszám, Kiadókód, Kiadónév, Kiadócím, Olvasójegy száma, Olvasó neve, Anyja neve, Születési idő, Születési hely, Diák-e, Beiratkozás dátuma, Kikölcsönzés dátuma, Kölcsönzési időtartam hossza, Visszahozatal dátuma, Késedelmes volt-e a visszahozatal)</a:t>
            </a:r>
          </a:p>
        </p:txBody>
      </p:sp>
    </p:spTree>
    <p:extLst>
      <p:ext uri="{BB962C8B-B14F-4D97-AF65-F5344CB8AC3E}">
        <p14:creationId xmlns:p14="http://schemas.microsoft.com/office/powerpoint/2010/main" val="106841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35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(feladatok)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0638" y="2564904"/>
            <a:ext cx="8802724" cy="4293096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000" b="1">
                <a:sym typeface="Wingdings" panose="05000000000000000000" pitchFamily="2" charset="2"/>
              </a:rPr>
              <a:t>VIZSGASZERVEZÉS</a:t>
            </a:r>
            <a:r>
              <a:rPr lang="hu-HU" sz="3000">
                <a:sym typeface="Wingdings" panose="05000000000000000000" pitchFamily="2" charset="2"/>
              </a:rPr>
              <a:t> (Vizsgaazonosító, Vizsga megnevezése, Vizsga időpontja, Vizsga hossza, Vizsga szintje, Vizsgaelnök neve, Vizsgahelyszín, Vizsgaszervező kódja, Vizsgaszervező megneve-zése, Vizsgaszervező címe, Vizsgaszervező veze-tője, Vizsgára jelentkező oktatási azonosítója, Vizsgázó neve, Vizsgázó szül-hely, Vizsgázó szül-idő, KépzőAZ, Képző megnevezése, Képző címe, Képző vezetője)</a:t>
            </a:r>
          </a:p>
        </p:txBody>
      </p:sp>
    </p:spTree>
    <p:extLst>
      <p:ext uri="{BB962C8B-B14F-4D97-AF65-F5344CB8AC3E}">
        <p14:creationId xmlns:p14="http://schemas.microsoft.com/office/powerpoint/2010/main" val="2876025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260000"/>
          </a:xfrm>
        </p:spPr>
        <p:txBody>
          <a:bodyPr>
            <a:normAutofit fontScale="90000"/>
          </a:bodyPr>
          <a:lstStyle/>
          <a:p>
            <a:r>
              <a:rPr lang="hu-HU"/>
              <a:t>II. A teljes és részleges függőség (feladatok)</a:t>
            </a:r>
            <a:endParaRPr lang="hu-HU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0638" y="2564904"/>
            <a:ext cx="8802724" cy="4293096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000" b="1" dirty="0">
                <a:sym typeface="Wingdings" panose="05000000000000000000" pitchFamily="2" charset="2"/>
              </a:rPr>
              <a:t>ÓRAREND</a:t>
            </a:r>
            <a:r>
              <a:rPr lang="hu-HU" sz="3000" dirty="0">
                <a:sym typeface="Wingdings" panose="05000000000000000000" pitchFamily="2" charset="2"/>
              </a:rPr>
              <a:t> (</a:t>
            </a:r>
            <a:r>
              <a:rPr lang="hu-HU" sz="3000" dirty="0" err="1">
                <a:sym typeface="Wingdings" panose="05000000000000000000" pitchFamily="2" charset="2"/>
              </a:rPr>
              <a:t>TantárgyAZ</a:t>
            </a:r>
            <a:r>
              <a:rPr lang="hu-HU" sz="3000" dirty="0">
                <a:sym typeface="Wingdings" panose="05000000000000000000" pitchFamily="2" charset="2"/>
              </a:rPr>
              <a:t>, Tantárgy megnevezése, Tantárgy rövidítése az órarendben, Érettségi tantárgy-e, Tanárkód, Tanárnév, Osztályazonosító, </a:t>
            </a:r>
            <a:r>
              <a:rPr lang="hu-HU" sz="3000" dirty="0" err="1">
                <a:sym typeface="Wingdings" panose="05000000000000000000" pitchFamily="2" charset="2"/>
              </a:rPr>
              <a:t>CsoportAZ</a:t>
            </a:r>
            <a:r>
              <a:rPr lang="hu-HU" sz="3000" dirty="0">
                <a:sym typeface="Wingdings" panose="05000000000000000000" pitchFamily="2" charset="2"/>
              </a:rPr>
              <a:t>, Csoport megnevezése, Teremkód, Terem megnevezése, Nap, </a:t>
            </a:r>
            <a:r>
              <a:rPr lang="hu-HU" sz="3000" dirty="0" err="1">
                <a:sym typeface="Wingdings" panose="05000000000000000000" pitchFamily="2" charset="2"/>
              </a:rPr>
              <a:t>Hanyadik</a:t>
            </a:r>
            <a:r>
              <a:rPr lang="hu-HU" sz="3000" dirty="0">
                <a:sym typeface="Wingdings" panose="05000000000000000000" pitchFamily="2" charset="2"/>
              </a:rPr>
              <a:t> órában)</a:t>
            </a:r>
          </a:p>
          <a:p>
            <a:pPr marL="0" indent="0">
              <a:spcBef>
                <a:spcPts val="0"/>
              </a:spcBef>
              <a:buNone/>
            </a:pPr>
            <a:endParaRPr lang="hu-HU" sz="18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800" dirty="0">
                <a:sym typeface="Wingdings" panose="05000000000000000000" pitchFamily="2" charset="2"/>
              </a:rPr>
              <a:t>(Egy osztályon belül többféle csoportbontás lehet, pl. nyelvi, szakmai, matek, de egy </a:t>
            </a:r>
            <a:r>
              <a:rPr lang="hu-HU" sz="2800" dirty="0" err="1">
                <a:sym typeface="Wingdings" panose="05000000000000000000" pitchFamily="2" charset="2"/>
              </a:rPr>
              <a:t>csoportmegnevezés</a:t>
            </a:r>
            <a:r>
              <a:rPr lang="hu-HU" sz="2800" dirty="0">
                <a:sym typeface="Wingdings" panose="05000000000000000000" pitchFamily="2" charset="2"/>
              </a:rPr>
              <a:t> két osztály között azonos is lehet – ezért kell a kód.)</a:t>
            </a:r>
          </a:p>
        </p:txBody>
      </p:sp>
    </p:spTree>
    <p:extLst>
      <p:ext uri="{BB962C8B-B14F-4D97-AF65-F5344CB8AC3E}">
        <p14:creationId xmlns:p14="http://schemas.microsoft.com/office/powerpoint/2010/main" val="910262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második normálforma (2NF) definíciója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37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53531" y="2708920"/>
            <a:ext cx="8892000" cy="2246769"/>
          </a:xfrm>
          <a:prstGeom prst="rect">
            <a:avLst/>
          </a:prstGeom>
          <a:solidFill>
            <a:srgbClr val="000066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hu-HU" sz="32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MÁSODIK NORMÁLFORMA (2NF)</a:t>
            </a:r>
            <a:endParaRPr lang="hu-HU" sz="32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u-HU" sz="1200" b="1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R reláció második normálformában van, ha első normálformában van és minden másodlagos attribútuma teljesen függ a kulcstól.</a:t>
            </a:r>
            <a:endParaRPr lang="hu-H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rtalom helye 2"/>
          <p:cNvSpPr>
            <a:spLocks noGrp="1"/>
          </p:cNvSpPr>
          <p:nvPr>
            <p:ph idx="1"/>
          </p:nvPr>
        </p:nvSpPr>
        <p:spPr>
          <a:xfrm>
            <a:off x="126000" y="4955690"/>
            <a:ext cx="8892000" cy="190231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u-HU" sz="2800"/>
              <a:t>ha a kulcs egyszerű, azaz egyetlen attribútumból áll </a:t>
            </a:r>
            <a:r>
              <a:rPr lang="hu-HU" sz="2800">
                <a:sym typeface="Wingdings" panose="05000000000000000000" pitchFamily="2" charset="2"/>
              </a:rPr>
              <a:t> a reláció 2NF-jú</a:t>
            </a:r>
          </a:p>
          <a:p>
            <a:pPr>
              <a:spcBef>
                <a:spcPts val="0"/>
              </a:spcBef>
            </a:pPr>
            <a:r>
              <a:rPr lang="hu-HU" sz="2800">
                <a:sym typeface="Wingdings" panose="05000000000000000000" pitchFamily="2" charset="2"/>
              </a:rPr>
              <a:t>ha a relációban nincsenek másodlagos attribútumok (csupakulcs reláció)  a reláció 2NF-jú</a:t>
            </a:r>
          </a:p>
        </p:txBody>
      </p:sp>
    </p:spTree>
    <p:extLst>
      <p:ext uri="{BB962C8B-B14F-4D97-AF65-F5344CB8AC3E}">
        <p14:creationId xmlns:p14="http://schemas.microsoft.com/office/powerpoint/2010/main" val="865098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69516"/>
          </a:xfrm>
        </p:spPr>
        <p:txBody>
          <a:bodyPr>
            <a:normAutofit/>
          </a:bodyPr>
          <a:lstStyle/>
          <a:p>
            <a:r>
              <a:rPr lang="hu-HU"/>
              <a:t>III. A második normálforma (2NF) definíciója </a:t>
            </a:r>
            <a:r>
              <a:rPr lang="hu-HU" sz="3200"/>
              <a:t>(példa)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32440" y="6356350"/>
            <a:ext cx="468716" cy="385018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38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0" y="2708920"/>
            <a:ext cx="9144000" cy="64807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  <a:tabLst>
                <a:tab pos="8523288" algn="r"/>
              </a:tabLst>
            </a:pPr>
            <a:r>
              <a:rPr lang="hu-HU" i="1"/>
              <a:t>Második normálformájú-e az alábbi reláció?</a:t>
            </a:r>
          </a:p>
        </p:txBody>
      </p:sp>
      <p:graphicFrame>
        <p:nvGraphicFramePr>
          <p:cNvPr id="6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39222"/>
              </p:ext>
            </p:extLst>
          </p:nvPr>
        </p:nvGraphicFramePr>
        <p:xfrm>
          <a:off x="287525" y="3356992"/>
          <a:ext cx="8568951" cy="2880320"/>
        </p:xfrm>
        <a:graphic>
          <a:graphicData uri="http://schemas.openxmlformats.org/drawingml/2006/table">
            <a:tbl>
              <a:tblPr/>
              <a:tblGrid>
                <a:gridCol w="79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0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0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9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31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Tkód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Szkód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Dátum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Menny.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Besz. ár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ÁFA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Sole Tej Rt.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2001.11.05.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liter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túró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Sole Tej Rt.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2001.11.06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csomag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 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Baranyatej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2001.11.05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liter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 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Sole Tej Rt.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2001.11.08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liter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 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Mizo Rt.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2001.11.05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csomag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 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Sole Tej Rt.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2001.11.05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csomag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 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artalom helye 2"/>
          <p:cNvSpPr txBox="1">
            <a:spLocks/>
          </p:cNvSpPr>
          <p:nvPr/>
        </p:nvSpPr>
        <p:spPr>
          <a:xfrm>
            <a:off x="-2909" y="6209928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  <a:tabLst>
                <a:tab pos="8523288" algn="r"/>
              </a:tabLst>
            </a:pPr>
            <a:r>
              <a:rPr lang="hu-HU" sz="2800"/>
              <a:t>a </a:t>
            </a:r>
            <a:r>
              <a:rPr lang="hu-HU" sz="2800" b="1"/>
              <a:t>SZÁLLÍTÁS</a:t>
            </a:r>
            <a:r>
              <a:rPr lang="hu-HU" sz="2800"/>
              <a:t> reláció tartalma</a:t>
            </a:r>
          </a:p>
        </p:txBody>
      </p:sp>
    </p:spTree>
    <p:extLst>
      <p:ext uri="{BB962C8B-B14F-4D97-AF65-F5344CB8AC3E}">
        <p14:creationId xmlns:p14="http://schemas.microsoft.com/office/powerpoint/2010/main" val="3992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69516"/>
          </a:xfrm>
        </p:spPr>
        <p:txBody>
          <a:bodyPr>
            <a:normAutofit/>
          </a:bodyPr>
          <a:lstStyle/>
          <a:p>
            <a:r>
              <a:rPr lang="hu-HU"/>
              <a:t>III. A második normálforma (2NF) definíciója </a:t>
            </a:r>
            <a:r>
              <a:rPr lang="hu-HU" sz="3200"/>
              <a:t>(példa megoldása)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32440" y="6356350"/>
            <a:ext cx="468716" cy="385018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39</a:t>
            </a:fld>
            <a:endParaRPr lang="hu-HU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225324" y="2852936"/>
            <a:ext cx="8784496" cy="381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hu-HU" i="1"/>
              <a:t>Második normálformájú-e a reláció?</a:t>
            </a:r>
          </a:p>
          <a:p>
            <a:pPr>
              <a:spcBef>
                <a:spcPts val="1800"/>
              </a:spcBef>
            </a:pPr>
            <a:r>
              <a:rPr lang="hu-HU" b="1"/>
              <a:t>NEM</a:t>
            </a:r>
            <a:r>
              <a:rPr lang="hu-HU"/>
              <a:t>, mert a relációban </a:t>
            </a:r>
            <a:r>
              <a:rPr lang="hu-HU" b="1"/>
              <a:t>vannak részleges függőségek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hu-HU" sz="3000" b="1" i="1"/>
              <a:t>kulcs:</a:t>
            </a:r>
            <a:r>
              <a:rPr lang="hu-HU" sz="3000"/>
              <a:t> {Tkód, Szkd, Dátum}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hu-HU" sz="3000" b="1" i="1"/>
              <a:t>részleges függőségek:</a:t>
            </a:r>
            <a:br>
              <a:rPr lang="hu-HU" sz="3000" b="1" i="1"/>
            </a:br>
            <a:r>
              <a:rPr lang="hu-HU" sz="3000"/>
              <a:t>	{Tkód} </a:t>
            </a:r>
            <a:r>
              <a:rPr lang="hu-HU" sz="3000">
                <a:sym typeface="Wingdings" panose="05000000000000000000" pitchFamily="2" charset="2"/>
              </a:rPr>
              <a:t> {Tnév, ÁFA},    {Szkód}  {Sznév}</a:t>
            </a:r>
            <a:endParaRPr lang="hu-HU" sz="3000"/>
          </a:p>
        </p:txBody>
      </p:sp>
    </p:spTree>
    <p:extLst>
      <p:ext uri="{BB962C8B-B14F-4D97-AF65-F5344CB8AC3E}">
        <p14:creationId xmlns:p14="http://schemas.microsoft.com/office/powerpoint/2010/main" val="77035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(az első normálforma)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126000" y="2492896"/>
            <a:ext cx="8892000" cy="436510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b="1" i="1" u="sng"/>
              <a:t>Első normálforma</a:t>
            </a:r>
            <a:r>
              <a:rPr lang="hu-HU" b="1" i="1"/>
              <a:t> (1NF):</a:t>
            </a:r>
            <a:br>
              <a:rPr lang="hu-HU" b="1" i="1"/>
            </a:br>
            <a:r>
              <a:rPr lang="hu-HU"/>
              <a:t>Egy R reláció első normálformában van, ha </a:t>
            </a:r>
            <a:r>
              <a:rPr lang="hu-HU" b="1">
                <a:solidFill>
                  <a:srgbClr val="990033"/>
                </a:solidFill>
              </a:rPr>
              <a:t>minden sorában pontosa egy attribútum-érték áll</a:t>
            </a:r>
            <a:r>
              <a:rPr lang="hu-HU"/>
              <a:t>.</a:t>
            </a:r>
          </a:p>
          <a:p>
            <a:pPr marL="720000" lvl="1" indent="-3600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3000"/>
              <a:t>azaz az adatbázis </a:t>
            </a:r>
            <a:r>
              <a:rPr lang="hu-HU" sz="3000" i="1">
                <a:solidFill>
                  <a:srgbClr val="990033"/>
                </a:solidFill>
              </a:rPr>
              <a:t>attribútumai</a:t>
            </a:r>
            <a:br>
              <a:rPr lang="hu-HU" sz="3000" i="1">
                <a:solidFill>
                  <a:srgbClr val="990033"/>
                </a:solidFill>
              </a:rPr>
            </a:br>
            <a:r>
              <a:rPr lang="hu-HU" sz="3000" i="1">
                <a:solidFill>
                  <a:srgbClr val="990033"/>
                </a:solidFill>
              </a:rPr>
              <a:t>nem lehetnek összetettek, ismétlődők</a:t>
            </a:r>
          </a:p>
          <a:p>
            <a:pPr marL="720000" lvl="1" indent="-36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3000"/>
              <a:t>az adatbázis-kezelők </a:t>
            </a:r>
            <a:r>
              <a:rPr lang="hu-HU" sz="3000" i="1"/>
              <a:t>csak 1NF típusú adatbázist fogadnak el bemenetként</a:t>
            </a:r>
          </a:p>
        </p:txBody>
      </p:sp>
    </p:spTree>
    <p:extLst>
      <p:ext uri="{BB962C8B-B14F-4D97-AF65-F5344CB8AC3E}">
        <p14:creationId xmlns:p14="http://schemas.microsoft.com/office/powerpoint/2010/main" val="922705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69516"/>
          </a:xfrm>
        </p:spPr>
        <p:txBody>
          <a:bodyPr>
            <a:normAutofit/>
          </a:bodyPr>
          <a:lstStyle/>
          <a:p>
            <a:r>
              <a:rPr lang="hu-HU"/>
              <a:t>III. A második normálforma (2NF) definíciója </a:t>
            </a:r>
            <a:r>
              <a:rPr lang="hu-HU" sz="3200"/>
              <a:t>(példa megoldása)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32440" y="6356350"/>
            <a:ext cx="468716" cy="385018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225324" y="2852936"/>
            <a:ext cx="4346676" cy="3858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hu-HU"/>
              <a:t>A reláció függőségi</a:t>
            </a:r>
            <a:br>
              <a:rPr lang="hu-HU"/>
            </a:br>
            <a:r>
              <a:rPr lang="hu-HU"/>
              <a:t>családjából rögtön láthatóvá válnak</a:t>
            </a:r>
            <a:br>
              <a:rPr lang="hu-HU"/>
            </a:br>
            <a:r>
              <a:rPr lang="hu-HU"/>
              <a:t>a </a:t>
            </a:r>
            <a:r>
              <a:rPr lang="hu-HU" b="1"/>
              <a:t>részleges</a:t>
            </a:r>
            <a:r>
              <a:rPr lang="hu-HU"/>
              <a:t> (</a:t>
            </a:r>
            <a:r>
              <a:rPr lang="hu-HU" i="1">
                <a:solidFill>
                  <a:srgbClr val="FF0000"/>
                </a:solidFill>
              </a:rPr>
              <a:t>piros</a:t>
            </a:r>
            <a:r>
              <a:rPr lang="hu-HU"/>
              <a:t> és </a:t>
            </a:r>
            <a:r>
              <a:rPr lang="hu-HU" i="1">
                <a:solidFill>
                  <a:srgbClr val="00B050"/>
                </a:solidFill>
              </a:rPr>
              <a:t>zöld</a:t>
            </a:r>
            <a:r>
              <a:rPr lang="hu-HU" b="1" i="1">
                <a:solidFill>
                  <a:srgbClr val="00B050"/>
                </a:solidFill>
              </a:rPr>
              <a:t> </a:t>
            </a:r>
            <a:r>
              <a:rPr lang="hu-HU"/>
              <a:t>szaggatott vonallal) és a </a:t>
            </a:r>
            <a:r>
              <a:rPr lang="hu-HU" b="1"/>
              <a:t>teljes</a:t>
            </a:r>
            <a:r>
              <a:rPr lang="hu-HU"/>
              <a:t> (</a:t>
            </a:r>
            <a:r>
              <a:rPr lang="hu-HU" i="1">
                <a:solidFill>
                  <a:srgbClr val="00B0F0"/>
                </a:solidFill>
              </a:rPr>
              <a:t>kék</a:t>
            </a:r>
            <a:r>
              <a:rPr lang="hu-HU"/>
              <a:t> szaggatott vonallal jelölt) függőségek.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6079" r="2830" b="2138"/>
          <a:stretch/>
        </p:blipFill>
        <p:spPr>
          <a:xfrm>
            <a:off x="4585505" y="2852936"/>
            <a:ext cx="4348800" cy="3879239"/>
          </a:xfrm>
          <a:prstGeom prst="rect">
            <a:avLst/>
          </a:prstGeom>
        </p:spPr>
      </p:pic>
      <p:sp>
        <p:nvSpPr>
          <p:cNvPr id="9" name="Szabadkézi sokszög 8"/>
          <p:cNvSpPr/>
          <p:nvPr/>
        </p:nvSpPr>
        <p:spPr>
          <a:xfrm>
            <a:off x="4968815" y="2760453"/>
            <a:ext cx="3916393" cy="1570007"/>
          </a:xfrm>
          <a:custGeom>
            <a:avLst/>
            <a:gdLst>
              <a:gd name="connsiteX0" fmla="*/ 0 w 3916393"/>
              <a:gd name="connsiteY0" fmla="*/ 1104181 h 1570007"/>
              <a:gd name="connsiteX1" fmla="*/ 0 w 3916393"/>
              <a:gd name="connsiteY1" fmla="*/ 1104181 h 1570007"/>
              <a:gd name="connsiteX2" fmla="*/ 103517 w 3916393"/>
              <a:gd name="connsiteY2" fmla="*/ 983411 h 1570007"/>
              <a:gd name="connsiteX3" fmla="*/ 138023 w 3916393"/>
              <a:gd name="connsiteY3" fmla="*/ 931653 h 1570007"/>
              <a:gd name="connsiteX4" fmla="*/ 241540 w 3916393"/>
              <a:gd name="connsiteY4" fmla="*/ 862641 h 1570007"/>
              <a:gd name="connsiteX5" fmla="*/ 293298 w 3916393"/>
              <a:gd name="connsiteY5" fmla="*/ 828136 h 1570007"/>
              <a:gd name="connsiteX6" fmla="*/ 396815 w 3916393"/>
              <a:gd name="connsiteY6" fmla="*/ 741872 h 1570007"/>
              <a:gd name="connsiteX7" fmla="*/ 448574 w 3916393"/>
              <a:gd name="connsiteY7" fmla="*/ 724619 h 1570007"/>
              <a:gd name="connsiteX8" fmla="*/ 483079 w 3916393"/>
              <a:gd name="connsiteY8" fmla="*/ 672860 h 1570007"/>
              <a:gd name="connsiteX9" fmla="*/ 603849 w 3916393"/>
              <a:gd name="connsiteY9" fmla="*/ 621102 h 1570007"/>
              <a:gd name="connsiteX10" fmla="*/ 707366 w 3916393"/>
              <a:gd name="connsiteY10" fmla="*/ 569343 h 1570007"/>
              <a:gd name="connsiteX11" fmla="*/ 759125 w 3916393"/>
              <a:gd name="connsiteY11" fmla="*/ 534838 h 1570007"/>
              <a:gd name="connsiteX12" fmla="*/ 828136 w 3916393"/>
              <a:gd name="connsiteY12" fmla="*/ 500332 h 1570007"/>
              <a:gd name="connsiteX13" fmla="*/ 914400 w 3916393"/>
              <a:gd name="connsiteY13" fmla="*/ 414068 h 1570007"/>
              <a:gd name="connsiteX14" fmla="*/ 1052423 w 3916393"/>
              <a:gd name="connsiteY14" fmla="*/ 379562 h 1570007"/>
              <a:gd name="connsiteX15" fmla="*/ 1104181 w 3916393"/>
              <a:gd name="connsiteY15" fmla="*/ 345056 h 1570007"/>
              <a:gd name="connsiteX16" fmla="*/ 1155940 w 3916393"/>
              <a:gd name="connsiteY16" fmla="*/ 293298 h 1570007"/>
              <a:gd name="connsiteX17" fmla="*/ 1207698 w 3916393"/>
              <a:gd name="connsiteY17" fmla="*/ 276045 h 1570007"/>
              <a:gd name="connsiteX18" fmla="*/ 1259457 w 3916393"/>
              <a:gd name="connsiteY18" fmla="*/ 241539 h 1570007"/>
              <a:gd name="connsiteX19" fmla="*/ 1362974 w 3916393"/>
              <a:gd name="connsiteY19" fmla="*/ 207034 h 1570007"/>
              <a:gd name="connsiteX20" fmla="*/ 1414732 w 3916393"/>
              <a:gd name="connsiteY20" fmla="*/ 189781 h 1570007"/>
              <a:gd name="connsiteX21" fmla="*/ 1466491 w 3916393"/>
              <a:gd name="connsiteY21" fmla="*/ 172528 h 1570007"/>
              <a:gd name="connsiteX22" fmla="*/ 1604513 w 3916393"/>
              <a:gd name="connsiteY22" fmla="*/ 138022 h 1570007"/>
              <a:gd name="connsiteX23" fmla="*/ 1656272 w 3916393"/>
              <a:gd name="connsiteY23" fmla="*/ 120770 h 1570007"/>
              <a:gd name="connsiteX24" fmla="*/ 1777042 w 3916393"/>
              <a:gd name="connsiteY24" fmla="*/ 103517 h 1570007"/>
              <a:gd name="connsiteX25" fmla="*/ 1846053 w 3916393"/>
              <a:gd name="connsiteY25" fmla="*/ 69011 h 1570007"/>
              <a:gd name="connsiteX26" fmla="*/ 1897811 w 3916393"/>
              <a:gd name="connsiteY26" fmla="*/ 34505 h 1570007"/>
              <a:gd name="connsiteX27" fmla="*/ 1984076 w 3916393"/>
              <a:gd name="connsiteY27" fmla="*/ 17253 h 1570007"/>
              <a:gd name="connsiteX28" fmla="*/ 2035834 w 3916393"/>
              <a:gd name="connsiteY28" fmla="*/ 0 h 1570007"/>
              <a:gd name="connsiteX29" fmla="*/ 3036498 w 3916393"/>
              <a:gd name="connsiteY29" fmla="*/ 17253 h 1570007"/>
              <a:gd name="connsiteX30" fmla="*/ 3105510 w 3916393"/>
              <a:gd name="connsiteY30" fmla="*/ 34505 h 1570007"/>
              <a:gd name="connsiteX31" fmla="*/ 3191774 w 3916393"/>
              <a:gd name="connsiteY31" fmla="*/ 51758 h 1570007"/>
              <a:gd name="connsiteX32" fmla="*/ 3312543 w 3916393"/>
              <a:gd name="connsiteY32" fmla="*/ 86264 h 1570007"/>
              <a:gd name="connsiteX33" fmla="*/ 3502325 w 3916393"/>
              <a:gd name="connsiteY33" fmla="*/ 103517 h 1570007"/>
              <a:gd name="connsiteX34" fmla="*/ 3554083 w 3916393"/>
              <a:gd name="connsiteY34" fmla="*/ 138022 h 1570007"/>
              <a:gd name="connsiteX35" fmla="*/ 3588589 w 3916393"/>
              <a:gd name="connsiteY35" fmla="*/ 258792 h 1570007"/>
              <a:gd name="connsiteX36" fmla="*/ 3623094 w 3916393"/>
              <a:gd name="connsiteY36" fmla="*/ 362309 h 1570007"/>
              <a:gd name="connsiteX37" fmla="*/ 3640347 w 3916393"/>
              <a:gd name="connsiteY37" fmla="*/ 414068 h 1570007"/>
              <a:gd name="connsiteX38" fmla="*/ 3692106 w 3916393"/>
              <a:gd name="connsiteY38" fmla="*/ 448573 h 1570007"/>
              <a:gd name="connsiteX39" fmla="*/ 3761117 w 3916393"/>
              <a:gd name="connsiteY39" fmla="*/ 552090 h 1570007"/>
              <a:gd name="connsiteX40" fmla="*/ 3778370 w 3916393"/>
              <a:gd name="connsiteY40" fmla="*/ 621102 h 1570007"/>
              <a:gd name="connsiteX41" fmla="*/ 3812876 w 3916393"/>
              <a:gd name="connsiteY41" fmla="*/ 724619 h 1570007"/>
              <a:gd name="connsiteX42" fmla="*/ 3830128 w 3916393"/>
              <a:gd name="connsiteY42" fmla="*/ 810883 h 1570007"/>
              <a:gd name="connsiteX43" fmla="*/ 3847381 w 3916393"/>
              <a:gd name="connsiteY43" fmla="*/ 862641 h 1570007"/>
              <a:gd name="connsiteX44" fmla="*/ 3864634 w 3916393"/>
              <a:gd name="connsiteY44" fmla="*/ 948905 h 1570007"/>
              <a:gd name="connsiteX45" fmla="*/ 3881887 w 3916393"/>
              <a:gd name="connsiteY45" fmla="*/ 1104181 h 1570007"/>
              <a:gd name="connsiteX46" fmla="*/ 3916393 w 3916393"/>
              <a:gd name="connsiteY46" fmla="*/ 1155939 h 1570007"/>
              <a:gd name="connsiteX47" fmla="*/ 3881887 w 3916393"/>
              <a:gd name="connsiteY47" fmla="*/ 1276709 h 1570007"/>
              <a:gd name="connsiteX48" fmla="*/ 3830128 w 3916393"/>
              <a:gd name="connsiteY48" fmla="*/ 1293962 h 1570007"/>
              <a:gd name="connsiteX49" fmla="*/ 3709359 w 3916393"/>
              <a:gd name="connsiteY49" fmla="*/ 1328468 h 1570007"/>
              <a:gd name="connsiteX50" fmla="*/ 3605842 w 3916393"/>
              <a:gd name="connsiteY50" fmla="*/ 1397479 h 1570007"/>
              <a:gd name="connsiteX51" fmla="*/ 2432649 w 3916393"/>
              <a:gd name="connsiteY51" fmla="*/ 1449238 h 1570007"/>
              <a:gd name="connsiteX52" fmla="*/ 2329132 w 3916393"/>
              <a:gd name="connsiteY52" fmla="*/ 1500996 h 1570007"/>
              <a:gd name="connsiteX53" fmla="*/ 2225615 w 3916393"/>
              <a:gd name="connsiteY53" fmla="*/ 1535502 h 1570007"/>
              <a:gd name="connsiteX54" fmla="*/ 2173857 w 3916393"/>
              <a:gd name="connsiteY54" fmla="*/ 1552755 h 1570007"/>
              <a:gd name="connsiteX55" fmla="*/ 1966823 w 3916393"/>
              <a:gd name="connsiteY55" fmla="*/ 1570007 h 1570007"/>
              <a:gd name="connsiteX56" fmla="*/ 1483743 w 3916393"/>
              <a:gd name="connsiteY56" fmla="*/ 1552755 h 1570007"/>
              <a:gd name="connsiteX57" fmla="*/ 1328468 w 3916393"/>
              <a:gd name="connsiteY57" fmla="*/ 1535502 h 1570007"/>
              <a:gd name="connsiteX58" fmla="*/ 621102 w 3916393"/>
              <a:gd name="connsiteY58" fmla="*/ 1552755 h 1570007"/>
              <a:gd name="connsiteX59" fmla="*/ 310551 w 3916393"/>
              <a:gd name="connsiteY59" fmla="*/ 1518249 h 1570007"/>
              <a:gd name="connsiteX60" fmla="*/ 207034 w 3916393"/>
              <a:gd name="connsiteY60" fmla="*/ 1483743 h 1570007"/>
              <a:gd name="connsiteX61" fmla="*/ 155276 w 3916393"/>
              <a:gd name="connsiteY61" fmla="*/ 1449238 h 1570007"/>
              <a:gd name="connsiteX62" fmla="*/ 120770 w 3916393"/>
              <a:gd name="connsiteY62" fmla="*/ 1397479 h 1570007"/>
              <a:gd name="connsiteX63" fmla="*/ 69011 w 3916393"/>
              <a:gd name="connsiteY63" fmla="*/ 1380226 h 1570007"/>
              <a:gd name="connsiteX64" fmla="*/ 34506 w 3916393"/>
              <a:gd name="connsiteY64" fmla="*/ 1276709 h 1570007"/>
              <a:gd name="connsiteX65" fmla="*/ 51759 w 3916393"/>
              <a:gd name="connsiteY65" fmla="*/ 1104181 h 157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916393" h="1570007">
                <a:moveTo>
                  <a:pt x="0" y="1104181"/>
                </a:moveTo>
                <a:lnTo>
                  <a:pt x="0" y="1104181"/>
                </a:lnTo>
                <a:cubicBezTo>
                  <a:pt x="34506" y="1063924"/>
                  <a:pt x="70395" y="1024813"/>
                  <a:pt x="103517" y="983411"/>
                </a:cubicBezTo>
                <a:cubicBezTo>
                  <a:pt x="116470" y="967220"/>
                  <a:pt x="122418" y="945307"/>
                  <a:pt x="138023" y="931653"/>
                </a:cubicBezTo>
                <a:cubicBezTo>
                  <a:pt x="169233" y="904344"/>
                  <a:pt x="207034" y="885645"/>
                  <a:pt x="241540" y="862641"/>
                </a:cubicBezTo>
                <a:cubicBezTo>
                  <a:pt x="258793" y="851139"/>
                  <a:pt x="278636" y="842798"/>
                  <a:pt x="293298" y="828136"/>
                </a:cubicBezTo>
                <a:cubicBezTo>
                  <a:pt x="331455" y="789979"/>
                  <a:pt x="348775" y="765892"/>
                  <a:pt x="396815" y="741872"/>
                </a:cubicBezTo>
                <a:cubicBezTo>
                  <a:pt x="413081" y="733739"/>
                  <a:pt x="431321" y="730370"/>
                  <a:pt x="448574" y="724619"/>
                </a:cubicBezTo>
                <a:cubicBezTo>
                  <a:pt x="460076" y="707366"/>
                  <a:pt x="468417" y="687522"/>
                  <a:pt x="483079" y="672860"/>
                </a:cubicBezTo>
                <a:cubicBezTo>
                  <a:pt x="522793" y="633146"/>
                  <a:pt x="551057" y="634300"/>
                  <a:pt x="603849" y="621102"/>
                </a:cubicBezTo>
                <a:cubicBezTo>
                  <a:pt x="752175" y="522218"/>
                  <a:pt x="564514" y="640768"/>
                  <a:pt x="707366" y="569343"/>
                </a:cubicBezTo>
                <a:cubicBezTo>
                  <a:pt x="725912" y="560070"/>
                  <a:pt x="741122" y="545126"/>
                  <a:pt x="759125" y="534838"/>
                </a:cubicBezTo>
                <a:cubicBezTo>
                  <a:pt x="781455" y="522078"/>
                  <a:pt x="805132" y="511834"/>
                  <a:pt x="828136" y="500332"/>
                </a:cubicBezTo>
                <a:cubicBezTo>
                  <a:pt x="855741" y="458925"/>
                  <a:pt x="863792" y="432471"/>
                  <a:pt x="914400" y="414068"/>
                </a:cubicBezTo>
                <a:cubicBezTo>
                  <a:pt x="958968" y="397861"/>
                  <a:pt x="1052423" y="379562"/>
                  <a:pt x="1052423" y="379562"/>
                </a:cubicBezTo>
                <a:cubicBezTo>
                  <a:pt x="1069676" y="368060"/>
                  <a:pt x="1088252" y="358330"/>
                  <a:pt x="1104181" y="345056"/>
                </a:cubicBezTo>
                <a:cubicBezTo>
                  <a:pt x="1122925" y="329436"/>
                  <a:pt x="1135639" y="306832"/>
                  <a:pt x="1155940" y="293298"/>
                </a:cubicBezTo>
                <a:cubicBezTo>
                  <a:pt x="1171072" y="283210"/>
                  <a:pt x="1191432" y="284178"/>
                  <a:pt x="1207698" y="276045"/>
                </a:cubicBezTo>
                <a:cubicBezTo>
                  <a:pt x="1226244" y="266772"/>
                  <a:pt x="1240509" y="249960"/>
                  <a:pt x="1259457" y="241539"/>
                </a:cubicBezTo>
                <a:cubicBezTo>
                  <a:pt x="1292694" y="226767"/>
                  <a:pt x="1328468" y="218536"/>
                  <a:pt x="1362974" y="207034"/>
                </a:cubicBezTo>
                <a:lnTo>
                  <a:pt x="1414732" y="189781"/>
                </a:lnTo>
                <a:cubicBezTo>
                  <a:pt x="1431985" y="184030"/>
                  <a:pt x="1448848" y="176939"/>
                  <a:pt x="1466491" y="172528"/>
                </a:cubicBezTo>
                <a:cubicBezTo>
                  <a:pt x="1512498" y="161026"/>
                  <a:pt x="1559523" y="153018"/>
                  <a:pt x="1604513" y="138022"/>
                </a:cubicBezTo>
                <a:cubicBezTo>
                  <a:pt x="1621766" y="132271"/>
                  <a:pt x="1638439" y="124337"/>
                  <a:pt x="1656272" y="120770"/>
                </a:cubicBezTo>
                <a:cubicBezTo>
                  <a:pt x="1696148" y="112795"/>
                  <a:pt x="1736785" y="109268"/>
                  <a:pt x="1777042" y="103517"/>
                </a:cubicBezTo>
                <a:cubicBezTo>
                  <a:pt x="1800046" y="92015"/>
                  <a:pt x="1823723" y="81771"/>
                  <a:pt x="1846053" y="69011"/>
                </a:cubicBezTo>
                <a:cubicBezTo>
                  <a:pt x="1864056" y="58723"/>
                  <a:pt x="1878396" y="41786"/>
                  <a:pt x="1897811" y="34505"/>
                </a:cubicBezTo>
                <a:cubicBezTo>
                  <a:pt x="1925268" y="24209"/>
                  <a:pt x="1955627" y="24365"/>
                  <a:pt x="1984076" y="17253"/>
                </a:cubicBezTo>
                <a:cubicBezTo>
                  <a:pt x="2001719" y="12842"/>
                  <a:pt x="2018581" y="5751"/>
                  <a:pt x="2035834" y="0"/>
                </a:cubicBezTo>
                <a:lnTo>
                  <a:pt x="3036498" y="17253"/>
                </a:lnTo>
                <a:cubicBezTo>
                  <a:pt x="3060198" y="18017"/>
                  <a:pt x="3082363" y="29361"/>
                  <a:pt x="3105510" y="34505"/>
                </a:cubicBezTo>
                <a:cubicBezTo>
                  <a:pt x="3134136" y="40866"/>
                  <a:pt x="3163325" y="44646"/>
                  <a:pt x="3191774" y="51758"/>
                </a:cubicBezTo>
                <a:cubicBezTo>
                  <a:pt x="3252605" y="66966"/>
                  <a:pt x="3243389" y="77043"/>
                  <a:pt x="3312543" y="86264"/>
                </a:cubicBezTo>
                <a:cubicBezTo>
                  <a:pt x="3375507" y="94659"/>
                  <a:pt x="3439064" y="97766"/>
                  <a:pt x="3502325" y="103517"/>
                </a:cubicBezTo>
                <a:cubicBezTo>
                  <a:pt x="3519578" y="115019"/>
                  <a:pt x="3541130" y="121831"/>
                  <a:pt x="3554083" y="138022"/>
                </a:cubicBezTo>
                <a:cubicBezTo>
                  <a:pt x="3563360" y="149618"/>
                  <a:pt x="3587101" y="253833"/>
                  <a:pt x="3588589" y="258792"/>
                </a:cubicBezTo>
                <a:cubicBezTo>
                  <a:pt x="3599040" y="293630"/>
                  <a:pt x="3611592" y="327803"/>
                  <a:pt x="3623094" y="362309"/>
                </a:cubicBezTo>
                <a:cubicBezTo>
                  <a:pt x="3628845" y="379562"/>
                  <a:pt x="3625215" y="403980"/>
                  <a:pt x="3640347" y="414068"/>
                </a:cubicBezTo>
                <a:lnTo>
                  <a:pt x="3692106" y="448573"/>
                </a:lnTo>
                <a:cubicBezTo>
                  <a:pt x="3715110" y="483079"/>
                  <a:pt x="3751059" y="511858"/>
                  <a:pt x="3761117" y="552090"/>
                </a:cubicBezTo>
                <a:cubicBezTo>
                  <a:pt x="3766868" y="575094"/>
                  <a:pt x="3771556" y="598390"/>
                  <a:pt x="3778370" y="621102"/>
                </a:cubicBezTo>
                <a:cubicBezTo>
                  <a:pt x="3788822" y="655940"/>
                  <a:pt x="3805743" y="688953"/>
                  <a:pt x="3812876" y="724619"/>
                </a:cubicBezTo>
                <a:cubicBezTo>
                  <a:pt x="3818627" y="753374"/>
                  <a:pt x="3823016" y="782434"/>
                  <a:pt x="3830128" y="810883"/>
                </a:cubicBezTo>
                <a:cubicBezTo>
                  <a:pt x="3834539" y="828526"/>
                  <a:pt x="3842970" y="844998"/>
                  <a:pt x="3847381" y="862641"/>
                </a:cubicBezTo>
                <a:cubicBezTo>
                  <a:pt x="3854493" y="891090"/>
                  <a:pt x="3860487" y="919876"/>
                  <a:pt x="3864634" y="948905"/>
                </a:cubicBezTo>
                <a:cubicBezTo>
                  <a:pt x="3871999" y="1000459"/>
                  <a:pt x="3869256" y="1053659"/>
                  <a:pt x="3881887" y="1104181"/>
                </a:cubicBezTo>
                <a:cubicBezTo>
                  <a:pt x="3886916" y="1124297"/>
                  <a:pt x="3904891" y="1138686"/>
                  <a:pt x="3916393" y="1155939"/>
                </a:cubicBezTo>
                <a:cubicBezTo>
                  <a:pt x="3904891" y="1196196"/>
                  <a:pt x="3904077" y="1241205"/>
                  <a:pt x="3881887" y="1276709"/>
                </a:cubicBezTo>
                <a:cubicBezTo>
                  <a:pt x="3872248" y="1292131"/>
                  <a:pt x="3847615" y="1288966"/>
                  <a:pt x="3830128" y="1293962"/>
                </a:cubicBezTo>
                <a:cubicBezTo>
                  <a:pt x="3811733" y="1299218"/>
                  <a:pt x="3731260" y="1316301"/>
                  <a:pt x="3709359" y="1328468"/>
                </a:cubicBezTo>
                <a:cubicBezTo>
                  <a:pt x="3673107" y="1348608"/>
                  <a:pt x="3640348" y="1374475"/>
                  <a:pt x="3605842" y="1397479"/>
                </a:cubicBezTo>
                <a:cubicBezTo>
                  <a:pt x="3243015" y="1639363"/>
                  <a:pt x="3574838" y="1431666"/>
                  <a:pt x="2432649" y="1449238"/>
                </a:cubicBezTo>
                <a:cubicBezTo>
                  <a:pt x="2243907" y="1512150"/>
                  <a:pt x="2529783" y="1411817"/>
                  <a:pt x="2329132" y="1500996"/>
                </a:cubicBezTo>
                <a:cubicBezTo>
                  <a:pt x="2295895" y="1515768"/>
                  <a:pt x="2260121" y="1524000"/>
                  <a:pt x="2225615" y="1535502"/>
                </a:cubicBezTo>
                <a:cubicBezTo>
                  <a:pt x="2208362" y="1541253"/>
                  <a:pt x="2191980" y="1551245"/>
                  <a:pt x="2173857" y="1552755"/>
                </a:cubicBezTo>
                <a:lnTo>
                  <a:pt x="1966823" y="1570007"/>
                </a:lnTo>
                <a:lnTo>
                  <a:pt x="1483743" y="1552755"/>
                </a:lnTo>
                <a:cubicBezTo>
                  <a:pt x="1431742" y="1549944"/>
                  <a:pt x="1380545" y="1535502"/>
                  <a:pt x="1328468" y="1535502"/>
                </a:cubicBezTo>
                <a:cubicBezTo>
                  <a:pt x="1092609" y="1535502"/>
                  <a:pt x="856891" y="1547004"/>
                  <a:pt x="621102" y="1552755"/>
                </a:cubicBezTo>
                <a:cubicBezTo>
                  <a:pt x="465612" y="1541648"/>
                  <a:pt x="425645" y="1552778"/>
                  <a:pt x="310551" y="1518249"/>
                </a:cubicBezTo>
                <a:cubicBezTo>
                  <a:pt x="275713" y="1507797"/>
                  <a:pt x="237298" y="1503919"/>
                  <a:pt x="207034" y="1483743"/>
                </a:cubicBezTo>
                <a:lnTo>
                  <a:pt x="155276" y="1449238"/>
                </a:lnTo>
                <a:cubicBezTo>
                  <a:pt x="143774" y="1431985"/>
                  <a:pt x="136962" y="1410432"/>
                  <a:pt x="120770" y="1397479"/>
                </a:cubicBezTo>
                <a:cubicBezTo>
                  <a:pt x="106569" y="1386118"/>
                  <a:pt x="79582" y="1395025"/>
                  <a:pt x="69011" y="1380226"/>
                </a:cubicBezTo>
                <a:cubicBezTo>
                  <a:pt x="47870" y="1350629"/>
                  <a:pt x="34506" y="1276709"/>
                  <a:pt x="34506" y="1276709"/>
                </a:cubicBezTo>
                <a:lnTo>
                  <a:pt x="51759" y="1104181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abadkézi sokszög 10"/>
          <p:cNvSpPr/>
          <p:nvPr/>
        </p:nvSpPr>
        <p:spPr>
          <a:xfrm>
            <a:off x="4848045" y="4295955"/>
            <a:ext cx="4244197" cy="810883"/>
          </a:xfrm>
          <a:custGeom>
            <a:avLst/>
            <a:gdLst>
              <a:gd name="connsiteX0" fmla="*/ 51759 w 4244197"/>
              <a:gd name="connsiteY0" fmla="*/ 517585 h 810883"/>
              <a:gd name="connsiteX1" fmla="*/ 51759 w 4244197"/>
              <a:gd name="connsiteY1" fmla="*/ 517585 h 810883"/>
              <a:gd name="connsiteX2" fmla="*/ 241540 w 4244197"/>
              <a:gd name="connsiteY2" fmla="*/ 534837 h 810883"/>
              <a:gd name="connsiteX3" fmla="*/ 345057 w 4244197"/>
              <a:gd name="connsiteY3" fmla="*/ 569343 h 810883"/>
              <a:gd name="connsiteX4" fmla="*/ 396815 w 4244197"/>
              <a:gd name="connsiteY4" fmla="*/ 603849 h 810883"/>
              <a:gd name="connsiteX5" fmla="*/ 465827 w 4244197"/>
              <a:gd name="connsiteY5" fmla="*/ 621102 h 810883"/>
              <a:gd name="connsiteX6" fmla="*/ 707366 w 4244197"/>
              <a:gd name="connsiteY6" fmla="*/ 655607 h 810883"/>
              <a:gd name="connsiteX7" fmla="*/ 1104181 w 4244197"/>
              <a:gd name="connsiteY7" fmla="*/ 672860 h 810883"/>
              <a:gd name="connsiteX8" fmla="*/ 2777706 w 4244197"/>
              <a:gd name="connsiteY8" fmla="*/ 690113 h 810883"/>
              <a:gd name="connsiteX9" fmla="*/ 2915729 w 4244197"/>
              <a:gd name="connsiteY9" fmla="*/ 759124 h 810883"/>
              <a:gd name="connsiteX10" fmla="*/ 3001993 w 4244197"/>
              <a:gd name="connsiteY10" fmla="*/ 776377 h 810883"/>
              <a:gd name="connsiteX11" fmla="*/ 3140015 w 4244197"/>
              <a:gd name="connsiteY11" fmla="*/ 810883 h 810883"/>
              <a:gd name="connsiteX12" fmla="*/ 3916393 w 4244197"/>
              <a:gd name="connsiteY12" fmla="*/ 776377 h 810883"/>
              <a:gd name="connsiteX13" fmla="*/ 4019910 w 4244197"/>
              <a:gd name="connsiteY13" fmla="*/ 690113 h 810883"/>
              <a:gd name="connsiteX14" fmla="*/ 4071668 w 4244197"/>
              <a:gd name="connsiteY14" fmla="*/ 672860 h 810883"/>
              <a:gd name="connsiteX15" fmla="*/ 4106174 w 4244197"/>
              <a:gd name="connsiteY15" fmla="*/ 621102 h 810883"/>
              <a:gd name="connsiteX16" fmla="*/ 4157932 w 4244197"/>
              <a:gd name="connsiteY16" fmla="*/ 586596 h 810883"/>
              <a:gd name="connsiteX17" fmla="*/ 4244197 w 4244197"/>
              <a:gd name="connsiteY17" fmla="*/ 483079 h 810883"/>
              <a:gd name="connsiteX18" fmla="*/ 4226944 w 4244197"/>
              <a:gd name="connsiteY18" fmla="*/ 414068 h 810883"/>
              <a:gd name="connsiteX19" fmla="*/ 4157932 w 4244197"/>
              <a:gd name="connsiteY19" fmla="*/ 310551 h 810883"/>
              <a:gd name="connsiteX20" fmla="*/ 4123427 w 4244197"/>
              <a:gd name="connsiteY20" fmla="*/ 258792 h 810883"/>
              <a:gd name="connsiteX21" fmla="*/ 4106174 w 4244197"/>
              <a:gd name="connsiteY21" fmla="*/ 207034 h 810883"/>
              <a:gd name="connsiteX22" fmla="*/ 4054415 w 4244197"/>
              <a:gd name="connsiteY22" fmla="*/ 189781 h 810883"/>
              <a:gd name="connsiteX23" fmla="*/ 4002657 w 4244197"/>
              <a:gd name="connsiteY23" fmla="*/ 138022 h 810883"/>
              <a:gd name="connsiteX24" fmla="*/ 3847381 w 4244197"/>
              <a:gd name="connsiteY24" fmla="*/ 103517 h 810883"/>
              <a:gd name="connsiteX25" fmla="*/ 3778370 w 4244197"/>
              <a:gd name="connsiteY25" fmla="*/ 86264 h 810883"/>
              <a:gd name="connsiteX26" fmla="*/ 3657600 w 4244197"/>
              <a:gd name="connsiteY26" fmla="*/ 51758 h 810883"/>
              <a:gd name="connsiteX27" fmla="*/ 3416061 w 4244197"/>
              <a:gd name="connsiteY27" fmla="*/ 34505 h 810883"/>
              <a:gd name="connsiteX28" fmla="*/ 3243532 w 4244197"/>
              <a:gd name="connsiteY28" fmla="*/ 0 h 810883"/>
              <a:gd name="connsiteX29" fmla="*/ 3088257 w 4244197"/>
              <a:gd name="connsiteY29" fmla="*/ 34505 h 810883"/>
              <a:gd name="connsiteX30" fmla="*/ 2605178 w 4244197"/>
              <a:gd name="connsiteY30" fmla="*/ 34505 h 810883"/>
              <a:gd name="connsiteX31" fmla="*/ 2536166 w 4244197"/>
              <a:gd name="connsiteY31" fmla="*/ 51758 h 810883"/>
              <a:gd name="connsiteX32" fmla="*/ 2449902 w 4244197"/>
              <a:gd name="connsiteY32" fmla="*/ 69011 h 810883"/>
              <a:gd name="connsiteX33" fmla="*/ 2346385 w 4244197"/>
              <a:gd name="connsiteY33" fmla="*/ 103517 h 810883"/>
              <a:gd name="connsiteX34" fmla="*/ 1397480 w 4244197"/>
              <a:gd name="connsiteY34" fmla="*/ 86264 h 810883"/>
              <a:gd name="connsiteX35" fmla="*/ 1345721 w 4244197"/>
              <a:gd name="connsiteY35" fmla="*/ 69011 h 810883"/>
              <a:gd name="connsiteX36" fmla="*/ 1276710 w 4244197"/>
              <a:gd name="connsiteY36" fmla="*/ 51758 h 810883"/>
              <a:gd name="connsiteX37" fmla="*/ 224287 w 4244197"/>
              <a:gd name="connsiteY37" fmla="*/ 69011 h 810883"/>
              <a:gd name="connsiteX38" fmla="*/ 120770 w 4244197"/>
              <a:gd name="connsiteY38" fmla="*/ 103517 h 810883"/>
              <a:gd name="connsiteX39" fmla="*/ 69012 w 4244197"/>
              <a:gd name="connsiteY39" fmla="*/ 138022 h 810883"/>
              <a:gd name="connsiteX40" fmla="*/ 17253 w 4244197"/>
              <a:gd name="connsiteY40" fmla="*/ 293298 h 810883"/>
              <a:gd name="connsiteX41" fmla="*/ 0 w 4244197"/>
              <a:gd name="connsiteY41" fmla="*/ 345056 h 810883"/>
              <a:gd name="connsiteX42" fmla="*/ 34506 w 4244197"/>
              <a:gd name="connsiteY42" fmla="*/ 483079 h 810883"/>
              <a:gd name="connsiteX43" fmla="*/ 51759 w 4244197"/>
              <a:gd name="connsiteY43" fmla="*/ 517585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44197" h="810883">
                <a:moveTo>
                  <a:pt x="51759" y="517585"/>
                </a:moveTo>
                <a:lnTo>
                  <a:pt x="51759" y="517585"/>
                </a:lnTo>
                <a:cubicBezTo>
                  <a:pt x="115019" y="523336"/>
                  <a:pt x="178985" y="523798"/>
                  <a:pt x="241540" y="534837"/>
                </a:cubicBezTo>
                <a:cubicBezTo>
                  <a:pt x="277359" y="541158"/>
                  <a:pt x="345057" y="569343"/>
                  <a:pt x="345057" y="569343"/>
                </a:cubicBezTo>
                <a:cubicBezTo>
                  <a:pt x="362310" y="580845"/>
                  <a:pt x="377756" y="595681"/>
                  <a:pt x="396815" y="603849"/>
                </a:cubicBezTo>
                <a:cubicBezTo>
                  <a:pt x="418610" y="613190"/>
                  <a:pt x="443027" y="614588"/>
                  <a:pt x="465827" y="621102"/>
                </a:cubicBezTo>
                <a:cubicBezTo>
                  <a:pt x="592937" y="657418"/>
                  <a:pt x="446765" y="640277"/>
                  <a:pt x="707366" y="655607"/>
                </a:cubicBezTo>
                <a:cubicBezTo>
                  <a:pt x="839534" y="663382"/>
                  <a:pt x="971803" y="670654"/>
                  <a:pt x="1104181" y="672860"/>
                </a:cubicBezTo>
                <a:lnTo>
                  <a:pt x="2777706" y="690113"/>
                </a:lnTo>
                <a:cubicBezTo>
                  <a:pt x="2835967" y="728955"/>
                  <a:pt x="2838986" y="736101"/>
                  <a:pt x="2915729" y="759124"/>
                </a:cubicBezTo>
                <a:cubicBezTo>
                  <a:pt x="2943816" y="767550"/>
                  <a:pt x="2973420" y="769783"/>
                  <a:pt x="3001993" y="776377"/>
                </a:cubicBezTo>
                <a:cubicBezTo>
                  <a:pt x="3048202" y="787041"/>
                  <a:pt x="3140015" y="810883"/>
                  <a:pt x="3140015" y="810883"/>
                </a:cubicBezTo>
                <a:lnTo>
                  <a:pt x="3916393" y="776377"/>
                </a:lnTo>
                <a:cubicBezTo>
                  <a:pt x="3951126" y="772035"/>
                  <a:pt x="3997411" y="705113"/>
                  <a:pt x="4019910" y="690113"/>
                </a:cubicBezTo>
                <a:cubicBezTo>
                  <a:pt x="4035042" y="680025"/>
                  <a:pt x="4054415" y="678611"/>
                  <a:pt x="4071668" y="672860"/>
                </a:cubicBezTo>
                <a:cubicBezTo>
                  <a:pt x="4083170" y="655607"/>
                  <a:pt x="4091512" y="635764"/>
                  <a:pt x="4106174" y="621102"/>
                </a:cubicBezTo>
                <a:cubicBezTo>
                  <a:pt x="4120836" y="606440"/>
                  <a:pt x="4144658" y="602525"/>
                  <a:pt x="4157932" y="586596"/>
                </a:cubicBezTo>
                <a:cubicBezTo>
                  <a:pt x="4267377" y="455261"/>
                  <a:pt x="4118096" y="567146"/>
                  <a:pt x="4244197" y="483079"/>
                </a:cubicBezTo>
                <a:cubicBezTo>
                  <a:pt x="4238446" y="460075"/>
                  <a:pt x="4237548" y="435276"/>
                  <a:pt x="4226944" y="414068"/>
                </a:cubicBezTo>
                <a:cubicBezTo>
                  <a:pt x="4208398" y="376975"/>
                  <a:pt x="4180936" y="345057"/>
                  <a:pt x="4157932" y="310551"/>
                </a:cubicBezTo>
                <a:cubicBezTo>
                  <a:pt x="4146430" y="293298"/>
                  <a:pt x="4129984" y="278463"/>
                  <a:pt x="4123427" y="258792"/>
                </a:cubicBezTo>
                <a:cubicBezTo>
                  <a:pt x="4117676" y="241539"/>
                  <a:pt x="4119033" y="219893"/>
                  <a:pt x="4106174" y="207034"/>
                </a:cubicBezTo>
                <a:cubicBezTo>
                  <a:pt x="4093314" y="194174"/>
                  <a:pt x="4071668" y="195532"/>
                  <a:pt x="4054415" y="189781"/>
                </a:cubicBezTo>
                <a:cubicBezTo>
                  <a:pt x="4037162" y="172528"/>
                  <a:pt x="4023841" y="150127"/>
                  <a:pt x="4002657" y="138022"/>
                </a:cubicBezTo>
                <a:cubicBezTo>
                  <a:pt x="3989272" y="130374"/>
                  <a:pt x="3852920" y="104748"/>
                  <a:pt x="3847381" y="103517"/>
                </a:cubicBezTo>
                <a:cubicBezTo>
                  <a:pt x="3824234" y="98373"/>
                  <a:pt x="3801169" y="92778"/>
                  <a:pt x="3778370" y="86264"/>
                </a:cubicBezTo>
                <a:cubicBezTo>
                  <a:pt x="3736730" y="74367"/>
                  <a:pt x="3701732" y="56662"/>
                  <a:pt x="3657600" y="51758"/>
                </a:cubicBezTo>
                <a:cubicBezTo>
                  <a:pt x="3577376" y="42844"/>
                  <a:pt x="3496574" y="40256"/>
                  <a:pt x="3416061" y="34505"/>
                </a:cubicBezTo>
                <a:cubicBezTo>
                  <a:pt x="3352323" y="13260"/>
                  <a:pt x="3322827" y="0"/>
                  <a:pt x="3243532" y="0"/>
                </a:cubicBezTo>
                <a:cubicBezTo>
                  <a:pt x="3182807" y="0"/>
                  <a:pt x="3141630" y="16715"/>
                  <a:pt x="3088257" y="34505"/>
                </a:cubicBezTo>
                <a:cubicBezTo>
                  <a:pt x="2817412" y="20963"/>
                  <a:pt x="2808951" y="543"/>
                  <a:pt x="2605178" y="34505"/>
                </a:cubicBezTo>
                <a:cubicBezTo>
                  <a:pt x="2581789" y="38403"/>
                  <a:pt x="2559313" y="46614"/>
                  <a:pt x="2536166" y="51758"/>
                </a:cubicBezTo>
                <a:cubicBezTo>
                  <a:pt x="2507540" y="58119"/>
                  <a:pt x="2478193" y="61295"/>
                  <a:pt x="2449902" y="69011"/>
                </a:cubicBezTo>
                <a:cubicBezTo>
                  <a:pt x="2414811" y="78581"/>
                  <a:pt x="2346385" y="103517"/>
                  <a:pt x="2346385" y="103517"/>
                </a:cubicBezTo>
                <a:lnTo>
                  <a:pt x="1397480" y="86264"/>
                </a:lnTo>
                <a:cubicBezTo>
                  <a:pt x="1379305" y="85637"/>
                  <a:pt x="1363208" y="74007"/>
                  <a:pt x="1345721" y="69011"/>
                </a:cubicBezTo>
                <a:cubicBezTo>
                  <a:pt x="1322922" y="62497"/>
                  <a:pt x="1299714" y="57509"/>
                  <a:pt x="1276710" y="51758"/>
                </a:cubicBezTo>
                <a:cubicBezTo>
                  <a:pt x="925902" y="57509"/>
                  <a:pt x="574791" y="53317"/>
                  <a:pt x="224287" y="69011"/>
                </a:cubicBezTo>
                <a:cubicBezTo>
                  <a:pt x="187951" y="70638"/>
                  <a:pt x="151034" y="83341"/>
                  <a:pt x="120770" y="103517"/>
                </a:cubicBezTo>
                <a:lnTo>
                  <a:pt x="69012" y="138022"/>
                </a:lnTo>
                <a:lnTo>
                  <a:pt x="17253" y="293298"/>
                </a:lnTo>
                <a:lnTo>
                  <a:pt x="0" y="345056"/>
                </a:lnTo>
                <a:cubicBezTo>
                  <a:pt x="11502" y="391064"/>
                  <a:pt x="-10484" y="468082"/>
                  <a:pt x="34506" y="483079"/>
                </a:cubicBezTo>
                <a:cubicBezTo>
                  <a:pt x="97175" y="503969"/>
                  <a:pt x="48884" y="511834"/>
                  <a:pt x="51759" y="517585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abadkézi sokszög 12"/>
          <p:cNvSpPr/>
          <p:nvPr/>
        </p:nvSpPr>
        <p:spPr>
          <a:xfrm>
            <a:off x="4557370" y="3203174"/>
            <a:ext cx="4235500" cy="3563386"/>
          </a:xfrm>
          <a:custGeom>
            <a:avLst/>
            <a:gdLst>
              <a:gd name="connsiteX0" fmla="*/ 2531059 w 4235500"/>
              <a:gd name="connsiteY0" fmla="*/ 2012564 h 3563386"/>
              <a:gd name="connsiteX1" fmla="*/ 2531059 w 4235500"/>
              <a:gd name="connsiteY1" fmla="*/ 2012564 h 3563386"/>
              <a:gd name="connsiteX2" fmla="*/ 2523744 w 4235500"/>
              <a:gd name="connsiteY2" fmla="*/ 1164000 h 3563386"/>
              <a:gd name="connsiteX3" fmla="*/ 2516428 w 4235500"/>
              <a:gd name="connsiteY3" fmla="*/ 1142055 h 3563386"/>
              <a:gd name="connsiteX4" fmla="*/ 2487168 w 4235500"/>
              <a:gd name="connsiteY4" fmla="*/ 995751 h 3563386"/>
              <a:gd name="connsiteX5" fmla="*/ 2472537 w 4235500"/>
              <a:gd name="connsiteY5" fmla="*/ 973805 h 3563386"/>
              <a:gd name="connsiteX6" fmla="*/ 2457907 w 4235500"/>
              <a:gd name="connsiteY6" fmla="*/ 907968 h 3563386"/>
              <a:gd name="connsiteX7" fmla="*/ 2450592 w 4235500"/>
              <a:gd name="connsiteY7" fmla="*/ 886023 h 3563386"/>
              <a:gd name="connsiteX8" fmla="*/ 2435961 w 4235500"/>
              <a:gd name="connsiteY8" fmla="*/ 820186 h 3563386"/>
              <a:gd name="connsiteX9" fmla="*/ 2428646 w 4235500"/>
              <a:gd name="connsiteY9" fmla="*/ 798240 h 3563386"/>
              <a:gd name="connsiteX10" fmla="*/ 2421331 w 4235500"/>
              <a:gd name="connsiteY10" fmla="*/ 754349 h 3563386"/>
              <a:gd name="connsiteX11" fmla="*/ 2406700 w 4235500"/>
              <a:gd name="connsiteY11" fmla="*/ 695828 h 3563386"/>
              <a:gd name="connsiteX12" fmla="*/ 2392070 w 4235500"/>
              <a:gd name="connsiteY12" fmla="*/ 622676 h 3563386"/>
              <a:gd name="connsiteX13" fmla="*/ 2377440 w 4235500"/>
              <a:gd name="connsiteY13" fmla="*/ 578784 h 3563386"/>
              <a:gd name="connsiteX14" fmla="*/ 2362809 w 4235500"/>
              <a:gd name="connsiteY14" fmla="*/ 556839 h 3563386"/>
              <a:gd name="connsiteX15" fmla="*/ 2348179 w 4235500"/>
              <a:gd name="connsiteY15" fmla="*/ 527578 h 3563386"/>
              <a:gd name="connsiteX16" fmla="*/ 2304288 w 4235500"/>
              <a:gd name="connsiteY16" fmla="*/ 491002 h 3563386"/>
              <a:gd name="connsiteX17" fmla="*/ 2260396 w 4235500"/>
              <a:gd name="connsiteY17" fmla="*/ 447111 h 3563386"/>
              <a:gd name="connsiteX18" fmla="*/ 2223820 w 4235500"/>
              <a:gd name="connsiteY18" fmla="*/ 417850 h 3563386"/>
              <a:gd name="connsiteX19" fmla="*/ 2194560 w 4235500"/>
              <a:gd name="connsiteY19" fmla="*/ 395904 h 3563386"/>
              <a:gd name="connsiteX20" fmla="*/ 2179929 w 4235500"/>
              <a:gd name="connsiteY20" fmla="*/ 373959 h 3563386"/>
              <a:gd name="connsiteX21" fmla="*/ 2128723 w 4235500"/>
              <a:gd name="connsiteY21" fmla="*/ 344698 h 3563386"/>
              <a:gd name="connsiteX22" fmla="*/ 2114092 w 4235500"/>
              <a:gd name="connsiteY22" fmla="*/ 330068 h 3563386"/>
              <a:gd name="connsiteX23" fmla="*/ 2084832 w 4235500"/>
              <a:gd name="connsiteY23" fmla="*/ 322752 h 3563386"/>
              <a:gd name="connsiteX24" fmla="*/ 2062886 w 4235500"/>
              <a:gd name="connsiteY24" fmla="*/ 315437 h 3563386"/>
              <a:gd name="connsiteX25" fmla="*/ 2033625 w 4235500"/>
              <a:gd name="connsiteY25" fmla="*/ 300807 h 3563386"/>
              <a:gd name="connsiteX26" fmla="*/ 1982419 w 4235500"/>
              <a:gd name="connsiteY26" fmla="*/ 286176 h 3563386"/>
              <a:gd name="connsiteX27" fmla="*/ 1931212 w 4235500"/>
              <a:gd name="connsiteY27" fmla="*/ 264231 h 3563386"/>
              <a:gd name="connsiteX28" fmla="*/ 1872691 w 4235500"/>
              <a:gd name="connsiteY28" fmla="*/ 249600 h 3563386"/>
              <a:gd name="connsiteX29" fmla="*/ 1836115 w 4235500"/>
              <a:gd name="connsiteY29" fmla="*/ 234970 h 3563386"/>
              <a:gd name="connsiteX30" fmla="*/ 1777593 w 4235500"/>
              <a:gd name="connsiteY30" fmla="*/ 220340 h 3563386"/>
              <a:gd name="connsiteX31" fmla="*/ 1682496 w 4235500"/>
              <a:gd name="connsiteY31" fmla="*/ 183764 h 3563386"/>
              <a:gd name="connsiteX32" fmla="*/ 1660550 w 4235500"/>
              <a:gd name="connsiteY32" fmla="*/ 169133 h 3563386"/>
              <a:gd name="connsiteX33" fmla="*/ 1616659 w 4235500"/>
              <a:gd name="connsiteY33" fmla="*/ 154503 h 3563386"/>
              <a:gd name="connsiteX34" fmla="*/ 1594713 w 4235500"/>
              <a:gd name="connsiteY34" fmla="*/ 139872 h 3563386"/>
              <a:gd name="connsiteX35" fmla="*/ 1550822 w 4235500"/>
              <a:gd name="connsiteY35" fmla="*/ 125242 h 3563386"/>
              <a:gd name="connsiteX36" fmla="*/ 1470355 w 4235500"/>
              <a:gd name="connsiteY36" fmla="*/ 103296 h 3563386"/>
              <a:gd name="connsiteX37" fmla="*/ 1441094 w 4235500"/>
              <a:gd name="connsiteY37" fmla="*/ 95981 h 3563386"/>
              <a:gd name="connsiteX38" fmla="*/ 1389888 w 4235500"/>
              <a:gd name="connsiteY38" fmla="*/ 81351 h 3563386"/>
              <a:gd name="connsiteX39" fmla="*/ 1345996 w 4235500"/>
              <a:gd name="connsiteY39" fmla="*/ 66720 h 3563386"/>
              <a:gd name="connsiteX40" fmla="*/ 1258214 w 4235500"/>
              <a:gd name="connsiteY40" fmla="*/ 52090 h 3563386"/>
              <a:gd name="connsiteX41" fmla="*/ 1185062 w 4235500"/>
              <a:gd name="connsiteY41" fmla="*/ 37460 h 3563386"/>
              <a:gd name="connsiteX42" fmla="*/ 1155801 w 4235500"/>
              <a:gd name="connsiteY42" fmla="*/ 30144 h 3563386"/>
              <a:gd name="connsiteX43" fmla="*/ 855878 w 4235500"/>
              <a:gd name="connsiteY43" fmla="*/ 8199 h 3563386"/>
              <a:gd name="connsiteX44" fmla="*/ 607161 w 4235500"/>
              <a:gd name="connsiteY44" fmla="*/ 8199 h 3563386"/>
              <a:gd name="connsiteX45" fmla="*/ 555955 w 4235500"/>
              <a:gd name="connsiteY45" fmla="*/ 22829 h 3563386"/>
              <a:gd name="connsiteX46" fmla="*/ 526694 w 4235500"/>
              <a:gd name="connsiteY46" fmla="*/ 30144 h 3563386"/>
              <a:gd name="connsiteX47" fmla="*/ 482803 w 4235500"/>
              <a:gd name="connsiteY47" fmla="*/ 59405 h 3563386"/>
              <a:gd name="connsiteX48" fmla="*/ 460857 w 4235500"/>
              <a:gd name="connsiteY48" fmla="*/ 81351 h 3563386"/>
              <a:gd name="connsiteX49" fmla="*/ 416966 w 4235500"/>
              <a:gd name="connsiteY49" fmla="*/ 110612 h 3563386"/>
              <a:gd name="connsiteX50" fmla="*/ 395020 w 4235500"/>
              <a:gd name="connsiteY50" fmla="*/ 125242 h 3563386"/>
              <a:gd name="connsiteX51" fmla="*/ 373075 w 4235500"/>
              <a:gd name="connsiteY51" fmla="*/ 139872 h 3563386"/>
              <a:gd name="connsiteX52" fmla="*/ 343814 w 4235500"/>
              <a:gd name="connsiteY52" fmla="*/ 154503 h 3563386"/>
              <a:gd name="connsiteX53" fmla="*/ 299923 w 4235500"/>
              <a:gd name="connsiteY53" fmla="*/ 176448 h 3563386"/>
              <a:gd name="connsiteX54" fmla="*/ 248716 w 4235500"/>
              <a:gd name="connsiteY54" fmla="*/ 213024 h 3563386"/>
              <a:gd name="connsiteX55" fmla="*/ 219456 w 4235500"/>
              <a:gd name="connsiteY55" fmla="*/ 256916 h 3563386"/>
              <a:gd name="connsiteX56" fmla="*/ 204825 w 4235500"/>
              <a:gd name="connsiteY56" fmla="*/ 278861 h 3563386"/>
              <a:gd name="connsiteX57" fmla="*/ 190195 w 4235500"/>
              <a:gd name="connsiteY57" fmla="*/ 322752 h 3563386"/>
              <a:gd name="connsiteX58" fmla="*/ 182880 w 4235500"/>
              <a:gd name="connsiteY58" fmla="*/ 344698 h 3563386"/>
              <a:gd name="connsiteX59" fmla="*/ 175564 w 4235500"/>
              <a:gd name="connsiteY59" fmla="*/ 388589 h 3563386"/>
              <a:gd name="connsiteX60" fmla="*/ 153619 w 4235500"/>
              <a:gd name="connsiteY60" fmla="*/ 461741 h 3563386"/>
              <a:gd name="connsiteX61" fmla="*/ 131673 w 4235500"/>
              <a:gd name="connsiteY61" fmla="*/ 498317 h 3563386"/>
              <a:gd name="connsiteX62" fmla="*/ 109728 w 4235500"/>
              <a:gd name="connsiteY62" fmla="*/ 542208 h 3563386"/>
              <a:gd name="connsiteX63" fmla="*/ 102412 w 4235500"/>
              <a:gd name="connsiteY63" fmla="*/ 564154 h 3563386"/>
              <a:gd name="connsiteX64" fmla="*/ 87782 w 4235500"/>
              <a:gd name="connsiteY64" fmla="*/ 586100 h 3563386"/>
              <a:gd name="connsiteX65" fmla="*/ 58521 w 4235500"/>
              <a:gd name="connsiteY65" fmla="*/ 637306 h 3563386"/>
              <a:gd name="connsiteX66" fmla="*/ 36576 w 4235500"/>
              <a:gd name="connsiteY66" fmla="*/ 776295 h 3563386"/>
              <a:gd name="connsiteX67" fmla="*/ 29260 w 4235500"/>
              <a:gd name="connsiteY67" fmla="*/ 842132 h 3563386"/>
              <a:gd name="connsiteX68" fmla="*/ 21945 w 4235500"/>
              <a:gd name="connsiteY68" fmla="*/ 1039642 h 3563386"/>
              <a:gd name="connsiteX69" fmla="*/ 14630 w 4235500"/>
              <a:gd name="connsiteY69" fmla="*/ 1076218 h 3563386"/>
              <a:gd name="connsiteX70" fmla="*/ 0 w 4235500"/>
              <a:gd name="connsiteY70" fmla="*/ 1178631 h 3563386"/>
              <a:gd name="connsiteX71" fmla="*/ 7315 w 4235500"/>
              <a:gd name="connsiteY71" fmla="*/ 1324935 h 3563386"/>
              <a:gd name="connsiteX72" fmla="*/ 14630 w 4235500"/>
              <a:gd name="connsiteY72" fmla="*/ 1507815 h 3563386"/>
              <a:gd name="connsiteX73" fmla="*/ 21945 w 4235500"/>
              <a:gd name="connsiteY73" fmla="*/ 1537076 h 3563386"/>
              <a:gd name="connsiteX74" fmla="*/ 29260 w 4235500"/>
              <a:gd name="connsiteY74" fmla="*/ 1595597 h 3563386"/>
              <a:gd name="connsiteX75" fmla="*/ 36576 w 4235500"/>
              <a:gd name="connsiteY75" fmla="*/ 1617543 h 3563386"/>
              <a:gd name="connsiteX76" fmla="*/ 51206 w 4235500"/>
              <a:gd name="connsiteY76" fmla="*/ 1719956 h 3563386"/>
              <a:gd name="connsiteX77" fmla="*/ 65836 w 4235500"/>
              <a:gd name="connsiteY77" fmla="*/ 1946727 h 3563386"/>
              <a:gd name="connsiteX78" fmla="*/ 73152 w 4235500"/>
              <a:gd name="connsiteY78" fmla="*/ 1983303 h 3563386"/>
              <a:gd name="connsiteX79" fmla="*/ 80467 w 4235500"/>
              <a:gd name="connsiteY79" fmla="*/ 2056455 h 3563386"/>
              <a:gd name="connsiteX80" fmla="*/ 87782 w 4235500"/>
              <a:gd name="connsiteY80" fmla="*/ 2085716 h 3563386"/>
              <a:gd name="connsiteX81" fmla="*/ 102412 w 4235500"/>
              <a:gd name="connsiteY81" fmla="*/ 2363693 h 3563386"/>
              <a:gd name="connsiteX82" fmla="*/ 109728 w 4235500"/>
              <a:gd name="connsiteY82" fmla="*/ 2385639 h 3563386"/>
              <a:gd name="connsiteX83" fmla="*/ 124358 w 4235500"/>
              <a:gd name="connsiteY83" fmla="*/ 2436845 h 3563386"/>
              <a:gd name="connsiteX84" fmla="*/ 131673 w 4235500"/>
              <a:gd name="connsiteY84" fmla="*/ 2488052 h 3563386"/>
              <a:gd name="connsiteX85" fmla="*/ 146304 w 4235500"/>
              <a:gd name="connsiteY85" fmla="*/ 2539258 h 3563386"/>
              <a:gd name="connsiteX86" fmla="*/ 153619 w 4235500"/>
              <a:gd name="connsiteY86" fmla="*/ 2575834 h 3563386"/>
              <a:gd name="connsiteX87" fmla="*/ 168249 w 4235500"/>
              <a:gd name="connsiteY87" fmla="*/ 2634356 h 3563386"/>
              <a:gd name="connsiteX88" fmla="*/ 160934 w 4235500"/>
              <a:gd name="connsiteY88" fmla="*/ 2831866 h 3563386"/>
              <a:gd name="connsiteX89" fmla="*/ 146304 w 4235500"/>
              <a:gd name="connsiteY89" fmla="*/ 2905018 h 3563386"/>
              <a:gd name="connsiteX90" fmla="*/ 153619 w 4235500"/>
              <a:gd name="connsiteY90" fmla="*/ 2992800 h 3563386"/>
              <a:gd name="connsiteX91" fmla="*/ 175564 w 4235500"/>
              <a:gd name="connsiteY91" fmla="*/ 3036692 h 3563386"/>
              <a:gd name="connsiteX92" fmla="*/ 190195 w 4235500"/>
              <a:gd name="connsiteY92" fmla="*/ 3080583 h 3563386"/>
              <a:gd name="connsiteX93" fmla="*/ 204825 w 4235500"/>
              <a:gd name="connsiteY93" fmla="*/ 3109844 h 3563386"/>
              <a:gd name="connsiteX94" fmla="*/ 219456 w 4235500"/>
              <a:gd name="connsiteY94" fmla="*/ 3204941 h 3563386"/>
              <a:gd name="connsiteX95" fmla="*/ 234086 w 4235500"/>
              <a:gd name="connsiteY95" fmla="*/ 3226887 h 3563386"/>
              <a:gd name="connsiteX96" fmla="*/ 256032 w 4235500"/>
              <a:gd name="connsiteY96" fmla="*/ 3248832 h 3563386"/>
              <a:gd name="connsiteX97" fmla="*/ 277977 w 4235500"/>
              <a:gd name="connsiteY97" fmla="*/ 3314669 h 3563386"/>
              <a:gd name="connsiteX98" fmla="*/ 285292 w 4235500"/>
              <a:gd name="connsiteY98" fmla="*/ 3336615 h 3563386"/>
              <a:gd name="connsiteX99" fmla="*/ 292608 w 4235500"/>
              <a:gd name="connsiteY99" fmla="*/ 3373191 h 3563386"/>
              <a:gd name="connsiteX100" fmla="*/ 336499 w 4235500"/>
              <a:gd name="connsiteY100" fmla="*/ 3424397 h 3563386"/>
              <a:gd name="connsiteX101" fmla="*/ 358444 w 4235500"/>
              <a:gd name="connsiteY101" fmla="*/ 3439028 h 3563386"/>
              <a:gd name="connsiteX102" fmla="*/ 380390 w 4235500"/>
              <a:gd name="connsiteY102" fmla="*/ 3446343 h 3563386"/>
              <a:gd name="connsiteX103" fmla="*/ 453542 w 4235500"/>
              <a:gd name="connsiteY103" fmla="*/ 3460973 h 3563386"/>
              <a:gd name="connsiteX104" fmla="*/ 475488 w 4235500"/>
              <a:gd name="connsiteY104" fmla="*/ 3468288 h 3563386"/>
              <a:gd name="connsiteX105" fmla="*/ 504748 w 4235500"/>
              <a:gd name="connsiteY105" fmla="*/ 3475604 h 3563386"/>
              <a:gd name="connsiteX106" fmla="*/ 526694 w 4235500"/>
              <a:gd name="connsiteY106" fmla="*/ 3482919 h 3563386"/>
              <a:gd name="connsiteX107" fmla="*/ 614476 w 4235500"/>
              <a:gd name="connsiteY107" fmla="*/ 3497549 h 3563386"/>
              <a:gd name="connsiteX108" fmla="*/ 680313 w 4235500"/>
              <a:gd name="connsiteY108" fmla="*/ 3504864 h 3563386"/>
              <a:gd name="connsiteX109" fmla="*/ 753465 w 4235500"/>
              <a:gd name="connsiteY109" fmla="*/ 3519495 h 3563386"/>
              <a:gd name="connsiteX110" fmla="*/ 848563 w 4235500"/>
              <a:gd name="connsiteY110" fmla="*/ 3534125 h 3563386"/>
              <a:gd name="connsiteX111" fmla="*/ 877824 w 4235500"/>
              <a:gd name="connsiteY111" fmla="*/ 3541440 h 3563386"/>
              <a:gd name="connsiteX112" fmla="*/ 936345 w 4235500"/>
              <a:gd name="connsiteY112" fmla="*/ 3548756 h 3563386"/>
              <a:gd name="connsiteX113" fmla="*/ 972921 w 4235500"/>
              <a:gd name="connsiteY113" fmla="*/ 3556071 h 3563386"/>
              <a:gd name="connsiteX114" fmla="*/ 1038758 w 4235500"/>
              <a:gd name="connsiteY114" fmla="*/ 3563386 h 3563386"/>
              <a:gd name="connsiteX115" fmla="*/ 2062886 w 4235500"/>
              <a:gd name="connsiteY115" fmla="*/ 3556071 h 3563386"/>
              <a:gd name="connsiteX116" fmla="*/ 2092147 w 4235500"/>
              <a:gd name="connsiteY116" fmla="*/ 3548756 h 3563386"/>
              <a:gd name="connsiteX117" fmla="*/ 2172614 w 4235500"/>
              <a:gd name="connsiteY117" fmla="*/ 3541440 h 3563386"/>
              <a:gd name="connsiteX118" fmla="*/ 2245766 w 4235500"/>
              <a:gd name="connsiteY118" fmla="*/ 3526810 h 3563386"/>
              <a:gd name="connsiteX119" fmla="*/ 2655417 w 4235500"/>
              <a:gd name="connsiteY119" fmla="*/ 3512180 h 3563386"/>
              <a:gd name="connsiteX120" fmla="*/ 2677363 w 4235500"/>
              <a:gd name="connsiteY120" fmla="*/ 3504864 h 3563386"/>
              <a:gd name="connsiteX121" fmla="*/ 2809036 w 4235500"/>
              <a:gd name="connsiteY121" fmla="*/ 3490234 h 3563386"/>
              <a:gd name="connsiteX122" fmla="*/ 2904134 w 4235500"/>
              <a:gd name="connsiteY122" fmla="*/ 3475604 h 3563386"/>
              <a:gd name="connsiteX123" fmla="*/ 3021177 w 4235500"/>
              <a:gd name="connsiteY123" fmla="*/ 3468288 h 3563386"/>
              <a:gd name="connsiteX124" fmla="*/ 3116275 w 4235500"/>
              <a:gd name="connsiteY124" fmla="*/ 3453658 h 3563386"/>
              <a:gd name="connsiteX125" fmla="*/ 3240633 w 4235500"/>
              <a:gd name="connsiteY125" fmla="*/ 3439028 h 3563386"/>
              <a:gd name="connsiteX126" fmla="*/ 3306470 w 4235500"/>
              <a:gd name="connsiteY126" fmla="*/ 3424397 h 3563386"/>
              <a:gd name="connsiteX127" fmla="*/ 3343046 w 4235500"/>
              <a:gd name="connsiteY127" fmla="*/ 3417082 h 3563386"/>
              <a:gd name="connsiteX128" fmla="*/ 3364992 w 4235500"/>
              <a:gd name="connsiteY128" fmla="*/ 3409767 h 3563386"/>
              <a:gd name="connsiteX129" fmla="*/ 3401568 w 4235500"/>
              <a:gd name="connsiteY129" fmla="*/ 3402452 h 3563386"/>
              <a:gd name="connsiteX130" fmla="*/ 3430828 w 4235500"/>
              <a:gd name="connsiteY130" fmla="*/ 3395136 h 3563386"/>
              <a:gd name="connsiteX131" fmla="*/ 3452774 w 4235500"/>
              <a:gd name="connsiteY131" fmla="*/ 3387821 h 3563386"/>
              <a:gd name="connsiteX132" fmla="*/ 3533241 w 4235500"/>
              <a:gd name="connsiteY132" fmla="*/ 3380506 h 3563386"/>
              <a:gd name="connsiteX133" fmla="*/ 3562502 w 4235500"/>
              <a:gd name="connsiteY133" fmla="*/ 3373191 h 3563386"/>
              <a:gd name="connsiteX134" fmla="*/ 3606393 w 4235500"/>
              <a:gd name="connsiteY134" fmla="*/ 3365876 h 3563386"/>
              <a:gd name="connsiteX135" fmla="*/ 3628339 w 4235500"/>
              <a:gd name="connsiteY135" fmla="*/ 3351245 h 3563386"/>
              <a:gd name="connsiteX136" fmla="*/ 3708806 w 4235500"/>
              <a:gd name="connsiteY136" fmla="*/ 3343930 h 3563386"/>
              <a:gd name="connsiteX137" fmla="*/ 3781958 w 4235500"/>
              <a:gd name="connsiteY137" fmla="*/ 3329300 h 3563386"/>
              <a:gd name="connsiteX138" fmla="*/ 3840480 w 4235500"/>
              <a:gd name="connsiteY138" fmla="*/ 3321984 h 3563386"/>
              <a:gd name="connsiteX139" fmla="*/ 3899001 w 4235500"/>
              <a:gd name="connsiteY139" fmla="*/ 3307354 h 3563386"/>
              <a:gd name="connsiteX140" fmla="*/ 3935577 w 4235500"/>
              <a:gd name="connsiteY140" fmla="*/ 3300039 h 3563386"/>
              <a:gd name="connsiteX141" fmla="*/ 4008729 w 4235500"/>
              <a:gd name="connsiteY141" fmla="*/ 3270778 h 3563386"/>
              <a:gd name="connsiteX142" fmla="*/ 4059936 w 4235500"/>
              <a:gd name="connsiteY142" fmla="*/ 3248832 h 3563386"/>
              <a:gd name="connsiteX143" fmla="*/ 4096512 w 4235500"/>
              <a:gd name="connsiteY143" fmla="*/ 3219572 h 3563386"/>
              <a:gd name="connsiteX144" fmla="*/ 4118457 w 4235500"/>
              <a:gd name="connsiteY144" fmla="*/ 3204941 h 3563386"/>
              <a:gd name="connsiteX145" fmla="*/ 4162348 w 4235500"/>
              <a:gd name="connsiteY145" fmla="*/ 3153735 h 3563386"/>
              <a:gd name="connsiteX146" fmla="*/ 4191609 w 4235500"/>
              <a:gd name="connsiteY146" fmla="*/ 3117159 h 3563386"/>
              <a:gd name="connsiteX147" fmla="*/ 4198924 w 4235500"/>
              <a:gd name="connsiteY147" fmla="*/ 3087898 h 3563386"/>
              <a:gd name="connsiteX148" fmla="*/ 4206240 w 4235500"/>
              <a:gd name="connsiteY148" fmla="*/ 3065952 h 3563386"/>
              <a:gd name="connsiteX149" fmla="*/ 4220870 w 4235500"/>
              <a:gd name="connsiteY149" fmla="*/ 2992800 h 3563386"/>
              <a:gd name="connsiteX150" fmla="*/ 4235500 w 4235500"/>
              <a:gd name="connsiteY150" fmla="*/ 2926964 h 3563386"/>
              <a:gd name="connsiteX151" fmla="*/ 4228185 w 4235500"/>
              <a:gd name="connsiteY151" fmla="*/ 2846496 h 3563386"/>
              <a:gd name="connsiteX152" fmla="*/ 4198924 w 4235500"/>
              <a:gd name="connsiteY152" fmla="*/ 2802605 h 3563386"/>
              <a:gd name="connsiteX153" fmla="*/ 4184294 w 4235500"/>
              <a:gd name="connsiteY153" fmla="*/ 2780660 h 3563386"/>
              <a:gd name="connsiteX154" fmla="*/ 4155033 w 4235500"/>
              <a:gd name="connsiteY154" fmla="*/ 2751399 h 3563386"/>
              <a:gd name="connsiteX155" fmla="*/ 4140403 w 4235500"/>
              <a:gd name="connsiteY155" fmla="*/ 2736768 h 3563386"/>
              <a:gd name="connsiteX156" fmla="*/ 4103827 w 4235500"/>
              <a:gd name="connsiteY156" fmla="*/ 2714823 h 3563386"/>
              <a:gd name="connsiteX157" fmla="*/ 4081881 w 4235500"/>
              <a:gd name="connsiteY157" fmla="*/ 2707508 h 3563386"/>
              <a:gd name="connsiteX158" fmla="*/ 4059936 w 4235500"/>
              <a:gd name="connsiteY158" fmla="*/ 2692877 h 3563386"/>
              <a:gd name="connsiteX159" fmla="*/ 4016044 w 4235500"/>
              <a:gd name="connsiteY159" fmla="*/ 2678247 h 3563386"/>
              <a:gd name="connsiteX160" fmla="*/ 3957523 w 4235500"/>
              <a:gd name="connsiteY160" fmla="*/ 2656301 h 3563386"/>
              <a:gd name="connsiteX161" fmla="*/ 3920947 w 4235500"/>
              <a:gd name="connsiteY161" fmla="*/ 2634356 h 3563386"/>
              <a:gd name="connsiteX162" fmla="*/ 3862425 w 4235500"/>
              <a:gd name="connsiteY162" fmla="*/ 2612410 h 3563386"/>
              <a:gd name="connsiteX163" fmla="*/ 3796588 w 4235500"/>
              <a:gd name="connsiteY163" fmla="*/ 2583149 h 3563386"/>
              <a:gd name="connsiteX164" fmla="*/ 3752697 w 4235500"/>
              <a:gd name="connsiteY164" fmla="*/ 2575834 h 3563386"/>
              <a:gd name="connsiteX165" fmla="*/ 3679545 w 4235500"/>
              <a:gd name="connsiteY165" fmla="*/ 2553888 h 3563386"/>
              <a:gd name="connsiteX166" fmla="*/ 3621024 w 4235500"/>
              <a:gd name="connsiteY166" fmla="*/ 2539258 h 3563386"/>
              <a:gd name="connsiteX167" fmla="*/ 3445459 w 4235500"/>
              <a:gd name="connsiteY167" fmla="*/ 2531943 h 3563386"/>
              <a:gd name="connsiteX168" fmla="*/ 3372307 w 4235500"/>
              <a:gd name="connsiteY168" fmla="*/ 2517312 h 3563386"/>
              <a:gd name="connsiteX169" fmla="*/ 3335731 w 4235500"/>
              <a:gd name="connsiteY169" fmla="*/ 2509997 h 3563386"/>
              <a:gd name="connsiteX170" fmla="*/ 3269894 w 4235500"/>
              <a:gd name="connsiteY170" fmla="*/ 2488052 h 3563386"/>
              <a:gd name="connsiteX171" fmla="*/ 3226003 w 4235500"/>
              <a:gd name="connsiteY171" fmla="*/ 2473421 h 3563386"/>
              <a:gd name="connsiteX172" fmla="*/ 3196742 w 4235500"/>
              <a:gd name="connsiteY172" fmla="*/ 2466106 h 3563386"/>
              <a:gd name="connsiteX173" fmla="*/ 3145536 w 4235500"/>
              <a:gd name="connsiteY173" fmla="*/ 2451476 h 3563386"/>
              <a:gd name="connsiteX174" fmla="*/ 3123590 w 4235500"/>
              <a:gd name="connsiteY174" fmla="*/ 2444160 h 3563386"/>
              <a:gd name="connsiteX175" fmla="*/ 3028492 w 4235500"/>
              <a:gd name="connsiteY175" fmla="*/ 2436845 h 3563386"/>
              <a:gd name="connsiteX176" fmla="*/ 2904134 w 4235500"/>
              <a:gd name="connsiteY176" fmla="*/ 2422215 h 3563386"/>
              <a:gd name="connsiteX177" fmla="*/ 2860243 w 4235500"/>
              <a:gd name="connsiteY177" fmla="*/ 2414900 h 3563386"/>
              <a:gd name="connsiteX178" fmla="*/ 2757830 w 4235500"/>
              <a:gd name="connsiteY178" fmla="*/ 2400269 h 3563386"/>
              <a:gd name="connsiteX179" fmla="*/ 2684678 w 4235500"/>
              <a:gd name="connsiteY179" fmla="*/ 2385639 h 3563386"/>
              <a:gd name="connsiteX180" fmla="*/ 2640787 w 4235500"/>
              <a:gd name="connsiteY180" fmla="*/ 2371008 h 3563386"/>
              <a:gd name="connsiteX181" fmla="*/ 2618841 w 4235500"/>
              <a:gd name="connsiteY181" fmla="*/ 2363693 h 3563386"/>
              <a:gd name="connsiteX182" fmla="*/ 2596896 w 4235500"/>
              <a:gd name="connsiteY182" fmla="*/ 2349063 h 3563386"/>
              <a:gd name="connsiteX183" fmla="*/ 2574950 w 4235500"/>
              <a:gd name="connsiteY183" fmla="*/ 2341748 h 3563386"/>
              <a:gd name="connsiteX184" fmla="*/ 2516428 w 4235500"/>
              <a:gd name="connsiteY184" fmla="*/ 2297856 h 3563386"/>
              <a:gd name="connsiteX185" fmla="*/ 2501798 w 4235500"/>
              <a:gd name="connsiteY185" fmla="*/ 2275911 h 3563386"/>
              <a:gd name="connsiteX186" fmla="*/ 2509113 w 4235500"/>
              <a:gd name="connsiteY186" fmla="*/ 2114976 h 3563386"/>
              <a:gd name="connsiteX187" fmla="*/ 2523744 w 4235500"/>
              <a:gd name="connsiteY187" fmla="*/ 2071085 h 3563386"/>
              <a:gd name="connsiteX188" fmla="*/ 2531059 w 4235500"/>
              <a:gd name="connsiteY188" fmla="*/ 2049140 h 3563386"/>
              <a:gd name="connsiteX189" fmla="*/ 2531059 w 4235500"/>
              <a:gd name="connsiteY189" fmla="*/ 2012564 h 35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235500" h="3563386">
                <a:moveTo>
                  <a:pt x="2531059" y="2012564"/>
                </a:moveTo>
                <a:lnTo>
                  <a:pt x="2531059" y="2012564"/>
                </a:lnTo>
                <a:cubicBezTo>
                  <a:pt x="2528621" y="1729709"/>
                  <a:pt x="2528498" y="1446825"/>
                  <a:pt x="2523744" y="1164000"/>
                </a:cubicBezTo>
                <a:cubicBezTo>
                  <a:pt x="2523614" y="1156290"/>
                  <a:pt x="2517940" y="1149616"/>
                  <a:pt x="2516428" y="1142055"/>
                </a:cubicBezTo>
                <a:cubicBezTo>
                  <a:pt x="2516366" y="1141747"/>
                  <a:pt x="2496877" y="1010315"/>
                  <a:pt x="2487168" y="995751"/>
                </a:cubicBezTo>
                <a:lnTo>
                  <a:pt x="2472537" y="973805"/>
                </a:lnTo>
                <a:cubicBezTo>
                  <a:pt x="2467509" y="948665"/>
                  <a:pt x="2464794" y="932072"/>
                  <a:pt x="2457907" y="907968"/>
                </a:cubicBezTo>
                <a:cubicBezTo>
                  <a:pt x="2455789" y="900554"/>
                  <a:pt x="2452710" y="893437"/>
                  <a:pt x="2450592" y="886023"/>
                </a:cubicBezTo>
                <a:cubicBezTo>
                  <a:pt x="2435571" y="833453"/>
                  <a:pt x="2451046" y="880530"/>
                  <a:pt x="2435961" y="820186"/>
                </a:cubicBezTo>
                <a:cubicBezTo>
                  <a:pt x="2434091" y="812705"/>
                  <a:pt x="2430319" y="805767"/>
                  <a:pt x="2428646" y="798240"/>
                </a:cubicBezTo>
                <a:cubicBezTo>
                  <a:pt x="2425429" y="783761"/>
                  <a:pt x="2424439" y="768852"/>
                  <a:pt x="2421331" y="754349"/>
                </a:cubicBezTo>
                <a:cubicBezTo>
                  <a:pt x="2417118" y="734688"/>
                  <a:pt x="2410005" y="715662"/>
                  <a:pt x="2406700" y="695828"/>
                </a:cubicBezTo>
                <a:cubicBezTo>
                  <a:pt x="2401756" y="666165"/>
                  <a:pt x="2400255" y="649960"/>
                  <a:pt x="2392070" y="622676"/>
                </a:cubicBezTo>
                <a:cubicBezTo>
                  <a:pt x="2387639" y="607904"/>
                  <a:pt x="2385995" y="591616"/>
                  <a:pt x="2377440" y="578784"/>
                </a:cubicBezTo>
                <a:cubicBezTo>
                  <a:pt x="2372563" y="571469"/>
                  <a:pt x="2367171" y="564472"/>
                  <a:pt x="2362809" y="556839"/>
                </a:cubicBezTo>
                <a:cubicBezTo>
                  <a:pt x="2357399" y="547371"/>
                  <a:pt x="2354517" y="536452"/>
                  <a:pt x="2348179" y="527578"/>
                </a:cubicBezTo>
                <a:cubicBezTo>
                  <a:pt x="2326426" y="497124"/>
                  <a:pt x="2329394" y="513318"/>
                  <a:pt x="2304288" y="491002"/>
                </a:cubicBezTo>
                <a:cubicBezTo>
                  <a:pt x="2288824" y="477256"/>
                  <a:pt x="2277611" y="458589"/>
                  <a:pt x="2260396" y="447111"/>
                </a:cubicBezTo>
                <a:cubicBezTo>
                  <a:pt x="2206142" y="410939"/>
                  <a:pt x="2265512" y="452593"/>
                  <a:pt x="2223820" y="417850"/>
                </a:cubicBezTo>
                <a:cubicBezTo>
                  <a:pt x="2214454" y="410045"/>
                  <a:pt x="2203181" y="404525"/>
                  <a:pt x="2194560" y="395904"/>
                </a:cubicBezTo>
                <a:cubicBezTo>
                  <a:pt x="2188343" y="389687"/>
                  <a:pt x="2186146" y="380176"/>
                  <a:pt x="2179929" y="373959"/>
                </a:cubicBezTo>
                <a:cubicBezTo>
                  <a:pt x="2164959" y="358989"/>
                  <a:pt x="2145942" y="356177"/>
                  <a:pt x="2128723" y="344698"/>
                </a:cubicBezTo>
                <a:cubicBezTo>
                  <a:pt x="2122984" y="340872"/>
                  <a:pt x="2120261" y="333152"/>
                  <a:pt x="2114092" y="330068"/>
                </a:cubicBezTo>
                <a:cubicBezTo>
                  <a:pt x="2105100" y="325572"/>
                  <a:pt x="2094499" y="325514"/>
                  <a:pt x="2084832" y="322752"/>
                </a:cubicBezTo>
                <a:cubicBezTo>
                  <a:pt x="2077418" y="320634"/>
                  <a:pt x="2069974" y="318474"/>
                  <a:pt x="2062886" y="315437"/>
                </a:cubicBezTo>
                <a:cubicBezTo>
                  <a:pt x="2052863" y="311142"/>
                  <a:pt x="2043648" y="305103"/>
                  <a:pt x="2033625" y="300807"/>
                </a:cubicBezTo>
                <a:cubicBezTo>
                  <a:pt x="2016089" y="293292"/>
                  <a:pt x="2000975" y="291478"/>
                  <a:pt x="1982419" y="286176"/>
                </a:cubicBezTo>
                <a:cubicBezTo>
                  <a:pt x="1948104" y="276371"/>
                  <a:pt x="1970233" y="280954"/>
                  <a:pt x="1931212" y="264231"/>
                </a:cubicBezTo>
                <a:cubicBezTo>
                  <a:pt x="1901177" y="251359"/>
                  <a:pt x="1910853" y="261049"/>
                  <a:pt x="1872691" y="249600"/>
                </a:cubicBezTo>
                <a:cubicBezTo>
                  <a:pt x="1860114" y="245827"/>
                  <a:pt x="1848665" y="238832"/>
                  <a:pt x="1836115" y="234970"/>
                </a:cubicBezTo>
                <a:cubicBezTo>
                  <a:pt x="1816896" y="229057"/>
                  <a:pt x="1796992" y="225631"/>
                  <a:pt x="1777593" y="220340"/>
                </a:cubicBezTo>
                <a:cubicBezTo>
                  <a:pt x="1753910" y="213881"/>
                  <a:pt x="1683870" y="184680"/>
                  <a:pt x="1682496" y="183764"/>
                </a:cubicBezTo>
                <a:cubicBezTo>
                  <a:pt x="1675181" y="178887"/>
                  <a:pt x="1668584" y="172704"/>
                  <a:pt x="1660550" y="169133"/>
                </a:cubicBezTo>
                <a:cubicBezTo>
                  <a:pt x="1646457" y="162870"/>
                  <a:pt x="1616659" y="154503"/>
                  <a:pt x="1616659" y="154503"/>
                </a:cubicBezTo>
                <a:cubicBezTo>
                  <a:pt x="1609344" y="149626"/>
                  <a:pt x="1602747" y="143443"/>
                  <a:pt x="1594713" y="139872"/>
                </a:cubicBezTo>
                <a:cubicBezTo>
                  <a:pt x="1580620" y="133609"/>
                  <a:pt x="1565452" y="130119"/>
                  <a:pt x="1550822" y="125242"/>
                </a:cubicBezTo>
                <a:cubicBezTo>
                  <a:pt x="1509805" y="111570"/>
                  <a:pt x="1536345" y="119794"/>
                  <a:pt x="1470355" y="103296"/>
                </a:cubicBezTo>
                <a:cubicBezTo>
                  <a:pt x="1460601" y="100858"/>
                  <a:pt x="1450632" y="99160"/>
                  <a:pt x="1441094" y="95981"/>
                </a:cubicBezTo>
                <a:cubicBezTo>
                  <a:pt x="1367309" y="71387"/>
                  <a:pt x="1481780" y="108919"/>
                  <a:pt x="1389888" y="81351"/>
                </a:cubicBezTo>
                <a:cubicBezTo>
                  <a:pt x="1375116" y="76919"/>
                  <a:pt x="1361119" y="69744"/>
                  <a:pt x="1345996" y="66720"/>
                </a:cubicBezTo>
                <a:cubicBezTo>
                  <a:pt x="1292513" y="56024"/>
                  <a:pt x="1321728" y="61163"/>
                  <a:pt x="1258214" y="52090"/>
                </a:cubicBezTo>
                <a:cubicBezTo>
                  <a:pt x="1213141" y="37066"/>
                  <a:pt x="1259038" y="50911"/>
                  <a:pt x="1185062" y="37460"/>
                </a:cubicBezTo>
                <a:cubicBezTo>
                  <a:pt x="1175170" y="35661"/>
                  <a:pt x="1165744" y="31635"/>
                  <a:pt x="1155801" y="30144"/>
                </a:cubicBezTo>
                <a:cubicBezTo>
                  <a:pt x="1018588" y="9562"/>
                  <a:pt x="1015407" y="14580"/>
                  <a:pt x="855878" y="8199"/>
                </a:cubicBezTo>
                <a:cubicBezTo>
                  <a:pt x="735009" y="-1873"/>
                  <a:pt x="760067" y="-3563"/>
                  <a:pt x="607161" y="8199"/>
                </a:cubicBezTo>
                <a:cubicBezTo>
                  <a:pt x="591512" y="9403"/>
                  <a:pt x="571261" y="18456"/>
                  <a:pt x="555955" y="22829"/>
                </a:cubicBezTo>
                <a:cubicBezTo>
                  <a:pt x="546288" y="25591"/>
                  <a:pt x="536448" y="27706"/>
                  <a:pt x="526694" y="30144"/>
                </a:cubicBezTo>
                <a:cubicBezTo>
                  <a:pt x="512064" y="39898"/>
                  <a:pt x="495236" y="46972"/>
                  <a:pt x="482803" y="59405"/>
                </a:cubicBezTo>
                <a:cubicBezTo>
                  <a:pt x="475488" y="66720"/>
                  <a:pt x="469023" y="74999"/>
                  <a:pt x="460857" y="81351"/>
                </a:cubicBezTo>
                <a:cubicBezTo>
                  <a:pt x="446977" y="92146"/>
                  <a:pt x="431596" y="100858"/>
                  <a:pt x="416966" y="110612"/>
                </a:cubicBezTo>
                <a:lnTo>
                  <a:pt x="395020" y="125242"/>
                </a:lnTo>
                <a:cubicBezTo>
                  <a:pt x="387705" y="130119"/>
                  <a:pt x="380938" y="135940"/>
                  <a:pt x="373075" y="139872"/>
                </a:cubicBezTo>
                <a:cubicBezTo>
                  <a:pt x="363321" y="144749"/>
                  <a:pt x="353282" y="149093"/>
                  <a:pt x="343814" y="154503"/>
                </a:cubicBezTo>
                <a:cubicBezTo>
                  <a:pt x="304111" y="177191"/>
                  <a:pt x="340156" y="163037"/>
                  <a:pt x="299923" y="176448"/>
                </a:cubicBezTo>
                <a:cubicBezTo>
                  <a:pt x="289250" y="183564"/>
                  <a:pt x="255312" y="205604"/>
                  <a:pt x="248716" y="213024"/>
                </a:cubicBezTo>
                <a:cubicBezTo>
                  <a:pt x="237034" y="226166"/>
                  <a:pt x="229210" y="242286"/>
                  <a:pt x="219456" y="256916"/>
                </a:cubicBezTo>
                <a:lnTo>
                  <a:pt x="204825" y="278861"/>
                </a:lnTo>
                <a:lnTo>
                  <a:pt x="190195" y="322752"/>
                </a:lnTo>
                <a:cubicBezTo>
                  <a:pt x="187757" y="330067"/>
                  <a:pt x="184148" y="337092"/>
                  <a:pt x="182880" y="344698"/>
                </a:cubicBezTo>
                <a:cubicBezTo>
                  <a:pt x="180441" y="359328"/>
                  <a:pt x="178473" y="374045"/>
                  <a:pt x="175564" y="388589"/>
                </a:cubicBezTo>
                <a:cubicBezTo>
                  <a:pt x="170035" y="416232"/>
                  <a:pt x="162951" y="433743"/>
                  <a:pt x="153619" y="461741"/>
                </a:cubicBezTo>
                <a:cubicBezTo>
                  <a:pt x="144123" y="490230"/>
                  <a:pt x="151757" y="478234"/>
                  <a:pt x="131673" y="498317"/>
                </a:cubicBezTo>
                <a:cubicBezTo>
                  <a:pt x="113289" y="553473"/>
                  <a:pt x="138086" y="485493"/>
                  <a:pt x="109728" y="542208"/>
                </a:cubicBezTo>
                <a:cubicBezTo>
                  <a:pt x="106279" y="549105"/>
                  <a:pt x="105861" y="557257"/>
                  <a:pt x="102412" y="564154"/>
                </a:cubicBezTo>
                <a:cubicBezTo>
                  <a:pt x="98480" y="572018"/>
                  <a:pt x="92144" y="578467"/>
                  <a:pt x="87782" y="586100"/>
                </a:cubicBezTo>
                <a:cubicBezTo>
                  <a:pt x="50666" y="651055"/>
                  <a:pt x="94161" y="583848"/>
                  <a:pt x="58521" y="637306"/>
                </a:cubicBezTo>
                <a:cubicBezTo>
                  <a:pt x="39282" y="695025"/>
                  <a:pt x="49567" y="659386"/>
                  <a:pt x="36576" y="776295"/>
                </a:cubicBezTo>
                <a:lnTo>
                  <a:pt x="29260" y="842132"/>
                </a:lnTo>
                <a:cubicBezTo>
                  <a:pt x="26822" y="907969"/>
                  <a:pt x="26054" y="973888"/>
                  <a:pt x="21945" y="1039642"/>
                </a:cubicBezTo>
                <a:cubicBezTo>
                  <a:pt x="21169" y="1052051"/>
                  <a:pt x="16569" y="1063937"/>
                  <a:pt x="14630" y="1076218"/>
                </a:cubicBezTo>
                <a:cubicBezTo>
                  <a:pt x="9252" y="1110280"/>
                  <a:pt x="0" y="1178631"/>
                  <a:pt x="0" y="1178631"/>
                </a:cubicBezTo>
                <a:cubicBezTo>
                  <a:pt x="2438" y="1227399"/>
                  <a:pt x="5147" y="1276154"/>
                  <a:pt x="7315" y="1324935"/>
                </a:cubicBezTo>
                <a:cubicBezTo>
                  <a:pt x="10024" y="1385884"/>
                  <a:pt x="10433" y="1446951"/>
                  <a:pt x="14630" y="1507815"/>
                </a:cubicBezTo>
                <a:cubicBezTo>
                  <a:pt x="15322" y="1517845"/>
                  <a:pt x="20292" y="1527159"/>
                  <a:pt x="21945" y="1537076"/>
                </a:cubicBezTo>
                <a:cubicBezTo>
                  <a:pt x="25177" y="1556467"/>
                  <a:pt x="25743" y="1576255"/>
                  <a:pt x="29260" y="1595597"/>
                </a:cubicBezTo>
                <a:cubicBezTo>
                  <a:pt x="30639" y="1603184"/>
                  <a:pt x="34706" y="1610062"/>
                  <a:pt x="36576" y="1617543"/>
                </a:cubicBezTo>
                <a:cubicBezTo>
                  <a:pt x="44678" y="1649950"/>
                  <a:pt x="48811" y="1687618"/>
                  <a:pt x="51206" y="1719956"/>
                </a:cubicBezTo>
                <a:cubicBezTo>
                  <a:pt x="56227" y="1787748"/>
                  <a:pt x="58084" y="1876960"/>
                  <a:pt x="65836" y="1946727"/>
                </a:cubicBezTo>
                <a:cubicBezTo>
                  <a:pt x="67209" y="1959084"/>
                  <a:pt x="70713" y="1971111"/>
                  <a:pt x="73152" y="1983303"/>
                </a:cubicBezTo>
                <a:cubicBezTo>
                  <a:pt x="75590" y="2007687"/>
                  <a:pt x="77001" y="2032196"/>
                  <a:pt x="80467" y="2056455"/>
                </a:cubicBezTo>
                <a:cubicBezTo>
                  <a:pt x="81889" y="2066408"/>
                  <a:pt x="87208" y="2075679"/>
                  <a:pt x="87782" y="2085716"/>
                </a:cubicBezTo>
                <a:cubicBezTo>
                  <a:pt x="91512" y="2150987"/>
                  <a:pt x="85346" y="2278365"/>
                  <a:pt x="102412" y="2363693"/>
                </a:cubicBezTo>
                <a:cubicBezTo>
                  <a:pt x="103924" y="2371254"/>
                  <a:pt x="107512" y="2378253"/>
                  <a:pt x="109728" y="2385639"/>
                </a:cubicBezTo>
                <a:cubicBezTo>
                  <a:pt x="114829" y="2402642"/>
                  <a:pt x="119481" y="2419776"/>
                  <a:pt x="124358" y="2436845"/>
                </a:cubicBezTo>
                <a:cubicBezTo>
                  <a:pt x="126796" y="2453914"/>
                  <a:pt x="128589" y="2471088"/>
                  <a:pt x="131673" y="2488052"/>
                </a:cubicBezTo>
                <a:cubicBezTo>
                  <a:pt x="140796" y="2538229"/>
                  <a:pt x="135856" y="2497469"/>
                  <a:pt x="146304" y="2539258"/>
                </a:cubicBezTo>
                <a:cubicBezTo>
                  <a:pt x="149320" y="2551320"/>
                  <a:pt x="150823" y="2563719"/>
                  <a:pt x="153619" y="2575834"/>
                </a:cubicBezTo>
                <a:cubicBezTo>
                  <a:pt x="158140" y="2595427"/>
                  <a:pt x="168249" y="2634356"/>
                  <a:pt x="168249" y="2634356"/>
                </a:cubicBezTo>
                <a:cubicBezTo>
                  <a:pt x="165811" y="2700193"/>
                  <a:pt x="166258" y="2766200"/>
                  <a:pt x="160934" y="2831866"/>
                </a:cubicBezTo>
                <a:cubicBezTo>
                  <a:pt x="158924" y="2856652"/>
                  <a:pt x="146304" y="2905018"/>
                  <a:pt x="146304" y="2905018"/>
                </a:cubicBezTo>
                <a:cubicBezTo>
                  <a:pt x="148742" y="2934279"/>
                  <a:pt x="149739" y="2963695"/>
                  <a:pt x="153619" y="2992800"/>
                </a:cubicBezTo>
                <a:cubicBezTo>
                  <a:pt x="157430" y="3021383"/>
                  <a:pt x="163822" y="3010272"/>
                  <a:pt x="175564" y="3036692"/>
                </a:cubicBezTo>
                <a:cubicBezTo>
                  <a:pt x="181827" y="3050785"/>
                  <a:pt x="183298" y="3066789"/>
                  <a:pt x="190195" y="3080583"/>
                </a:cubicBezTo>
                <a:lnTo>
                  <a:pt x="204825" y="3109844"/>
                </a:lnTo>
                <a:cubicBezTo>
                  <a:pt x="206924" y="3130838"/>
                  <a:pt x="206272" y="3178574"/>
                  <a:pt x="219456" y="3204941"/>
                </a:cubicBezTo>
                <a:cubicBezTo>
                  <a:pt x="223388" y="3212805"/>
                  <a:pt x="228458" y="3220133"/>
                  <a:pt x="234086" y="3226887"/>
                </a:cubicBezTo>
                <a:cubicBezTo>
                  <a:pt x="240709" y="3234834"/>
                  <a:pt x="248717" y="3241517"/>
                  <a:pt x="256032" y="3248832"/>
                </a:cubicBezTo>
                <a:lnTo>
                  <a:pt x="277977" y="3314669"/>
                </a:lnTo>
                <a:cubicBezTo>
                  <a:pt x="280415" y="3321984"/>
                  <a:pt x="283780" y="3329054"/>
                  <a:pt x="285292" y="3336615"/>
                </a:cubicBezTo>
                <a:cubicBezTo>
                  <a:pt x="287731" y="3348807"/>
                  <a:pt x="288242" y="3361549"/>
                  <a:pt x="292608" y="3373191"/>
                </a:cubicBezTo>
                <a:cubicBezTo>
                  <a:pt x="298124" y="3387899"/>
                  <a:pt x="327327" y="3418282"/>
                  <a:pt x="336499" y="3424397"/>
                </a:cubicBezTo>
                <a:cubicBezTo>
                  <a:pt x="343814" y="3429274"/>
                  <a:pt x="350580" y="3435096"/>
                  <a:pt x="358444" y="3439028"/>
                </a:cubicBezTo>
                <a:cubicBezTo>
                  <a:pt x="365341" y="3442477"/>
                  <a:pt x="372976" y="3444225"/>
                  <a:pt x="380390" y="3446343"/>
                </a:cubicBezTo>
                <a:cubicBezTo>
                  <a:pt x="431402" y="3460917"/>
                  <a:pt x="388874" y="3446603"/>
                  <a:pt x="453542" y="3460973"/>
                </a:cubicBezTo>
                <a:cubicBezTo>
                  <a:pt x="461069" y="3462646"/>
                  <a:pt x="468074" y="3466170"/>
                  <a:pt x="475488" y="3468288"/>
                </a:cubicBezTo>
                <a:cubicBezTo>
                  <a:pt x="485155" y="3471050"/>
                  <a:pt x="495081" y="3472842"/>
                  <a:pt x="504748" y="3475604"/>
                </a:cubicBezTo>
                <a:cubicBezTo>
                  <a:pt x="512162" y="3477722"/>
                  <a:pt x="519213" y="3481049"/>
                  <a:pt x="526694" y="3482919"/>
                </a:cubicBezTo>
                <a:cubicBezTo>
                  <a:pt x="552241" y="3489305"/>
                  <a:pt x="589702" y="3494452"/>
                  <a:pt x="614476" y="3497549"/>
                </a:cubicBezTo>
                <a:cubicBezTo>
                  <a:pt x="636386" y="3500288"/>
                  <a:pt x="658503" y="3501420"/>
                  <a:pt x="680313" y="3504864"/>
                </a:cubicBezTo>
                <a:cubicBezTo>
                  <a:pt x="704876" y="3508742"/>
                  <a:pt x="728848" y="3515978"/>
                  <a:pt x="753465" y="3519495"/>
                </a:cubicBezTo>
                <a:cubicBezTo>
                  <a:pt x="778060" y="3523009"/>
                  <a:pt x="823187" y="3529050"/>
                  <a:pt x="848563" y="3534125"/>
                </a:cubicBezTo>
                <a:cubicBezTo>
                  <a:pt x="858422" y="3536097"/>
                  <a:pt x="867907" y="3539787"/>
                  <a:pt x="877824" y="3541440"/>
                </a:cubicBezTo>
                <a:cubicBezTo>
                  <a:pt x="897215" y="3544672"/>
                  <a:pt x="916915" y="3545767"/>
                  <a:pt x="936345" y="3548756"/>
                </a:cubicBezTo>
                <a:cubicBezTo>
                  <a:pt x="948634" y="3550647"/>
                  <a:pt x="960613" y="3554313"/>
                  <a:pt x="972921" y="3556071"/>
                </a:cubicBezTo>
                <a:cubicBezTo>
                  <a:pt x="994780" y="3559194"/>
                  <a:pt x="1016812" y="3560948"/>
                  <a:pt x="1038758" y="3563386"/>
                </a:cubicBezTo>
                <a:lnTo>
                  <a:pt x="2062886" y="3556071"/>
                </a:lnTo>
                <a:cubicBezTo>
                  <a:pt x="2072939" y="3555931"/>
                  <a:pt x="2082181" y="3550085"/>
                  <a:pt x="2092147" y="3548756"/>
                </a:cubicBezTo>
                <a:cubicBezTo>
                  <a:pt x="2118844" y="3545196"/>
                  <a:pt x="2145792" y="3543879"/>
                  <a:pt x="2172614" y="3541440"/>
                </a:cubicBezTo>
                <a:cubicBezTo>
                  <a:pt x="2196998" y="3536563"/>
                  <a:pt x="2221001" y="3529061"/>
                  <a:pt x="2245766" y="3526810"/>
                </a:cubicBezTo>
                <a:cubicBezTo>
                  <a:pt x="2435537" y="3509558"/>
                  <a:pt x="2299307" y="3520093"/>
                  <a:pt x="2655417" y="3512180"/>
                </a:cubicBezTo>
                <a:cubicBezTo>
                  <a:pt x="2662732" y="3509741"/>
                  <a:pt x="2669776" y="3506243"/>
                  <a:pt x="2677363" y="3504864"/>
                </a:cubicBezTo>
                <a:cubicBezTo>
                  <a:pt x="2714251" y="3498157"/>
                  <a:pt x="2773600" y="3494959"/>
                  <a:pt x="2809036" y="3490234"/>
                </a:cubicBezTo>
                <a:cubicBezTo>
                  <a:pt x="2902025" y="3477836"/>
                  <a:pt x="2774558" y="3486402"/>
                  <a:pt x="2904134" y="3475604"/>
                </a:cubicBezTo>
                <a:cubicBezTo>
                  <a:pt x="2943089" y="3472358"/>
                  <a:pt x="2982163" y="3470727"/>
                  <a:pt x="3021177" y="3468288"/>
                </a:cubicBezTo>
                <a:cubicBezTo>
                  <a:pt x="3075696" y="3454659"/>
                  <a:pt x="3032020" y="3464190"/>
                  <a:pt x="3116275" y="3453658"/>
                </a:cubicBezTo>
                <a:cubicBezTo>
                  <a:pt x="3245646" y="3437487"/>
                  <a:pt x="3073709" y="3455720"/>
                  <a:pt x="3240633" y="3439028"/>
                </a:cubicBezTo>
                <a:cubicBezTo>
                  <a:pt x="3351026" y="3416947"/>
                  <a:pt x="3213429" y="3445072"/>
                  <a:pt x="3306470" y="3424397"/>
                </a:cubicBezTo>
                <a:cubicBezTo>
                  <a:pt x="3318607" y="3421700"/>
                  <a:pt x="3330984" y="3420097"/>
                  <a:pt x="3343046" y="3417082"/>
                </a:cubicBezTo>
                <a:cubicBezTo>
                  <a:pt x="3350527" y="3415212"/>
                  <a:pt x="3357511" y="3411637"/>
                  <a:pt x="3364992" y="3409767"/>
                </a:cubicBezTo>
                <a:cubicBezTo>
                  <a:pt x="3377054" y="3406752"/>
                  <a:pt x="3389431" y="3405149"/>
                  <a:pt x="3401568" y="3402452"/>
                </a:cubicBezTo>
                <a:cubicBezTo>
                  <a:pt x="3411382" y="3400271"/>
                  <a:pt x="3421161" y="3397898"/>
                  <a:pt x="3430828" y="3395136"/>
                </a:cubicBezTo>
                <a:cubicBezTo>
                  <a:pt x="3438242" y="3393018"/>
                  <a:pt x="3445140" y="3388911"/>
                  <a:pt x="3452774" y="3387821"/>
                </a:cubicBezTo>
                <a:cubicBezTo>
                  <a:pt x="3479436" y="3384012"/>
                  <a:pt x="3506419" y="3382944"/>
                  <a:pt x="3533241" y="3380506"/>
                </a:cubicBezTo>
                <a:cubicBezTo>
                  <a:pt x="3542995" y="3378068"/>
                  <a:pt x="3552643" y="3375163"/>
                  <a:pt x="3562502" y="3373191"/>
                </a:cubicBezTo>
                <a:cubicBezTo>
                  <a:pt x="3577046" y="3370282"/>
                  <a:pt x="3592322" y="3370566"/>
                  <a:pt x="3606393" y="3365876"/>
                </a:cubicBezTo>
                <a:cubicBezTo>
                  <a:pt x="3614734" y="3363096"/>
                  <a:pt x="3619742" y="3353087"/>
                  <a:pt x="3628339" y="3351245"/>
                </a:cubicBezTo>
                <a:cubicBezTo>
                  <a:pt x="3654674" y="3345602"/>
                  <a:pt x="3682058" y="3347077"/>
                  <a:pt x="3708806" y="3343930"/>
                </a:cubicBezTo>
                <a:cubicBezTo>
                  <a:pt x="3818252" y="3331054"/>
                  <a:pt x="3700594" y="3342861"/>
                  <a:pt x="3781958" y="3329300"/>
                </a:cubicBezTo>
                <a:cubicBezTo>
                  <a:pt x="3801350" y="3326068"/>
                  <a:pt x="3821049" y="3324973"/>
                  <a:pt x="3840480" y="3321984"/>
                </a:cubicBezTo>
                <a:cubicBezTo>
                  <a:pt x="3910593" y="3311197"/>
                  <a:pt x="3849151" y="3319816"/>
                  <a:pt x="3899001" y="3307354"/>
                </a:cubicBezTo>
                <a:cubicBezTo>
                  <a:pt x="3911063" y="3304338"/>
                  <a:pt x="3923582" y="3303311"/>
                  <a:pt x="3935577" y="3300039"/>
                </a:cubicBezTo>
                <a:cubicBezTo>
                  <a:pt x="3996626" y="3283389"/>
                  <a:pt x="3960857" y="3291294"/>
                  <a:pt x="4008729" y="3270778"/>
                </a:cubicBezTo>
                <a:cubicBezTo>
                  <a:pt x="4049764" y="3253192"/>
                  <a:pt x="4011413" y="3276560"/>
                  <a:pt x="4059936" y="3248832"/>
                </a:cubicBezTo>
                <a:cubicBezTo>
                  <a:pt x="4099330" y="3226321"/>
                  <a:pt x="4066477" y="3243600"/>
                  <a:pt x="4096512" y="3219572"/>
                </a:cubicBezTo>
                <a:cubicBezTo>
                  <a:pt x="4103377" y="3214080"/>
                  <a:pt x="4111782" y="3210663"/>
                  <a:pt x="4118457" y="3204941"/>
                </a:cubicBezTo>
                <a:cubicBezTo>
                  <a:pt x="4163284" y="3166517"/>
                  <a:pt x="4134108" y="3189035"/>
                  <a:pt x="4162348" y="3153735"/>
                </a:cubicBezTo>
                <a:cubicBezTo>
                  <a:pt x="4204042" y="3101618"/>
                  <a:pt x="4146581" y="3184701"/>
                  <a:pt x="4191609" y="3117159"/>
                </a:cubicBezTo>
                <a:cubicBezTo>
                  <a:pt x="4194047" y="3107405"/>
                  <a:pt x="4196162" y="3097565"/>
                  <a:pt x="4198924" y="3087898"/>
                </a:cubicBezTo>
                <a:cubicBezTo>
                  <a:pt x="4201042" y="3080484"/>
                  <a:pt x="4204506" y="3073466"/>
                  <a:pt x="4206240" y="3065952"/>
                </a:cubicBezTo>
                <a:cubicBezTo>
                  <a:pt x="4211832" y="3041722"/>
                  <a:pt x="4214839" y="3016924"/>
                  <a:pt x="4220870" y="2992800"/>
                </a:cubicBezTo>
                <a:cubicBezTo>
                  <a:pt x="4231201" y="2951478"/>
                  <a:pt x="4226213" y="2973398"/>
                  <a:pt x="4235500" y="2926964"/>
                </a:cubicBezTo>
                <a:cubicBezTo>
                  <a:pt x="4233062" y="2900141"/>
                  <a:pt x="4235785" y="2872335"/>
                  <a:pt x="4228185" y="2846496"/>
                </a:cubicBezTo>
                <a:cubicBezTo>
                  <a:pt x="4223224" y="2829627"/>
                  <a:pt x="4208678" y="2817235"/>
                  <a:pt x="4198924" y="2802605"/>
                </a:cubicBezTo>
                <a:cubicBezTo>
                  <a:pt x="4194047" y="2795290"/>
                  <a:pt x="4190511" y="2786877"/>
                  <a:pt x="4184294" y="2780660"/>
                </a:cubicBezTo>
                <a:lnTo>
                  <a:pt x="4155033" y="2751399"/>
                </a:lnTo>
                <a:cubicBezTo>
                  <a:pt x="4150156" y="2746522"/>
                  <a:pt x="4146317" y="2740316"/>
                  <a:pt x="4140403" y="2736768"/>
                </a:cubicBezTo>
                <a:cubicBezTo>
                  <a:pt x="4128211" y="2729453"/>
                  <a:pt x="4116544" y="2721181"/>
                  <a:pt x="4103827" y="2714823"/>
                </a:cubicBezTo>
                <a:cubicBezTo>
                  <a:pt x="4096930" y="2711375"/>
                  <a:pt x="4089196" y="2709946"/>
                  <a:pt x="4081881" y="2707508"/>
                </a:cubicBezTo>
                <a:cubicBezTo>
                  <a:pt x="4074566" y="2702631"/>
                  <a:pt x="4067970" y="2696448"/>
                  <a:pt x="4059936" y="2692877"/>
                </a:cubicBezTo>
                <a:cubicBezTo>
                  <a:pt x="4045843" y="2686614"/>
                  <a:pt x="4030675" y="2683124"/>
                  <a:pt x="4016044" y="2678247"/>
                </a:cubicBezTo>
                <a:cubicBezTo>
                  <a:pt x="3997049" y="2671916"/>
                  <a:pt x="3975019" y="2665049"/>
                  <a:pt x="3957523" y="2656301"/>
                </a:cubicBezTo>
                <a:cubicBezTo>
                  <a:pt x="3944806" y="2649942"/>
                  <a:pt x="3933664" y="2640715"/>
                  <a:pt x="3920947" y="2634356"/>
                </a:cubicBezTo>
                <a:cubicBezTo>
                  <a:pt x="3860321" y="2604043"/>
                  <a:pt x="3906747" y="2631404"/>
                  <a:pt x="3862425" y="2612410"/>
                </a:cubicBezTo>
                <a:cubicBezTo>
                  <a:pt x="3834302" y="2600358"/>
                  <a:pt x="3827776" y="2591655"/>
                  <a:pt x="3796588" y="2583149"/>
                </a:cubicBezTo>
                <a:cubicBezTo>
                  <a:pt x="3782279" y="2579246"/>
                  <a:pt x="3767327" y="2578272"/>
                  <a:pt x="3752697" y="2575834"/>
                </a:cubicBezTo>
                <a:cubicBezTo>
                  <a:pt x="3687168" y="2549623"/>
                  <a:pt x="3745481" y="2570373"/>
                  <a:pt x="3679545" y="2553888"/>
                </a:cubicBezTo>
                <a:cubicBezTo>
                  <a:pt x="3650087" y="2546523"/>
                  <a:pt x="3658256" y="2541826"/>
                  <a:pt x="3621024" y="2539258"/>
                </a:cubicBezTo>
                <a:cubicBezTo>
                  <a:pt x="3562590" y="2535228"/>
                  <a:pt x="3503981" y="2534381"/>
                  <a:pt x="3445459" y="2531943"/>
                </a:cubicBezTo>
                <a:cubicBezTo>
                  <a:pt x="3359440" y="2517607"/>
                  <a:pt x="3437791" y="2531865"/>
                  <a:pt x="3372307" y="2517312"/>
                </a:cubicBezTo>
                <a:cubicBezTo>
                  <a:pt x="3360170" y="2514615"/>
                  <a:pt x="3347686" y="2513413"/>
                  <a:pt x="3335731" y="2509997"/>
                </a:cubicBezTo>
                <a:cubicBezTo>
                  <a:pt x="3313488" y="2503642"/>
                  <a:pt x="3291840" y="2495367"/>
                  <a:pt x="3269894" y="2488052"/>
                </a:cubicBezTo>
                <a:cubicBezTo>
                  <a:pt x="3255264" y="2483175"/>
                  <a:pt x="3240964" y="2477161"/>
                  <a:pt x="3226003" y="2473421"/>
                </a:cubicBezTo>
                <a:cubicBezTo>
                  <a:pt x="3216249" y="2470983"/>
                  <a:pt x="3206442" y="2468751"/>
                  <a:pt x="3196742" y="2466106"/>
                </a:cubicBezTo>
                <a:cubicBezTo>
                  <a:pt x="3179616" y="2461435"/>
                  <a:pt x="3162539" y="2456577"/>
                  <a:pt x="3145536" y="2451476"/>
                </a:cubicBezTo>
                <a:cubicBezTo>
                  <a:pt x="3138150" y="2449260"/>
                  <a:pt x="3131242" y="2445116"/>
                  <a:pt x="3123590" y="2444160"/>
                </a:cubicBezTo>
                <a:cubicBezTo>
                  <a:pt x="3092043" y="2440216"/>
                  <a:pt x="3060165" y="2439599"/>
                  <a:pt x="3028492" y="2436845"/>
                </a:cubicBezTo>
                <a:cubicBezTo>
                  <a:pt x="2973414" y="2432056"/>
                  <a:pt x="2954812" y="2430011"/>
                  <a:pt x="2904134" y="2422215"/>
                </a:cubicBezTo>
                <a:cubicBezTo>
                  <a:pt x="2889474" y="2419960"/>
                  <a:pt x="2874911" y="2417100"/>
                  <a:pt x="2860243" y="2414900"/>
                </a:cubicBezTo>
                <a:cubicBezTo>
                  <a:pt x="2826140" y="2409784"/>
                  <a:pt x="2791645" y="2407032"/>
                  <a:pt x="2757830" y="2400269"/>
                </a:cubicBezTo>
                <a:cubicBezTo>
                  <a:pt x="2733446" y="2395392"/>
                  <a:pt x="2708269" y="2393503"/>
                  <a:pt x="2684678" y="2385639"/>
                </a:cubicBezTo>
                <a:lnTo>
                  <a:pt x="2640787" y="2371008"/>
                </a:lnTo>
                <a:lnTo>
                  <a:pt x="2618841" y="2363693"/>
                </a:lnTo>
                <a:cubicBezTo>
                  <a:pt x="2611526" y="2358816"/>
                  <a:pt x="2604759" y="2352995"/>
                  <a:pt x="2596896" y="2349063"/>
                </a:cubicBezTo>
                <a:cubicBezTo>
                  <a:pt x="2589999" y="2345615"/>
                  <a:pt x="2581691" y="2345493"/>
                  <a:pt x="2574950" y="2341748"/>
                </a:cubicBezTo>
                <a:cubicBezTo>
                  <a:pt x="2558100" y="2332387"/>
                  <a:pt x="2530634" y="2315614"/>
                  <a:pt x="2516428" y="2297856"/>
                </a:cubicBezTo>
                <a:cubicBezTo>
                  <a:pt x="2510936" y="2290991"/>
                  <a:pt x="2506675" y="2283226"/>
                  <a:pt x="2501798" y="2275911"/>
                </a:cubicBezTo>
                <a:cubicBezTo>
                  <a:pt x="2504236" y="2222266"/>
                  <a:pt x="2503392" y="2168371"/>
                  <a:pt x="2509113" y="2114976"/>
                </a:cubicBezTo>
                <a:cubicBezTo>
                  <a:pt x="2510756" y="2099642"/>
                  <a:pt x="2518867" y="2085715"/>
                  <a:pt x="2523744" y="2071085"/>
                </a:cubicBezTo>
                <a:cubicBezTo>
                  <a:pt x="2526182" y="2063770"/>
                  <a:pt x="2531059" y="2056851"/>
                  <a:pt x="2531059" y="2049140"/>
                </a:cubicBezTo>
                <a:lnTo>
                  <a:pt x="2531059" y="201256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351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752" y="2708920"/>
            <a:ext cx="8784496" cy="41490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i="1"/>
              <a:t>Hogyan lehet egy relációt 2. normálformára (2NF-re) hozni? – </a:t>
            </a:r>
            <a:r>
              <a:rPr lang="hu-HU" b="1">
                <a:solidFill>
                  <a:srgbClr val="990033"/>
                </a:solidFill>
              </a:rPr>
              <a:t>a reláció szétbontásával:</a:t>
            </a:r>
            <a:br>
              <a:rPr lang="hu-HU" b="1">
                <a:solidFill>
                  <a:srgbClr val="990033"/>
                </a:solidFill>
              </a:rPr>
            </a:br>
            <a:r>
              <a:rPr lang="hu-HU" b="1"/>
              <a:t>a relációt több táblára bontjuk szét a függőségek kiemelésével</a:t>
            </a:r>
            <a:endParaRPr lang="hu-HU" b="1">
              <a:solidFill>
                <a:srgbClr val="990033"/>
              </a:solidFill>
            </a:endParaRPr>
          </a:p>
          <a:p>
            <a:pPr>
              <a:spcBef>
                <a:spcPts val="0"/>
              </a:spcBef>
            </a:pPr>
            <a:r>
              <a:rPr lang="hu-HU" sz="3000" u="sng"/>
              <a:t>részleges függőségek eltávolítása</a:t>
            </a:r>
            <a:r>
              <a:rPr lang="hu-HU" sz="3000"/>
              <a:t>: kulcsrész +</a:t>
            </a:r>
            <a:br>
              <a:rPr lang="hu-HU" sz="3000"/>
            </a:br>
            <a:r>
              <a:rPr lang="hu-HU" sz="3000"/>
              <a:t>a tőle függő másodlagos attribútumok</a:t>
            </a:r>
          </a:p>
          <a:p>
            <a:pPr>
              <a:spcBef>
                <a:spcPts val="0"/>
              </a:spcBef>
            </a:pPr>
            <a:r>
              <a:rPr lang="hu-HU" sz="3000" u="sng"/>
              <a:t>teljes függőségek kiemelése</a:t>
            </a:r>
            <a:r>
              <a:rPr lang="hu-HU" sz="3000"/>
              <a:t>: teljes kulcs +</a:t>
            </a:r>
            <a:br>
              <a:rPr lang="hu-HU" sz="3000"/>
            </a:br>
            <a:r>
              <a:rPr lang="hu-HU" sz="3000"/>
              <a:t>a tőle függő másodlagos attribútumok</a:t>
            </a:r>
          </a:p>
          <a:p>
            <a:pPr marL="0" indent="0">
              <a:spcBef>
                <a:spcPts val="0"/>
              </a:spcBef>
              <a:buNone/>
            </a:pP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41</a:t>
            </a:fld>
            <a:endParaRPr lang="hu-HU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második normálformára</a:t>
            </a:r>
            <a:br>
              <a:rPr lang="hu-HU"/>
            </a:br>
            <a:r>
              <a:rPr lang="hu-HU"/>
              <a:t>hozás módszere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2354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32440" y="6356350"/>
            <a:ext cx="468716" cy="385018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42</a:t>
            </a:fld>
            <a:endParaRPr lang="hu-HU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225324" y="2760453"/>
            <a:ext cx="4346676" cy="40975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i="1"/>
              <a:t>a szétbontott reláció: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2800" b="1"/>
              <a:t>SZÁLLÍTÁS-1</a:t>
            </a:r>
            <a:br>
              <a:rPr lang="hu-HU" sz="2800"/>
            </a:br>
            <a:r>
              <a:rPr lang="hu-HU" sz="2800"/>
              <a:t>(</a:t>
            </a:r>
            <a:r>
              <a:rPr lang="hu-HU" sz="2800" b="1" u="sng">
                <a:solidFill>
                  <a:srgbClr val="990033"/>
                </a:solidFill>
              </a:rPr>
              <a:t>Tkód</a:t>
            </a:r>
            <a:r>
              <a:rPr lang="hu-HU" sz="2800"/>
              <a:t>, Tnév, ÁFA)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2800" b="1"/>
              <a:t>SZÁLLÍTÁS-2</a:t>
            </a:r>
            <a:br>
              <a:rPr lang="hu-HU" sz="2800"/>
            </a:br>
            <a:r>
              <a:rPr lang="hu-HU" sz="2800"/>
              <a:t>(</a:t>
            </a:r>
            <a:r>
              <a:rPr lang="hu-HU" sz="2800" b="1" u="sng">
                <a:solidFill>
                  <a:srgbClr val="990033"/>
                </a:solidFill>
              </a:rPr>
              <a:t>Szkód</a:t>
            </a:r>
            <a:r>
              <a:rPr lang="hu-HU" sz="2800"/>
              <a:t>, Sznév)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800" b="1"/>
              <a:t>SZÁLLÍTÁS-3</a:t>
            </a:r>
            <a:br>
              <a:rPr lang="hu-HU" sz="2800"/>
            </a:br>
            <a:r>
              <a:rPr lang="hu-HU" sz="2800"/>
              <a:t>(</a:t>
            </a:r>
            <a:r>
              <a:rPr lang="hu-HU" sz="2800" b="1" u="sng">
                <a:solidFill>
                  <a:srgbClr val="990033"/>
                </a:solidFill>
              </a:rPr>
              <a:t>Tkód, Szkód, Dátum</a:t>
            </a:r>
            <a:r>
              <a:rPr lang="hu-HU" sz="2800"/>
              <a:t>, Besz. ár, Menny.)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6079" r="2830" b="2138"/>
          <a:stretch/>
        </p:blipFill>
        <p:spPr>
          <a:xfrm>
            <a:off x="4585505" y="2852936"/>
            <a:ext cx="4348800" cy="3879239"/>
          </a:xfrm>
          <a:prstGeom prst="rect">
            <a:avLst/>
          </a:prstGeom>
        </p:spPr>
      </p:pic>
      <p:sp>
        <p:nvSpPr>
          <p:cNvPr id="9" name="Szabadkézi sokszög 8"/>
          <p:cNvSpPr/>
          <p:nvPr/>
        </p:nvSpPr>
        <p:spPr>
          <a:xfrm>
            <a:off x="4968815" y="2760453"/>
            <a:ext cx="3916393" cy="1570007"/>
          </a:xfrm>
          <a:custGeom>
            <a:avLst/>
            <a:gdLst>
              <a:gd name="connsiteX0" fmla="*/ 0 w 3916393"/>
              <a:gd name="connsiteY0" fmla="*/ 1104181 h 1570007"/>
              <a:gd name="connsiteX1" fmla="*/ 0 w 3916393"/>
              <a:gd name="connsiteY1" fmla="*/ 1104181 h 1570007"/>
              <a:gd name="connsiteX2" fmla="*/ 103517 w 3916393"/>
              <a:gd name="connsiteY2" fmla="*/ 983411 h 1570007"/>
              <a:gd name="connsiteX3" fmla="*/ 138023 w 3916393"/>
              <a:gd name="connsiteY3" fmla="*/ 931653 h 1570007"/>
              <a:gd name="connsiteX4" fmla="*/ 241540 w 3916393"/>
              <a:gd name="connsiteY4" fmla="*/ 862641 h 1570007"/>
              <a:gd name="connsiteX5" fmla="*/ 293298 w 3916393"/>
              <a:gd name="connsiteY5" fmla="*/ 828136 h 1570007"/>
              <a:gd name="connsiteX6" fmla="*/ 396815 w 3916393"/>
              <a:gd name="connsiteY6" fmla="*/ 741872 h 1570007"/>
              <a:gd name="connsiteX7" fmla="*/ 448574 w 3916393"/>
              <a:gd name="connsiteY7" fmla="*/ 724619 h 1570007"/>
              <a:gd name="connsiteX8" fmla="*/ 483079 w 3916393"/>
              <a:gd name="connsiteY8" fmla="*/ 672860 h 1570007"/>
              <a:gd name="connsiteX9" fmla="*/ 603849 w 3916393"/>
              <a:gd name="connsiteY9" fmla="*/ 621102 h 1570007"/>
              <a:gd name="connsiteX10" fmla="*/ 707366 w 3916393"/>
              <a:gd name="connsiteY10" fmla="*/ 569343 h 1570007"/>
              <a:gd name="connsiteX11" fmla="*/ 759125 w 3916393"/>
              <a:gd name="connsiteY11" fmla="*/ 534838 h 1570007"/>
              <a:gd name="connsiteX12" fmla="*/ 828136 w 3916393"/>
              <a:gd name="connsiteY12" fmla="*/ 500332 h 1570007"/>
              <a:gd name="connsiteX13" fmla="*/ 914400 w 3916393"/>
              <a:gd name="connsiteY13" fmla="*/ 414068 h 1570007"/>
              <a:gd name="connsiteX14" fmla="*/ 1052423 w 3916393"/>
              <a:gd name="connsiteY14" fmla="*/ 379562 h 1570007"/>
              <a:gd name="connsiteX15" fmla="*/ 1104181 w 3916393"/>
              <a:gd name="connsiteY15" fmla="*/ 345056 h 1570007"/>
              <a:gd name="connsiteX16" fmla="*/ 1155940 w 3916393"/>
              <a:gd name="connsiteY16" fmla="*/ 293298 h 1570007"/>
              <a:gd name="connsiteX17" fmla="*/ 1207698 w 3916393"/>
              <a:gd name="connsiteY17" fmla="*/ 276045 h 1570007"/>
              <a:gd name="connsiteX18" fmla="*/ 1259457 w 3916393"/>
              <a:gd name="connsiteY18" fmla="*/ 241539 h 1570007"/>
              <a:gd name="connsiteX19" fmla="*/ 1362974 w 3916393"/>
              <a:gd name="connsiteY19" fmla="*/ 207034 h 1570007"/>
              <a:gd name="connsiteX20" fmla="*/ 1414732 w 3916393"/>
              <a:gd name="connsiteY20" fmla="*/ 189781 h 1570007"/>
              <a:gd name="connsiteX21" fmla="*/ 1466491 w 3916393"/>
              <a:gd name="connsiteY21" fmla="*/ 172528 h 1570007"/>
              <a:gd name="connsiteX22" fmla="*/ 1604513 w 3916393"/>
              <a:gd name="connsiteY22" fmla="*/ 138022 h 1570007"/>
              <a:gd name="connsiteX23" fmla="*/ 1656272 w 3916393"/>
              <a:gd name="connsiteY23" fmla="*/ 120770 h 1570007"/>
              <a:gd name="connsiteX24" fmla="*/ 1777042 w 3916393"/>
              <a:gd name="connsiteY24" fmla="*/ 103517 h 1570007"/>
              <a:gd name="connsiteX25" fmla="*/ 1846053 w 3916393"/>
              <a:gd name="connsiteY25" fmla="*/ 69011 h 1570007"/>
              <a:gd name="connsiteX26" fmla="*/ 1897811 w 3916393"/>
              <a:gd name="connsiteY26" fmla="*/ 34505 h 1570007"/>
              <a:gd name="connsiteX27" fmla="*/ 1984076 w 3916393"/>
              <a:gd name="connsiteY27" fmla="*/ 17253 h 1570007"/>
              <a:gd name="connsiteX28" fmla="*/ 2035834 w 3916393"/>
              <a:gd name="connsiteY28" fmla="*/ 0 h 1570007"/>
              <a:gd name="connsiteX29" fmla="*/ 3036498 w 3916393"/>
              <a:gd name="connsiteY29" fmla="*/ 17253 h 1570007"/>
              <a:gd name="connsiteX30" fmla="*/ 3105510 w 3916393"/>
              <a:gd name="connsiteY30" fmla="*/ 34505 h 1570007"/>
              <a:gd name="connsiteX31" fmla="*/ 3191774 w 3916393"/>
              <a:gd name="connsiteY31" fmla="*/ 51758 h 1570007"/>
              <a:gd name="connsiteX32" fmla="*/ 3312543 w 3916393"/>
              <a:gd name="connsiteY32" fmla="*/ 86264 h 1570007"/>
              <a:gd name="connsiteX33" fmla="*/ 3502325 w 3916393"/>
              <a:gd name="connsiteY33" fmla="*/ 103517 h 1570007"/>
              <a:gd name="connsiteX34" fmla="*/ 3554083 w 3916393"/>
              <a:gd name="connsiteY34" fmla="*/ 138022 h 1570007"/>
              <a:gd name="connsiteX35" fmla="*/ 3588589 w 3916393"/>
              <a:gd name="connsiteY35" fmla="*/ 258792 h 1570007"/>
              <a:gd name="connsiteX36" fmla="*/ 3623094 w 3916393"/>
              <a:gd name="connsiteY36" fmla="*/ 362309 h 1570007"/>
              <a:gd name="connsiteX37" fmla="*/ 3640347 w 3916393"/>
              <a:gd name="connsiteY37" fmla="*/ 414068 h 1570007"/>
              <a:gd name="connsiteX38" fmla="*/ 3692106 w 3916393"/>
              <a:gd name="connsiteY38" fmla="*/ 448573 h 1570007"/>
              <a:gd name="connsiteX39" fmla="*/ 3761117 w 3916393"/>
              <a:gd name="connsiteY39" fmla="*/ 552090 h 1570007"/>
              <a:gd name="connsiteX40" fmla="*/ 3778370 w 3916393"/>
              <a:gd name="connsiteY40" fmla="*/ 621102 h 1570007"/>
              <a:gd name="connsiteX41" fmla="*/ 3812876 w 3916393"/>
              <a:gd name="connsiteY41" fmla="*/ 724619 h 1570007"/>
              <a:gd name="connsiteX42" fmla="*/ 3830128 w 3916393"/>
              <a:gd name="connsiteY42" fmla="*/ 810883 h 1570007"/>
              <a:gd name="connsiteX43" fmla="*/ 3847381 w 3916393"/>
              <a:gd name="connsiteY43" fmla="*/ 862641 h 1570007"/>
              <a:gd name="connsiteX44" fmla="*/ 3864634 w 3916393"/>
              <a:gd name="connsiteY44" fmla="*/ 948905 h 1570007"/>
              <a:gd name="connsiteX45" fmla="*/ 3881887 w 3916393"/>
              <a:gd name="connsiteY45" fmla="*/ 1104181 h 1570007"/>
              <a:gd name="connsiteX46" fmla="*/ 3916393 w 3916393"/>
              <a:gd name="connsiteY46" fmla="*/ 1155939 h 1570007"/>
              <a:gd name="connsiteX47" fmla="*/ 3881887 w 3916393"/>
              <a:gd name="connsiteY47" fmla="*/ 1276709 h 1570007"/>
              <a:gd name="connsiteX48" fmla="*/ 3830128 w 3916393"/>
              <a:gd name="connsiteY48" fmla="*/ 1293962 h 1570007"/>
              <a:gd name="connsiteX49" fmla="*/ 3709359 w 3916393"/>
              <a:gd name="connsiteY49" fmla="*/ 1328468 h 1570007"/>
              <a:gd name="connsiteX50" fmla="*/ 3605842 w 3916393"/>
              <a:gd name="connsiteY50" fmla="*/ 1397479 h 1570007"/>
              <a:gd name="connsiteX51" fmla="*/ 2432649 w 3916393"/>
              <a:gd name="connsiteY51" fmla="*/ 1449238 h 1570007"/>
              <a:gd name="connsiteX52" fmla="*/ 2329132 w 3916393"/>
              <a:gd name="connsiteY52" fmla="*/ 1500996 h 1570007"/>
              <a:gd name="connsiteX53" fmla="*/ 2225615 w 3916393"/>
              <a:gd name="connsiteY53" fmla="*/ 1535502 h 1570007"/>
              <a:gd name="connsiteX54" fmla="*/ 2173857 w 3916393"/>
              <a:gd name="connsiteY54" fmla="*/ 1552755 h 1570007"/>
              <a:gd name="connsiteX55" fmla="*/ 1966823 w 3916393"/>
              <a:gd name="connsiteY55" fmla="*/ 1570007 h 1570007"/>
              <a:gd name="connsiteX56" fmla="*/ 1483743 w 3916393"/>
              <a:gd name="connsiteY56" fmla="*/ 1552755 h 1570007"/>
              <a:gd name="connsiteX57" fmla="*/ 1328468 w 3916393"/>
              <a:gd name="connsiteY57" fmla="*/ 1535502 h 1570007"/>
              <a:gd name="connsiteX58" fmla="*/ 621102 w 3916393"/>
              <a:gd name="connsiteY58" fmla="*/ 1552755 h 1570007"/>
              <a:gd name="connsiteX59" fmla="*/ 310551 w 3916393"/>
              <a:gd name="connsiteY59" fmla="*/ 1518249 h 1570007"/>
              <a:gd name="connsiteX60" fmla="*/ 207034 w 3916393"/>
              <a:gd name="connsiteY60" fmla="*/ 1483743 h 1570007"/>
              <a:gd name="connsiteX61" fmla="*/ 155276 w 3916393"/>
              <a:gd name="connsiteY61" fmla="*/ 1449238 h 1570007"/>
              <a:gd name="connsiteX62" fmla="*/ 120770 w 3916393"/>
              <a:gd name="connsiteY62" fmla="*/ 1397479 h 1570007"/>
              <a:gd name="connsiteX63" fmla="*/ 69011 w 3916393"/>
              <a:gd name="connsiteY63" fmla="*/ 1380226 h 1570007"/>
              <a:gd name="connsiteX64" fmla="*/ 34506 w 3916393"/>
              <a:gd name="connsiteY64" fmla="*/ 1276709 h 1570007"/>
              <a:gd name="connsiteX65" fmla="*/ 51759 w 3916393"/>
              <a:gd name="connsiteY65" fmla="*/ 1104181 h 157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916393" h="1570007">
                <a:moveTo>
                  <a:pt x="0" y="1104181"/>
                </a:moveTo>
                <a:lnTo>
                  <a:pt x="0" y="1104181"/>
                </a:lnTo>
                <a:cubicBezTo>
                  <a:pt x="34506" y="1063924"/>
                  <a:pt x="70395" y="1024813"/>
                  <a:pt x="103517" y="983411"/>
                </a:cubicBezTo>
                <a:cubicBezTo>
                  <a:pt x="116470" y="967220"/>
                  <a:pt x="122418" y="945307"/>
                  <a:pt x="138023" y="931653"/>
                </a:cubicBezTo>
                <a:cubicBezTo>
                  <a:pt x="169233" y="904344"/>
                  <a:pt x="207034" y="885645"/>
                  <a:pt x="241540" y="862641"/>
                </a:cubicBezTo>
                <a:cubicBezTo>
                  <a:pt x="258793" y="851139"/>
                  <a:pt x="278636" y="842798"/>
                  <a:pt x="293298" y="828136"/>
                </a:cubicBezTo>
                <a:cubicBezTo>
                  <a:pt x="331455" y="789979"/>
                  <a:pt x="348775" y="765892"/>
                  <a:pt x="396815" y="741872"/>
                </a:cubicBezTo>
                <a:cubicBezTo>
                  <a:pt x="413081" y="733739"/>
                  <a:pt x="431321" y="730370"/>
                  <a:pt x="448574" y="724619"/>
                </a:cubicBezTo>
                <a:cubicBezTo>
                  <a:pt x="460076" y="707366"/>
                  <a:pt x="468417" y="687522"/>
                  <a:pt x="483079" y="672860"/>
                </a:cubicBezTo>
                <a:cubicBezTo>
                  <a:pt x="522793" y="633146"/>
                  <a:pt x="551057" y="634300"/>
                  <a:pt x="603849" y="621102"/>
                </a:cubicBezTo>
                <a:cubicBezTo>
                  <a:pt x="752175" y="522218"/>
                  <a:pt x="564514" y="640768"/>
                  <a:pt x="707366" y="569343"/>
                </a:cubicBezTo>
                <a:cubicBezTo>
                  <a:pt x="725912" y="560070"/>
                  <a:pt x="741122" y="545126"/>
                  <a:pt x="759125" y="534838"/>
                </a:cubicBezTo>
                <a:cubicBezTo>
                  <a:pt x="781455" y="522078"/>
                  <a:pt x="805132" y="511834"/>
                  <a:pt x="828136" y="500332"/>
                </a:cubicBezTo>
                <a:cubicBezTo>
                  <a:pt x="855741" y="458925"/>
                  <a:pt x="863792" y="432471"/>
                  <a:pt x="914400" y="414068"/>
                </a:cubicBezTo>
                <a:cubicBezTo>
                  <a:pt x="958968" y="397861"/>
                  <a:pt x="1052423" y="379562"/>
                  <a:pt x="1052423" y="379562"/>
                </a:cubicBezTo>
                <a:cubicBezTo>
                  <a:pt x="1069676" y="368060"/>
                  <a:pt x="1088252" y="358330"/>
                  <a:pt x="1104181" y="345056"/>
                </a:cubicBezTo>
                <a:cubicBezTo>
                  <a:pt x="1122925" y="329436"/>
                  <a:pt x="1135639" y="306832"/>
                  <a:pt x="1155940" y="293298"/>
                </a:cubicBezTo>
                <a:cubicBezTo>
                  <a:pt x="1171072" y="283210"/>
                  <a:pt x="1191432" y="284178"/>
                  <a:pt x="1207698" y="276045"/>
                </a:cubicBezTo>
                <a:cubicBezTo>
                  <a:pt x="1226244" y="266772"/>
                  <a:pt x="1240509" y="249960"/>
                  <a:pt x="1259457" y="241539"/>
                </a:cubicBezTo>
                <a:cubicBezTo>
                  <a:pt x="1292694" y="226767"/>
                  <a:pt x="1328468" y="218536"/>
                  <a:pt x="1362974" y="207034"/>
                </a:cubicBezTo>
                <a:lnTo>
                  <a:pt x="1414732" y="189781"/>
                </a:lnTo>
                <a:cubicBezTo>
                  <a:pt x="1431985" y="184030"/>
                  <a:pt x="1448848" y="176939"/>
                  <a:pt x="1466491" y="172528"/>
                </a:cubicBezTo>
                <a:cubicBezTo>
                  <a:pt x="1512498" y="161026"/>
                  <a:pt x="1559523" y="153018"/>
                  <a:pt x="1604513" y="138022"/>
                </a:cubicBezTo>
                <a:cubicBezTo>
                  <a:pt x="1621766" y="132271"/>
                  <a:pt x="1638439" y="124337"/>
                  <a:pt x="1656272" y="120770"/>
                </a:cubicBezTo>
                <a:cubicBezTo>
                  <a:pt x="1696148" y="112795"/>
                  <a:pt x="1736785" y="109268"/>
                  <a:pt x="1777042" y="103517"/>
                </a:cubicBezTo>
                <a:cubicBezTo>
                  <a:pt x="1800046" y="92015"/>
                  <a:pt x="1823723" y="81771"/>
                  <a:pt x="1846053" y="69011"/>
                </a:cubicBezTo>
                <a:cubicBezTo>
                  <a:pt x="1864056" y="58723"/>
                  <a:pt x="1878396" y="41786"/>
                  <a:pt x="1897811" y="34505"/>
                </a:cubicBezTo>
                <a:cubicBezTo>
                  <a:pt x="1925268" y="24209"/>
                  <a:pt x="1955627" y="24365"/>
                  <a:pt x="1984076" y="17253"/>
                </a:cubicBezTo>
                <a:cubicBezTo>
                  <a:pt x="2001719" y="12842"/>
                  <a:pt x="2018581" y="5751"/>
                  <a:pt x="2035834" y="0"/>
                </a:cubicBezTo>
                <a:lnTo>
                  <a:pt x="3036498" y="17253"/>
                </a:lnTo>
                <a:cubicBezTo>
                  <a:pt x="3060198" y="18017"/>
                  <a:pt x="3082363" y="29361"/>
                  <a:pt x="3105510" y="34505"/>
                </a:cubicBezTo>
                <a:cubicBezTo>
                  <a:pt x="3134136" y="40866"/>
                  <a:pt x="3163325" y="44646"/>
                  <a:pt x="3191774" y="51758"/>
                </a:cubicBezTo>
                <a:cubicBezTo>
                  <a:pt x="3252605" y="66966"/>
                  <a:pt x="3243389" y="77043"/>
                  <a:pt x="3312543" y="86264"/>
                </a:cubicBezTo>
                <a:cubicBezTo>
                  <a:pt x="3375507" y="94659"/>
                  <a:pt x="3439064" y="97766"/>
                  <a:pt x="3502325" y="103517"/>
                </a:cubicBezTo>
                <a:cubicBezTo>
                  <a:pt x="3519578" y="115019"/>
                  <a:pt x="3541130" y="121831"/>
                  <a:pt x="3554083" y="138022"/>
                </a:cubicBezTo>
                <a:cubicBezTo>
                  <a:pt x="3563360" y="149618"/>
                  <a:pt x="3587101" y="253833"/>
                  <a:pt x="3588589" y="258792"/>
                </a:cubicBezTo>
                <a:cubicBezTo>
                  <a:pt x="3599040" y="293630"/>
                  <a:pt x="3611592" y="327803"/>
                  <a:pt x="3623094" y="362309"/>
                </a:cubicBezTo>
                <a:cubicBezTo>
                  <a:pt x="3628845" y="379562"/>
                  <a:pt x="3625215" y="403980"/>
                  <a:pt x="3640347" y="414068"/>
                </a:cubicBezTo>
                <a:lnTo>
                  <a:pt x="3692106" y="448573"/>
                </a:lnTo>
                <a:cubicBezTo>
                  <a:pt x="3715110" y="483079"/>
                  <a:pt x="3751059" y="511858"/>
                  <a:pt x="3761117" y="552090"/>
                </a:cubicBezTo>
                <a:cubicBezTo>
                  <a:pt x="3766868" y="575094"/>
                  <a:pt x="3771556" y="598390"/>
                  <a:pt x="3778370" y="621102"/>
                </a:cubicBezTo>
                <a:cubicBezTo>
                  <a:pt x="3788822" y="655940"/>
                  <a:pt x="3805743" y="688953"/>
                  <a:pt x="3812876" y="724619"/>
                </a:cubicBezTo>
                <a:cubicBezTo>
                  <a:pt x="3818627" y="753374"/>
                  <a:pt x="3823016" y="782434"/>
                  <a:pt x="3830128" y="810883"/>
                </a:cubicBezTo>
                <a:cubicBezTo>
                  <a:pt x="3834539" y="828526"/>
                  <a:pt x="3842970" y="844998"/>
                  <a:pt x="3847381" y="862641"/>
                </a:cubicBezTo>
                <a:cubicBezTo>
                  <a:pt x="3854493" y="891090"/>
                  <a:pt x="3860487" y="919876"/>
                  <a:pt x="3864634" y="948905"/>
                </a:cubicBezTo>
                <a:cubicBezTo>
                  <a:pt x="3871999" y="1000459"/>
                  <a:pt x="3869256" y="1053659"/>
                  <a:pt x="3881887" y="1104181"/>
                </a:cubicBezTo>
                <a:cubicBezTo>
                  <a:pt x="3886916" y="1124297"/>
                  <a:pt x="3904891" y="1138686"/>
                  <a:pt x="3916393" y="1155939"/>
                </a:cubicBezTo>
                <a:cubicBezTo>
                  <a:pt x="3904891" y="1196196"/>
                  <a:pt x="3904077" y="1241205"/>
                  <a:pt x="3881887" y="1276709"/>
                </a:cubicBezTo>
                <a:cubicBezTo>
                  <a:pt x="3872248" y="1292131"/>
                  <a:pt x="3847615" y="1288966"/>
                  <a:pt x="3830128" y="1293962"/>
                </a:cubicBezTo>
                <a:cubicBezTo>
                  <a:pt x="3811733" y="1299218"/>
                  <a:pt x="3731260" y="1316301"/>
                  <a:pt x="3709359" y="1328468"/>
                </a:cubicBezTo>
                <a:cubicBezTo>
                  <a:pt x="3673107" y="1348608"/>
                  <a:pt x="3640348" y="1374475"/>
                  <a:pt x="3605842" y="1397479"/>
                </a:cubicBezTo>
                <a:cubicBezTo>
                  <a:pt x="3243015" y="1639363"/>
                  <a:pt x="3574838" y="1431666"/>
                  <a:pt x="2432649" y="1449238"/>
                </a:cubicBezTo>
                <a:cubicBezTo>
                  <a:pt x="2243907" y="1512150"/>
                  <a:pt x="2529783" y="1411817"/>
                  <a:pt x="2329132" y="1500996"/>
                </a:cubicBezTo>
                <a:cubicBezTo>
                  <a:pt x="2295895" y="1515768"/>
                  <a:pt x="2260121" y="1524000"/>
                  <a:pt x="2225615" y="1535502"/>
                </a:cubicBezTo>
                <a:cubicBezTo>
                  <a:pt x="2208362" y="1541253"/>
                  <a:pt x="2191980" y="1551245"/>
                  <a:pt x="2173857" y="1552755"/>
                </a:cubicBezTo>
                <a:lnTo>
                  <a:pt x="1966823" y="1570007"/>
                </a:lnTo>
                <a:lnTo>
                  <a:pt x="1483743" y="1552755"/>
                </a:lnTo>
                <a:cubicBezTo>
                  <a:pt x="1431742" y="1549944"/>
                  <a:pt x="1380545" y="1535502"/>
                  <a:pt x="1328468" y="1535502"/>
                </a:cubicBezTo>
                <a:cubicBezTo>
                  <a:pt x="1092609" y="1535502"/>
                  <a:pt x="856891" y="1547004"/>
                  <a:pt x="621102" y="1552755"/>
                </a:cubicBezTo>
                <a:cubicBezTo>
                  <a:pt x="465612" y="1541648"/>
                  <a:pt x="425645" y="1552778"/>
                  <a:pt x="310551" y="1518249"/>
                </a:cubicBezTo>
                <a:cubicBezTo>
                  <a:pt x="275713" y="1507797"/>
                  <a:pt x="237298" y="1503919"/>
                  <a:pt x="207034" y="1483743"/>
                </a:cubicBezTo>
                <a:lnTo>
                  <a:pt x="155276" y="1449238"/>
                </a:lnTo>
                <a:cubicBezTo>
                  <a:pt x="143774" y="1431985"/>
                  <a:pt x="136962" y="1410432"/>
                  <a:pt x="120770" y="1397479"/>
                </a:cubicBezTo>
                <a:cubicBezTo>
                  <a:pt x="106569" y="1386118"/>
                  <a:pt x="79582" y="1395025"/>
                  <a:pt x="69011" y="1380226"/>
                </a:cubicBezTo>
                <a:cubicBezTo>
                  <a:pt x="47870" y="1350629"/>
                  <a:pt x="34506" y="1276709"/>
                  <a:pt x="34506" y="1276709"/>
                </a:cubicBezTo>
                <a:lnTo>
                  <a:pt x="51759" y="1104181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abadkézi sokszög 10"/>
          <p:cNvSpPr/>
          <p:nvPr/>
        </p:nvSpPr>
        <p:spPr>
          <a:xfrm>
            <a:off x="4848045" y="4295955"/>
            <a:ext cx="4244197" cy="810883"/>
          </a:xfrm>
          <a:custGeom>
            <a:avLst/>
            <a:gdLst>
              <a:gd name="connsiteX0" fmla="*/ 51759 w 4244197"/>
              <a:gd name="connsiteY0" fmla="*/ 517585 h 810883"/>
              <a:gd name="connsiteX1" fmla="*/ 51759 w 4244197"/>
              <a:gd name="connsiteY1" fmla="*/ 517585 h 810883"/>
              <a:gd name="connsiteX2" fmla="*/ 241540 w 4244197"/>
              <a:gd name="connsiteY2" fmla="*/ 534837 h 810883"/>
              <a:gd name="connsiteX3" fmla="*/ 345057 w 4244197"/>
              <a:gd name="connsiteY3" fmla="*/ 569343 h 810883"/>
              <a:gd name="connsiteX4" fmla="*/ 396815 w 4244197"/>
              <a:gd name="connsiteY4" fmla="*/ 603849 h 810883"/>
              <a:gd name="connsiteX5" fmla="*/ 465827 w 4244197"/>
              <a:gd name="connsiteY5" fmla="*/ 621102 h 810883"/>
              <a:gd name="connsiteX6" fmla="*/ 707366 w 4244197"/>
              <a:gd name="connsiteY6" fmla="*/ 655607 h 810883"/>
              <a:gd name="connsiteX7" fmla="*/ 1104181 w 4244197"/>
              <a:gd name="connsiteY7" fmla="*/ 672860 h 810883"/>
              <a:gd name="connsiteX8" fmla="*/ 2777706 w 4244197"/>
              <a:gd name="connsiteY8" fmla="*/ 690113 h 810883"/>
              <a:gd name="connsiteX9" fmla="*/ 2915729 w 4244197"/>
              <a:gd name="connsiteY9" fmla="*/ 759124 h 810883"/>
              <a:gd name="connsiteX10" fmla="*/ 3001993 w 4244197"/>
              <a:gd name="connsiteY10" fmla="*/ 776377 h 810883"/>
              <a:gd name="connsiteX11" fmla="*/ 3140015 w 4244197"/>
              <a:gd name="connsiteY11" fmla="*/ 810883 h 810883"/>
              <a:gd name="connsiteX12" fmla="*/ 3916393 w 4244197"/>
              <a:gd name="connsiteY12" fmla="*/ 776377 h 810883"/>
              <a:gd name="connsiteX13" fmla="*/ 4019910 w 4244197"/>
              <a:gd name="connsiteY13" fmla="*/ 690113 h 810883"/>
              <a:gd name="connsiteX14" fmla="*/ 4071668 w 4244197"/>
              <a:gd name="connsiteY14" fmla="*/ 672860 h 810883"/>
              <a:gd name="connsiteX15" fmla="*/ 4106174 w 4244197"/>
              <a:gd name="connsiteY15" fmla="*/ 621102 h 810883"/>
              <a:gd name="connsiteX16" fmla="*/ 4157932 w 4244197"/>
              <a:gd name="connsiteY16" fmla="*/ 586596 h 810883"/>
              <a:gd name="connsiteX17" fmla="*/ 4244197 w 4244197"/>
              <a:gd name="connsiteY17" fmla="*/ 483079 h 810883"/>
              <a:gd name="connsiteX18" fmla="*/ 4226944 w 4244197"/>
              <a:gd name="connsiteY18" fmla="*/ 414068 h 810883"/>
              <a:gd name="connsiteX19" fmla="*/ 4157932 w 4244197"/>
              <a:gd name="connsiteY19" fmla="*/ 310551 h 810883"/>
              <a:gd name="connsiteX20" fmla="*/ 4123427 w 4244197"/>
              <a:gd name="connsiteY20" fmla="*/ 258792 h 810883"/>
              <a:gd name="connsiteX21" fmla="*/ 4106174 w 4244197"/>
              <a:gd name="connsiteY21" fmla="*/ 207034 h 810883"/>
              <a:gd name="connsiteX22" fmla="*/ 4054415 w 4244197"/>
              <a:gd name="connsiteY22" fmla="*/ 189781 h 810883"/>
              <a:gd name="connsiteX23" fmla="*/ 4002657 w 4244197"/>
              <a:gd name="connsiteY23" fmla="*/ 138022 h 810883"/>
              <a:gd name="connsiteX24" fmla="*/ 3847381 w 4244197"/>
              <a:gd name="connsiteY24" fmla="*/ 103517 h 810883"/>
              <a:gd name="connsiteX25" fmla="*/ 3778370 w 4244197"/>
              <a:gd name="connsiteY25" fmla="*/ 86264 h 810883"/>
              <a:gd name="connsiteX26" fmla="*/ 3657600 w 4244197"/>
              <a:gd name="connsiteY26" fmla="*/ 51758 h 810883"/>
              <a:gd name="connsiteX27" fmla="*/ 3416061 w 4244197"/>
              <a:gd name="connsiteY27" fmla="*/ 34505 h 810883"/>
              <a:gd name="connsiteX28" fmla="*/ 3243532 w 4244197"/>
              <a:gd name="connsiteY28" fmla="*/ 0 h 810883"/>
              <a:gd name="connsiteX29" fmla="*/ 3088257 w 4244197"/>
              <a:gd name="connsiteY29" fmla="*/ 34505 h 810883"/>
              <a:gd name="connsiteX30" fmla="*/ 2605178 w 4244197"/>
              <a:gd name="connsiteY30" fmla="*/ 34505 h 810883"/>
              <a:gd name="connsiteX31" fmla="*/ 2536166 w 4244197"/>
              <a:gd name="connsiteY31" fmla="*/ 51758 h 810883"/>
              <a:gd name="connsiteX32" fmla="*/ 2449902 w 4244197"/>
              <a:gd name="connsiteY32" fmla="*/ 69011 h 810883"/>
              <a:gd name="connsiteX33" fmla="*/ 2346385 w 4244197"/>
              <a:gd name="connsiteY33" fmla="*/ 103517 h 810883"/>
              <a:gd name="connsiteX34" fmla="*/ 1397480 w 4244197"/>
              <a:gd name="connsiteY34" fmla="*/ 86264 h 810883"/>
              <a:gd name="connsiteX35" fmla="*/ 1345721 w 4244197"/>
              <a:gd name="connsiteY35" fmla="*/ 69011 h 810883"/>
              <a:gd name="connsiteX36" fmla="*/ 1276710 w 4244197"/>
              <a:gd name="connsiteY36" fmla="*/ 51758 h 810883"/>
              <a:gd name="connsiteX37" fmla="*/ 224287 w 4244197"/>
              <a:gd name="connsiteY37" fmla="*/ 69011 h 810883"/>
              <a:gd name="connsiteX38" fmla="*/ 120770 w 4244197"/>
              <a:gd name="connsiteY38" fmla="*/ 103517 h 810883"/>
              <a:gd name="connsiteX39" fmla="*/ 69012 w 4244197"/>
              <a:gd name="connsiteY39" fmla="*/ 138022 h 810883"/>
              <a:gd name="connsiteX40" fmla="*/ 17253 w 4244197"/>
              <a:gd name="connsiteY40" fmla="*/ 293298 h 810883"/>
              <a:gd name="connsiteX41" fmla="*/ 0 w 4244197"/>
              <a:gd name="connsiteY41" fmla="*/ 345056 h 810883"/>
              <a:gd name="connsiteX42" fmla="*/ 34506 w 4244197"/>
              <a:gd name="connsiteY42" fmla="*/ 483079 h 810883"/>
              <a:gd name="connsiteX43" fmla="*/ 51759 w 4244197"/>
              <a:gd name="connsiteY43" fmla="*/ 517585 h 81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244197" h="810883">
                <a:moveTo>
                  <a:pt x="51759" y="517585"/>
                </a:moveTo>
                <a:lnTo>
                  <a:pt x="51759" y="517585"/>
                </a:lnTo>
                <a:cubicBezTo>
                  <a:pt x="115019" y="523336"/>
                  <a:pt x="178985" y="523798"/>
                  <a:pt x="241540" y="534837"/>
                </a:cubicBezTo>
                <a:cubicBezTo>
                  <a:pt x="277359" y="541158"/>
                  <a:pt x="345057" y="569343"/>
                  <a:pt x="345057" y="569343"/>
                </a:cubicBezTo>
                <a:cubicBezTo>
                  <a:pt x="362310" y="580845"/>
                  <a:pt x="377756" y="595681"/>
                  <a:pt x="396815" y="603849"/>
                </a:cubicBezTo>
                <a:cubicBezTo>
                  <a:pt x="418610" y="613190"/>
                  <a:pt x="443027" y="614588"/>
                  <a:pt x="465827" y="621102"/>
                </a:cubicBezTo>
                <a:cubicBezTo>
                  <a:pt x="592937" y="657418"/>
                  <a:pt x="446765" y="640277"/>
                  <a:pt x="707366" y="655607"/>
                </a:cubicBezTo>
                <a:cubicBezTo>
                  <a:pt x="839534" y="663382"/>
                  <a:pt x="971803" y="670654"/>
                  <a:pt x="1104181" y="672860"/>
                </a:cubicBezTo>
                <a:lnTo>
                  <a:pt x="2777706" y="690113"/>
                </a:lnTo>
                <a:cubicBezTo>
                  <a:pt x="2835967" y="728955"/>
                  <a:pt x="2838986" y="736101"/>
                  <a:pt x="2915729" y="759124"/>
                </a:cubicBezTo>
                <a:cubicBezTo>
                  <a:pt x="2943816" y="767550"/>
                  <a:pt x="2973420" y="769783"/>
                  <a:pt x="3001993" y="776377"/>
                </a:cubicBezTo>
                <a:cubicBezTo>
                  <a:pt x="3048202" y="787041"/>
                  <a:pt x="3140015" y="810883"/>
                  <a:pt x="3140015" y="810883"/>
                </a:cubicBezTo>
                <a:lnTo>
                  <a:pt x="3916393" y="776377"/>
                </a:lnTo>
                <a:cubicBezTo>
                  <a:pt x="3951126" y="772035"/>
                  <a:pt x="3997411" y="705113"/>
                  <a:pt x="4019910" y="690113"/>
                </a:cubicBezTo>
                <a:cubicBezTo>
                  <a:pt x="4035042" y="680025"/>
                  <a:pt x="4054415" y="678611"/>
                  <a:pt x="4071668" y="672860"/>
                </a:cubicBezTo>
                <a:cubicBezTo>
                  <a:pt x="4083170" y="655607"/>
                  <a:pt x="4091512" y="635764"/>
                  <a:pt x="4106174" y="621102"/>
                </a:cubicBezTo>
                <a:cubicBezTo>
                  <a:pt x="4120836" y="606440"/>
                  <a:pt x="4144658" y="602525"/>
                  <a:pt x="4157932" y="586596"/>
                </a:cubicBezTo>
                <a:cubicBezTo>
                  <a:pt x="4267377" y="455261"/>
                  <a:pt x="4118096" y="567146"/>
                  <a:pt x="4244197" y="483079"/>
                </a:cubicBezTo>
                <a:cubicBezTo>
                  <a:pt x="4238446" y="460075"/>
                  <a:pt x="4237548" y="435276"/>
                  <a:pt x="4226944" y="414068"/>
                </a:cubicBezTo>
                <a:cubicBezTo>
                  <a:pt x="4208398" y="376975"/>
                  <a:pt x="4180936" y="345057"/>
                  <a:pt x="4157932" y="310551"/>
                </a:cubicBezTo>
                <a:cubicBezTo>
                  <a:pt x="4146430" y="293298"/>
                  <a:pt x="4129984" y="278463"/>
                  <a:pt x="4123427" y="258792"/>
                </a:cubicBezTo>
                <a:cubicBezTo>
                  <a:pt x="4117676" y="241539"/>
                  <a:pt x="4119033" y="219893"/>
                  <a:pt x="4106174" y="207034"/>
                </a:cubicBezTo>
                <a:cubicBezTo>
                  <a:pt x="4093314" y="194174"/>
                  <a:pt x="4071668" y="195532"/>
                  <a:pt x="4054415" y="189781"/>
                </a:cubicBezTo>
                <a:cubicBezTo>
                  <a:pt x="4037162" y="172528"/>
                  <a:pt x="4023841" y="150127"/>
                  <a:pt x="4002657" y="138022"/>
                </a:cubicBezTo>
                <a:cubicBezTo>
                  <a:pt x="3989272" y="130374"/>
                  <a:pt x="3852920" y="104748"/>
                  <a:pt x="3847381" y="103517"/>
                </a:cubicBezTo>
                <a:cubicBezTo>
                  <a:pt x="3824234" y="98373"/>
                  <a:pt x="3801169" y="92778"/>
                  <a:pt x="3778370" y="86264"/>
                </a:cubicBezTo>
                <a:cubicBezTo>
                  <a:pt x="3736730" y="74367"/>
                  <a:pt x="3701732" y="56662"/>
                  <a:pt x="3657600" y="51758"/>
                </a:cubicBezTo>
                <a:cubicBezTo>
                  <a:pt x="3577376" y="42844"/>
                  <a:pt x="3496574" y="40256"/>
                  <a:pt x="3416061" y="34505"/>
                </a:cubicBezTo>
                <a:cubicBezTo>
                  <a:pt x="3352323" y="13260"/>
                  <a:pt x="3322827" y="0"/>
                  <a:pt x="3243532" y="0"/>
                </a:cubicBezTo>
                <a:cubicBezTo>
                  <a:pt x="3182807" y="0"/>
                  <a:pt x="3141630" y="16715"/>
                  <a:pt x="3088257" y="34505"/>
                </a:cubicBezTo>
                <a:cubicBezTo>
                  <a:pt x="2817412" y="20963"/>
                  <a:pt x="2808951" y="543"/>
                  <a:pt x="2605178" y="34505"/>
                </a:cubicBezTo>
                <a:cubicBezTo>
                  <a:pt x="2581789" y="38403"/>
                  <a:pt x="2559313" y="46614"/>
                  <a:pt x="2536166" y="51758"/>
                </a:cubicBezTo>
                <a:cubicBezTo>
                  <a:pt x="2507540" y="58119"/>
                  <a:pt x="2478193" y="61295"/>
                  <a:pt x="2449902" y="69011"/>
                </a:cubicBezTo>
                <a:cubicBezTo>
                  <a:pt x="2414811" y="78581"/>
                  <a:pt x="2346385" y="103517"/>
                  <a:pt x="2346385" y="103517"/>
                </a:cubicBezTo>
                <a:lnTo>
                  <a:pt x="1397480" y="86264"/>
                </a:lnTo>
                <a:cubicBezTo>
                  <a:pt x="1379305" y="85637"/>
                  <a:pt x="1363208" y="74007"/>
                  <a:pt x="1345721" y="69011"/>
                </a:cubicBezTo>
                <a:cubicBezTo>
                  <a:pt x="1322922" y="62497"/>
                  <a:pt x="1299714" y="57509"/>
                  <a:pt x="1276710" y="51758"/>
                </a:cubicBezTo>
                <a:cubicBezTo>
                  <a:pt x="925902" y="57509"/>
                  <a:pt x="574791" y="53317"/>
                  <a:pt x="224287" y="69011"/>
                </a:cubicBezTo>
                <a:cubicBezTo>
                  <a:pt x="187951" y="70638"/>
                  <a:pt x="151034" y="83341"/>
                  <a:pt x="120770" y="103517"/>
                </a:cubicBezTo>
                <a:lnTo>
                  <a:pt x="69012" y="138022"/>
                </a:lnTo>
                <a:lnTo>
                  <a:pt x="17253" y="293298"/>
                </a:lnTo>
                <a:lnTo>
                  <a:pt x="0" y="345056"/>
                </a:lnTo>
                <a:cubicBezTo>
                  <a:pt x="11502" y="391064"/>
                  <a:pt x="-10484" y="468082"/>
                  <a:pt x="34506" y="483079"/>
                </a:cubicBezTo>
                <a:cubicBezTo>
                  <a:pt x="97175" y="503969"/>
                  <a:pt x="48884" y="511834"/>
                  <a:pt x="51759" y="517585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abadkézi sokszög 12"/>
          <p:cNvSpPr/>
          <p:nvPr/>
        </p:nvSpPr>
        <p:spPr>
          <a:xfrm>
            <a:off x="4557370" y="3203174"/>
            <a:ext cx="4235500" cy="3563386"/>
          </a:xfrm>
          <a:custGeom>
            <a:avLst/>
            <a:gdLst>
              <a:gd name="connsiteX0" fmla="*/ 2531059 w 4235500"/>
              <a:gd name="connsiteY0" fmla="*/ 2012564 h 3563386"/>
              <a:gd name="connsiteX1" fmla="*/ 2531059 w 4235500"/>
              <a:gd name="connsiteY1" fmla="*/ 2012564 h 3563386"/>
              <a:gd name="connsiteX2" fmla="*/ 2523744 w 4235500"/>
              <a:gd name="connsiteY2" fmla="*/ 1164000 h 3563386"/>
              <a:gd name="connsiteX3" fmla="*/ 2516428 w 4235500"/>
              <a:gd name="connsiteY3" fmla="*/ 1142055 h 3563386"/>
              <a:gd name="connsiteX4" fmla="*/ 2487168 w 4235500"/>
              <a:gd name="connsiteY4" fmla="*/ 995751 h 3563386"/>
              <a:gd name="connsiteX5" fmla="*/ 2472537 w 4235500"/>
              <a:gd name="connsiteY5" fmla="*/ 973805 h 3563386"/>
              <a:gd name="connsiteX6" fmla="*/ 2457907 w 4235500"/>
              <a:gd name="connsiteY6" fmla="*/ 907968 h 3563386"/>
              <a:gd name="connsiteX7" fmla="*/ 2450592 w 4235500"/>
              <a:gd name="connsiteY7" fmla="*/ 886023 h 3563386"/>
              <a:gd name="connsiteX8" fmla="*/ 2435961 w 4235500"/>
              <a:gd name="connsiteY8" fmla="*/ 820186 h 3563386"/>
              <a:gd name="connsiteX9" fmla="*/ 2428646 w 4235500"/>
              <a:gd name="connsiteY9" fmla="*/ 798240 h 3563386"/>
              <a:gd name="connsiteX10" fmla="*/ 2421331 w 4235500"/>
              <a:gd name="connsiteY10" fmla="*/ 754349 h 3563386"/>
              <a:gd name="connsiteX11" fmla="*/ 2406700 w 4235500"/>
              <a:gd name="connsiteY11" fmla="*/ 695828 h 3563386"/>
              <a:gd name="connsiteX12" fmla="*/ 2392070 w 4235500"/>
              <a:gd name="connsiteY12" fmla="*/ 622676 h 3563386"/>
              <a:gd name="connsiteX13" fmla="*/ 2377440 w 4235500"/>
              <a:gd name="connsiteY13" fmla="*/ 578784 h 3563386"/>
              <a:gd name="connsiteX14" fmla="*/ 2362809 w 4235500"/>
              <a:gd name="connsiteY14" fmla="*/ 556839 h 3563386"/>
              <a:gd name="connsiteX15" fmla="*/ 2348179 w 4235500"/>
              <a:gd name="connsiteY15" fmla="*/ 527578 h 3563386"/>
              <a:gd name="connsiteX16" fmla="*/ 2304288 w 4235500"/>
              <a:gd name="connsiteY16" fmla="*/ 491002 h 3563386"/>
              <a:gd name="connsiteX17" fmla="*/ 2260396 w 4235500"/>
              <a:gd name="connsiteY17" fmla="*/ 447111 h 3563386"/>
              <a:gd name="connsiteX18" fmla="*/ 2223820 w 4235500"/>
              <a:gd name="connsiteY18" fmla="*/ 417850 h 3563386"/>
              <a:gd name="connsiteX19" fmla="*/ 2194560 w 4235500"/>
              <a:gd name="connsiteY19" fmla="*/ 395904 h 3563386"/>
              <a:gd name="connsiteX20" fmla="*/ 2179929 w 4235500"/>
              <a:gd name="connsiteY20" fmla="*/ 373959 h 3563386"/>
              <a:gd name="connsiteX21" fmla="*/ 2128723 w 4235500"/>
              <a:gd name="connsiteY21" fmla="*/ 344698 h 3563386"/>
              <a:gd name="connsiteX22" fmla="*/ 2114092 w 4235500"/>
              <a:gd name="connsiteY22" fmla="*/ 330068 h 3563386"/>
              <a:gd name="connsiteX23" fmla="*/ 2084832 w 4235500"/>
              <a:gd name="connsiteY23" fmla="*/ 322752 h 3563386"/>
              <a:gd name="connsiteX24" fmla="*/ 2062886 w 4235500"/>
              <a:gd name="connsiteY24" fmla="*/ 315437 h 3563386"/>
              <a:gd name="connsiteX25" fmla="*/ 2033625 w 4235500"/>
              <a:gd name="connsiteY25" fmla="*/ 300807 h 3563386"/>
              <a:gd name="connsiteX26" fmla="*/ 1982419 w 4235500"/>
              <a:gd name="connsiteY26" fmla="*/ 286176 h 3563386"/>
              <a:gd name="connsiteX27" fmla="*/ 1931212 w 4235500"/>
              <a:gd name="connsiteY27" fmla="*/ 264231 h 3563386"/>
              <a:gd name="connsiteX28" fmla="*/ 1872691 w 4235500"/>
              <a:gd name="connsiteY28" fmla="*/ 249600 h 3563386"/>
              <a:gd name="connsiteX29" fmla="*/ 1836115 w 4235500"/>
              <a:gd name="connsiteY29" fmla="*/ 234970 h 3563386"/>
              <a:gd name="connsiteX30" fmla="*/ 1777593 w 4235500"/>
              <a:gd name="connsiteY30" fmla="*/ 220340 h 3563386"/>
              <a:gd name="connsiteX31" fmla="*/ 1682496 w 4235500"/>
              <a:gd name="connsiteY31" fmla="*/ 183764 h 3563386"/>
              <a:gd name="connsiteX32" fmla="*/ 1660550 w 4235500"/>
              <a:gd name="connsiteY32" fmla="*/ 169133 h 3563386"/>
              <a:gd name="connsiteX33" fmla="*/ 1616659 w 4235500"/>
              <a:gd name="connsiteY33" fmla="*/ 154503 h 3563386"/>
              <a:gd name="connsiteX34" fmla="*/ 1594713 w 4235500"/>
              <a:gd name="connsiteY34" fmla="*/ 139872 h 3563386"/>
              <a:gd name="connsiteX35" fmla="*/ 1550822 w 4235500"/>
              <a:gd name="connsiteY35" fmla="*/ 125242 h 3563386"/>
              <a:gd name="connsiteX36" fmla="*/ 1470355 w 4235500"/>
              <a:gd name="connsiteY36" fmla="*/ 103296 h 3563386"/>
              <a:gd name="connsiteX37" fmla="*/ 1441094 w 4235500"/>
              <a:gd name="connsiteY37" fmla="*/ 95981 h 3563386"/>
              <a:gd name="connsiteX38" fmla="*/ 1389888 w 4235500"/>
              <a:gd name="connsiteY38" fmla="*/ 81351 h 3563386"/>
              <a:gd name="connsiteX39" fmla="*/ 1345996 w 4235500"/>
              <a:gd name="connsiteY39" fmla="*/ 66720 h 3563386"/>
              <a:gd name="connsiteX40" fmla="*/ 1258214 w 4235500"/>
              <a:gd name="connsiteY40" fmla="*/ 52090 h 3563386"/>
              <a:gd name="connsiteX41" fmla="*/ 1185062 w 4235500"/>
              <a:gd name="connsiteY41" fmla="*/ 37460 h 3563386"/>
              <a:gd name="connsiteX42" fmla="*/ 1155801 w 4235500"/>
              <a:gd name="connsiteY42" fmla="*/ 30144 h 3563386"/>
              <a:gd name="connsiteX43" fmla="*/ 855878 w 4235500"/>
              <a:gd name="connsiteY43" fmla="*/ 8199 h 3563386"/>
              <a:gd name="connsiteX44" fmla="*/ 607161 w 4235500"/>
              <a:gd name="connsiteY44" fmla="*/ 8199 h 3563386"/>
              <a:gd name="connsiteX45" fmla="*/ 555955 w 4235500"/>
              <a:gd name="connsiteY45" fmla="*/ 22829 h 3563386"/>
              <a:gd name="connsiteX46" fmla="*/ 526694 w 4235500"/>
              <a:gd name="connsiteY46" fmla="*/ 30144 h 3563386"/>
              <a:gd name="connsiteX47" fmla="*/ 482803 w 4235500"/>
              <a:gd name="connsiteY47" fmla="*/ 59405 h 3563386"/>
              <a:gd name="connsiteX48" fmla="*/ 460857 w 4235500"/>
              <a:gd name="connsiteY48" fmla="*/ 81351 h 3563386"/>
              <a:gd name="connsiteX49" fmla="*/ 416966 w 4235500"/>
              <a:gd name="connsiteY49" fmla="*/ 110612 h 3563386"/>
              <a:gd name="connsiteX50" fmla="*/ 395020 w 4235500"/>
              <a:gd name="connsiteY50" fmla="*/ 125242 h 3563386"/>
              <a:gd name="connsiteX51" fmla="*/ 373075 w 4235500"/>
              <a:gd name="connsiteY51" fmla="*/ 139872 h 3563386"/>
              <a:gd name="connsiteX52" fmla="*/ 343814 w 4235500"/>
              <a:gd name="connsiteY52" fmla="*/ 154503 h 3563386"/>
              <a:gd name="connsiteX53" fmla="*/ 299923 w 4235500"/>
              <a:gd name="connsiteY53" fmla="*/ 176448 h 3563386"/>
              <a:gd name="connsiteX54" fmla="*/ 248716 w 4235500"/>
              <a:gd name="connsiteY54" fmla="*/ 213024 h 3563386"/>
              <a:gd name="connsiteX55" fmla="*/ 219456 w 4235500"/>
              <a:gd name="connsiteY55" fmla="*/ 256916 h 3563386"/>
              <a:gd name="connsiteX56" fmla="*/ 204825 w 4235500"/>
              <a:gd name="connsiteY56" fmla="*/ 278861 h 3563386"/>
              <a:gd name="connsiteX57" fmla="*/ 190195 w 4235500"/>
              <a:gd name="connsiteY57" fmla="*/ 322752 h 3563386"/>
              <a:gd name="connsiteX58" fmla="*/ 182880 w 4235500"/>
              <a:gd name="connsiteY58" fmla="*/ 344698 h 3563386"/>
              <a:gd name="connsiteX59" fmla="*/ 175564 w 4235500"/>
              <a:gd name="connsiteY59" fmla="*/ 388589 h 3563386"/>
              <a:gd name="connsiteX60" fmla="*/ 153619 w 4235500"/>
              <a:gd name="connsiteY60" fmla="*/ 461741 h 3563386"/>
              <a:gd name="connsiteX61" fmla="*/ 131673 w 4235500"/>
              <a:gd name="connsiteY61" fmla="*/ 498317 h 3563386"/>
              <a:gd name="connsiteX62" fmla="*/ 109728 w 4235500"/>
              <a:gd name="connsiteY62" fmla="*/ 542208 h 3563386"/>
              <a:gd name="connsiteX63" fmla="*/ 102412 w 4235500"/>
              <a:gd name="connsiteY63" fmla="*/ 564154 h 3563386"/>
              <a:gd name="connsiteX64" fmla="*/ 87782 w 4235500"/>
              <a:gd name="connsiteY64" fmla="*/ 586100 h 3563386"/>
              <a:gd name="connsiteX65" fmla="*/ 58521 w 4235500"/>
              <a:gd name="connsiteY65" fmla="*/ 637306 h 3563386"/>
              <a:gd name="connsiteX66" fmla="*/ 36576 w 4235500"/>
              <a:gd name="connsiteY66" fmla="*/ 776295 h 3563386"/>
              <a:gd name="connsiteX67" fmla="*/ 29260 w 4235500"/>
              <a:gd name="connsiteY67" fmla="*/ 842132 h 3563386"/>
              <a:gd name="connsiteX68" fmla="*/ 21945 w 4235500"/>
              <a:gd name="connsiteY68" fmla="*/ 1039642 h 3563386"/>
              <a:gd name="connsiteX69" fmla="*/ 14630 w 4235500"/>
              <a:gd name="connsiteY69" fmla="*/ 1076218 h 3563386"/>
              <a:gd name="connsiteX70" fmla="*/ 0 w 4235500"/>
              <a:gd name="connsiteY70" fmla="*/ 1178631 h 3563386"/>
              <a:gd name="connsiteX71" fmla="*/ 7315 w 4235500"/>
              <a:gd name="connsiteY71" fmla="*/ 1324935 h 3563386"/>
              <a:gd name="connsiteX72" fmla="*/ 14630 w 4235500"/>
              <a:gd name="connsiteY72" fmla="*/ 1507815 h 3563386"/>
              <a:gd name="connsiteX73" fmla="*/ 21945 w 4235500"/>
              <a:gd name="connsiteY73" fmla="*/ 1537076 h 3563386"/>
              <a:gd name="connsiteX74" fmla="*/ 29260 w 4235500"/>
              <a:gd name="connsiteY74" fmla="*/ 1595597 h 3563386"/>
              <a:gd name="connsiteX75" fmla="*/ 36576 w 4235500"/>
              <a:gd name="connsiteY75" fmla="*/ 1617543 h 3563386"/>
              <a:gd name="connsiteX76" fmla="*/ 51206 w 4235500"/>
              <a:gd name="connsiteY76" fmla="*/ 1719956 h 3563386"/>
              <a:gd name="connsiteX77" fmla="*/ 65836 w 4235500"/>
              <a:gd name="connsiteY77" fmla="*/ 1946727 h 3563386"/>
              <a:gd name="connsiteX78" fmla="*/ 73152 w 4235500"/>
              <a:gd name="connsiteY78" fmla="*/ 1983303 h 3563386"/>
              <a:gd name="connsiteX79" fmla="*/ 80467 w 4235500"/>
              <a:gd name="connsiteY79" fmla="*/ 2056455 h 3563386"/>
              <a:gd name="connsiteX80" fmla="*/ 87782 w 4235500"/>
              <a:gd name="connsiteY80" fmla="*/ 2085716 h 3563386"/>
              <a:gd name="connsiteX81" fmla="*/ 102412 w 4235500"/>
              <a:gd name="connsiteY81" fmla="*/ 2363693 h 3563386"/>
              <a:gd name="connsiteX82" fmla="*/ 109728 w 4235500"/>
              <a:gd name="connsiteY82" fmla="*/ 2385639 h 3563386"/>
              <a:gd name="connsiteX83" fmla="*/ 124358 w 4235500"/>
              <a:gd name="connsiteY83" fmla="*/ 2436845 h 3563386"/>
              <a:gd name="connsiteX84" fmla="*/ 131673 w 4235500"/>
              <a:gd name="connsiteY84" fmla="*/ 2488052 h 3563386"/>
              <a:gd name="connsiteX85" fmla="*/ 146304 w 4235500"/>
              <a:gd name="connsiteY85" fmla="*/ 2539258 h 3563386"/>
              <a:gd name="connsiteX86" fmla="*/ 153619 w 4235500"/>
              <a:gd name="connsiteY86" fmla="*/ 2575834 h 3563386"/>
              <a:gd name="connsiteX87" fmla="*/ 168249 w 4235500"/>
              <a:gd name="connsiteY87" fmla="*/ 2634356 h 3563386"/>
              <a:gd name="connsiteX88" fmla="*/ 160934 w 4235500"/>
              <a:gd name="connsiteY88" fmla="*/ 2831866 h 3563386"/>
              <a:gd name="connsiteX89" fmla="*/ 146304 w 4235500"/>
              <a:gd name="connsiteY89" fmla="*/ 2905018 h 3563386"/>
              <a:gd name="connsiteX90" fmla="*/ 153619 w 4235500"/>
              <a:gd name="connsiteY90" fmla="*/ 2992800 h 3563386"/>
              <a:gd name="connsiteX91" fmla="*/ 175564 w 4235500"/>
              <a:gd name="connsiteY91" fmla="*/ 3036692 h 3563386"/>
              <a:gd name="connsiteX92" fmla="*/ 190195 w 4235500"/>
              <a:gd name="connsiteY92" fmla="*/ 3080583 h 3563386"/>
              <a:gd name="connsiteX93" fmla="*/ 204825 w 4235500"/>
              <a:gd name="connsiteY93" fmla="*/ 3109844 h 3563386"/>
              <a:gd name="connsiteX94" fmla="*/ 219456 w 4235500"/>
              <a:gd name="connsiteY94" fmla="*/ 3204941 h 3563386"/>
              <a:gd name="connsiteX95" fmla="*/ 234086 w 4235500"/>
              <a:gd name="connsiteY95" fmla="*/ 3226887 h 3563386"/>
              <a:gd name="connsiteX96" fmla="*/ 256032 w 4235500"/>
              <a:gd name="connsiteY96" fmla="*/ 3248832 h 3563386"/>
              <a:gd name="connsiteX97" fmla="*/ 277977 w 4235500"/>
              <a:gd name="connsiteY97" fmla="*/ 3314669 h 3563386"/>
              <a:gd name="connsiteX98" fmla="*/ 285292 w 4235500"/>
              <a:gd name="connsiteY98" fmla="*/ 3336615 h 3563386"/>
              <a:gd name="connsiteX99" fmla="*/ 292608 w 4235500"/>
              <a:gd name="connsiteY99" fmla="*/ 3373191 h 3563386"/>
              <a:gd name="connsiteX100" fmla="*/ 336499 w 4235500"/>
              <a:gd name="connsiteY100" fmla="*/ 3424397 h 3563386"/>
              <a:gd name="connsiteX101" fmla="*/ 358444 w 4235500"/>
              <a:gd name="connsiteY101" fmla="*/ 3439028 h 3563386"/>
              <a:gd name="connsiteX102" fmla="*/ 380390 w 4235500"/>
              <a:gd name="connsiteY102" fmla="*/ 3446343 h 3563386"/>
              <a:gd name="connsiteX103" fmla="*/ 453542 w 4235500"/>
              <a:gd name="connsiteY103" fmla="*/ 3460973 h 3563386"/>
              <a:gd name="connsiteX104" fmla="*/ 475488 w 4235500"/>
              <a:gd name="connsiteY104" fmla="*/ 3468288 h 3563386"/>
              <a:gd name="connsiteX105" fmla="*/ 504748 w 4235500"/>
              <a:gd name="connsiteY105" fmla="*/ 3475604 h 3563386"/>
              <a:gd name="connsiteX106" fmla="*/ 526694 w 4235500"/>
              <a:gd name="connsiteY106" fmla="*/ 3482919 h 3563386"/>
              <a:gd name="connsiteX107" fmla="*/ 614476 w 4235500"/>
              <a:gd name="connsiteY107" fmla="*/ 3497549 h 3563386"/>
              <a:gd name="connsiteX108" fmla="*/ 680313 w 4235500"/>
              <a:gd name="connsiteY108" fmla="*/ 3504864 h 3563386"/>
              <a:gd name="connsiteX109" fmla="*/ 753465 w 4235500"/>
              <a:gd name="connsiteY109" fmla="*/ 3519495 h 3563386"/>
              <a:gd name="connsiteX110" fmla="*/ 848563 w 4235500"/>
              <a:gd name="connsiteY110" fmla="*/ 3534125 h 3563386"/>
              <a:gd name="connsiteX111" fmla="*/ 877824 w 4235500"/>
              <a:gd name="connsiteY111" fmla="*/ 3541440 h 3563386"/>
              <a:gd name="connsiteX112" fmla="*/ 936345 w 4235500"/>
              <a:gd name="connsiteY112" fmla="*/ 3548756 h 3563386"/>
              <a:gd name="connsiteX113" fmla="*/ 972921 w 4235500"/>
              <a:gd name="connsiteY113" fmla="*/ 3556071 h 3563386"/>
              <a:gd name="connsiteX114" fmla="*/ 1038758 w 4235500"/>
              <a:gd name="connsiteY114" fmla="*/ 3563386 h 3563386"/>
              <a:gd name="connsiteX115" fmla="*/ 2062886 w 4235500"/>
              <a:gd name="connsiteY115" fmla="*/ 3556071 h 3563386"/>
              <a:gd name="connsiteX116" fmla="*/ 2092147 w 4235500"/>
              <a:gd name="connsiteY116" fmla="*/ 3548756 h 3563386"/>
              <a:gd name="connsiteX117" fmla="*/ 2172614 w 4235500"/>
              <a:gd name="connsiteY117" fmla="*/ 3541440 h 3563386"/>
              <a:gd name="connsiteX118" fmla="*/ 2245766 w 4235500"/>
              <a:gd name="connsiteY118" fmla="*/ 3526810 h 3563386"/>
              <a:gd name="connsiteX119" fmla="*/ 2655417 w 4235500"/>
              <a:gd name="connsiteY119" fmla="*/ 3512180 h 3563386"/>
              <a:gd name="connsiteX120" fmla="*/ 2677363 w 4235500"/>
              <a:gd name="connsiteY120" fmla="*/ 3504864 h 3563386"/>
              <a:gd name="connsiteX121" fmla="*/ 2809036 w 4235500"/>
              <a:gd name="connsiteY121" fmla="*/ 3490234 h 3563386"/>
              <a:gd name="connsiteX122" fmla="*/ 2904134 w 4235500"/>
              <a:gd name="connsiteY122" fmla="*/ 3475604 h 3563386"/>
              <a:gd name="connsiteX123" fmla="*/ 3021177 w 4235500"/>
              <a:gd name="connsiteY123" fmla="*/ 3468288 h 3563386"/>
              <a:gd name="connsiteX124" fmla="*/ 3116275 w 4235500"/>
              <a:gd name="connsiteY124" fmla="*/ 3453658 h 3563386"/>
              <a:gd name="connsiteX125" fmla="*/ 3240633 w 4235500"/>
              <a:gd name="connsiteY125" fmla="*/ 3439028 h 3563386"/>
              <a:gd name="connsiteX126" fmla="*/ 3306470 w 4235500"/>
              <a:gd name="connsiteY126" fmla="*/ 3424397 h 3563386"/>
              <a:gd name="connsiteX127" fmla="*/ 3343046 w 4235500"/>
              <a:gd name="connsiteY127" fmla="*/ 3417082 h 3563386"/>
              <a:gd name="connsiteX128" fmla="*/ 3364992 w 4235500"/>
              <a:gd name="connsiteY128" fmla="*/ 3409767 h 3563386"/>
              <a:gd name="connsiteX129" fmla="*/ 3401568 w 4235500"/>
              <a:gd name="connsiteY129" fmla="*/ 3402452 h 3563386"/>
              <a:gd name="connsiteX130" fmla="*/ 3430828 w 4235500"/>
              <a:gd name="connsiteY130" fmla="*/ 3395136 h 3563386"/>
              <a:gd name="connsiteX131" fmla="*/ 3452774 w 4235500"/>
              <a:gd name="connsiteY131" fmla="*/ 3387821 h 3563386"/>
              <a:gd name="connsiteX132" fmla="*/ 3533241 w 4235500"/>
              <a:gd name="connsiteY132" fmla="*/ 3380506 h 3563386"/>
              <a:gd name="connsiteX133" fmla="*/ 3562502 w 4235500"/>
              <a:gd name="connsiteY133" fmla="*/ 3373191 h 3563386"/>
              <a:gd name="connsiteX134" fmla="*/ 3606393 w 4235500"/>
              <a:gd name="connsiteY134" fmla="*/ 3365876 h 3563386"/>
              <a:gd name="connsiteX135" fmla="*/ 3628339 w 4235500"/>
              <a:gd name="connsiteY135" fmla="*/ 3351245 h 3563386"/>
              <a:gd name="connsiteX136" fmla="*/ 3708806 w 4235500"/>
              <a:gd name="connsiteY136" fmla="*/ 3343930 h 3563386"/>
              <a:gd name="connsiteX137" fmla="*/ 3781958 w 4235500"/>
              <a:gd name="connsiteY137" fmla="*/ 3329300 h 3563386"/>
              <a:gd name="connsiteX138" fmla="*/ 3840480 w 4235500"/>
              <a:gd name="connsiteY138" fmla="*/ 3321984 h 3563386"/>
              <a:gd name="connsiteX139" fmla="*/ 3899001 w 4235500"/>
              <a:gd name="connsiteY139" fmla="*/ 3307354 h 3563386"/>
              <a:gd name="connsiteX140" fmla="*/ 3935577 w 4235500"/>
              <a:gd name="connsiteY140" fmla="*/ 3300039 h 3563386"/>
              <a:gd name="connsiteX141" fmla="*/ 4008729 w 4235500"/>
              <a:gd name="connsiteY141" fmla="*/ 3270778 h 3563386"/>
              <a:gd name="connsiteX142" fmla="*/ 4059936 w 4235500"/>
              <a:gd name="connsiteY142" fmla="*/ 3248832 h 3563386"/>
              <a:gd name="connsiteX143" fmla="*/ 4096512 w 4235500"/>
              <a:gd name="connsiteY143" fmla="*/ 3219572 h 3563386"/>
              <a:gd name="connsiteX144" fmla="*/ 4118457 w 4235500"/>
              <a:gd name="connsiteY144" fmla="*/ 3204941 h 3563386"/>
              <a:gd name="connsiteX145" fmla="*/ 4162348 w 4235500"/>
              <a:gd name="connsiteY145" fmla="*/ 3153735 h 3563386"/>
              <a:gd name="connsiteX146" fmla="*/ 4191609 w 4235500"/>
              <a:gd name="connsiteY146" fmla="*/ 3117159 h 3563386"/>
              <a:gd name="connsiteX147" fmla="*/ 4198924 w 4235500"/>
              <a:gd name="connsiteY147" fmla="*/ 3087898 h 3563386"/>
              <a:gd name="connsiteX148" fmla="*/ 4206240 w 4235500"/>
              <a:gd name="connsiteY148" fmla="*/ 3065952 h 3563386"/>
              <a:gd name="connsiteX149" fmla="*/ 4220870 w 4235500"/>
              <a:gd name="connsiteY149" fmla="*/ 2992800 h 3563386"/>
              <a:gd name="connsiteX150" fmla="*/ 4235500 w 4235500"/>
              <a:gd name="connsiteY150" fmla="*/ 2926964 h 3563386"/>
              <a:gd name="connsiteX151" fmla="*/ 4228185 w 4235500"/>
              <a:gd name="connsiteY151" fmla="*/ 2846496 h 3563386"/>
              <a:gd name="connsiteX152" fmla="*/ 4198924 w 4235500"/>
              <a:gd name="connsiteY152" fmla="*/ 2802605 h 3563386"/>
              <a:gd name="connsiteX153" fmla="*/ 4184294 w 4235500"/>
              <a:gd name="connsiteY153" fmla="*/ 2780660 h 3563386"/>
              <a:gd name="connsiteX154" fmla="*/ 4155033 w 4235500"/>
              <a:gd name="connsiteY154" fmla="*/ 2751399 h 3563386"/>
              <a:gd name="connsiteX155" fmla="*/ 4140403 w 4235500"/>
              <a:gd name="connsiteY155" fmla="*/ 2736768 h 3563386"/>
              <a:gd name="connsiteX156" fmla="*/ 4103827 w 4235500"/>
              <a:gd name="connsiteY156" fmla="*/ 2714823 h 3563386"/>
              <a:gd name="connsiteX157" fmla="*/ 4081881 w 4235500"/>
              <a:gd name="connsiteY157" fmla="*/ 2707508 h 3563386"/>
              <a:gd name="connsiteX158" fmla="*/ 4059936 w 4235500"/>
              <a:gd name="connsiteY158" fmla="*/ 2692877 h 3563386"/>
              <a:gd name="connsiteX159" fmla="*/ 4016044 w 4235500"/>
              <a:gd name="connsiteY159" fmla="*/ 2678247 h 3563386"/>
              <a:gd name="connsiteX160" fmla="*/ 3957523 w 4235500"/>
              <a:gd name="connsiteY160" fmla="*/ 2656301 h 3563386"/>
              <a:gd name="connsiteX161" fmla="*/ 3920947 w 4235500"/>
              <a:gd name="connsiteY161" fmla="*/ 2634356 h 3563386"/>
              <a:gd name="connsiteX162" fmla="*/ 3862425 w 4235500"/>
              <a:gd name="connsiteY162" fmla="*/ 2612410 h 3563386"/>
              <a:gd name="connsiteX163" fmla="*/ 3796588 w 4235500"/>
              <a:gd name="connsiteY163" fmla="*/ 2583149 h 3563386"/>
              <a:gd name="connsiteX164" fmla="*/ 3752697 w 4235500"/>
              <a:gd name="connsiteY164" fmla="*/ 2575834 h 3563386"/>
              <a:gd name="connsiteX165" fmla="*/ 3679545 w 4235500"/>
              <a:gd name="connsiteY165" fmla="*/ 2553888 h 3563386"/>
              <a:gd name="connsiteX166" fmla="*/ 3621024 w 4235500"/>
              <a:gd name="connsiteY166" fmla="*/ 2539258 h 3563386"/>
              <a:gd name="connsiteX167" fmla="*/ 3445459 w 4235500"/>
              <a:gd name="connsiteY167" fmla="*/ 2531943 h 3563386"/>
              <a:gd name="connsiteX168" fmla="*/ 3372307 w 4235500"/>
              <a:gd name="connsiteY168" fmla="*/ 2517312 h 3563386"/>
              <a:gd name="connsiteX169" fmla="*/ 3335731 w 4235500"/>
              <a:gd name="connsiteY169" fmla="*/ 2509997 h 3563386"/>
              <a:gd name="connsiteX170" fmla="*/ 3269894 w 4235500"/>
              <a:gd name="connsiteY170" fmla="*/ 2488052 h 3563386"/>
              <a:gd name="connsiteX171" fmla="*/ 3226003 w 4235500"/>
              <a:gd name="connsiteY171" fmla="*/ 2473421 h 3563386"/>
              <a:gd name="connsiteX172" fmla="*/ 3196742 w 4235500"/>
              <a:gd name="connsiteY172" fmla="*/ 2466106 h 3563386"/>
              <a:gd name="connsiteX173" fmla="*/ 3145536 w 4235500"/>
              <a:gd name="connsiteY173" fmla="*/ 2451476 h 3563386"/>
              <a:gd name="connsiteX174" fmla="*/ 3123590 w 4235500"/>
              <a:gd name="connsiteY174" fmla="*/ 2444160 h 3563386"/>
              <a:gd name="connsiteX175" fmla="*/ 3028492 w 4235500"/>
              <a:gd name="connsiteY175" fmla="*/ 2436845 h 3563386"/>
              <a:gd name="connsiteX176" fmla="*/ 2904134 w 4235500"/>
              <a:gd name="connsiteY176" fmla="*/ 2422215 h 3563386"/>
              <a:gd name="connsiteX177" fmla="*/ 2860243 w 4235500"/>
              <a:gd name="connsiteY177" fmla="*/ 2414900 h 3563386"/>
              <a:gd name="connsiteX178" fmla="*/ 2757830 w 4235500"/>
              <a:gd name="connsiteY178" fmla="*/ 2400269 h 3563386"/>
              <a:gd name="connsiteX179" fmla="*/ 2684678 w 4235500"/>
              <a:gd name="connsiteY179" fmla="*/ 2385639 h 3563386"/>
              <a:gd name="connsiteX180" fmla="*/ 2640787 w 4235500"/>
              <a:gd name="connsiteY180" fmla="*/ 2371008 h 3563386"/>
              <a:gd name="connsiteX181" fmla="*/ 2618841 w 4235500"/>
              <a:gd name="connsiteY181" fmla="*/ 2363693 h 3563386"/>
              <a:gd name="connsiteX182" fmla="*/ 2596896 w 4235500"/>
              <a:gd name="connsiteY182" fmla="*/ 2349063 h 3563386"/>
              <a:gd name="connsiteX183" fmla="*/ 2574950 w 4235500"/>
              <a:gd name="connsiteY183" fmla="*/ 2341748 h 3563386"/>
              <a:gd name="connsiteX184" fmla="*/ 2516428 w 4235500"/>
              <a:gd name="connsiteY184" fmla="*/ 2297856 h 3563386"/>
              <a:gd name="connsiteX185" fmla="*/ 2501798 w 4235500"/>
              <a:gd name="connsiteY185" fmla="*/ 2275911 h 3563386"/>
              <a:gd name="connsiteX186" fmla="*/ 2509113 w 4235500"/>
              <a:gd name="connsiteY186" fmla="*/ 2114976 h 3563386"/>
              <a:gd name="connsiteX187" fmla="*/ 2523744 w 4235500"/>
              <a:gd name="connsiteY187" fmla="*/ 2071085 h 3563386"/>
              <a:gd name="connsiteX188" fmla="*/ 2531059 w 4235500"/>
              <a:gd name="connsiteY188" fmla="*/ 2049140 h 3563386"/>
              <a:gd name="connsiteX189" fmla="*/ 2531059 w 4235500"/>
              <a:gd name="connsiteY189" fmla="*/ 2012564 h 35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235500" h="3563386">
                <a:moveTo>
                  <a:pt x="2531059" y="2012564"/>
                </a:moveTo>
                <a:lnTo>
                  <a:pt x="2531059" y="2012564"/>
                </a:lnTo>
                <a:cubicBezTo>
                  <a:pt x="2528621" y="1729709"/>
                  <a:pt x="2528498" y="1446825"/>
                  <a:pt x="2523744" y="1164000"/>
                </a:cubicBezTo>
                <a:cubicBezTo>
                  <a:pt x="2523614" y="1156290"/>
                  <a:pt x="2517940" y="1149616"/>
                  <a:pt x="2516428" y="1142055"/>
                </a:cubicBezTo>
                <a:cubicBezTo>
                  <a:pt x="2516366" y="1141747"/>
                  <a:pt x="2496877" y="1010315"/>
                  <a:pt x="2487168" y="995751"/>
                </a:cubicBezTo>
                <a:lnTo>
                  <a:pt x="2472537" y="973805"/>
                </a:lnTo>
                <a:cubicBezTo>
                  <a:pt x="2467509" y="948665"/>
                  <a:pt x="2464794" y="932072"/>
                  <a:pt x="2457907" y="907968"/>
                </a:cubicBezTo>
                <a:cubicBezTo>
                  <a:pt x="2455789" y="900554"/>
                  <a:pt x="2452710" y="893437"/>
                  <a:pt x="2450592" y="886023"/>
                </a:cubicBezTo>
                <a:cubicBezTo>
                  <a:pt x="2435571" y="833453"/>
                  <a:pt x="2451046" y="880530"/>
                  <a:pt x="2435961" y="820186"/>
                </a:cubicBezTo>
                <a:cubicBezTo>
                  <a:pt x="2434091" y="812705"/>
                  <a:pt x="2430319" y="805767"/>
                  <a:pt x="2428646" y="798240"/>
                </a:cubicBezTo>
                <a:cubicBezTo>
                  <a:pt x="2425429" y="783761"/>
                  <a:pt x="2424439" y="768852"/>
                  <a:pt x="2421331" y="754349"/>
                </a:cubicBezTo>
                <a:cubicBezTo>
                  <a:pt x="2417118" y="734688"/>
                  <a:pt x="2410005" y="715662"/>
                  <a:pt x="2406700" y="695828"/>
                </a:cubicBezTo>
                <a:cubicBezTo>
                  <a:pt x="2401756" y="666165"/>
                  <a:pt x="2400255" y="649960"/>
                  <a:pt x="2392070" y="622676"/>
                </a:cubicBezTo>
                <a:cubicBezTo>
                  <a:pt x="2387639" y="607904"/>
                  <a:pt x="2385995" y="591616"/>
                  <a:pt x="2377440" y="578784"/>
                </a:cubicBezTo>
                <a:cubicBezTo>
                  <a:pt x="2372563" y="571469"/>
                  <a:pt x="2367171" y="564472"/>
                  <a:pt x="2362809" y="556839"/>
                </a:cubicBezTo>
                <a:cubicBezTo>
                  <a:pt x="2357399" y="547371"/>
                  <a:pt x="2354517" y="536452"/>
                  <a:pt x="2348179" y="527578"/>
                </a:cubicBezTo>
                <a:cubicBezTo>
                  <a:pt x="2326426" y="497124"/>
                  <a:pt x="2329394" y="513318"/>
                  <a:pt x="2304288" y="491002"/>
                </a:cubicBezTo>
                <a:cubicBezTo>
                  <a:pt x="2288824" y="477256"/>
                  <a:pt x="2277611" y="458589"/>
                  <a:pt x="2260396" y="447111"/>
                </a:cubicBezTo>
                <a:cubicBezTo>
                  <a:pt x="2206142" y="410939"/>
                  <a:pt x="2265512" y="452593"/>
                  <a:pt x="2223820" y="417850"/>
                </a:cubicBezTo>
                <a:cubicBezTo>
                  <a:pt x="2214454" y="410045"/>
                  <a:pt x="2203181" y="404525"/>
                  <a:pt x="2194560" y="395904"/>
                </a:cubicBezTo>
                <a:cubicBezTo>
                  <a:pt x="2188343" y="389687"/>
                  <a:pt x="2186146" y="380176"/>
                  <a:pt x="2179929" y="373959"/>
                </a:cubicBezTo>
                <a:cubicBezTo>
                  <a:pt x="2164959" y="358989"/>
                  <a:pt x="2145942" y="356177"/>
                  <a:pt x="2128723" y="344698"/>
                </a:cubicBezTo>
                <a:cubicBezTo>
                  <a:pt x="2122984" y="340872"/>
                  <a:pt x="2120261" y="333152"/>
                  <a:pt x="2114092" y="330068"/>
                </a:cubicBezTo>
                <a:cubicBezTo>
                  <a:pt x="2105100" y="325572"/>
                  <a:pt x="2094499" y="325514"/>
                  <a:pt x="2084832" y="322752"/>
                </a:cubicBezTo>
                <a:cubicBezTo>
                  <a:pt x="2077418" y="320634"/>
                  <a:pt x="2069974" y="318474"/>
                  <a:pt x="2062886" y="315437"/>
                </a:cubicBezTo>
                <a:cubicBezTo>
                  <a:pt x="2052863" y="311142"/>
                  <a:pt x="2043648" y="305103"/>
                  <a:pt x="2033625" y="300807"/>
                </a:cubicBezTo>
                <a:cubicBezTo>
                  <a:pt x="2016089" y="293292"/>
                  <a:pt x="2000975" y="291478"/>
                  <a:pt x="1982419" y="286176"/>
                </a:cubicBezTo>
                <a:cubicBezTo>
                  <a:pt x="1948104" y="276371"/>
                  <a:pt x="1970233" y="280954"/>
                  <a:pt x="1931212" y="264231"/>
                </a:cubicBezTo>
                <a:cubicBezTo>
                  <a:pt x="1901177" y="251359"/>
                  <a:pt x="1910853" y="261049"/>
                  <a:pt x="1872691" y="249600"/>
                </a:cubicBezTo>
                <a:cubicBezTo>
                  <a:pt x="1860114" y="245827"/>
                  <a:pt x="1848665" y="238832"/>
                  <a:pt x="1836115" y="234970"/>
                </a:cubicBezTo>
                <a:cubicBezTo>
                  <a:pt x="1816896" y="229057"/>
                  <a:pt x="1796992" y="225631"/>
                  <a:pt x="1777593" y="220340"/>
                </a:cubicBezTo>
                <a:cubicBezTo>
                  <a:pt x="1753910" y="213881"/>
                  <a:pt x="1683870" y="184680"/>
                  <a:pt x="1682496" y="183764"/>
                </a:cubicBezTo>
                <a:cubicBezTo>
                  <a:pt x="1675181" y="178887"/>
                  <a:pt x="1668584" y="172704"/>
                  <a:pt x="1660550" y="169133"/>
                </a:cubicBezTo>
                <a:cubicBezTo>
                  <a:pt x="1646457" y="162870"/>
                  <a:pt x="1616659" y="154503"/>
                  <a:pt x="1616659" y="154503"/>
                </a:cubicBezTo>
                <a:cubicBezTo>
                  <a:pt x="1609344" y="149626"/>
                  <a:pt x="1602747" y="143443"/>
                  <a:pt x="1594713" y="139872"/>
                </a:cubicBezTo>
                <a:cubicBezTo>
                  <a:pt x="1580620" y="133609"/>
                  <a:pt x="1565452" y="130119"/>
                  <a:pt x="1550822" y="125242"/>
                </a:cubicBezTo>
                <a:cubicBezTo>
                  <a:pt x="1509805" y="111570"/>
                  <a:pt x="1536345" y="119794"/>
                  <a:pt x="1470355" y="103296"/>
                </a:cubicBezTo>
                <a:cubicBezTo>
                  <a:pt x="1460601" y="100858"/>
                  <a:pt x="1450632" y="99160"/>
                  <a:pt x="1441094" y="95981"/>
                </a:cubicBezTo>
                <a:cubicBezTo>
                  <a:pt x="1367309" y="71387"/>
                  <a:pt x="1481780" y="108919"/>
                  <a:pt x="1389888" y="81351"/>
                </a:cubicBezTo>
                <a:cubicBezTo>
                  <a:pt x="1375116" y="76919"/>
                  <a:pt x="1361119" y="69744"/>
                  <a:pt x="1345996" y="66720"/>
                </a:cubicBezTo>
                <a:cubicBezTo>
                  <a:pt x="1292513" y="56024"/>
                  <a:pt x="1321728" y="61163"/>
                  <a:pt x="1258214" y="52090"/>
                </a:cubicBezTo>
                <a:cubicBezTo>
                  <a:pt x="1213141" y="37066"/>
                  <a:pt x="1259038" y="50911"/>
                  <a:pt x="1185062" y="37460"/>
                </a:cubicBezTo>
                <a:cubicBezTo>
                  <a:pt x="1175170" y="35661"/>
                  <a:pt x="1165744" y="31635"/>
                  <a:pt x="1155801" y="30144"/>
                </a:cubicBezTo>
                <a:cubicBezTo>
                  <a:pt x="1018588" y="9562"/>
                  <a:pt x="1015407" y="14580"/>
                  <a:pt x="855878" y="8199"/>
                </a:cubicBezTo>
                <a:cubicBezTo>
                  <a:pt x="735009" y="-1873"/>
                  <a:pt x="760067" y="-3563"/>
                  <a:pt x="607161" y="8199"/>
                </a:cubicBezTo>
                <a:cubicBezTo>
                  <a:pt x="591512" y="9403"/>
                  <a:pt x="571261" y="18456"/>
                  <a:pt x="555955" y="22829"/>
                </a:cubicBezTo>
                <a:cubicBezTo>
                  <a:pt x="546288" y="25591"/>
                  <a:pt x="536448" y="27706"/>
                  <a:pt x="526694" y="30144"/>
                </a:cubicBezTo>
                <a:cubicBezTo>
                  <a:pt x="512064" y="39898"/>
                  <a:pt x="495236" y="46972"/>
                  <a:pt x="482803" y="59405"/>
                </a:cubicBezTo>
                <a:cubicBezTo>
                  <a:pt x="475488" y="66720"/>
                  <a:pt x="469023" y="74999"/>
                  <a:pt x="460857" y="81351"/>
                </a:cubicBezTo>
                <a:cubicBezTo>
                  <a:pt x="446977" y="92146"/>
                  <a:pt x="431596" y="100858"/>
                  <a:pt x="416966" y="110612"/>
                </a:cubicBezTo>
                <a:lnTo>
                  <a:pt x="395020" y="125242"/>
                </a:lnTo>
                <a:cubicBezTo>
                  <a:pt x="387705" y="130119"/>
                  <a:pt x="380938" y="135940"/>
                  <a:pt x="373075" y="139872"/>
                </a:cubicBezTo>
                <a:cubicBezTo>
                  <a:pt x="363321" y="144749"/>
                  <a:pt x="353282" y="149093"/>
                  <a:pt x="343814" y="154503"/>
                </a:cubicBezTo>
                <a:cubicBezTo>
                  <a:pt x="304111" y="177191"/>
                  <a:pt x="340156" y="163037"/>
                  <a:pt x="299923" y="176448"/>
                </a:cubicBezTo>
                <a:cubicBezTo>
                  <a:pt x="289250" y="183564"/>
                  <a:pt x="255312" y="205604"/>
                  <a:pt x="248716" y="213024"/>
                </a:cubicBezTo>
                <a:cubicBezTo>
                  <a:pt x="237034" y="226166"/>
                  <a:pt x="229210" y="242286"/>
                  <a:pt x="219456" y="256916"/>
                </a:cubicBezTo>
                <a:lnTo>
                  <a:pt x="204825" y="278861"/>
                </a:lnTo>
                <a:lnTo>
                  <a:pt x="190195" y="322752"/>
                </a:lnTo>
                <a:cubicBezTo>
                  <a:pt x="187757" y="330067"/>
                  <a:pt x="184148" y="337092"/>
                  <a:pt x="182880" y="344698"/>
                </a:cubicBezTo>
                <a:cubicBezTo>
                  <a:pt x="180441" y="359328"/>
                  <a:pt x="178473" y="374045"/>
                  <a:pt x="175564" y="388589"/>
                </a:cubicBezTo>
                <a:cubicBezTo>
                  <a:pt x="170035" y="416232"/>
                  <a:pt x="162951" y="433743"/>
                  <a:pt x="153619" y="461741"/>
                </a:cubicBezTo>
                <a:cubicBezTo>
                  <a:pt x="144123" y="490230"/>
                  <a:pt x="151757" y="478234"/>
                  <a:pt x="131673" y="498317"/>
                </a:cubicBezTo>
                <a:cubicBezTo>
                  <a:pt x="113289" y="553473"/>
                  <a:pt x="138086" y="485493"/>
                  <a:pt x="109728" y="542208"/>
                </a:cubicBezTo>
                <a:cubicBezTo>
                  <a:pt x="106279" y="549105"/>
                  <a:pt x="105861" y="557257"/>
                  <a:pt x="102412" y="564154"/>
                </a:cubicBezTo>
                <a:cubicBezTo>
                  <a:pt x="98480" y="572018"/>
                  <a:pt x="92144" y="578467"/>
                  <a:pt x="87782" y="586100"/>
                </a:cubicBezTo>
                <a:cubicBezTo>
                  <a:pt x="50666" y="651055"/>
                  <a:pt x="94161" y="583848"/>
                  <a:pt x="58521" y="637306"/>
                </a:cubicBezTo>
                <a:cubicBezTo>
                  <a:pt x="39282" y="695025"/>
                  <a:pt x="49567" y="659386"/>
                  <a:pt x="36576" y="776295"/>
                </a:cubicBezTo>
                <a:lnTo>
                  <a:pt x="29260" y="842132"/>
                </a:lnTo>
                <a:cubicBezTo>
                  <a:pt x="26822" y="907969"/>
                  <a:pt x="26054" y="973888"/>
                  <a:pt x="21945" y="1039642"/>
                </a:cubicBezTo>
                <a:cubicBezTo>
                  <a:pt x="21169" y="1052051"/>
                  <a:pt x="16569" y="1063937"/>
                  <a:pt x="14630" y="1076218"/>
                </a:cubicBezTo>
                <a:cubicBezTo>
                  <a:pt x="9252" y="1110280"/>
                  <a:pt x="0" y="1178631"/>
                  <a:pt x="0" y="1178631"/>
                </a:cubicBezTo>
                <a:cubicBezTo>
                  <a:pt x="2438" y="1227399"/>
                  <a:pt x="5147" y="1276154"/>
                  <a:pt x="7315" y="1324935"/>
                </a:cubicBezTo>
                <a:cubicBezTo>
                  <a:pt x="10024" y="1385884"/>
                  <a:pt x="10433" y="1446951"/>
                  <a:pt x="14630" y="1507815"/>
                </a:cubicBezTo>
                <a:cubicBezTo>
                  <a:pt x="15322" y="1517845"/>
                  <a:pt x="20292" y="1527159"/>
                  <a:pt x="21945" y="1537076"/>
                </a:cubicBezTo>
                <a:cubicBezTo>
                  <a:pt x="25177" y="1556467"/>
                  <a:pt x="25743" y="1576255"/>
                  <a:pt x="29260" y="1595597"/>
                </a:cubicBezTo>
                <a:cubicBezTo>
                  <a:pt x="30639" y="1603184"/>
                  <a:pt x="34706" y="1610062"/>
                  <a:pt x="36576" y="1617543"/>
                </a:cubicBezTo>
                <a:cubicBezTo>
                  <a:pt x="44678" y="1649950"/>
                  <a:pt x="48811" y="1687618"/>
                  <a:pt x="51206" y="1719956"/>
                </a:cubicBezTo>
                <a:cubicBezTo>
                  <a:pt x="56227" y="1787748"/>
                  <a:pt x="58084" y="1876960"/>
                  <a:pt x="65836" y="1946727"/>
                </a:cubicBezTo>
                <a:cubicBezTo>
                  <a:pt x="67209" y="1959084"/>
                  <a:pt x="70713" y="1971111"/>
                  <a:pt x="73152" y="1983303"/>
                </a:cubicBezTo>
                <a:cubicBezTo>
                  <a:pt x="75590" y="2007687"/>
                  <a:pt x="77001" y="2032196"/>
                  <a:pt x="80467" y="2056455"/>
                </a:cubicBezTo>
                <a:cubicBezTo>
                  <a:pt x="81889" y="2066408"/>
                  <a:pt x="87208" y="2075679"/>
                  <a:pt x="87782" y="2085716"/>
                </a:cubicBezTo>
                <a:cubicBezTo>
                  <a:pt x="91512" y="2150987"/>
                  <a:pt x="85346" y="2278365"/>
                  <a:pt x="102412" y="2363693"/>
                </a:cubicBezTo>
                <a:cubicBezTo>
                  <a:pt x="103924" y="2371254"/>
                  <a:pt x="107512" y="2378253"/>
                  <a:pt x="109728" y="2385639"/>
                </a:cubicBezTo>
                <a:cubicBezTo>
                  <a:pt x="114829" y="2402642"/>
                  <a:pt x="119481" y="2419776"/>
                  <a:pt x="124358" y="2436845"/>
                </a:cubicBezTo>
                <a:cubicBezTo>
                  <a:pt x="126796" y="2453914"/>
                  <a:pt x="128589" y="2471088"/>
                  <a:pt x="131673" y="2488052"/>
                </a:cubicBezTo>
                <a:cubicBezTo>
                  <a:pt x="140796" y="2538229"/>
                  <a:pt x="135856" y="2497469"/>
                  <a:pt x="146304" y="2539258"/>
                </a:cubicBezTo>
                <a:cubicBezTo>
                  <a:pt x="149320" y="2551320"/>
                  <a:pt x="150823" y="2563719"/>
                  <a:pt x="153619" y="2575834"/>
                </a:cubicBezTo>
                <a:cubicBezTo>
                  <a:pt x="158140" y="2595427"/>
                  <a:pt x="168249" y="2634356"/>
                  <a:pt x="168249" y="2634356"/>
                </a:cubicBezTo>
                <a:cubicBezTo>
                  <a:pt x="165811" y="2700193"/>
                  <a:pt x="166258" y="2766200"/>
                  <a:pt x="160934" y="2831866"/>
                </a:cubicBezTo>
                <a:cubicBezTo>
                  <a:pt x="158924" y="2856652"/>
                  <a:pt x="146304" y="2905018"/>
                  <a:pt x="146304" y="2905018"/>
                </a:cubicBezTo>
                <a:cubicBezTo>
                  <a:pt x="148742" y="2934279"/>
                  <a:pt x="149739" y="2963695"/>
                  <a:pt x="153619" y="2992800"/>
                </a:cubicBezTo>
                <a:cubicBezTo>
                  <a:pt x="157430" y="3021383"/>
                  <a:pt x="163822" y="3010272"/>
                  <a:pt x="175564" y="3036692"/>
                </a:cubicBezTo>
                <a:cubicBezTo>
                  <a:pt x="181827" y="3050785"/>
                  <a:pt x="183298" y="3066789"/>
                  <a:pt x="190195" y="3080583"/>
                </a:cubicBezTo>
                <a:lnTo>
                  <a:pt x="204825" y="3109844"/>
                </a:lnTo>
                <a:cubicBezTo>
                  <a:pt x="206924" y="3130838"/>
                  <a:pt x="206272" y="3178574"/>
                  <a:pt x="219456" y="3204941"/>
                </a:cubicBezTo>
                <a:cubicBezTo>
                  <a:pt x="223388" y="3212805"/>
                  <a:pt x="228458" y="3220133"/>
                  <a:pt x="234086" y="3226887"/>
                </a:cubicBezTo>
                <a:cubicBezTo>
                  <a:pt x="240709" y="3234834"/>
                  <a:pt x="248717" y="3241517"/>
                  <a:pt x="256032" y="3248832"/>
                </a:cubicBezTo>
                <a:lnTo>
                  <a:pt x="277977" y="3314669"/>
                </a:lnTo>
                <a:cubicBezTo>
                  <a:pt x="280415" y="3321984"/>
                  <a:pt x="283780" y="3329054"/>
                  <a:pt x="285292" y="3336615"/>
                </a:cubicBezTo>
                <a:cubicBezTo>
                  <a:pt x="287731" y="3348807"/>
                  <a:pt x="288242" y="3361549"/>
                  <a:pt x="292608" y="3373191"/>
                </a:cubicBezTo>
                <a:cubicBezTo>
                  <a:pt x="298124" y="3387899"/>
                  <a:pt x="327327" y="3418282"/>
                  <a:pt x="336499" y="3424397"/>
                </a:cubicBezTo>
                <a:cubicBezTo>
                  <a:pt x="343814" y="3429274"/>
                  <a:pt x="350580" y="3435096"/>
                  <a:pt x="358444" y="3439028"/>
                </a:cubicBezTo>
                <a:cubicBezTo>
                  <a:pt x="365341" y="3442477"/>
                  <a:pt x="372976" y="3444225"/>
                  <a:pt x="380390" y="3446343"/>
                </a:cubicBezTo>
                <a:cubicBezTo>
                  <a:pt x="431402" y="3460917"/>
                  <a:pt x="388874" y="3446603"/>
                  <a:pt x="453542" y="3460973"/>
                </a:cubicBezTo>
                <a:cubicBezTo>
                  <a:pt x="461069" y="3462646"/>
                  <a:pt x="468074" y="3466170"/>
                  <a:pt x="475488" y="3468288"/>
                </a:cubicBezTo>
                <a:cubicBezTo>
                  <a:pt x="485155" y="3471050"/>
                  <a:pt x="495081" y="3472842"/>
                  <a:pt x="504748" y="3475604"/>
                </a:cubicBezTo>
                <a:cubicBezTo>
                  <a:pt x="512162" y="3477722"/>
                  <a:pt x="519213" y="3481049"/>
                  <a:pt x="526694" y="3482919"/>
                </a:cubicBezTo>
                <a:cubicBezTo>
                  <a:pt x="552241" y="3489305"/>
                  <a:pt x="589702" y="3494452"/>
                  <a:pt x="614476" y="3497549"/>
                </a:cubicBezTo>
                <a:cubicBezTo>
                  <a:pt x="636386" y="3500288"/>
                  <a:pt x="658503" y="3501420"/>
                  <a:pt x="680313" y="3504864"/>
                </a:cubicBezTo>
                <a:cubicBezTo>
                  <a:pt x="704876" y="3508742"/>
                  <a:pt x="728848" y="3515978"/>
                  <a:pt x="753465" y="3519495"/>
                </a:cubicBezTo>
                <a:cubicBezTo>
                  <a:pt x="778060" y="3523009"/>
                  <a:pt x="823187" y="3529050"/>
                  <a:pt x="848563" y="3534125"/>
                </a:cubicBezTo>
                <a:cubicBezTo>
                  <a:pt x="858422" y="3536097"/>
                  <a:pt x="867907" y="3539787"/>
                  <a:pt x="877824" y="3541440"/>
                </a:cubicBezTo>
                <a:cubicBezTo>
                  <a:pt x="897215" y="3544672"/>
                  <a:pt x="916915" y="3545767"/>
                  <a:pt x="936345" y="3548756"/>
                </a:cubicBezTo>
                <a:cubicBezTo>
                  <a:pt x="948634" y="3550647"/>
                  <a:pt x="960613" y="3554313"/>
                  <a:pt x="972921" y="3556071"/>
                </a:cubicBezTo>
                <a:cubicBezTo>
                  <a:pt x="994780" y="3559194"/>
                  <a:pt x="1016812" y="3560948"/>
                  <a:pt x="1038758" y="3563386"/>
                </a:cubicBezTo>
                <a:lnTo>
                  <a:pt x="2062886" y="3556071"/>
                </a:lnTo>
                <a:cubicBezTo>
                  <a:pt x="2072939" y="3555931"/>
                  <a:pt x="2082181" y="3550085"/>
                  <a:pt x="2092147" y="3548756"/>
                </a:cubicBezTo>
                <a:cubicBezTo>
                  <a:pt x="2118844" y="3545196"/>
                  <a:pt x="2145792" y="3543879"/>
                  <a:pt x="2172614" y="3541440"/>
                </a:cubicBezTo>
                <a:cubicBezTo>
                  <a:pt x="2196998" y="3536563"/>
                  <a:pt x="2221001" y="3529061"/>
                  <a:pt x="2245766" y="3526810"/>
                </a:cubicBezTo>
                <a:cubicBezTo>
                  <a:pt x="2435537" y="3509558"/>
                  <a:pt x="2299307" y="3520093"/>
                  <a:pt x="2655417" y="3512180"/>
                </a:cubicBezTo>
                <a:cubicBezTo>
                  <a:pt x="2662732" y="3509741"/>
                  <a:pt x="2669776" y="3506243"/>
                  <a:pt x="2677363" y="3504864"/>
                </a:cubicBezTo>
                <a:cubicBezTo>
                  <a:pt x="2714251" y="3498157"/>
                  <a:pt x="2773600" y="3494959"/>
                  <a:pt x="2809036" y="3490234"/>
                </a:cubicBezTo>
                <a:cubicBezTo>
                  <a:pt x="2902025" y="3477836"/>
                  <a:pt x="2774558" y="3486402"/>
                  <a:pt x="2904134" y="3475604"/>
                </a:cubicBezTo>
                <a:cubicBezTo>
                  <a:pt x="2943089" y="3472358"/>
                  <a:pt x="2982163" y="3470727"/>
                  <a:pt x="3021177" y="3468288"/>
                </a:cubicBezTo>
                <a:cubicBezTo>
                  <a:pt x="3075696" y="3454659"/>
                  <a:pt x="3032020" y="3464190"/>
                  <a:pt x="3116275" y="3453658"/>
                </a:cubicBezTo>
                <a:cubicBezTo>
                  <a:pt x="3245646" y="3437487"/>
                  <a:pt x="3073709" y="3455720"/>
                  <a:pt x="3240633" y="3439028"/>
                </a:cubicBezTo>
                <a:cubicBezTo>
                  <a:pt x="3351026" y="3416947"/>
                  <a:pt x="3213429" y="3445072"/>
                  <a:pt x="3306470" y="3424397"/>
                </a:cubicBezTo>
                <a:cubicBezTo>
                  <a:pt x="3318607" y="3421700"/>
                  <a:pt x="3330984" y="3420097"/>
                  <a:pt x="3343046" y="3417082"/>
                </a:cubicBezTo>
                <a:cubicBezTo>
                  <a:pt x="3350527" y="3415212"/>
                  <a:pt x="3357511" y="3411637"/>
                  <a:pt x="3364992" y="3409767"/>
                </a:cubicBezTo>
                <a:cubicBezTo>
                  <a:pt x="3377054" y="3406752"/>
                  <a:pt x="3389431" y="3405149"/>
                  <a:pt x="3401568" y="3402452"/>
                </a:cubicBezTo>
                <a:cubicBezTo>
                  <a:pt x="3411382" y="3400271"/>
                  <a:pt x="3421161" y="3397898"/>
                  <a:pt x="3430828" y="3395136"/>
                </a:cubicBezTo>
                <a:cubicBezTo>
                  <a:pt x="3438242" y="3393018"/>
                  <a:pt x="3445140" y="3388911"/>
                  <a:pt x="3452774" y="3387821"/>
                </a:cubicBezTo>
                <a:cubicBezTo>
                  <a:pt x="3479436" y="3384012"/>
                  <a:pt x="3506419" y="3382944"/>
                  <a:pt x="3533241" y="3380506"/>
                </a:cubicBezTo>
                <a:cubicBezTo>
                  <a:pt x="3542995" y="3378068"/>
                  <a:pt x="3552643" y="3375163"/>
                  <a:pt x="3562502" y="3373191"/>
                </a:cubicBezTo>
                <a:cubicBezTo>
                  <a:pt x="3577046" y="3370282"/>
                  <a:pt x="3592322" y="3370566"/>
                  <a:pt x="3606393" y="3365876"/>
                </a:cubicBezTo>
                <a:cubicBezTo>
                  <a:pt x="3614734" y="3363096"/>
                  <a:pt x="3619742" y="3353087"/>
                  <a:pt x="3628339" y="3351245"/>
                </a:cubicBezTo>
                <a:cubicBezTo>
                  <a:pt x="3654674" y="3345602"/>
                  <a:pt x="3682058" y="3347077"/>
                  <a:pt x="3708806" y="3343930"/>
                </a:cubicBezTo>
                <a:cubicBezTo>
                  <a:pt x="3818252" y="3331054"/>
                  <a:pt x="3700594" y="3342861"/>
                  <a:pt x="3781958" y="3329300"/>
                </a:cubicBezTo>
                <a:cubicBezTo>
                  <a:pt x="3801350" y="3326068"/>
                  <a:pt x="3821049" y="3324973"/>
                  <a:pt x="3840480" y="3321984"/>
                </a:cubicBezTo>
                <a:cubicBezTo>
                  <a:pt x="3910593" y="3311197"/>
                  <a:pt x="3849151" y="3319816"/>
                  <a:pt x="3899001" y="3307354"/>
                </a:cubicBezTo>
                <a:cubicBezTo>
                  <a:pt x="3911063" y="3304338"/>
                  <a:pt x="3923582" y="3303311"/>
                  <a:pt x="3935577" y="3300039"/>
                </a:cubicBezTo>
                <a:cubicBezTo>
                  <a:pt x="3996626" y="3283389"/>
                  <a:pt x="3960857" y="3291294"/>
                  <a:pt x="4008729" y="3270778"/>
                </a:cubicBezTo>
                <a:cubicBezTo>
                  <a:pt x="4049764" y="3253192"/>
                  <a:pt x="4011413" y="3276560"/>
                  <a:pt x="4059936" y="3248832"/>
                </a:cubicBezTo>
                <a:cubicBezTo>
                  <a:pt x="4099330" y="3226321"/>
                  <a:pt x="4066477" y="3243600"/>
                  <a:pt x="4096512" y="3219572"/>
                </a:cubicBezTo>
                <a:cubicBezTo>
                  <a:pt x="4103377" y="3214080"/>
                  <a:pt x="4111782" y="3210663"/>
                  <a:pt x="4118457" y="3204941"/>
                </a:cubicBezTo>
                <a:cubicBezTo>
                  <a:pt x="4163284" y="3166517"/>
                  <a:pt x="4134108" y="3189035"/>
                  <a:pt x="4162348" y="3153735"/>
                </a:cubicBezTo>
                <a:cubicBezTo>
                  <a:pt x="4204042" y="3101618"/>
                  <a:pt x="4146581" y="3184701"/>
                  <a:pt x="4191609" y="3117159"/>
                </a:cubicBezTo>
                <a:cubicBezTo>
                  <a:pt x="4194047" y="3107405"/>
                  <a:pt x="4196162" y="3097565"/>
                  <a:pt x="4198924" y="3087898"/>
                </a:cubicBezTo>
                <a:cubicBezTo>
                  <a:pt x="4201042" y="3080484"/>
                  <a:pt x="4204506" y="3073466"/>
                  <a:pt x="4206240" y="3065952"/>
                </a:cubicBezTo>
                <a:cubicBezTo>
                  <a:pt x="4211832" y="3041722"/>
                  <a:pt x="4214839" y="3016924"/>
                  <a:pt x="4220870" y="2992800"/>
                </a:cubicBezTo>
                <a:cubicBezTo>
                  <a:pt x="4231201" y="2951478"/>
                  <a:pt x="4226213" y="2973398"/>
                  <a:pt x="4235500" y="2926964"/>
                </a:cubicBezTo>
                <a:cubicBezTo>
                  <a:pt x="4233062" y="2900141"/>
                  <a:pt x="4235785" y="2872335"/>
                  <a:pt x="4228185" y="2846496"/>
                </a:cubicBezTo>
                <a:cubicBezTo>
                  <a:pt x="4223224" y="2829627"/>
                  <a:pt x="4208678" y="2817235"/>
                  <a:pt x="4198924" y="2802605"/>
                </a:cubicBezTo>
                <a:cubicBezTo>
                  <a:pt x="4194047" y="2795290"/>
                  <a:pt x="4190511" y="2786877"/>
                  <a:pt x="4184294" y="2780660"/>
                </a:cubicBezTo>
                <a:lnTo>
                  <a:pt x="4155033" y="2751399"/>
                </a:lnTo>
                <a:cubicBezTo>
                  <a:pt x="4150156" y="2746522"/>
                  <a:pt x="4146317" y="2740316"/>
                  <a:pt x="4140403" y="2736768"/>
                </a:cubicBezTo>
                <a:cubicBezTo>
                  <a:pt x="4128211" y="2729453"/>
                  <a:pt x="4116544" y="2721181"/>
                  <a:pt x="4103827" y="2714823"/>
                </a:cubicBezTo>
                <a:cubicBezTo>
                  <a:pt x="4096930" y="2711375"/>
                  <a:pt x="4089196" y="2709946"/>
                  <a:pt x="4081881" y="2707508"/>
                </a:cubicBezTo>
                <a:cubicBezTo>
                  <a:pt x="4074566" y="2702631"/>
                  <a:pt x="4067970" y="2696448"/>
                  <a:pt x="4059936" y="2692877"/>
                </a:cubicBezTo>
                <a:cubicBezTo>
                  <a:pt x="4045843" y="2686614"/>
                  <a:pt x="4030675" y="2683124"/>
                  <a:pt x="4016044" y="2678247"/>
                </a:cubicBezTo>
                <a:cubicBezTo>
                  <a:pt x="3997049" y="2671916"/>
                  <a:pt x="3975019" y="2665049"/>
                  <a:pt x="3957523" y="2656301"/>
                </a:cubicBezTo>
                <a:cubicBezTo>
                  <a:pt x="3944806" y="2649942"/>
                  <a:pt x="3933664" y="2640715"/>
                  <a:pt x="3920947" y="2634356"/>
                </a:cubicBezTo>
                <a:cubicBezTo>
                  <a:pt x="3860321" y="2604043"/>
                  <a:pt x="3906747" y="2631404"/>
                  <a:pt x="3862425" y="2612410"/>
                </a:cubicBezTo>
                <a:cubicBezTo>
                  <a:pt x="3834302" y="2600358"/>
                  <a:pt x="3827776" y="2591655"/>
                  <a:pt x="3796588" y="2583149"/>
                </a:cubicBezTo>
                <a:cubicBezTo>
                  <a:pt x="3782279" y="2579246"/>
                  <a:pt x="3767327" y="2578272"/>
                  <a:pt x="3752697" y="2575834"/>
                </a:cubicBezTo>
                <a:cubicBezTo>
                  <a:pt x="3687168" y="2549623"/>
                  <a:pt x="3745481" y="2570373"/>
                  <a:pt x="3679545" y="2553888"/>
                </a:cubicBezTo>
                <a:cubicBezTo>
                  <a:pt x="3650087" y="2546523"/>
                  <a:pt x="3658256" y="2541826"/>
                  <a:pt x="3621024" y="2539258"/>
                </a:cubicBezTo>
                <a:cubicBezTo>
                  <a:pt x="3562590" y="2535228"/>
                  <a:pt x="3503981" y="2534381"/>
                  <a:pt x="3445459" y="2531943"/>
                </a:cubicBezTo>
                <a:cubicBezTo>
                  <a:pt x="3359440" y="2517607"/>
                  <a:pt x="3437791" y="2531865"/>
                  <a:pt x="3372307" y="2517312"/>
                </a:cubicBezTo>
                <a:cubicBezTo>
                  <a:pt x="3360170" y="2514615"/>
                  <a:pt x="3347686" y="2513413"/>
                  <a:pt x="3335731" y="2509997"/>
                </a:cubicBezTo>
                <a:cubicBezTo>
                  <a:pt x="3313488" y="2503642"/>
                  <a:pt x="3291840" y="2495367"/>
                  <a:pt x="3269894" y="2488052"/>
                </a:cubicBezTo>
                <a:cubicBezTo>
                  <a:pt x="3255264" y="2483175"/>
                  <a:pt x="3240964" y="2477161"/>
                  <a:pt x="3226003" y="2473421"/>
                </a:cubicBezTo>
                <a:cubicBezTo>
                  <a:pt x="3216249" y="2470983"/>
                  <a:pt x="3206442" y="2468751"/>
                  <a:pt x="3196742" y="2466106"/>
                </a:cubicBezTo>
                <a:cubicBezTo>
                  <a:pt x="3179616" y="2461435"/>
                  <a:pt x="3162539" y="2456577"/>
                  <a:pt x="3145536" y="2451476"/>
                </a:cubicBezTo>
                <a:cubicBezTo>
                  <a:pt x="3138150" y="2449260"/>
                  <a:pt x="3131242" y="2445116"/>
                  <a:pt x="3123590" y="2444160"/>
                </a:cubicBezTo>
                <a:cubicBezTo>
                  <a:pt x="3092043" y="2440216"/>
                  <a:pt x="3060165" y="2439599"/>
                  <a:pt x="3028492" y="2436845"/>
                </a:cubicBezTo>
                <a:cubicBezTo>
                  <a:pt x="2973414" y="2432056"/>
                  <a:pt x="2954812" y="2430011"/>
                  <a:pt x="2904134" y="2422215"/>
                </a:cubicBezTo>
                <a:cubicBezTo>
                  <a:pt x="2889474" y="2419960"/>
                  <a:pt x="2874911" y="2417100"/>
                  <a:pt x="2860243" y="2414900"/>
                </a:cubicBezTo>
                <a:cubicBezTo>
                  <a:pt x="2826140" y="2409784"/>
                  <a:pt x="2791645" y="2407032"/>
                  <a:pt x="2757830" y="2400269"/>
                </a:cubicBezTo>
                <a:cubicBezTo>
                  <a:pt x="2733446" y="2395392"/>
                  <a:pt x="2708269" y="2393503"/>
                  <a:pt x="2684678" y="2385639"/>
                </a:cubicBezTo>
                <a:lnTo>
                  <a:pt x="2640787" y="2371008"/>
                </a:lnTo>
                <a:lnTo>
                  <a:pt x="2618841" y="2363693"/>
                </a:lnTo>
                <a:cubicBezTo>
                  <a:pt x="2611526" y="2358816"/>
                  <a:pt x="2604759" y="2352995"/>
                  <a:pt x="2596896" y="2349063"/>
                </a:cubicBezTo>
                <a:cubicBezTo>
                  <a:pt x="2589999" y="2345615"/>
                  <a:pt x="2581691" y="2345493"/>
                  <a:pt x="2574950" y="2341748"/>
                </a:cubicBezTo>
                <a:cubicBezTo>
                  <a:pt x="2558100" y="2332387"/>
                  <a:pt x="2530634" y="2315614"/>
                  <a:pt x="2516428" y="2297856"/>
                </a:cubicBezTo>
                <a:cubicBezTo>
                  <a:pt x="2510936" y="2290991"/>
                  <a:pt x="2506675" y="2283226"/>
                  <a:pt x="2501798" y="2275911"/>
                </a:cubicBezTo>
                <a:cubicBezTo>
                  <a:pt x="2504236" y="2222266"/>
                  <a:pt x="2503392" y="2168371"/>
                  <a:pt x="2509113" y="2114976"/>
                </a:cubicBezTo>
                <a:cubicBezTo>
                  <a:pt x="2510756" y="2099642"/>
                  <a:pt x="2518867" y="2085715"/>
                  <a:pt x="2523744" y="2071085"/>
                </a:cubicBezTo>
                <a:cubicBezTo>
                  <a:pt x="2526182" y="2063770"/>
                  <a:pt x="2531059" y="2056851"/>
                  <a:pt x="2531059" y="2049140"/>
                </a:cubicBezTo>
                <a:lnTo>
                  <a:pt x="2531059" y="201256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második normálformára</a:t>
            </a:r>
            <a:br>
              <a:rPr lang="hu-HU"/>
            </a:br>
            <a:r>
              <a:rPr lang="hu-HU"/>
              <a:t>hozás módszere </a:t>
            </a:r>
            <a:r>
              <a:rPr lang="hu-HU" sz="3200"/>
              <a:t>(példa megoldása)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088940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2"/>
          <p:cNvSpPr>
            <a:spLocks noGrp="1"/>
          </p:cNvSpPr>
          <p:nvPr>
            <p:ph idx="1"/>
          </p:nvPr>
        </p:nvSpPr>
        <p:spPr>
          <a:xfrm>
            <a:off x="251519" y="2876408"/>
            <a:ext cx="3024337" cy="398159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800"/>
              </a:spcBef>
              <a:buNone/>
              <a:tabLst>
                <a:tab pos="8523288" algn="r"/>
              </a:tabLst>
            </a:pPr>
            <a:r>
              <a:rPr lang="hu-HU" i="1"/>
              <a:t>Hozza második normálformára az alábbi, első normálformájú </a:t>
            </a:r>
            <a:r>
              <a:rPr lang="hu-HU" b="1" i="1"/>
              <a:t>ELADÁS</a:t>
            </a:r>
            <a:br>
              <a:rPr lang="hu-HU" i="1"/>
            </a:br>
            <a:r>
              <a:rPr lang="hu-HU" i="1"/>
              <a:t>nevű relációt!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" b="7924"/>
          <a:stretch/>
        </p:blipFill>
        <p:spPr>
          <a:xfrm>
            <a:off x="3275856" y="2876408"/>
            <a:ext cx="5724127" cy="3834085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05576" y="6350453"/>
            <a:ext cx="468716" cy="360040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43</a:t>
            </a:fld>
            <a:endParaRPr lang="hu-HU"/>
          </a:p>
        </p:txBody>
      </p:sp>
      <p:sp>
        <p:nvSpPr>
          <p:cNvPr id="10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második normálformára</a:t>
            </a:r>
            <a:br>
              <a:rPr lang="hu-HU"/>
            </a:br>
            <a:r>
              <a:rPr lang="hu-HU"/>
              <a:t>hozás módszere </a:t>
            </a:r>
            <a:r>
              <a:rPr lang="hu-HU" sz="3200"/>
              <a:t>(feladat)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341050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44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852936"/>
            <a:ext cx="8784976" cy="400506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dirty="0">
                <a:sym typeface="Wingdings" panose="05000000000000000000" pitchFamily="2" charset="2"/>
              </a:rPr>
              <a:t>2NF-júak-e az alábbi relációk?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Ha nem, hozza arra!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3000" b="1" dirty="0">
                <a:sym typeface="Wingdings" panose="05000000000000000000" pitchFamily="2" charset="2"/>
              </a:rPr>
              <a:t>PROJEKT </a:t>
            </a:r>
            <a:r>
              <a:rPr lang="hu-HU" sz="3000" dirty="0">
                <a:sym typeface="Wingdings" panose="05000000000000000000" pitchFamily="2" charset="2"/>
              </a:rPr>
              <a:t>(Projektszám, Projektnév, Projekt fajtája, Kezdés éve, Befejezés Éve, Összköltség, Összbevétel, Adóösszeg, </a:t>
            </a:r>
            <a:r>
              <a:rPr lang="hu-HU" sz="3000" dirty="0" err="1">
                <a:sym typeface="Wingdings" panose="05000000000000000000" pitchFamily="2" charset="2"/>
              </a:rPr>
              <a:t>RésztvevőID</a:t>
            </a:r>
            <a:r>
              <a:rPr lang="hu-HU" sz="3000">
                <a:sym typeface="Wingdings" panose="05000000000000000000" pitchFamily="2" charset="2"/>
              </a:rPr>
              <a:t>, Résztvevő </a:t>
            </a:r>
            <a:r>
              <a:rPr lang="hu-HU" sz="3000" dirty="0">
                <a:sym typeface="Wingdings" panose="05000000000000000000" pitchFamily="2" charset="2"/>
              </a:rPr>
              <a:t>neve, Résztvevő beosztása, Résztvevő feladata, Résztvevőnek kifizetett összeg, Kifizetés dátuma)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második normálformára</a:t>
            </a:r>
            <a:br>
              <a:rPr lang="hu-HU"/>
            </a:br>
            <a:r>
              <a:rPr lang="hu-HU"/>
              <a:t>hozás módszere </a:t>
            </a:r>
            <a:r>
              <a:rPr lang="hu-HU" sz="3200"/>
              <a:t>(feladat)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510931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45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251520" y="2669784"/>
            <a:ext cx="8784976" cy="42930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000" b="1" dirty="0">
                <a:sym typeface="Wingdings" panose="05000000000000000000" pitchFamily="2" charset="2"/>
              </a:rPr>
              <a:t>ÉTTEREM </a:t>
            </a:r>
            <a:r>
              <a:rPr lang="hu-HU" sz="3000" dirty="0">
                <a:sym typeface="Wingdings" panose="05000000000000000000" pitchFamily="2" charset="2"/>
              </a:rPr>
              <a:t>(Ételkód, Ételnév, Ételtípus, Ételár, Rendelt mennyiség, Számlaszám, Számla dátuma, Fizetési mód)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000" b="1" dirty="0">
                <a:sym typeface="Wingdings" panose="05000000000000000000" pitchFamily="2" charset="2"/>
              </a:rPr>
              <a:t>ÉTELEK</a:t>
            </a:r>
            <a:r>
              <a:rPr lang="hu-HU" sz="3000" dirty="0">
                <a:sym typeface="Wingdings" panose="05000000000000000000" pitchFamily="2" charset="2"/>
              </a:rPr>
              <a:t> (Ételkód, Ételnév, Ételtípus, Ételár, Anyagkód, Anyagnév, Anyag mértékegysége, Anyagmennyiség)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3000" b="1" dirty="0">
                <a:sym typeface="Wingdings" panose="05000000000000000000" pitchFamily="2" charset="2"/>
              </a:rPr>
              <a:t>BESZERZÉS</a:t>
            </a:r>
            <a:r>
              <a:rPr lang="hu-HU" sz="3000" dirty="0">
                <a:sym typeface="Wingdings" panose="05000000000000000000" pitchFamily="2" charset="2"/>
              </a:rPr>
              <a:t> (Anyagkód, Anyagnév, Beszerzési dátum, Anyagkód, Anyagnév, Anyagegységár, Anyag mértékegysége, Beszerzett mennyiség)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második normálformára</a:t>
            </a:r>
            <a:br>
              <a:rPr lang="hu-HU"/>
            </a:br>
            <a:r>
              <a:rPr lang="hu-HU"/>
              <a:t>hozás módszere </a:t>
            </a:r>
            <a:r>
              <a:rPr lang="hu-HU" sz="3200"/>
              <a:t>(feladat)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887909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65814" y="6468730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46</a:t>
            </a:fld>
            <a:endParaRPr lang="hu-HU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179512" y="2996952"/>
            <a:ext cx="8964488" cy="38610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hu-HU">
                <a:sym typeface="Wingdings" panose="05000000000000000000" pitchFamily="2" charset="2"/>
              </a:rPr>
              <a:t>2NF-jú-e az alábbi reláció? Ha nem, hozza arra!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3000" b="1">
                <a:sym typeface="Wingdings" panose="05000000000000000000" pitchFamily="2" charset="2"/>
              </a:rPr>
              <a:t>HANGVERSENYEK </a:t>
            </a:r>
            <a:r>
              <a:rPr lang="hu-HU" sz="3000">
                <a:sym typeface="Wingdings" panose="05000000000000000000" pitchFamily="2" charset="2"/>
              </a:rPr>
              <a:t>(ElőadásAZ, Előadás dátuma, Előadás időpontja, Előadás helyszíne, Jegyár, Játszott zenemű kódszáma, Zenemű szerzője, Zenemű címe, Zenemű műfaja, Zenemű hossza, Zenemű előadója)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/>
              <a:t>III. A második normálformára</a:t>
            </a:r>
            <a:br>
              <a:rPr lang="hu-HU"/>
            </a:br>
            <a:r>
              <a:rPr lang="hu-HU"/>
              <a:t>hozás módszere </a:t>
            </a:r>
            <a:r>
              <a:rPr lang="hu-HU" sz="3200"/>
              <a:t>(feladat)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91774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(a relációk belső szerkezete)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126000" y="2204864"/>
            <a:ext cx="8892000" cy="46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b="1" i="1"/>
              <a:t>reláció = adatok közötti struktúra</a:t>
            </a:r>
            <a:endParaRPr lang="hu-HU" i="1">
              <a:solidFill>
                <a:srgbClr val="990033"/>
              </a:solidFill>
            </a:endParaRPr>
          </a:p>
          <a:p>
            <a:pPr marL="449263" lvl="1" indent="-2762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/>
              <a:t>a szerkezet mélyebb elemzése </a:t>
            </a:r>
            <a:r>
              <a:rPr lang="hu-HU">
                <a:solidFill>
                  <a:srgbClr val="990033"/>
                </a:solidFill>
              </a:rPr>
              <a:t>az adatbázisban szereplő adatok közötti fontos összefüggések</a:t>
            </a:r>
            <a:r>
              <a:rPr lang="hu-HU"/>
              <a:t>re mutathat rá</a:t>
            </a:r>
          </a:p>
          <a:p>
            <a:pPr marL="449263" lvl="1" indent="-2762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/>
              <a:t>az</a:t>
            </a:r>
            <a:r>
              <a:rPr lang="hu-HU">
                <a:solidFill>
                  <a:srgbClr val="990033"/>
                </a:solidFill>
              </a:rPr>
              <a:t> attribútumok nem mind "egyenlőek" </a:t>
            </a:r>
            <a:r>
              <a:rPr lang="hu-HU">
                <a:sym typeface="Wingdings" panose="05000000000000000000" pitchFamily="2" charset="2"/>
              </a:rPr>
              <a:t> bizonyos tulajdonságoknak kitüntetett szerepük van  </a:t>
            </a:r>
            <a:r>
              <a:rPr lang="hu-HU">
                <a:solidFill>
                  <a:srgbClr val="990033"/>
                </a:solidFill>
                <a:sym typeface="Wingdings" panose="05000000000000000000" pitchFamily="2" charset="2"/>
              </a:rPr>
              <a:t>kulcs</a:t>
            </a:r>
          </a:p>
          <a:p>
            <a:pPr marL="449263" lvl="1" indent="-2762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>
                <a:sym typeface="Wingdings" panose="05000000000000000000" pitchFamily="2" charset="2"/>
              </a:rPr>
              <a:t>előfordulhat, hogy </a:t>
            </a:r>
            <a:r>
              <a:rPr lang="hu-HU">
                <a:solidFill>
                  <a:srgbClr val="990033"/>
                </a:solidFill>
                <a:sym typeface="Wingdings" panose="05000000000000000000" pitchFamily="2" charset="2"/>
              </a:rPr>
              <a:t>az attribútumok között valamilyen kapcsolat van </a:t>
            </a:r>
            <a:r>
              <a:rPr lang="hu-HU">
                <a:sym typeface="Wingdings" panose="05000000000000000000" pitchFamily="2" charset="2"/>
              </a:rPr>
              <a:t>(pl. egyezőség a kulcsban  a többi adat is megegyezik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89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(kulcs)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126000" y="2132856"/>
            <a:ext cx="8892000" cy="47251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b="1" i="1" u="sng"/>
              <a:t>Kulcs</a:t>
            </a:r>
            <a:r>
              <a:rPr lang="hu-HU" b="1" i="1"/>
              <a:t>:</a:t>
            </a:r>
            <a:br>
              <a:rPr lang="hu-HU" b="1" i="1"/>
            </a:br>
            <a:r>
              <a:rPr lang="hu-HU"/>
              <a:t>az attribútumhalmaz egy K részhalmazát kulcsnak nevezzük, ha</a:t>
            </a:r>
          </a:p>
          <a:p>
            <a:pPr marL="720000" lvl="1" indent="-36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3000"/>
              <a:t>K értékei az R reláció </a:t>
            </a:r>
            <a:r>
              <a:rPr lang="hu-HU" sz="3000" i="1">
                <a:solidFill>
                  <a:srgbClr val="990033"/>
                </a:solidFill>
              </a:rPr>
              <a:t>mindegyik sorát egyértelműen meghatározzák</a:t>
            </a:r>
            <a:r>
              <a:rPr lang="hu-HU" sz="3000">
                <a:solidFill>
                  <a:srgbClr val="990033"/>
                </a:solidFill>
              </a:rPr>
              <a:t> </a:t>
            </a:r>
            <a:r>
              <a:rPr lang="hu-HU" sz="3000"/>
              <a:t>(azonosítanak),</a:t>
            </a:r>
            <a:endParaRPr lang="hu-HU" sz="3000" i="1"/>
          </a:p>
          <a:p>
            <a:pPr marL="720000" lvl="1" indent="-3600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3000"/>
              <a:t>de </a:t>
            </a:r>
            <a:r>
              <a:rPr lang="hu-HU" sz="3000" i="1">
                <a:solidFill>
                  <a:srgbClr val="990033"/>
                </a:solidFill>
              </a:rPr>
              <a:t>ha egyetlen attribútumot is elhagyunk a K-ból, akkor ez már nem teljesül</a:t>
            </a:r>
            <a:r>
              <a:rPr lang="hu-HU" sz="3000"/>
              <a:t>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400"/>
              <a:t>(</a:t>
            </a:r>
            <a:r>
              <a:rPr lang="hu-HU" sz="2400" i="1">
                <a:solidFill>
                  <a:srgbClr val="990033"/>
                </a:solidFill>
              </a:rPr>
              <a:t>reláció kulcsa = attribútumcsoport</a:t>
            </a:r>
            <a:r>
              <a:rPr lang="hu-HU" sz="2400"/>
              <a:t>, amelyeken az attribútumok értékei egymástól különböznek </a:t>
            </a:r>
            <a:r>
              <a:rPr lang="hu-HU" sz="2400">
                <a:sym typeface="Wingdings" panose="05000000000000000000" pitchFamily="2" charset="2"/>
              </a:rPr>
              <a:t> nincs két egyforma sor)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15105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(kulcs - példa)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126000" y="2204864"/>
            <a:ext cx="9018000" cy="465313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/>
              <a:t>Adott az alábbi </a:t>
            </a:r>
            <a:r>
              <a:rPr lang="hu-HU" b="1"/>
              <a:t>SZEMÉLYEK</a:t>
            </a:r>
            <a:r>
              <a:rPr lang="hu-HU"/>
              <a:t> reláció (tábla).</a:t>
            </a:r>
            <a:br>
              <a:rPr lang="hu-HU"/>
            </a:br>
            <a:r>
              <a:rPr lang="hu-HU"/>
              <a:t>A felsoroltak közül melyik kulcs és melyik nem?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hu-HU" sz="3000" b="1"/>
              <a:t>SZEMÉLYEK </a:t>
            </a:r>
            <a:r>
              <a:rPr lang="hu-HU" sz="3000"/>
              <a:t>(Név, Születési dátum, Születési hely, Személyazonosító jel, Anyja neve)</a:t>
            </a:r>
          </a:p>
          <a:p>
            <a:pPr marL="176213" lvl="1" indent="0">
              <a:spcBef>
                <a:spcPts val="0"/>
              </a:spcBef>
              <a:spcAft>
                <a:spcPts val="600"/>
              </a:spcAft>
              <a:buNone/>
              <a:tabLst>
                <a:tab pos="4838700" algn="l"/>
              </a:tabLst>
            </a:pPr>
            <a:r>
              <a:rPr lang="hu-HU" i="1"/>
              <a:t>{Név, Születési dátum}</a:t>
            </a:r>
            <a:r>
              <a:rPr lang="hu-HU"/>
              <a:t>	</a:t>
            </a:r>
            <a:r>
              <a:rPr lang="hu-HU" b="1">
                <a:solidFill>
                  <a:srgbClr val="990033"/>
                </a:solidFill>
              </a:rPr>
              <a:t>nem</a:t>
            </a:r>
            <a:r>
              <a:rPr lang="hu-HU">
                <a:solidFill>
                  <a:srgbClr val="990033"/>
                </a:solidFill>
              </a:rPr>
              <a:t>, mert nem azonosít</a:t>
            </a:r>
          </a:p>
          <a:p>
            <a:pPr marL="176213" lvl="1" indent="0">
              <a:spcBef>
                <a:spcPts val="0"/>
              </a:spcBef>
              <a:spcAft>
                <a:spcPts val="600"/>
              </a:spcAft>
              <a:buNone/>
              <a:tabLst>
                <a:tab pos="4838700" algn="l"/>
              </a:tabLst>
            </a:pPr>
            <a:r>
              <a:rPr lang="hu-HU" i="1"/>
              <a:t>{Név, Személyazonosító jel}	</a:t>
            </a:r>
            <a:r>
              <a:rPr lang="hu-HU" b="1">
                <a:solidFill>
                  <a:srgbClr val="990033"/>
                </a:solidFill>
              </a:rPr>
              <a:t>nem</a:t>
            </a:r>
            <a:r>
              <a:rPr lang="hu-HU">
                <a:solidFill>
                  <a:srgbClr val="990033"/>
                </a:solidFill>
              </a:rPr>
              <a:t>, mert elhagyható a 	</a:t>
            </a:r>
            <a:r>
              <a:rPr lang="hu-HU" i="1">
                <a:solidFill>
                  <a:srgbClr val="990033"/>
                </a:solidFill>
              </a:rPr>
              <a:t>Név</a:t>
            </a:r>
            <a:r>
              <a:rPr lang="hu-HU">
                <a:solidFill>
                  <a:srgbClr val="990033"/>
                </a:solidFill>
              </a:rPr>
              <a:t> mező</a:t>
            </a:r>
          </a:p>
          <a:p>
            <a:pPr marL="176213" lvl="1" indent="0">
              <a:spcBef>
                <a:spcPts val="0"/>
              </a:spcBef>
              <a:spcAft>
                <a:spcPts val="600"/>
              </a:spcAft>
              <a:buNone/>
              <a:tabLst>
                <a:tab pos="4838700" algn="l"/>
              </a:tabLst>
            </a:pPr>
            <a:r>
              <a:rPr lang="hu-HU" i="1"/>
              <a:t>{Személyazonosító jel}	</a:t>
            </a:r>
            <a:r>
              <a:rPr lang="hu-HU" b="1">
                <a:solidFill>
                  <a:srgbClr val="990033"/>
                </a:solidFill>
              </a:rPr>
              <a:t>igen</a:t>
            </a:r>
            <a:r>
              <a:rPr lang="hu-HU">
                <a:solidFill>
                  <a:srgbClr val="990033"/>
                </a:solidFill>
              </a:rPr>
              <a:t>, mert azonosít és a 	lehető legszűkebb</a:t>
            </a:r>
          </a:p>
        </p:txBody>
      </p:sp>
    </p:spTree>
    <p:extLst>
      <p:ext uri="{BB962C8B-B14F-4D97-AF65-F5344CB8AC3E}">
        <p14:creationId xmlns:p14="http://schemas.microsoft.com/office/powerpoint/2010/main" val="409143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(Külső (idegen) kulcs)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96044" y="6492875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4704393"/>
          </a:xfrm>
        </p:spPr>
        <p:txBody>
          <a:bodyPr>
            <a:normAutofit/>
          </a:bodyPr>
          <a:lstStyle/>
          <a:p>
            <a:pPr marL="8572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hu-HU" b="1" i="1" u="sng"/>
              <a:t>Külső (idegen) kulcs</a:t>
            </a:r>
            <a:r>
              <a:rPr lang="hu-HU" b="1" i="1"/>
              <a:t>:</a:t>
            </a:r>
            <a:br>
              <a:rPr lang="hu-HU" b="1" i="1"/>
            </a:br>
            <a:r>
              <a:rPr lang="hu-HU"/>
              <a:t>a reláció azon attribútumai, amelyek </a:t>
            </a:r>
            <a:r>
              <a:rPr lang="hu-HU" b="1" i="1">
                <a:solidFill>
                  <a:srgbClr val="990033"/>
                </a:solidFill>
              </a:rPr>
              <a:t>egy másik relációban kulcs szerepét töltik be</a:t>
            </a:r>
            <a:br>
              <a:rPr lang="hu-HU" i="1"/>
            </a:br>
            <a:r>
              <a:rPr lang="hu-HU" sz="2800" i="1"/>
              <a:t>(jele: szaggatott vonalas aláhúzás)</a:t>
            </a:r>
            <a:endParaRPr lang="hu-HU" sz="2800"/>
          </a:p>
          <a:p>
            <a:pPr marL="2762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800" b="1"/>
              <a:t>DOLGOZÓ</a:t>
            </a:r>
            <a:r>
              <a:rPr lang="hu-HU" sz="2800"/>
              <a:t> (</a:t>
            </a:r>
            <a:r>
              <a:rPr lang="hu-HU" sz="2800">
                <a:solidFill>
                  <a:srgbClr val="990033"/>
                </a:solidFill>
              </a:rPr>
              <a:t>Dolgozókód</a:t>
            </a:r>
            <a:r>
              <a:rPr lang="hu-HU" sz="2800"/>
              <a:t>, Név, Születési dátum, Anyja neve, Belépési dátum, Alapbér, Beosztás, …)</a:t>
            </a:r>
          </a:p>
          <a:p>
            <a:pPr marL="2762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800" b="1"/>
              <a:t>PRÉMIUM</a:t>
            </a:r>
            <a:r>
              <a:rPr lang="hu-HU" sz="2800"/>
              <a:t> (</a:t>
            </a:r>
            <a:r>
              <a:rPr lang="hu-HU" sz="2800" u="dashLong">
                <a:solidFill>
                  <a:srgbClr val="990033"/>
                </a:solidFill>
              </a:rPr>
              <a:t>Dolgozókód</a:t>
            </a:r>
            <a:r>
              <a:rPr lang="hu-HU" sz="2800">
                <a:solidFill>
                  <a:srgbClr val="990033"/>
                </a:solidFill>
              </a:rPr>
              <a:t>, Dátum, Jogcím</a:t>
            </a:r>
            <a:r>
              <a:rPr lang="hu-HU" sz="2800"/>
              <a:t>, Összeg, …)</a:t>
            </a:r>
          </a:p>
          <a:p>
            <a:pPr marL="2762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800" b="1"/>
              <a:t>TERMÉK</a:t>
            </a:r>
            <a:r>
              <a:rPr lang="hu-HU" sz="2800"/>
              <a:t> ( </a:t>
            </a:r>
            <a:r>
              <a:rPr lang="hu-HU" sz="2800">
                <a:solidFill>
                  <a:srgbClr val="990033"/>
                </a:solidFill>
              </a:rPr>
              <a:t>TermékAZ</a:t>
            </a:r>
            <a:r>
              <a:rPr lang="hu-HU" sz="2800"/>
              <a:t>, Terméknév, Egységár, …)</a:t>
            </a:r>
          </a:p>
          <a:p>
            <a:pPr marL="27622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800" b="1"/>
              <a:t>TERMELÉS</a:t>
            </a:r>
            <a:r>
              <a:rPr lang="hu-HU" sz="2800"/>
              <a:t> (</a:t>
            </a:r>
            <a:r>
              <a:rPr lang="hu-HU" sz="2800" u="dashLong">
                <a:solidFill>
                  <a:srgbClr val="990033"/>
                </a:solidFill>
              </a:rPr>
              <a:t>Dolgozókód</a:t>
            </a:r>
            <a:r>
              <a:rPr lang="hu-HU" sz="2800">
                <a:solidFill>
                  <a:srgbClr val="990033"/>
                </a:solidFill>
              </a:rPr>
              <a:t>, </a:t>
            </a:r>
            <a:r>
              <a:rPr lang="hu-HU" sz="2800" u="dashLong">
                <a:solidFill>
                  <a:srgbClr val="990033"/>
                </a:solidFill>
              </a:rPr>
              <a:t>TermékAZ</a:t>
            </a:r>
            <a:r>
              <a:rPr lang="hu-HU" sz="2800">
                <a:solidFill>
                  <a:srgbClr val="990033"/>
                </a:solidFill>
              </a:rPr>
              <a:t>, Term-dátum</a:t>
            </a:r>
            <a:r>
              <a:rPr lang="hu-HU" sz="280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32059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864000"/>
          </a:xfrm>
        </p:spPr>
        <p:txBody>
          <a:bodyPr>
            <a:normAutofit/>
          </a:bodyPr>
          <a:lstStyle/>
          <a:p>
            <a:r>
              <a:rPr lang="hu-HU"/>
              <a:t>Ismétlés </a:t>
            </a:r>
            <a:r>
              <a:rPr lang="hu-HU" sz="3200"/>
              <a:t>(Külső kulcs típusai – 1.)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696044" y="6492875"/>
            <a:ext cx="2447956" cy="365125"/>
          </a:xfrm>
        </p:spPr>
        <p:txBody>
          <a:bodyPr/>
          <a:lstStyle/>
          <a:p>
            <a:fld id="{DBC50155-AF22-4E24-8406-D1E1A45F5D67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0" y="2132856"/>
            <a:ext cx="9144000" cy="4704393"/>
          </a:xfrm>
        </p:spPr>
        <p:txBody>
          <a:bodyPr>
            <a:normAutofit lnSpcReduction="10000"/>
          </a:bodyPr>
          <a:lstStyle/>
          <a:p>
            <a:pPr marL="8572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hu-HU" u="sng"/>
              <a:t>Külső kulcs ugyanabban a táblában:</a:t>
            </a:r>
            <a:br>
              <a:rPr lang="hu-HU" u="sng"/>
            </a:br>
            <a:r>
              <a:rPr lang="hu-HU"/>
              <a:t>rekurzív bináris kapcsolatban fordulhat elő</a:t>
            </a:r>
          </a:p>
          <a:p>
            <a:pPr marL="36195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hu-HU" sz="2800" b="1"/>
              <a:t>DOLGOZÓ</a:t>
            </a:r>
            <a:r>
              <a:rPr lang="hu-HU" sz="2800"/>
              <a:t> (</a:t>
            </a:r>
            <a:r>
              <a:rPr lang="hu-HU" sz="2800" u="sng">
                <a:solidFill>
                  <a:srgbClr val="990033"/>
                </a:solidFill>
              </a:rPr>
              <a:t>Dolgozókód</a:t>
            </a:r>
            <a:r>
              <a:rPr lang="hu-HU" sz="2800"/>
              <a:t>, Név, Születési dátum,</a:t>
            </a:r>
            <a:br>
              <a:rPr lang="hu-HU" sz="2800"/>
            </a:br>
            <a:r>
              <a:rPr lang="hu-HU" sz="2800"/>
              <a:t>Anyja neve, Belépési dátum, </a:t>
            </a:r>
            <a:r>
              <a:rPr lang="hu-HU" sz="2800" u="dashLong">
                <a:solidFill>
                  <a:srgbClr val="990033"/>
                </a:solidFill>
              </a:rPr>
              <a:t>Főnökkód</a:t>
            </a:r>
            <a:r>
              <a:rPr lang="hu-HU" sz="2800"/>
              <a:t>)</a:t>
            </a:r>
          </a:p>
          <a:p>
            <a:pPr marL="8572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hu-HU" u="sng"/>
              <a:t>Külső kulcs párhuzamos kapcsolatban:</a:t>
            </a:r>
            <a:br>
              <a:rPr lang="hu-HU" b="1"/>
            </a:br>
            <a:r>
              <a:rPr lang="hu-HU"/>
              <a:t>a külső kulcs többféle minőségben, többféle névvel is szerepelhet a táblákban</a:t>
            </a:r>
          </a:p>
          <a:p>
            <a:pPr marL="36195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hu-HU" sz="2800" b="1"/>
              <a:t>DOLGOZÓ</a:t>
            </a:r>
            <a:r>
              <a:rPr lang="hu-HU" sz="2800"/>
              <a:t> (</a:t>
            </a:r>
            <a:r>
              <a:rPr lang="hu-HU" sz="2800" u="sng">
                <a:solidFill>
                  <a:srgbClr val="990033"/>
                </a:solidFill>
              </a:rPr>
              <a:t>Dolgozókód</a:t>
            </a:r>
            <a:r>
              <a:rPr lang="hu-HU" sz="2800"/>
              <a:t>, Név, Születési dátum, …)</a:t>
            </a:r>
          </a:p>
          <a:p>
            <a:pPr marL="361950" indent="0">
              <a:spcBef>
                <a:spcPts val="0"/>
              </a:spcBef>
              <a:buNone/>
            </a:pPr>
            <a:r>
              <a:rPr lang="hu-HU" sz="2800" b="1"/>
              <a:t>GÉPJÁRMŰ</a:t>
            </a:r>
            <a:r>
              <a:rPr lang="hu-HU" sz="2800"/>
              <a:t> (</a:t>
            </a:r>
            <a:r>
              <a:rPr lang="hu-HU" sz="2800" u="sng">
                <a:solidFill>
                  <a:srgbClr val="990033"/>
                </a:solidFill>
              </a:rPr>
              <a:t>Rendszám</a:t>
            </a:r>
            <a:r>
              <a:rPr lang="hu-HU" sz="2800"/>
              <a:t>, Szín, </a:t>
            </a:r>
            <a:r>
              <a:rPr lang="hu-HU" sz="2800" u="dashLong">
                <a:solidFill>
                  <a:srgbClr val="990033"/>
                </a:solidFill>
              </a:rPr>
              <a:t>Tulajdonoskód</a:t>
            </a:r>
            <a:r>
              <a:rPr lang="hu-HU" sz="2800"/>
              <a:t>, …)</a:t>
            </a:r>
          </a:p>
          <a:p>
            <a:pPr marL="85725" indent="0">
              <a:spcBef>
                <a:spcPts val="0"/>
              </a:spcBef>
              <a:spcAft>
                <a:spcPts val="900"/>
              </a:spcAft>
              <a:buNone/>
            </a:pPr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100989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3106</Words>
  <Application>Microsoft Office PowerPoint</Application>
  <PresentationFormat>Diavetítés a képernyőre (4:3 oldalarány)</PresentationFormat>
  <Paragraphs>321</Paragraphs>
  <Slides>46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46</vt:i4>
      </vt:variant>
    </vt:vector>
  </HeadingPairs>
  <TitlesOfParts>
    <vt:vector size="51" baseType="lpstr">
      <vt:lpstr>Arial</vt:lpstr>
      <vt:lpstr>Calibri</vt:lpstr>
      <vt:lpstr>Symbol</vt:lpstr>
      <vt:lpstr>Wingdings</vt:lpstr>
      <vt:lpstr>Office-téma</vt:lpstr>
      <vt:lpstr>Adatbázisok</vt:lpstr>
      <vt:lpstr>Ismétlés (a normálformák szerepe) </vt:lpstr>
      <vt:lpstr>Ismétlés (normalizálás – optimalizálás) </vt:lpstr>
      <vt:lpstr>Ismétlés (az első normálforma)</vt:lpstr>
      <vt:lpstr>Ismétlés (a relációk belső szerkezete)</vt:lpstr>
      <vt:lpstr>Ismétlés (kulcs)</vt:lpstr>
      <vt:lpstr>Ismétlés (kulcs - példa)</vt:lpstr>
      <vt:lpstr>Ismétlés (Külső (idegen) kulcs)</vt:lpstr>
      <vt:lpstr>Ismétlés (Külső kulcs típusai – 1.)</vt:lpstr>
      <vt:lpstr>Ismétlés (Külső kulcs típusai – 2.)</vt:lpstr>
      <vt:lpstr>Ismétlés (Külső kulcs típusai – 3.)</vt:lpstr>
      <vt:lpstr>I. A funkcionális függőség</vt:lpstr>
      <vt:lpstr>I. A funkcionális függőség (folyt)</vt:lpstr>
      <vt:lpstr>I. A funkcionális függőség (feladat)</vt:lpstr>
      <vt:lpstr>I. A funkcionális függőség (feladat)</vt:lpstr>
      <vt:lpstr>I. A funkcionális függőség (mego)</vt:lpstr>
      <vt:lpstr>I. A funkcionális függőség (mego)</vt:lpstr>
      <vt:lpstr>I. A funkcionális függőség (mego)</vt:lpstr>
      <vt:lpstr>I. A funkcionális függőség (kulcs)</vt:lpstr>
      <vt:lpstr>I. A funkcionális függőség (egyebek)</vt:lpstr>
      <vt:lpstr>I. A funkcionális függőség (tulajd)</vt:lpstr>
      <vt:lpstr>I. A funkcionális függőség (tulajd)</vt:lpstr>
      <vt:lpstr>I. A funkcionális függőség (tulajd)</vt:lpstr>
      <vt:lpstr>I. A funkcionális függőség (a relációk szétbontása)</vt:lpstr>
      <vt:lpstr>I. A funkcionális függőség (a relációk szétbontása)</vt:lpstr>
      <vt:lpstr>II. A teljes és részleges függőség</vt:lpstr>
      <vt:lpstr>II. A teljes és részleges függőség (folyt)</vt:lpstr>
      <vt:lpstr>II. A teljes és részleges függőség (folyt)</vt:lpstr>
      <vt:lpstr>II. A teljes és részleges függőség (példa)</vt:lpstr>
      <vt:lpstr>II. A teljes és részleges függőség (példa megoldása)</vt:lpstr>
      <vt:lpstr>II. A teljes és részleges függőség (példa megoldása)</vt:lpstr>
      <vt:lpstr>II. A teljes és részleges függőség (példa megoldása)</vt:lpstr>
      <vt:lpstr>II. A teljes és részleges függőség (feladatok)</vt:lpstr>
      <vt:lpstr>II. A teljes és részleges függőség (feladatok)</vt:lpstr>
      <vt:lpstr>II. A teljes és részleges függőség (feladatok)</vt:lpstr>
      <vt:lpstr>II. A teljes és részleges függőség (feladatok)</vt:lpstr>
      <vt:lpstr>III. A második normálforma (2NF) definíciója</vt:lpstr>
      <vt:lpstr>III. A második normálforma (2NF) definíciója (példa)</vt:lpstr>
      <vt:lpstr>III. A második normálforma (2NF) definíciója (példa megoldása)</vt:lpstr>
      <vt:lpstr>III. A második normálforma (2NF) definíciója (példa megoldása)</vt:lpstr>
      <vt:lpstr>III. A második normálformára hozás módszere</vt:lpstr>
      <vt:lpstr>III. A második normálformára hozás módszere (példa megoldása)</vt:lpstr>
      <vt:lpstr>III. A második normálformára hozás módszere (feladat)</vt:lpstr>
      <vt:lpstr>III. A második normálformára hozás módszere (feladat)</vt:lpstr>
      <vt:lpstr>III. A második normálformára hozás módszere (feladat)</vt:lpstr>
      <vt:lpstr>III. A második normálformára hozás módszere (feladat)</vt:lpstr>
    </vt:vector>
  </TitlesOfParts>
  <Company>SzKKVSzI Kőrösy József Tagintézmény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MEdit</dc:creator>
  <cp:lastModifiedBy>Kádár Tünde</cp:lastModifiedBy>
  <cp:revision>227</cp:revision>
  <cp:lastPrinted>2016-03-14T18:02:41Z</cp:lastPrinted>
  <dcterms:created xsi:type="dcterms:W3CDTF">2014-09-02T19:15:15Z</dcterms:created>
  <dcterms:modified xsi:type="dcterms:W3CDTF">2023-09-27T10:12:10Z</dcterms:modified>
</cp:coreProperties>
</file>