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305" r:id="rId4"/>
    <p:sldId id="442" r:id="rId5"/>
    <p:sldId id="443" r:id="rId6"/>
    <p:sldId id="444" r:id="rId7"/>
    <p:sldId id="445" r:id="rId8"/>
    <p:sldId id="457" r:id="rId9"/>
    <p:sldId id="446" r:id="rId10"/>
    <p:sldId id="453" r:id="rId11"/>
    <p:sldId id="454" r:id="rId12"/>
    <p:sldId id="447" r:id="rId13"/>
    <p:sldId id="448" r:id="rId14"/>
    <p:sldId id="449" r:id="rId15"/>
    <p:sldId id="450" r:id="rId16"/>
    <p:sldId id="452" r:id="rId17"/>
    <p:sldId id="451" r:id="rId18"/>
    <p:sldId id="455" r:id="rId19"/>
    <p:sldId id="456" r:id="rId20"/>
  </p:sldIdLst>
  <p:sldSz cx="9144000" cy="6858000" type="screen4x3"/>
  <p:notesSz cx="6858000" cy="9945688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A3A3"/>
    <a:srgbClr val="85FFBC"/>
    <a:srgbClr val="990033"/>
    <a:srgbClr val="000066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92" autoAdjust="0"/>
    <p:restoredTop sz="94590" autoAdjust="0"/>
  </p:normalViewPr>
  <p:slideViewPr>
    <p:cSldViewPr>
      <p:cViewPr>
        <p:scale>
          <a:sx n="97" d="100"/>
          <a:sy n="97" d="100"/>
        </p:scale>
        <p:origin x="160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904BF48A-61A2-4679-8AB9-DDD62CD2A29E}" type="datetimeFigureOut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1" y="9446102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5010" y="9446102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402ED6AD-6B5D-42B7-B91E-31C6CB97C60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875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146D2A66-74AB-48E6-B0F1-E341F82225EB}" type="datetimeFigureOut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60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1" y="9446677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9446677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8FA5721A-A5A4-46B4-91E3-910A22F812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486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5721A-A5A4-46B4-91E3-910A22F8128D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294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211566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526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600" b="1" i="1">
                <a:solidFill>
                  <a:srgbClr val="0000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2685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9B37E2-7C8D-480A-BB1B-EB561E12A455}" type="datetime1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B93A9E-F315-4A88-90BB-D07647EE23A5}" type="datetime1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022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C5EACD-2959-4C01-AA06-D657930FC0FD}" type="datetime1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479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69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7D4509-A20E-4356-9655-A500593F1E07}" type="datetime1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442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467882-B061-4F38-AD9D-17C9BC671933}" type="datetime1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447956" cy="358798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944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764143-5E92-45E5-9616-465F6E375A2C}" type="datetime1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7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F74C8C-8145-4A8E-9413-D4B4B6742AEF}" type="datetime1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38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E499BF-6EAC-42D8-AE63-D12DE895D257}" type="datetime1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1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7899E4-A0CD-4905-BFA9-FB62F6E0F713}" type="datetime1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08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4482C4-206A-49C9-97AE-56F61A1FCB3D}" type="datetime1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59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000" y="1239405"/>
            <a:ext cx="864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2000" y="2276872"/>
            <a:ext cx="86400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030" name="Picture 6" descr="http://www.felsofokon.hu/sites/default/files/users/vbnet/images/mvvm-i-adatbazis-6337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1" t="27900" r="16440" b="58856"/>
          <a:stretch/>
        </p:blipFill>
        <p:spPr bwMode="auto">
          <a:xfrm>
            <a:off x="0" y="0"/>
            <a:ext cx="9144000" cy="12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4479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26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00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115666"/>
          </a:xfrm>
        </p:spPr>
        <p:txBody>
          <a:bodyPr/>
          <a:lstStyle/>
          <a:p>
            <a:r>
              <a:rPr lang="hu-HU" dirty="0"/>
              <a:t>Adatbázisok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7776864" cy="3212976"/>
          </a:xfrm>
        </p:spPr>
        <p:txBody>
          <a:bodyPr anchor="ctr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hu-HU"/>
              <a:t>5.</a:t>
            </a:r>
            <a:br>
              <a:rPr lang="hu-HU"/>
            </a:br>
            <a:r>
              <a:rPr lang="hu-HU"/>
              <a:t>Függőségek, normalizálás</a:t>
            </a:r>
          </a:p>
          <a:p>
            <a:pPr>
              <a:spcBef>
                <a:spcPts val="0"/>
              </a:spcBef>
            </a:pPr>
            <a:endParaRPr lang="hu-HU" sz="2000"/>
          </a:p>
          <a:p>
            <a:pPr>
              <a:spcBef>
                <a:spcPts val="0"/>
              </a:spcBef>
            </a:pPr>
            <a:r>
              <a:rPr lang="hu-HU" sz="3200" b="0"/>
              <a:t>5.3. A harmadik normálforma,</a:t>
            </a:r>
            <a:br>
              <a:rPr lang="hu-HU" sz="3200" b="0"/>
            </a:br>
            <a:r>
              <a:rPr lang="hu-HU" sz="3200" b="0"/>
              <a:t>a 3. normálformára hozás módszerei</a:t>
            </a:r>
            <a:endParaRPr lang="hu-HU" sz="3200" b="0" dirty="0"/>
          </a:p>
        </p:txBody>
      </p:sp>
    </p:spTree>
    <p:extLst>
      <p:ext uri="{BB962C8B-B14F-4D97-AF65-F5344CB8AC3E}">
        <p14:creationId xmlns:p14="http://schemas.microsoft.com/office/powerpoint/2010/main" val="160455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tranzitív függőség </a:t>
            </a:r>
            <a:r>
              <a:rPr lang="hu-HU" sz="3100"/>
              <a:t>(feladat)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251520" y="2255588"/>
            <a:ext cx="3828682" cy="4485780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/>
              <a:t>Keressen tranzitív függőségeket</a:t>
            </a:r>
            <a:br>
              <a:rPr lang="hu-HU"/>
            </a:br>
            <a:r>
              <a:rPr lang="hu-HU"/>
              <a:t>az alábbi,</a:t>
            </a:r>
            <a:br>
              <a:rPr lang="hu-HU"/>
            </a:br>
            <a:r>
              <a:rPr lang="hu-HU"/>
              <a:t>függőségi</a:t>
            </a:r>
            <a:br>
              <a:rPr lang="hu-HU"/>
            </a:br>
            <a:r>
              <a:rPr lang="hu-HU"/>
              <a:t>családdal</a:t>
            </a:r>
            <a:br>
              <a:rPr lang="hu-HU"/>
            </a:br>
            <a:r>
              <a:rPr lang="hu-HU"/>
              <a:t>megadott relációban! </a:t>
            </a:r>
          </a:p>
        </p:txBody>
      </p:sp>
      <p:grpSp>
        <p:nvGrpSpPr>
          <p:cNvPr id="49" name="Group 49"/>
          <p:cNvGrpSpPr>
            <a:grpSpLocks noChangeAspect="1"/>
          </p:cNvGrpSpPr>
          <p:nvPr/>
        </p:nvGrpSpPr>
        <p:grpSpPr bwMode="auto">
          <a:xfrm>
            <a:off x="4080202" y="2204864"/>
            <a:ext cx="4682930" cy="4518077"/>
            <a:chOff x="884" y="1162"/>
            <a:chExt cx="2585" cy="2494"/>
          </a:xfrm>
        </p:grpSpPr>
        <p:grpSp>
          <p:nvGrpSpPr>
            <p:cNvPr id="50" name="Group 3"/>
            <p:cNvGrpSpPr>
              <a:grpSpLocks/>
            </p:cNvGrpSpPr>
            <p:nvPr/>
          </p:nvGrpSpPr>
          <p:grpSpPr bwMode="auto">
            <a:xfrm>
              <a:off x="884" y="1162"/>
              <a:ext cx="2449" cy="2494"/>
              <a:chOff x="884" y="890"/>
              <a:chExt cx="2449" cy="2494"/>
            </a:xfrm>
          </p:grpSpPr>
          <p:sp>
            <p:nvSpPr>
              <p:cNvPr id="57" name="Oval 4"/>
              <p:cNvSpPr>
                <a:spLocks noChangeArrowheads="1"/>
              </p:cNvSpPr>
              <p:nvPr/>
            </p:nvSpPr>
            <p:spPr bwMode="auto">
              <a:xfrm>
                <a:off x="884" y="1071"/>
                <a:ext cx="1588" cy="1724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8" name="Group 5"/>
              <p:cNvGrpSpPr>
                <a:grpSpLocks/>
              </p:cNvGrpSpPr>
              <p:nvPr/>
            </p:nvGrpSpPr>
            <p:grpSpPr bwMode="auto">
              <a:xfrm>
                <a:off x="1292" y="1480"/>
                <a:ext cx="317" cy="317"/>
                <a:chOff x="1338" y="1480"/>
                <a:chExt cx="317" cy="317"/>
              </a:xfrm>
            </p:grpSpPr>
            <p:sp>
              <p:nvSpPr>
                <p:cNvPr id="90" name="Oval 6"/>
                <p:cNvSpPr>
                  <a:spLocks noChangeArrowheads="1"/>
                </p:cNvSpPr>
                <p:nvPr/>
              </p:nvSpPr>
              <p:spPr bwMode="auto">
                <a:xfrm>
                  <a:off x="1338" y="1480"/>
                  <a:ext cx="317" cy="317"/>
                </a:xfrm>
                <a:prstGeom prst="ellips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83" y="1508"/>
                  <a:ext cx="22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u-HU" altLang="hu-HU" b="1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59" name="Group 8"/>
              <p:cNvGrpSpPr>
                <a:grpSpLocks/>
              </p:cNvGrpSpPr>
              <p:nvPr/>
            </p:nvGrpSpPr>
            <p:grpSpPr bwMode="auto">
              <a:xfrm>
                <a:off x="1338" y="2001"/>
                <a:ext cx="317" cy="317"/>
                <a:chOff x="1338" y="1480"/>
                <a:chExt cx="317" cy="317"/>
              </a:xfrm>
            </p:grpSpPr>
            <p:sp>
              <p:nvSpPr>
                <p:cNvPr id="88" name="Oval 9"/>
                <p:cNvSpPr>
                  <a:spLocks noChangeArrowheads="1"/>
                </p:cNvSpPr>
                <p:nvPr/>
              </p:nvSpPr>
              <p:spPr bwMode="auto">
                <a:xfrm>
                  <a:off x="1338" y="1480"/>
                  <a:ext cx="317" cy="317"/>
                </a:xfrm>
                <a:prstGeom prst="ellips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383" y="1508"/>
                  <a:ext cx="22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u-HU" altLang="hu-HU" b="1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60" name="Group 11"/>
              <p:cNvGrpSpPr>
                <a:grpSpLocks/>
              </p:cNvGrpSpPr>
              <p:nvPr/>
            </p:nvGrpSpPr>
            <p:grpSpPr bwMode="auto">
              <a:xfrm>
                <a:off x="1973" y="1706"/>
                <a:ext cx="317" cy="317"/>
                <a:chOff x="1338" y="1480"/>
                <a:chExt cx="317" cy="317"/>
              </a:xfrm>
            </p:grpSpPr>
            <p:sp>
              <p:nvSpPr>
                <p:cNvPr id="86" name="Oval 12"/>
                <p:cNvSpPr>
                  <a:spLocks noChangeArrowheads="1"/>
                </p:cNvSpPr>
                <p:nvPr/>
              </p:nvSpPr>
              <p:spPr bwMode="auto">
                <a:xfrm>
                  <a:off x="1338" y="1480"/>
                  <a:ext cx="317" cy="317"/>
                </a:xfrm>
                <a:prstGeom prst="ellips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83" y="1508"/>
                  <a:ext cx="22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u-HU" altLang="hu-HU" b="1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  <p:sp>
            <p:nvSpPr>
              <p:cNvPr id="61" name="Oval 14"/>
              <p:cNvSpPr>
                <a:spLocks noChangeArrowheads="1"/>
              </p:cNvSpPr>
              <p:nvPr/>
            </p:nvSpPr>
            <p:spPr bwMode="auto">
              <a:xfrm>
                <a:off x="1156" y="1298"/>
                <a:ext cx="681" cy="1316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Line 15"/>
              <p:cNvSpPr>
                <a:spLocks noChangeShapeType="1"/>
              </p:cNvSpPr>
              <p:nvPr/>
            </p:nvSpPr>
            <p:spPr bwMode="auto">
              <a:xfrm flipV="1">
                <a:off x="1610" y="1071"/>
                <a:ext cx="1270" cy="499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miter lim="800000"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16"/>
              <p:cNvGrpSpPr>
                <a:grpSpLocks/>
              </p:cNvGrpSpPr>
              <p:nvPr/>
            </p:nvGrpSpPr>
            <p:grpSpPr bwMode="auto">
              <a:xfrm>
                <a:off x="3016" y="1344"/>
                <a:ext cx="317" cy="317"/>
                <a:chOff x="1338" y="1480"/>
                <a:chExt cx="317" cy="317"/>
              </a:xfrm>
            </p:grpSpPr>
            <p:sp>
              <p:nvSpPr>
                <p:cNvPr id="84" name="Oval 17"/>
                <p:cNvSpPr>
                  <a:spLocks noChangeArrowheads="1"/>
                </p:cNvSpPr>
                <p:nvPr/>
              </p:nvSpPr>
              <p:spPr bwMode="auto">
                <a:xfrm>
                  <a:off x="1338" y="1480"/>
                  <a:ext cx="317" cy="317"/>
                </a:xfrm>
                <a:prstGeom prst="ellips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83" y="1508"/>
                  <a:ext cx="22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u-HU" altLang="hu-HU" b="1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</a:p>
              </p:txBody>
            </p:sp>
          </p:grpSp>
          <p:grpSp>
            <p:nvGrpSpPr>
              <p:cNvPr id="64" name="Group 19"/>
              <p:cNvGrpSpPr>
                <a:grpSpLocks/>
              </p:cNvGrpSpPr>
              <p:nvPr/>
            </p:nvGrpSpPr>
            <p:grpSpPr bwMode="auto">
              <a:xfrm>
                <a:off x="2880" y="890"/>
                <a:ext cx="317" cy="317"/>
                <a:chOff x="1338" y="1480"/>
                <a:chExt cx="317" cy="317"/>
              </a:xfrm>
            </p:grpSpPr>
            <p:sp>
              <p:nvSpPr>
                <p:cNvPr id="82" name="Oval 20"/>
                <p:cNvSpPr>
                  <a:spLocks noChangeArrowheads="1"/>
                </p:cNvSpPr>
                <p:nvPr/>
              </p:nvSpPr>
              <p:spPr bwMode="auto">
                <a:xfrm>
                  <a:off x="1338" y="1480"/>
                  <a:ext cx="317" cy="317"/>
                </a:xfrm>
                <a:prstGeom prst="ellips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83" y="1508"/>
                  <a:ext cx="22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u-HU" altLang="hu-HU" b="1"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</a:p>
              </p:txBody>
            </p:sp>
          </p:grpSp>
          <p:sp>
            <p:nvSpPr>
              <p:cNvPr id="65" name="Line 22"/>
              <p:cNvSpPr>
                <a:spLocks noChangeShapeType="1"/>
              </p:cNvSpPr>
              <p:nvPr/>
            </p:nvSpPr>
            <p:spPr bwMode="auto">
              <a:xfrm flipV="1">
                <a:off x="1791" y="1480"/>
                <a:ext cx="1225" cy="181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miter lim="800000"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23"/>
              <p:cNvGrpSpPr>
                <a:grpSpLocks/>
              </p:cNvGrpSpPr>
              <p:nvPr/>
            </p:nvGrpSpPr>
            <p:grpSpPr bwMode="auto">
              <a:xfrm>
                <a:off x="3016" y="1843"/>
                <a:ext cx="317" cy="317"/>
                <a:chOff x="1338" y="1480"/>
                <a:chExt cx="317" cy="317"/>
              </a:xfrm>
            </p:grpSpPr>
            <p:sp>
              <p:nvSpPr>
                <p:cNvPr id="80" name="Oval 24"/>
                <p:cNvSpPr>
                  <a:spLocks noChangeArrowheads="1"/>
                </p:cNvSpPr>
                <p:nvPr/>
              </p:nvSpPr>
              <p:spPr bwMode="auto">
                <a:xfrm>
                  <a:off x="1338" y="1480"/>
                  <a:ext cx="317" cy="317"/>
                </a:xfrm>
                <a:prstGeom prst="ellips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83" y="1508"/>
                  <a:ext cx="22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u-HU" altLang="hu-HU" b="1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</p:grpSp>
          <p:sp>
            <p:nvSpPr>
              <p:cNvPr id="67" name="Line 26"/>
              <p:cNvSpPr>
                <a:spLocks noChangeShapeType="1"/>
              </p:cNvSpPr>
              <p:nvPr/>
            </p:nvSpPr>
            <p:spPr bwMode="auto">
              <a:xfrm>
                <a:off x="2290" y="1933"/>
                <a:ext cx="726" cy="46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miter lim="800000"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8" name="Group 27"/>
              <p:cNvGrpSpPr>
                <a:grpSpLocks/>
              </p:cNvGrpSpPr>
              <p:nvPr/>
            </p:nvGrpSpPr>
            <p:grpSpPr bwMode="auto">
              <a:xfrm>
                <a:off x="2880" y="2387"/>
                <a:ext cx="317" cy="317"/>
                <a:chOff x="1338" y="1480"/>
                <a:chExt cx="317" cy="317"/>
              </a:xfrm>
            </p:grpSpPr>
            <p:sp>
              <p:nvSpPr>
                <p:cNvPr id="78" name="Oval 28"/>
                <p:cNvSpPr>
                  <a:spLocks noChangeArrowheads="1"/>
                </p:cNvSpPr>
                <p:nvPr/>
              </p:nvSpPr>
              <p:spPr bwMode="auto">
                <a:xfrm>
                  <a:off x="1338" y="1480"/>
                  <a:ext cx="317" cy="317"/>
                </a:xfrm>
                <a:prstGeom prst="ellips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383" y="1508"/>
                  <a:ext cx="22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u-HU" altLang="hu-HU" b="1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</a:p>
              </p:txBody>
            </p:sp>
          </p:grpSp>
          <p:grpSp>
            <p:nvGrpSpPr>
              <p:cNvPr id="69" name="Group 30"/>
              <p:cNvGrpSpPr>
                <a:grpSpLocks/>
              </p:cNvGrpSpPr>
              <p:nvPr/>
            </p:nvGrpSpPr>
            <p:grpSpPr bwMode="auto">
              <a:xfrm>
                <a:off x="2472" y="2840"/>
                <a:ext cx="317" cy="317"/>
                <a:chOff x="1338" y="1480"/>
                <a:chExt cx="317" cy="317"/>
              </a:xfrm>
            </p:grpSpPr>
            <p:sp>
              <p:nvSpPr>
                <p:cNvPr id="76" name="Oval 31"/>
                <p:cNvSpPr>
                  <a:spLocks noChangeArrowheads="1"/>
                </p:cNvSpPr>
                <p:nvPr/>
              </p:nvSpPr>
              <p:spPr bwMode="auto">
                <a:xfrm>
                  <a:off x="1338" y="1480"/>
                  <a:ext cx="317" cy="317"/>
                </a:xfrm>
                <a:prstGeom prst="ellips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83" y="1508"/>
                  <a:ext cx="22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u-HU" altLang="hu-HU" b="1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</p:grpSp>
          <p:sp>
            <p:nvSpPr>
              <p:cNvPr id="70" name="Line 33"/>
              <p:cNvSpPr>
                <a:spLocks noChangeShapeType="1"/>
              </p:cNvSpPr>
              <p:nvPr/>
            </p:nvSpPr>
            <p:spPr bwMode="auto">
              <a:xfrm>
                <a:off x="1655" y="2160"/>
                <a:ext cx="1225" cy="363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miter lim="800000"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Line 34"/>
              <p:cNvSpPr>
                <a:spLocks noChangeShapeType="1"/>
              </p:cNvSpPr>
              <p:nvPr/>
            </p:nvSpPr>
            <p:spPr bwMode="auto">
              <a:xfrm>
                <a:off x="2064" y="2704"/>
                <a:ext cx="408" cy="228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miter lim="800000"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Line 35"/>
              <p:cNvSpPr>
                <a:spLocks noChangeShapeType="1"/>
              </p:cNvSpPr>
              <p:nvPr/>
            </p:nvSpPr>
            <p:spPr bwMode="auto">
              <a:xfrm>
                <a:off x="1701" y="2795"/>
                <a:ext cx="317" cy="272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miter lim="800000"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3" name="Group 36"/>
              <p:cNvGrpSpPr>
                <a:grpSpLocks/>
              </p:cNvGrpSpPr>
              <p:nvPr/>
            </p:nvGrpSpPr>
            <p:grpSpPr bwMode="auto">
              <a:xfrm>
                <a:off x="1927" y="3067"/>
                <a:ext cx="317" cy="317"/>
                <a:chOff x="1338" y="1480"/>
                <a:chExt cx="317" cy="317"/>
              </a:xfrm>
            </p:grpSpPr>
            <p:sp>
              <p:nvSpPr>
                <p:cNvPr id="74" name="Oval 37"/>
                <p:cNvSpPr>
                  <a:spLocks noChangeArrowheads="1"/>
                </p:cNvSpPr>
                <p:nvPr/>
              </p:nvSpPr>
              <p:spPr bwMode="auto">
                <a:xfrm>
                  <a:off x="1338" y="1480"/>
                  <a:ext cx="317" cy="317"/>
                </a:xfrm>
                <a:prstGeom prst="ellipse">
                  <a:avLst/>
                </a:prstGeom>
                <a:noFill/>
                <a:ln w="38100" cap="sq">
                  <a:solidFill>
                    <a:srgbClr val="00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383" y="1508"/>
                  <a:ext cx="22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u-HU" altLang="hu-HU" b="1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</p:txBody>
            </p:sp>
          </p:grpSp>
        </p:grp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 flipH="1">
              <a:off x="2245" y="3339"/>
              <a:ext cx="226" cy="91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1655" y="2478"/>
              <a:ext cx="1497" cy="771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45"/>
            <p:cNvGrpSpPr>
              <a:grpSpLocks/>
            </p:cNvGrpSpPr>
            <p:nvPr/>
          </p:nvGrpSpPr>
          <p:grpSpPr bwMode="auto">
            <a:xfrm>
              <a:off x="3152" y="3158"/>
              <a:ext cx="317" cy="317"/>
              <a:chOff x="1338" y="1480"/>
              <a:chExt cx="317" cy="317"/>
            </a:xfrm>
          </p:grpSpPr>
          <p:sp>
            <p:nvSpPr>
              <p:cNvPr id="55" name="Oval 46"/>
              <p:cNvSpPr>
                <a:spLocks noChangeArrowheads="1"/>
              </p:cNvSpPr>
              <p:nvPr/>
            </p:nvSpPr>
            <p:spPr bwMode="auto">
              <a:xfrm>
                <a:off x="1338" y="1480"/>
                <a:ext cx="317" cy="31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 Box 47"/>
              <p:cNvSpPr txBox="1">
                <a:spLocks noChangeArrowheads="1"/>
              </p:cNvSpPr>
              <p:nvPr/>
            </p:nvSpPr>
            <p:spPr bwMode="auto">
              <a:xfrm>
                <a:off x="1383" y="1508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 altLang="hu-HU" b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</a:p>
            </p:txBody>
          </p:sp>
        </p:grp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152" y="2931"/>
              <a:ext cx="136" cy="227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3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tranzitív függőség </a:t>
            </a:r>
            <a:r>
              <a:rPr lang="hu-HU" sz="3100"/>
              <a:t>(feladat)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475997" y="6395045"/>
            <a:ext cx="580483" cy="360040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255589"/>
            <a:ext cx="4248472" cy="4485780"/>
          </a:xfrm>
        </p:spPr>
        <p:txBody>
          <a:bodyPr anchor="t"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/>
              <a:t>A relációban ott le-</a:t>
            </a:r>
            <a:br>
              <a:rPr lang="hu-HU"/>
            </a:br>
            <a:r>
              <a:rPr lang="hu-HU"/>
              <a:t>het tranzitív függő-ség, ahová kétféle "úton" is eljuthatunk</a:t>
            </a:r>
            <a:br>
              <a:rPr lang="hu-HU"/>
            </a:br>
            <a:r>
              <a:rPr lang="hu-HU"/>
              <a:t>(ilyen az I és a J):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hu-HU"/>
              <a:t>{A,B,C} </a:t>
            </a:r>
            <a:r>
              <a:rPr lang="hu-HU">
                <a:sym typeface="Wingdings" panose="05000000000000000000" pitchFamily="2" charset="2"/>
              </a:rPr>
              <a:t> I, illetve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{A,B,C}  H, H I</a:t>
            </a:r>
          </a:p>
          <a:p>
            <a:pPr>
              <a:spcBef>
                <a:spcPts val="0"/>
              </a:spcBef>
            </a:pPr>
            <a:r>
              <a:rPr lang="hu-HU"/>
              <a:t>B </a:t>
            </a:r>
            <a:r>
              <a:rPr lang="hu-HU">
                <a:sym typeface="Wingdings" panose="05000000000000000000" pitchFamily="2" charset="2"/>
              </a:rPr>
              <a:t>J, illetve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B  G, G  J</a:t>
            </a:r>
            <a:endParaRPr lang="hu-HU"/>
          </a:p>
        </p:txBody>
      </p:sp>
      <p:grpSp>
        <p:nvGrpSpPr>
          <p:cNvPr id="73" name="Group 36"/>
          <p:cNvGrpSpPr>
            <a:grpSpLocks/>
          </p:cNvGrpSpPr>
          <p:nvPr/>
        </p:nvGrpSpPr>
        <p:grpSpPr bwMode="auto">
          <a:xfrm>
            <a:off x="5969678" y="6148671"/>
            <a:ext cx="574270" cy="574270"/>
            <a:chOff x="1338" y="1480"/>
            <a:chExt cx="317" cy="317"/>
          </a:xfrm>
        </p:grpSpPr>
        <p:sp>
          <p:nvSpPr>
            <p:cNvPr id="74" name="Oval 37"/>
            <p:cNvSpPr>
              <a:spLocks noChangeArrowheads="1"/>
            </p:cNvSpPr>
            <p:nvPr/>
          </p:nvSpPr>
          <p:spPr bwMode="auto">
            <a:xfrm>
              <a:off x="1338" y="1480"/>
              <a:ext cx="317" cy="317"/>
            </a:xfrm>
            <a:prstGeom prst="ellips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1383" y="1508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u-HU" altLang="hu-HU" b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</p:grpSp>
      <p:grpSp>
        <p:nvGrpSpPr>
          <p:cNvPr id="3" name="Csoportba foglalás 2"/>
          <p:cNvGrpSpPr/>
          <p:nvPr/>
        </p:nvGrpSpPr>
        <p:grpSpPr>
          <a:xfrm>
            <a:off x="3995936" y="2198953"/>
            <a:ext cx="4682930" cy="4190181"/>
            <a:chOff x="4080202" y="2204864"/>
            <a:chExt cx="4682930" cy="4190181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4080202" y="2532760"/>
              <a:ext cx="2876786" cy="3123161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Group 5"/>
            <p:cNvGrpSpPr>
              <a:grpSpLocks/>
            </p:cNvGrpSpPr>
            <p:nvPr/>
          </p:nvGrpSpPr>
          <p:grpSpPr bwMode="auto">
            <a:xfrm>
              <a:off x="4819326" y="3273695"/>
              <a:ext cx="574270" cy="574270"/>
              <a:chOff x="1338" y="1480"/>
              <a:chExt cx="317" cy="317"/>
            </a:xfrm>
          </p:grpSpPr>
          <p:sp>
            <p:nvSpPr>
              <p:cNvPr id="90" name="Oval 6"/>
              <p:cNvSpPr>
                <a:spLocks noChangeArrowheads="1"/>
              </p:cNvSpPr>
              <p:nvPr/>
            </p:nvSpPr>
            <p:spPr bwMode="auto">
              <a:xfrm>
                <a:off x="1338" y="1480"/>
                <a:ext cx="317" cy="31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 Box 7"/>
              <p:cNvSpPr txBox="1">
                <a:spLocks noChangeArrowheads="1"/>
              </p:cNvSpPr>
              <p:nvPr/>
            </p:nvSpPr>
            <p:spPr bwMode="auto">
              <a:xfrm>
                <a:off x="1383" y="1508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 altLang="hu-HU" b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59" name="Group 8"/>
            <p:cNvGrpSpPr>
              <a:grpSpLocks/>
            </p:cNvGrpSpPr>
            <p:nvPr/>
          </p:nvGrpSpPr>
          <p:grpSpPr bwMode="auto">
            <a:xfrm>
              <a:off x="4902659" y="4217528"/>
              <a:ext cx="574270" cy="574270"/>
              <a:chOff x="1338" y="1480"/>
              <a:chExt cx="317" cy="317"/>
            </a:xfrm>
          </p:grpSpPr>
          <p:sp>
            <p:nvSpPr>
              <p:cNvPr id="88" name="Oval 9"/>
              <p:cNvSpPr>
                <a:spLocks noChangeArrowheads="1"/>
              </p:cNvSpPr>
              <p:nvPr/>
            </p:nvSpPr>
            <p:spPr bwMode="auto">
              <a:xfrm>
                <a:off x="1338" y="1480"/>
                <a:ext cx="317" cy="31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 Box 10"/>
              <p:cNvSpPr txBox="1">
                <a:spLocks noChangeArrowheads="1"/>
              </p:cNvSpPr>
              <p:nvPr/>
            </p:nvSpPr>
            <p:spPr bwMode="auto">
              <a:xfrm>
                <a:off x="1383" y="1508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 altLang="hu-HU" b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60" name="Group 11"/>
            <p:cNvGrpSpPr>
              <a:grpSpLocks/>
            </p:cNvGrpSpPr>
            <p:nvPr/>
          </p:nvGrpSpPr>
          <p:grpSpPr bwMode="auto">
            <a:xfrm>
              <a:off x="6053011" y="3683112"/>
              <a:ext cx="574270" cy="574270"/>
              <a:chOff x="1338" y="1480"/>
              <a:chExt cx="317" cy="317"/>
            </a:xfrm>
          </p:grpSpPr>
          <p:sp>
            <p:nvSpPr>
              <p:cNvPr id="86" name="Oval 12"/>
              <p:cNvSpPr>
                <a:spLocks noChangeArrowheads="1"/>
              </p:cNvSpPr>
              <p:nvPr/>
            </p:nvSpPr>
            <p:spPr bwMode="auto">
              <a:xfrm>
                <a:off x="1338" y="1480"/>
                <a:ext cx="317" cy="31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 Box 13"/>
              <p:cNvSpPr txBox="1">
                <a:spLocks noChangeArrowheads="1"/>
              </p:cNvSpPr>
              <p:nvPr/>
            </p:nvSpPr>
            <p:spPr bwMode="auto">
              <a:xfrm>
                <a:off x="1383" y="1508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 altLang="hu-HU" b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61" name="Oval 14"/>
            <p:cNvSpPr>
              <a:spLocks noChangeArrowheads="1"/>
            </p:cNvSpPr>
            <p:nvPr/>
          </p:nvSpPr>
          <p:spPr bwMode="auto">
            <a:xfrm>
              <a:off x="4572951" y="2943988"/>
              <a:ext cx="1233685" cy="2384037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 flipV="1">
              <a:off x="5395408" y="2532760"/>
              <a:ext cx="2300704" cy="903978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3" name="Group 16"/>
            <p:cNvGrpSpPr>
              <a:grpSpLocks/>
            </p:cNvGrpSpPr>
            <p:nvPr/>
          </p:nvGrpSpPr>
          <p:grpSpPr bwMode="auto">
            <a:xfrm>
              <a:off x="7942487" y="3027321"/>
              <a:ext cx="574270" cy="574270"/>
              <a:chOff x="1338" y="1480"/>
              <a:chExt cx="317" cy="317"/>
            </a:xfrm>
          </p:grpSpPr>
          <p:sp>
            <p:nvSpPr>
              <p:cNvPr id="84" name="Oval 17"/>
              <p:cNvSpPr>
                <a:spLocks noChangeArrowheads="1"/>
              </p:cNvSpPr>
              <p:nvPr/>
            </p:nvSpPr>
            <p:spPr bwMode="auto">
              <a:xfrm>
                <a:off x="1338" y="1480"/>
                <a:ext cx="317" cy="31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 Box 18"/>
              <p:cNvSpPr txBox="1">
                <a:spLocks noChangeArrowheads="1"/>
              </p:cNvSpPr>
              <p:nvPr/>
            </p:nvSpPr>
            <p:spPr bwMode="auto">
              <a:xfrm>
                <a:off x="1383" y="1508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 altLang="hu-HU" b="1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64" name="Group 19"/>
            <p:cNvGrpSpPr>
              <a:grpSpLocks/>
            </p:cNvGrpSpPr>
            <p:nvPr/>
          </p:nvGrpSpPr>
          <p:grpSpPr bwMode="auto">
            <a:xfrm>
              <a:off x="7696112" y="2204864"/>
              <a:ext cx="574270" cy="574270"/>
              <a:chOff x="1338" y="1480"/>
              <a:chExt cx="317" cy="317"/>
            </a:xfrm>
          </p:grpSpPr>
          <p:sp>
            <p:nvSpPr>
              <p:cNvPr id="82" name="Oval 20"/>
              <p:cNvSpPr>
                <a:spLocks noChangeArrowheads="1"/>
              </p:cNvSpPr>
              <p:nvPr/>
            </p:nvSpPr>
            <p:spPr bwMode="auto">
              <a:xfrm>
                <a:off x="1338" y="1480"/>
                <a:ext cx="317" cy="31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 Box 21"/>
              <p:cNvSpPr txBox="1">
                <a:spLocks noChangeArrowheads="1"/>
              </p:cNvSpPr>
              <p:nvPr/>
            </p:nvSpPr>
            <p:spPr bwMode="auto">
              <a:xfrm>
                <a:off x="1383" y="1508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 altLang="hu-HU" b="1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</p:grp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5723303" y="3273695"/>
              <a:ext cx="2219183" cy="327896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6" name="Group 23"/>
            <p:cNvGrpSpPr>
              <a:grpSpLocks/>
            </p:cNvGrpSpPr>
            <p:nvPr/>
          </p:nvGrpSpPr>
          <p:grpSpPr bwMode="auto">
            <a:xfrm>
              <a:off x="7942487" y="3931298"/>
              <a:ext cx="574270" cy="574270"/>
              <a:chOff x="1338" y="1480"/>
              <a:chExt cx="317" cy="317"/>
            </a:xfrm>
          </p:grpSpPr>
          <p:sp>
            <p:nvSpPr>
              <p:cNvPr id="80" name="Oval 24"/>
              <p:cNvSpPr>
                <a:spLocks noChangeArrowheads="1"/>
              </p:cNvSpPr>
              <p:nvPr/>
            </p:nvSpPr>
            <p:spPr bwMode="auto">
              <a:xfrm>
                <a:off x="1338" y="1480"/>
                <a:ext cx="317" cy="31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 Box 25"/>
              <p:cNvSpPr txBox="1">
                <a:spLocks noChangeArrowheads="1"/>
              </p:cNvSpPr>
              <p:nvPr/>
            </p:nvSpPr>
            <p:spPr bwMode="auto">
              <a:xfrm>
                <a:off x="1383" y="1508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 altLang="hu-HU" b="1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</a:p>
            </p:txBody>
          </p:sp>
        </p:grp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627281" y="4094340"/>
              <a:ext cx="1315206" cy="83333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up 27"/>
            <p:cNvGrpSpPr>
              <a:grpSpLocks/>
            </p:cNvGrpSpPr>
            <p:nvPr/>
          </p:nvGrpSpPr>
          <p:grpSpPr bwMode="auto">
            <a:xfrm>
              <a:off x="7696112" y="4916797"/>
              <a:ext cx="574270" cy="574270"/>
              <a:chOff x="1338" y="1480"/>
              <a:chExt cx="317" cy="317"/>
            </a:xfrm>
          </p:grpSpPr>
          <p:sp>
            <p:nvSpPr>
              <p:cNvPr id="78" name="Oval 28"/>
              <p:cNvSpPr>
                <a:spLocks noChangeArrowheads="1"/>
              </p:cNvSpPr>
              <p:nvPr/>
            </p:nvSpPr>
            <p:spPr bwMode="auto">
              <a:xfrm>
                <a:off x="1338" y="1480"/>
                <a:ext cx="317" cy="31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 Box 29"/>
              <p:cNvSpPr txBox="1">
                <a:spLocks noChangeArrowheads="1"/>
              </p:cNvSpPr>
              <p:nvPr/>
            </p:nvSpPr>
            <p:spPr bwMode="auto">
              <a:xfrm>
                <a:off x="1383" y="1508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 altLang="hu-HU" b="1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</p:txBody>
          </p:sp>
        </p:grpSp>
        <p:grpSp>
          <p:nvGrpSpPr>
            <p:cNvPr id="69" name="Group 30"/>
            <p:cNvGrpSpPr>
              <a:grpSpLocks/>
            </p:cNvGrpSpPr>
            <p:nvPr/>
          </p:nvGrpSpPr>
          <p:grpSpPr bwMode="auto">
            <a:xfrm>
              <a:off x="6956988" y="5737442"/>
              <a:ext cx="574270" cy="574270"/>
              <a:chOff x="1338" y="1480"/>
              <a:chExt cx="317" cy="317"/>
            </a:xfrm>
          </p:grpSpPr>
          <p:sp>
            <p:nvSpPr>
              <p:cNvPr id="76" name="Oval 31"/>
              <p:cNvSpPr>
                <a:spLocks noChangeArrowheads="1"/>
              </p:cNvSpPr>
              <p:nvPr/>
            </p:nvSpPr>
            <p:spPr bwMode="auto">
              <a:xfrm>
                <a:off x="1338" y="1480"/>
                <a:ext cx="317" cy="31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 Box 32"/>
              <p:cNvSpPr txBox="1">
                <a:spLocks noChangeArrowheads="1"/>
              </p:cNvSpPr>
              <p:nvPr/>
            </p:nvSpPr>
            <p:spPr bwMode="auto">
              <a:xfrm>
                <a:off x="1383" y="1508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 altLang="hu-HU" b="1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</p:grp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5476929" y="4505569"/>
              <a:ext cx="2219183" cy="657603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>
              <a:off x="6217864" y="5491068"/>
              <a:ext cx="739124" cy="413040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5560261" y="5655921"/>
              <a:ext cx="574270" cy="492749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 flipH="1">
              <a:off x="6545760" y="6148671"/>
              <a:ext cx="409417" cy="164854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5476929" y="4588901"/>
              <a:ext cx="2711933" cy="1396727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45"/>
            <p:cNvGrpSpPr>
              <a:grpSpLocks/>
            </p:cNvGrpSpPr>
            <p:nvPr/>
          </p:nvGrpSpPr>
          <p:grpSpPr bwMode="auto">
            <a:xfrm>
              <a:off x="8188862" y="5820775"/>
              <a:ext cx="574270" cy="574270"/>
              <a:chOff x="1338" y="1480"/>
              <a:chExt cx="317" cy="317"/>
            </a:xfrm>
          </p:grpSpPr>
          <p:sp>
            <p:nvSpPr>
              <p:cNvPr id="55" name="Oval 46"/>
              <p:cNvSpPr>
                <a:spLocks noChangeArrowheads="1"/>
              </p:cNvSpPr>
              <p:nvPr/>
            </p:nvSpPr>
            <p:spPr bwMode="auto">
              <a:xfrm>
                <a:off x="1338" y="1480"/>
                <a:ext cx="317" cy="31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 Box 47"/>
              <p:cNvSpPr txBox="1">
                <a:spLocks noChangeArrowheads="1"/>
              </p:cNvSpPr>
              <p:nvPr/>
            </p:nvSpPr>
            <p:spPr bwMode="auto">
              <a:xfrm>
                <a:off x="1383" y="1508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u-HU" altLang="hu-HU" b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</a:p>
            </p:txBody>
          </p:sp>
        </p:grp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8188862" y="5409547"/>
              <a:ext cx="246375" cy="411228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42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II. A harmadik normálforma</a:t>
            </a:r>
            <a:br>
              <a:rPr lang="hu-HU"/>
            </a:br>
            <a:r>
              <a:rPr lang="hu-HU"/>
              <a:t>(3NF) definíciója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260768" y="3068960"/>
            <a:ext cx="8622464" cy="3132000"/>
          </a:xfrm>
          <a:prstGeom prst="rect">
            <a:avLst/>
          </a:prstGeom>
          <a:solidFill>
            <a:srgbClr val="000066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hu-HU" sz="36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HARMADIK NORMÁLFORMA  (3NF)</a:t>
            </a:r>
            <a:endParaRPr lang="hu-HU" sz="36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u-HU" sz="20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 R reláció harmadik normálformában van,</a:t>
            </a:r>
            <a:b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második normálformában van és</a:t>
            </a:r>
            <a:b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egyetlen másodlagos attribútuma sem függ tranzitíven a kulcstól.</a:t>
            </a:r>
            <a:endParaRPr lang="hu-H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13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251520" y="2852936"/>
            <a:ext cx="8640960" cy="4005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u="sng"/>
              <a:t>További definíciók</a:t>
            </a:r>
            <a:r>
              <a:rPr lang="hu-HU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altLang="hu-HU" sz="3000"/>
              <a:t>Egy R reláció harmadik normálformában van, ha második normálformában és</a:t>
            </a:r>
          </a:p>
          <a:p>
            <a:pPr>
              <a:spcBef>
                <a:spcPts val="0"/>
              </a:spcBef>
            </a:pPr>
            <a:r>
              <a:rPr lang="hu-HU" altLang="hu-HU" sz="3000"/>
              <a:t>minden </a:t>
            </a:r>
            <a:r>
              <a:rPr lang="hu-HU" altLang="hu-HU" sz="3000" i="1">
                <a:solidFill>
                  <a:srgbClr val="990033"/>
                </a:solidFill>
              </a:rPr>
              <a:t>másodlagos  attribútuma funkcionálisan független</a:t>
            </a:r>
            <a:r>
              <a:rPr lang="hu-HU" altLang="hu-HU" sz="3000"/>
              <a:t> egymástól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altLang="hu-HU" sz="3000"/>
              <a:t>VAGY</a:t>
            </a:r>
          </a:p>
          <a:p>
            <a:pPr>
              <a:spcBef>
                <a:spcPts val="0"/>
              </a:spcBef>
            </a:pPr>
            <a:r>
              <a:rPr lang="hu-HU" altLang="hu-HU" sz="3000"/>
              <a:t>a </a:t>
            </a:r>
            <a:r>
              <a:rPr lang="hu-HU" altLang="hu-HU" sz="3000" i="1">
                <a:solidFill>
                  <a:srgbClr val="990033"/>
                </a:solidFill>
              </a:rPr>
              <a:t>másodlagos attribútumok között nincsen</a:t>
            </a:r>
            <a:r>
              <a:rPr lang="hu-HU" altLang="hu-HU" sz="3000"/>
              <a:t> funkcionális </a:t>
            </a:r>
            <a:r>
              <a:rPr lang="hu-HU" altLang="hu-HU" sz="3000" i="1">
                <a:solidFill>
                  <a:srgbClr val="990033"/>
                </a:solidFill>
              </a:rPr>
              <a:t>függőség</a:t>
            </a:r>
          </a:p>
          <a:p>
            <a:pPr>
              <a:spcBef>
                <a:spcPts val="0"/>
              </a:spcBef>
            </a:pPr>
            <a:endParaRPr lang="hu-HU" altLang="hu-HU" sz="3000" i="1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II. A harmadik normálforma</a:t>
            </a:r>
            <a:br>
              <a:rPr lang="hu-HU"/>
            </a:br>
            <a:r>
              <a:rPr lang="hu-HU"/>
              <a:t>(3NF) definíciója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211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752" y="2708920"/>
            <a:ext cx="8784496" cy="4149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i="1"/>
              <a:t>Hogyan lehet egy relációt 3. normálformára (3NF-re) hozni? – </a:t>
            </a:r>
            <a:r>
              <a:rPr lang="hu-HU" b="1">
                <a:solidFill>
                  <a:srgbClr val="990033"/>
                </a:solidFill>
              </a:rPr>
              <a:t>a reláció szétbontásával:</a:t>
            </a:r>
            <a:br>
              <a:rPr lang="hu-HU" b="1">
                <a:solidFill>
                  <a:srgbClr val="990033"/>
                </a:solidFill>
              </a:rPr>
            </a:br>
            <a:r>
              <a:rPr lang="hu-HU" b="1"/>
              <a:t>a relációt több táblára bontjuk szét a tranzitív függőségek kiemelésével</a:t>
            </a:r>
            <a:endParaRPr lang="hu-HU" b="1">
              <a:solidFill>
                <a:srgbClr val="990033"/>
              </a:solidFill>
            </a:endParaRPr>
          </a:p>
          <a:p>
            <a:pPr>
              <a:spcBef>
                <a:spcPts val="0"/>
              </a:spcBef>
            </a:pPr>
            <a:r>
              <a:rPr lang="hu-HU" sz="3000"/>
              <a:t>kulcs v. kulcsrész + a tőle KÖZVETLENÜL függő másodlagos attribútumok</a:t>
            </a:r>
          </a:p>
          <a:p>
            <a:pPr>
              <a:spcBef>
                <a:spcPts val="0"/>
              </a:spcBef>
            </a:pPr>
            <a:r>
              <a:rPr lang="hu-HU" sz="3000"/>
              <a:t>a két másodlagos attribútum (a kulcstól közvet-lenül és közvetetten függő)</a:t>
            </a:r>
          </a:p>
          <a:p>
            <a:pPr marL="0" indent="0">
              <a:spcBef>
                <a:spcPts val="0"/>
              </a:spcBef>
              <a:buNone/>
            </a:pP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14</a:t>
            </a:fld>
            <a:endParaRPr lang="hu-HU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harmadik normálformára</a:t>
            </a:r>
            <a:br>
              <a:rPr lang="hu-HU"/>
            </a:br>
            <a:r>
              <a:rPr lang="hu-HU"/>
              <a:t>hozás módszere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405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532440" y="6393761"/>
            <a:ext cx="503740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harmadik normálformára</a:t>
            </a:r>
            <a:br>
              <a:rPr lang="hu-HU"/>
            </a:br>
            <a:r>
              <a:rPr lang="hu-HU"/>
              <a:t>hozás módszere</a:t>
            </a:r>
            <a:endParaRPr lang="hu-HU" dirty="0"/>
          </a:p>
        </p:txBody>
      </p:sp>
      <p:grpSp>
        <p:nvGrpSpPr>
          <p:cNvPr id="8" name="Csoportba foglalás 7"/>
          <p:cNvGrpSpPr/>
          <p:nvPr/>
        </p:nvGrpSpPr>
        <p:grpSpPr>
          <a:xfrm>
            <a:off x="6040522" y="4538820"/>
            <a:ext cx="792088" cy="792088"/>
            <a:chOff x="1475656" y="4869160"/>
            <a:chExt cx="792088" cy="792088"/>
          </a:xfrm>
        </p:grpSpPr>
        <p:sp>
          <p:nvSpPr>
            <p:cNvPr id="17" name="Ellipszis 16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9" name="Csoportba foglalás 8"/>
          <p:cNvGrpSpPr/>
          <p:nvPr/>
        </p:nvGrpSpPr>
        <p:grpSpPr>
          <a:xfrm>
            <a:off x="8136396" y="2309315"/>
            <a:ext cx="792088" cy="792088"/>
            <a:chOff x="1475656" y="4869160"/>
            <a:chExt cx="792088" cy="792088"/>
          </a:xfrm>
        </p:grpSpPr>
        <p:sp>
          <p:nvSpPr>
            <p:cNvPr id="15" name="Ellipszis 14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9" name="Csoportba foglalás 18"/>
          <p:cNvGrpSpPr/>
          <p:nvPr/>
        </p:nvGrpSpPr>
        <p:grpSpPr>
          <a:xfrm>
            <a:off x="6012160" y="3497447"/>
            <a:ext cx="792088" cy="792088"/>
            <a:chOff x="1475656" y="4869160"/>
            <a:chExt cx="792088" cy="792088"/>
          </a:xfrm>
        </p:grpSpPr>
        <p:sp>
          <p:nvSpPr>
            <p:cNvPr id="20" name="Ellipszis 19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Szövegdoboz 20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5" name="Ellipszis 4"/>
          <p:cNvSpPr/>
          <p:nvPr/>
        </p:nvSpPr>
        <p:spPr>
          <a:xfrm>
            <a:off x="5544108" y="3130930"/>
            <a:ext cx="1728192" cy="2492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Egyenes összekötő nyíllal 22"/>
          <p:cNvCxnSpPr>
            <a:endCxn id="15" idx="2"/>
          </p:cNvCxnSpPr>
          <p:nvPr/>
        </p:nvCxnSpPr>
        <p:spPr>
          <a:xfrm flipV="1">
            <a:off x="6696236" y="2705359"/>
            <a:ext cx="1440160" cy="8957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Csoportba foglalás 23"/>
          <p:cNvGrpSpPr/>
          <p:nvPr/>
        </p:nvGrpSpPr>
        <p:grpSpPr>
          <a:xfrm>
            <a:off x="8136308" y="3740484"/>
            <a:ext cx="792088" cy="792088"/>
            <a:chOff x="1475656" y="4869160"/>
            <a:chExt cx="792088" cy="792088"/>
          </a:xfrm>
        </p:grpSpPr>
        <p:sp>
          <p:nvSpPr>
            <p:cNvPr id="25" name="Ellipszis 24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8136220" y="4943406"/>
            <a:ext cx="792088" cy="792088"/>
            <a:chOff x="1475656" y="4869160"/>
            <a:chExt cx="792088" cy="792088"/>
          </a:xfrm>
        </p:grpSpPr>
        <p:sp>
          <p:nvSpPr>
            <p:cNvPr id="28" name="Ellipszis 27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Szövegdoboz 28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cxnSp>
        <p:nvCxnSpPr>
          <p:cNvPr id="33" name="Egyenes összekötő nyíllal 32"/>
          <p:cNvCxnSpPr>
            <a:endCxn id="26" idx="1"/>
          </p:cNvCxnSpPr>
          <p:nvPr/>
        </p:nvCxnSpPr>
        <p:spPr>
          <a:xfrm>
            <a:off x="6804160" y="3945015"/>
            <a:ext cx="1332148" cy="1915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>
            <a:endCxn id="25" idx="0"/>
          </p:cNvCxnSpPr>
          <p:nvPr/>
        </p:nvCxnSpPr>
        <p:spPr>
          <a:xfrm flipH="1">
            <a:off x="8532352" y="3073054"/>
            <a:ext cx="11225" cy="6674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/>
          <p:cNvCxnSpPr>
            <a:stCxn id="17" idx="6"/>
            <a:endCxn id="29" idx="1"/>
          </p:cNvCxnSpPr>
          <p:nvPr/>
        </p:nvCxnSpPr>
        <p:spPr>
          <a:xfrm>
            <a:off x="6832610" y="4934864"/>
            <a:ext cx="1303610" cy="4045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Csoportba foglalás 43"/>
          <p:cNvGrpSpPr/>
          <p:nvPr/>
        </p:nvGrpSpPr>
        <p:grpSpPr>
          <a:xfrm>
            <a:off x="7344132" y="5887893"/>
            <a:ext cx="792088" cy="792088"/>
            <a:chOff x="1475656" y="4869160"/>
            <a:chExt cx="792088" cy="792088"/>
          </a:xfrm>
        </p:grpSpPr>
        <p:sp>
          <p:nvSpPr>
            <p:cNvPr id="45" name="Ellipszis 44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Szövegdoboz 45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cxnSp>
        <p:nvCxnSpPr>
          <p:cNvPr id="47" name="Egyenes összekötő nyíllal 46"/>
          <p:cNvCxnSpPr>
            <a:stCxn id="5" idx="4"/>
            <a:endCxn id="46" idx="1"/>
          </p:cNvCxnSpPr>
          <p:nvPr/>
        </p:nvCxnSpPr>
        <p:spPr>
          <a:xfrm>
            <a:off x="6408204" y="5623295"/>
            <a:ext cx="935928" cy="6606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artalom helye 2"/>
          <p:cNvSpPr>
            <a:spLocks noGrp="1"/>
          </p:cNvSpPr>
          <p:nvPr>
            <p:ph idx="1"/>
          </p:nvPr>
        </p:nvSpPr>
        <p:spPr>
          <a:xfrm>
            <a:off x="179752" y="2708919"/>
            <a:ext cx="5860770" cy="41490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/>
              <a:t>Az alábbi függőségi család az </a:t>
            </a:r>
            <a:r>
              <a:rPr lang="hu-HU" b="1"/>
              <a:t>R</a:t>
            </a:r>
            <a:r>
              <a:rPr lang="hu-HU"/>
              <a:t> (</a:t>
            </a:r>
            <a:r>
              <a:rPr lang="hu-HU" u="sng"/>
              <a:t>X, Y</a:t>
            </a:r>
            <a:r>
              <a:rPr lang="hu-HU"/>
              <a:t>, A, B, C, D) reláció függőségeit mutatja</a:t>
            </a:r>
            <a:br>
              <a:rPr lang="hu-HU"/>
            </a:br>
            <a:r>
              <a:rPr lang="hu-HU" sz="2400"/>
              <a:t>(feltételezzük, hogy nincs benne ismétlődő attribútum).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/>
              <a:t>2NF-jú relációk:</a:t>
            </a:r>
          </a:p>
          <a:p>
            <a:pPr marL="363538" indent="0">
              <a:spcBef>
                <a:spcPts val="0"/>
              </a:spcBef>
              <a:buNone/>
            </a:pPr>
            <a:r>
              <a:rPr lang="hu-HU" sz="2800" b="1">
                <a:solidFill>
                  <a:srgbClr val="990033"/>
                </a:solidFill>
              </a:rPr>
              <a:t>R1</a:t>
            </a:r>
            <a:r>
              <a:rPr lang="hu-HU" sz="2800">
                <a:solidFill>
                  <a:srgbClr val="990033"/>
                </a:solidFill>
              </a:rPr>
              <a:t> (</a:t>
            </a:r>
            <a:r>
              <a:rPr lang="hu-HU" sz="2800" u="sng">
                <a:solidFill>
                  <a:srgbClr val="990033"/>
                </a:solidFill>
              </a:rPr>
              <a:t>X</a:t>
            </a:r>
            <a:r>
              <a:rPr lang="hu-HU" sz="2800">
                <a:solidFill>
                  <a:srgbClr val="990033"/>
                </a:solidFill>
              </a:rPr>
              <a:t>, A, B) –	</a:t>
            </a:r>
            <a:r>
              <a:rPr lang="hu-HU" sz="2800" i="1">
                <a:solidFill>
                  <a:srgbClr val="990033"/>
                </a:solidFill>
              </a:rPr>
              <a:t>ebben található</a:t>
            </a:r>
          </a:p>
          <a:p>
            <a:pPr marL="363538" indent="0">
              <a:spcBef>
                <a:spcPts val="0"/>
              </a:spcBef>
              <a:buNone/>
            </a:pPr>
            <a:r>
              <a:rPr lang="hu-HU" sz="2800" b="1"/>
              <a:t>R2</a:t>
            </a:r>
            <a:r>
              <a:rPr lang="hu-HU" sz="2800"/>
              <a:t> (</a:t>
            </a:r>
            <a:r>
              <a:rPr lang="hu-HU" sz="2800" u="sng"/>
              <a:t>Y</a:t>
            </a:r>
            <a:r>
              <a:rPr lang="hu-HU" sz="2800"/>
              <a:t>, C)		</a:t>
            </a:r>
            <a:r>
              <a:rPr lang="hu-HU" sz="2800" i="1">
                <a:solidFill>
                  <a:srgbClr val="990033"/>
                </a:solidFill>
              </a:rPr>
              <a:t>tranzitív függőség</a:t>
            </a:r>
          </a:p>
          <a:p>
            <a:pPr marL="363538" indent="0">
              <a:spcBef>
                <a:spcPts val="0"/>
              </a:spcBef>
              <a:buNone/>
            </a:pPr>
            <a:r>
              <a:rPr lang="hu-HU" sz="2800" b="1"/>
              <a:t>R3</a:t>
            </a:r>
            <a:r>
              <a:rPr lang="hu-HU" sz="2800"/>
              <a:t> (</a:t>
            </a:r>
            <a:r>
              <a:rPr lang="hu-HU" sz="2800" u="sng"/>
              <a:t>X, Y</a:t>
            </a:r>
            <a:r>
              <a:rPr lang="hu-HU" sz="2800"/>
              <a:t>, D)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149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16</a:t>
            </a:fld>
            <a:endParaRPr lang="hu-HU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harmadik normálformára</a:t>
            </a:r>
            <a:br>
              <a:rPr lang="hu-HU"/>
            </a:br>
            <a:r>
              <a:rPr lang="hu-HU"/>
              <a:t>hozás módszere</a:t>
            </a:r>
            <a:endParaRPr lang="hu-HU" dirty="0"/>
          </a:p>
        </p:txBody>
      </p:sp>
      <p:grpSp>
        <p:nvGrpSpPr>
          <p:cNvPr id="8" name="Csoportba foglalás 7"/>
          <p:cNvGrpSpPr/>
          <p:nvPr/>
        </p:nvGrpSpPr>
        <p:grpSpPr>
          <a:xfrm>
            <a:off x="5860502" y="4548858"/>
            <a:ext cx="792088" cy="792088"/>
            <a:chOff x="1475656" y="4869160"/>
            <a:chExt cx="792088" cy="792088"/>
          </a:xfrm>
        </p:grpSpPr>
        <p:sp>
          <p:nvSpPr>
            <p:cNvPr id="17" name="Ellipszis 16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54" name="Ellipszis 53"/>
          <p:cNvSpPr/>
          <p:nvPr/>
        </p:nvSpPr>
        <p:spPr>
          <a:xfrm rot="19893265">
            <a:off x="5398843" y="2635152"/>
            <a:ext cx="3790045" cy="1403802"/>
          </a:xfrm>
          <a:prstGeom prst="ellipse">
            <a:avLst/>
          </a:prstGeom>
          <a:solidFill>
            <a:srgbClr val="FFA3A3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Ellipszis 54"/>
          <p:cNvSpPr/>
          <p:nvPr/>
        </p:nvSpPr>
        <p:spPr>
          <a:xfrm>
            <a:off x="7751489" y="2105790"/>
            <a:ext cx="1224136" cy="2751067"/>
          </a:xfrm>
          <a:prstGeom prst="ellipse">
            <a:avLst/>
          </a:prstGeom>
          <a:solidFill>
            <a:srgbClr val="85FFBC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9" name="Csoportba foglalás 8"/>
          <p:cNvGrpSpPr/>
          <p:nvPr/>
        </p:nvGrpSpPr>
        <p:grpSpPr>
          <a:xfrm>
            <a:off x="7956376" y="2319353"/>
            <a:ext cx="792088" cy="792088"/>
            <a:chOff x="1475656" y="4869160"/>
            <a:chExt cx="792088" cy="792088"/>
          </a:xfrm>
        </p:grpSpPr>
        <p:sp>
          <p:nvSpPr>
            <p:cNvPr id="15" name="Ellipszis 14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9" name="Csoportba foglalás 18"/>
          <p:cNvGrpSpPr/>
          <p:nvPr/>
        </p:nvGrpSpPr>
        <p:grpSpPr>
          <a:xfrm>
            <a:off x="5832140" y="3507485"/>
            <a:ext cx="792088" cy="792088"/>
            <a:chOff x="1475656" y="4869160"/>
            <a:chExt cx="792088" cy="792088"/>
          </a:xfrm>
        </p:grpSpPr>
        <p:sp>
          <p:nvSpPr>
            <p:cNvPr id="20" name="Ellipszis 19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Szövegdoboz 20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5" name="Ellipszis 4"/>
          <p:cNvSpPr/>
          <p:nvPr/>
        </p:nvSpPr>
        <p:spPr>
          <a:xfrm>
            <a:off x="5364088" y="3140968"/>
            <a:ext cx="1728192" cy="2492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Egyenes összekötő nyíllal 22"/>
          <p:cNvCxnSpPr>
            <a:endCxn id="15" idx="2"/>
          </p:cNvCxnSpPr>
          <p:nvPr/>
        </p:nvCxnSpPr>
        <p:spPr>
          <a:xfrm flipV="1">
            <a:off x="6516216" y="2715397"/>
            <a:ext cx="1440160" cy="8957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Csoportba foglalás 23"/>
          <p:cNvGrpSpPr/>
          <p:nvPr/>
        </p:nvGrpSpPr>
        <p:grpSpPr>
          <a:xfrm>
            <a:off x="7956288" y="3750522"/>
            <a:ext cx="792088" cy="792088"/>
            <a:chOff x="1475656" y="4869160"/>
            <a:chExt cx="792088" cy="792088"/>
          </a:xfrm>
        </p:grpSpPr>
        <p:sp>
          <p:nvSpPr>
            <p:cNvPr id="25" name="Ellipszis 24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7956200" y="4953444"/>
            <a:ext cx="792088" cy="792088"/>
            <a:chOff x="1475656" y="4869160"/>
            <a:chExt cx="792088" cy="792088"/>
          </a:xfrm>
        </p:grpSpPr>
        <p:sp>
          <p:nvSpPr>
            <p:cNvPr id="28" name="Ellipszis 27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Szövegdoboz 28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cxnSp>
        <p:nvCxnSpPr>
          <p:cNvPr id="33" name="Egyenes összekötő nyíllal 32"/>
          <p:cNvCxnSpPr>
            <a:endCxn id="26" idx="1"/>
          </p:cNvCxnSpPr>
          <p:nvPr/>
        </p:nvCxnSpPr>
        <p:spPr>
          <a:xfrm>
            <a:off x="6624140" y="3955053"/>
            <a:ext cx="1332148" cy="1915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>
            <a:endCxn id="25" idx="0"/>
          </p:cNvCxnSpPr>
          <p:nvPr/>
        </p:nvCxnSpPr>
        <p:spPr>
          <a:xfrm flipH="1">
            <a:off x="8352332" y="3083092"/>
            <a:ext cx="11225" cy="6674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/>
          <p:cNvCxnSpPr>
            <a:stCxn id="17" idx="6"/>
            <a:endCxn id="29" idx="1"/>
          </p:cNvCxnSpPr>
          <p:nvPr/>
        </p:nvCxnSpPr>
        <p:spPr>
          <a:xfrm>
            <a:off x="6652590" y="4944902"/>
            <a:ext cx="1303610" cy="4045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Csoportba foglalás 43"/>
          <p:cNvGrpSpPr/>
          <p:nvPr/>
        </p:nvGrpSpPr>
        <p:grpSpPr>
          <a:xfrm>
            <a:off x="7164112" y="5897931"/>
            <a:ext cx="792088" cy="792088"/>
            <a:chOff x="1475656" y="4869160"/>
            <a:chExt cx="792088" cy="792088"/>
          </a:xfrm>
        </p:grpSpPr>
        <p:sp>
          <p:nvSpPr>
            <p:cNvPr id="45" name="Ellipszis 44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Szövegdoboz 45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cxnSp>
        <p:nvCxnSpPr>
          <p:cNvPr id="47" name="Egyenes összekötő nyíllal 46"/>
          <p:cNvCxnSpPr>
            <a:stCxn id="5" idx="4"/>
            <a:endCxn id="46" idx="1"/>
          </p:cNvCxnSpPr>
          <p:nvPr/>
        </p:nvCxnSpPr>
        <p:spPr>
          <a:xfrm>
            <a:off x="6228184" y="5633333"/>
            <a:ext cx="935928" cy="6606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artalom helye 2"/>
          <p:cNvSpPr>
            <a:spLocks noGrp="1"/>
          </p:cNvSpPr>
          <p:nvPr>
            <p:ph idx="1"/>
          </p:nvPr>
        </p:nvSpPr>
        <p:spPr>
          <a:xfrm>
            <a:off x="0" y="2708919"/>
            <a:ext cx="6120636" cy="41490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63538" algn="l"/>
                <a:tab pos="2151063" algn="l"/>
                <a:tab pos="3133725" algn="l"/>
              </a:tabLst>
            </a:pPr>
            <a:r>
              <a:rPr lang="hu-HU"/>
              <a:t>Az </a:t>
            </a:r>
            <a:r>
              <a:rPr lang="hu-HU" b="1"/>
              <a:t>R1</a:t>
            </a:r>
            <a:r>
              <a:rPr lang="hu-HU"/>
              <a:t> (</a:t>
            </a:r>
            <a:r>
              <a:rPr lang="hu-HU" u="sng"/>
              <a:t>X</a:t>
            </a:r>
            <a:r>
              <a:rPr lang="hu-HU"/>
              <a:t>, A, B) reláció tartalmaz tranzitív függőséget, mert </a:t>
            </a:r>
            <a:r>
              <a:rPr lang="hu-HU" i="1">
                <a:solidFill>
                  <a:srgbClr val="990033"/>
                </a:solidFill>
              </a:rPr>
              <a:t>X</a:t>
            </a:r>
            <a:br>
              <a:rPr lang="hu-HU" i="1">
                <a:solidFill>
                  <a:srgbClr val="990033"/>
                </a:solidFill>
              </a:rPr>
            </a:br>
            <a:r>
              <a:rPr lang="hu-HU" i="1">
                <a:solidFill>
                  <a:srgbClr val="990033"/>
                </a:solidFill>
              </a:rPr>
              <a:t>és B attribútumok esetén</a:t>
            </a:r>
            <a:br>
              <a:rPr lang="hu-HU"/>
            </a:br>
            <a:r>
              <a:rPr lang="hu-HU" i="1">
                <a:solidFill>
                  <a:srgbClr val="990033"/>
                </a:solidFill>
              </a:rPr>
              <a:t>létezik az az A attribútum</a:t>
            </a:r>
            <a:br>
              <a:rPr lang="hu-HU" i="1">
                <a:solidFill>
                  <a:srgbClr val="990033"/>
                </a:solidFill>
              </a:rPr>
            </a:br>
            <a:r>
              <a:rPr lang="hu-HU"/>
              <a:t>úgy, hogy </a:t>
            </a:r>
            <a:r>
              <a:rPr lang="hu-HU" i="1">
                <a:solidFill>
                  <a:srgbClr val="990033"/>
                </a:solidFill>
              </a:rPr>
              <a:t>teljesül az X </a:t>
            </a:r>
            <a:r>
              <a:rPr lang="hu-HU" i="1">
                <a:solidFill>
                  <a:srgbClr val="990033"/>
                </a:solidFill>
                <a:sym typeface="Wingdings" panose="05000000000000000000" pitchFamily="2" charset="2"/>
              </a:rPr>
              <a:t> B</a:t>
            </a:r>
            <a:br>
              <a:rPr lang="hu-HU" i="1">
                <a:solidFill>
                  <a:srgbClr val="990033"/>
                </a:solidFill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függőséghez az alábbi két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függőség is: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	X   A	és	A  B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890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lipszis 53"/>
          <p:cNvSpPr/>
          <p:nvPr/>
        </p:nvSpPr>
        <p:spPr>
          <a:xfrm rot="19893265">
            <a:off x="5398843" y="2635152"/>
            <a:ext cx="3790045" cy="1403802"/>
          </a:xfrm>
          <a:prstGeom prst="ellipse">
            <a:avLst/>
          </a:prstGeom>
          <a:solidFill>
            <a:srgbClr val="FFA3A3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17</a:t>
            </a:fld>
            <a:endParaRPr lang="hu-HU"/>
          </a:p>
        </p:txBody>
      </p:sp>
      <p:sp>
        <p:nvSpPr>
          <p:cNvPr id="55" name="Ellipszis 54"/>
          <p:cNvSpPr/>
          <p:nvPr/>
        </p:nvSpPr>
        <p:spPr>
          <a:xfrm>
            <a:off x="7751489" y="2105790"/>
            <a:ext cx="1224136" cy="2751067"/>
          </a:xfrm>
          <a:prstGeom prst="ellipse">
            <a:avLst/>
          </a:prstGeom>
          <a:solidFill>
            <a:srgbClr val="85FFBC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harmadik normálformára</a:t>
            </a:r>
            <a:br>
              <a:rPr lang="hu-HU"/>
            </a:br>
            <a:r>
              <a:rPr lang="hu-HU"/>
              <a:t>hozás módszere</a:t>
            </a:r>
            <a:endParaRPr lang="hu-HU" dirty="0"/>
          </a:p>
        </p:txBody>
      </p:sp>
      <p:grpSp>
        <p:nvGrpSpPr>
          <p:cNvPr id="8" name="Csoportba foglalás 7"/>
          <p:cNvGrpSpPr/>
          <p:nvPr/>
        </p:nvGrpSpPr>
        <p:grpSpPr>
          <a:xfrm>
            <a:off x="5860502" y="4548858"/>
            <a:ext cx="792088" cy="792088"/>
            <a:chOff x="1475656" y="4869160"/>
            <a:chExt cx="792088" cy="792088"/>
          </a:xfrm>
        </p:grpSpPr>
        <p:sp>
          <p:nvSpPr>
            <p:cNvPr id="17" name="Ellipszis 16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9" name="Csoportba foglalás 8"/>
          <p:cNvGrpSpPr/>
          <p:nvPr/>
        </p:nvGrpSpPr>
        <p:grpSpPr>
          <a:xfrm>
            <a:off x="7956376" y="2319353"/>
            <a:ext cx="792088" cy="792088"/>
            <a:chOff x="1475656" y="4869160"/>
            <a:chExt cx="792088" cy="792088"/>
          </a:xfrm>
        </p:grpSpPr>
        <p:sp>
          <p:nvSpPr>
            <p:cNvPr id="15" name="Ellipszis 14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9" name="Csoportba foglalás 18"/>
          <p:cNvGrpSpPr/>
          <p:nvPr/>
        </p:nvGrpSpPr>
        <p:grpSpPr>
          <a:xfrm>
            <a:off x="5832140" y="3507485"/>
            <a:ext cx="792088" cy="792088"/>
            <a:chOff x="1475656" y="4869160"/>
            <a:chExt cx="792088" cy="792088"/>
          </a:xfrm>
        </p:grpSpPr>
        <p:sp>
          <p:nvSpPr>
            <p:cNvPr id="20" name="Ellipszis 19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Szövegdoboz 20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5" name="Ellipszis 4"/>
          <p:cNvSpPr/>
          <p:nvPr/>
        </p:nvSpPr>
        <p:spPr>
          <a:xfrm>
            <a:off x="5364088" y="3140968"/>
            <a:ext cx="1728192" cy="2492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Egyenes összekötő nyíllal 22"/>
          <p:cNvCxnSpPr>
            <a:endCxn id="15" idx="2"/>
          </p:cNvCxnSpPr>
          <p:nvPr/>
        </p:nvCxnSpPr>
        <p:spPr>
          <a:xfrm flipV="1">
            <a:off x="6516216" y="2715397"/>
            <a:ext cx="1440160" cy="8957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Csoportba foglalás 23"/>
          <p:cNvGrpSpPr/>
          <p:nvPr/>
        </p:nvGrpSpPr>
        <p:grpSpPr>
          <a:xfrm>
            <a:off x="7956288" y="3750522"/>
            <a:ext cx="792088" cy="792088"/>
            <a:chOff x="1475656" y="4869160"/>
            <a:chExt cx="792088" cy="792088"/>
          </a:xfrm>
        </p:grpSpPr>
        <p:sp>
          <p:nvSpPr>
            <p:cNvPr id="25" name="Ellipszis 24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7956200" y="4953444"/>
            <a:ext cx="792088" cy="792088"/>
            <a:chOff x="1475656" y="4869160"/>
            <a:chExt cx="792088" cy="792088"/>
          </a:xfrm>
        </p:grpSpPr>
        <p:sp>
          <p:nvSpPr>
            <p:cNvPr id="28" name="Ellipszis 27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Szövegdoboz 28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cxnSp>
        <p:nvCxnSpPr>
          <p:cNvPr id="33" name="Egyenes összekötő nyíllal 32"/>
          <p:cNvCxnSpPr>
            <a:endCxn id="26" idx="1"/>
          </p:cNvCxnSpPr>
          <p:nvPr/>
        </p:nvCxnSpPr>
        <p:spPr>
          <a:xfrm>
            <a:off x="6624140" y="3955053"/>
            <a:ext cx="1332148" cy="19151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>
            <a:endCxn id="25" idx="0"/>
          </p:cNvCxnSpPr>
          <p:nvPr/>
        </p:nvCxnSpPr>
        <p:spPr>
          <a:xfrm flipH="1">
            <a:off x="8352332" y="3083092"/>
            <a:ext cx="11225" cy="6674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/>
          <p:cNvCxnSpPr>
            <a:stCxn id="17" idx="6"/>
            <a:endCxn id="29" idx="1"/>
          </p:cNvCxnSpPr>
          <p:nvPr/>
        </p:nvCxnSpPr>
        <p:spPr>
          <a:xfrm>
            <a:off x="6652590" y="4944902"/>
            <a:ext cx="1303610" cy="4045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Csoportba foglalás 43"/>
          <p:cNvGrpSpPr/>
          <p:nvPr/>
        </p:nvGrpSpPr>
        <p:grpSpPr>
          <a:xfrm>
            <a:off x="7164112" y="5897931"/>
            <a:ext cx="792088" cy="792088"/>
            <a:chOff x="1475656" y="4869160"/>
            <a:chExt cx="792088" cy="792088"/>
          </a:xfrm>
        </p:grpSpPr>
        <p:sp>
          <p:nvSpPr>
            <p:cNvPr id="45" name="Ellipszis 44"/>
            <p:cNvSpPr/>
            <p:nvPr/>
          </p:nvSpPr>
          <p:spPr>
            <a:xfrm>
              <a:off x="1475656" y="4869160"/>
              <a:ext cx="792088" cy="792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Szövegdoboz 45"/>
            <p:cNvSpPr txBox="1"/>
            <p:nvPr/>
          </p:nvSpPr>
          <p:spPr>
            <a:xfrm>
              <a:off x="1475656" y="49728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cxnSp>
        <p:nvCxnSpPr>
          <p:cNvPr id="47" name="Egyenes összekötő nyíllal 46"/>
          <p:cNvCxnSpPr>
            <a:stCxn id="5" idx="4"/>
            <a:endCxn id="45" idx="2"/>
          </p:cNvCxnSpPr>
          <p:nvPr/>
        </p:nvCxnSpPr>
        <p:spPr>
          <a:xfrm>
            <a:off x="6228184" y="5633333"/>
            <a:ext cx="935928" cy="6606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artalom helye 2"/>
          <p:cNvSpPr>
            <a:spLocks noGrp="1"/>
          </p:cNvSpPr>
          <p:nvPr>
            <p:ph idx="1"/>
          </p:nvPr>
        </p:nvSpPr>
        <p:spPr>
          <a:xfrm>
            <a:off x="0" y="2708919"/>
            <a:ext cx="6120636" cy="41490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63538" algn="l"/>
                <a:tab pos="2151063" algn="l"/>
                <a:tab pos="3133725" algn="l"/>
              </a:tabLst>
            </a:pPr>
            <a:r>
              <a:rPr lang="hu-HU"/>
              <a:t>Az X </a:t>
            </a:r>
            <a:r>
              <a:rPr lang="hu-HU">
                <a:sym typeface="Wingdings" panose="05000000000000000000" pitchFamily="2" charset="2"/>
              </a:rPr>
              <a:t> B függőség tranzitív függőség, ezért azt el kell távolítani az R1 relációból: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63538" algn="l"/>
                <a:tab pos="2151063" algn="l"/>
                <a:tab pos="2863850" algn="l"/>
              </a:tabLst>
            </a:pPr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b="1">
                <a:sym typeface="Wingdings" panose="05000000000000000000" pitchFamily="2" charset="2"/>
              </a:rPr>
              <a:t>R11</a:t>
            </a:r>
            <a:r>
              <a:rPr lang="hu-HU">
                <a:sym typeface="Wingdings" panose="05000000000000000000" pitchFamily="2" charset="2"/>
              </a:rPr>
              <a:t> (</a:t>
            </a:r>
            <a:r>
              <a:rPr lang="hu-HU" u="sng">
                <a:sym typeface="Wingdings" panose="05000000000000000000" pitchFamily="2" charset="2"/>
              </a:rPr>
              <a:t>X</a:t>
            </a:r>
            <a:r>
              <a:rPr lang="hu-HU">
                <a:sym typeface="Wingdings" panose="05000000000000000000" pitchFamily="2" charset="2"/>
              </a:rPr>
              <a:t>, A)	</a:t>
            </a:r>
            <a:r>
              <a:rPr lang="hu-HU" b="1">
                <a:sym typeface="Wingdings" panose="05000000000000000000" pitchFamily="2" charset="2"/>
              </a:rPr>
              <a:t>R12</a:t>
            </a:r>
            <a:r>
              <a:rPr lang="hu-HU">
                <a:sym typeface="Wingdings" panose="05000000000000000000" pitchFamily="2" charset="2"/>
              </a:rPr>
              <a:t> (</a:t>
            </a:r>
            <a:r>
              <a:rPr lang="hu-HU" u="sng">
                <a:sym typeface="Wingdings" panose="05000000000000000000" pitchFamily="2" charset="2"/>
              </a:rPr>
              <a:t>A</a:t>
            </a:r>
            <a:r>
              <a:rPr lang="hu-HU">
                <a:sym typeface="Wingdings" panose="05000000000000000000" pitchFamily="2" charset="2"/>
              </a:rPr>
              <a:t>, B)</a:t>
            </a:r>
          </a:p>
          <a:p>
            <a:pPr marL="0" indent="0">
              <a:spcBef>
                <a:spcPts val="0"/>
              </a:spcBef>
              <a:buNone/>
              <a:tabLst>
                <a:tab pos="363538" algn="l"/>
                <a:tab pos="2151063" algn="l"/>
                <a:tab pos="2863850" algn="l"/>
              </a:tabLst>
            </a:pPr>
            <a:endParaRPr lang="hu-HU" sz="2400" i="1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63538" algn="l"/>
                <a:tab pos="2151063" algn="l"/>
                <a:tab pos="2863850" algn="l"/>
              </a:tabLst>
            </a:pPr>
            <a:r>
              <a:rPr lang="hu-HU" sz="2800" i="1">
                <a:sym typeface="Wingdings" panose="05000000000000000000" pitchFamily="2" charset="2"/>
              </a:rPr>
              <a:t>(Vagyis a </a:t>
            </a:r>
            <a:r>
              <a:rPr lang="hu-HU" sz="2800" i="1">
                <a:solidFill>
                  <a:srgbClr val="FF0000"/>
                </a:solidFill>
                <a:sym typeface="Wingdings" panose="05000000000000000000" pitchFamily="2" charset="2"/>
              </a:rPr>
              <a:t>piros nyíllal jelzett</a:t>
            </a:r>
            <a:br>
              <a:rPr lang="hu-HU" sz="2800" i="1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hu-HU" sz="2800" i="1">
                <a:solidFill>
                  <a:srgbClr val="FF0000"/>
                </a:solidFill>
                <a:sym typeface="Wingdings" panose="05000000000000000000" pitchFamily="2" charset="2"/>
              </a:rPr>
              <a:t>tranzitív függőséget szüntetjük meg</a:t>
            </a:r>
            <a:br>
              <a:rPr lang="hu-HU" sz="2800" i="1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hu-HU" sz="2800" i="1">
                <a:sym typeface="Wingdings" panose="05000000000000000000" pitchFamily="2" charset="2"/>
              </a:rPr>
              <a:t>a másik két függőség fenntartásával.)</a:t>
            </a:r>
            <a:endParaRPr lang="hu-HU" sz="2800" i="1"/>
          </a:p>
        </p:txBody>
      </p:sp>
    </p:spTree>
    <p:extLst>
      <p:ext uri="{BB962C8B-B14F-4D97-AF65-F5344CB8AC3E}">
        <p14:creationId xmlns:p14="http://schemas.microsoft.com/office/powerpoint/2010/main" val="359603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18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852936"/>
            <a:ext cx="8964488" cy="4005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>
                <a:sym typeface="Wingdings" panose="05000000000000000000" pitchFamily="2" charset="2"/>
              </a:rPr>
              <a:t>3NF-jú-e az alábbi reláció? Ha nem, hozza arra!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hu-HU" sz="3000" b="1">
                <a:sym typeface="Wingdings" panose="05000000000000000000" pitchFamily="2" charset="2"/>
              </a:rPr>
              <a:t>DOLGOZÓ </a:t>
            </a:r>
            <a:r>
              <a:rPr lang="hu-HU" sz="3000">
                <a:sym typeface="Wingdings" panose="05000000000000000000" pitchFamily="2" charset="2"/>
              </a:rPr>
              <a:t>(Dolgozókód, Név, Születési idő, Születési hely, Anyja neve, Beosztás, Munkaviszony ideje, Alapbér, Pótlék)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800" i="1">
                <a:sym typeface="Wingdings" panose="05000000000000000000" pitchFamily="2" charset="2"/>
              </a:rPr>
              <a:t>(Feltételezzük, hogy az alapbért a beosztás és munka-viszony ideje alapján adják, a pótlékok pedig a beosztásokhoz kötődnek.)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harmadik normálformára</a:t>
            </a:r>
            <a:br>
              <a:rPr lang="hu-HU"/>
            </a:br>
            <a:r>
              <a:rPr lang="hu-HU"/>
              <a:t>hozás módszere </a:t>
            </a:r>
            <a:r>
              <a:rPr lang="hu-HU" sz="3200"/>
              <a:t>(feladat)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19843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19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852936"/>
            <a:ext cx="8964488" cy="4005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>
                <a:sym typeface="Wingdings" panose="05000000000000000000" pitchFamily="2" charset="2"/>
              </a:rPr>
              <a:t>3NF-jú-e az alábbi reláció? Ha nem, hozza arra!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hu-HU" sz="3000" b="1">
                <a:sym typeface="Wingdings" panose="05000000000000000000" pitchFamily="2" charset="2"/>
              </a:rPr>
              <a:t>ELADÁS </a:t>
            </a:r>
            <a:r>
              <a:rPr lang="hu-HU" sz="3000">
                <a:sym typeface="Wingdings" panose="05000000000000000000" pitchFamily="2" charset="2"/>
              </a:rPr>
              <a:t>(Számlaszám, Dátum, Vevőkód, Vevőnév, Vevőcím, Termékkód, Terméknév, Egységár, Mennyiség, Részösszeg, Fizetendő)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800" i="1">
                <a:sym typeface="Wingdings" panose="05000000000000000000" pitchFamily="2" charset="2"/>
              </a:rPr>
              <a:t>(Feltételezzük, hogy a részösszeg egy résztétel összegét adja meg, a fizetendő pedig az adott számlán szereplő összes tétel alapján fizetendő összeget)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harmadik normálformára</a:t>
            </a:r>
            <a:br>
              <a:rPr lang="hu-HU"/>
            </a:br>
            <a:r>
              <a:rPr lang="hu-HU"/>
              <a:t>hozás módszere </a:t>
            </a:r>
            <a:r>
              <a:rPr lang="hu-HU" sz="3200"/>
              <a:t>(feladat)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18945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(a normálformák szerepe) 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5517" y="2420888"/>
            <a:ext cx="8784496" cy="129614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u-HU"/>
              <a:t>a normálformák az </a:t>
            </a:r>
            <a:r>
              <a:rPr lang="hu-HU">
                <a:solidFill>
                  <a:srgbClr val="990033"/>
                </a:solidFill>
              </a:rPr>
              <a:t>adatbázisok</a:t>
            </a:r>
            <a:r>
              <a:rPr lang="hu-HU"/>
              <a:t> (az azokat alkotó relációk) </a:t>
            </a:r>
            <a:r>
              <a:rPr lang="hu-HU">
                <a:solidFill>
                  <a:srgbClr val="990033"/>
                </a:solidFill>
              </a:rPr>
              <a:t>belső szerkezetét jellemzik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215517" y="3933056"/>
            <a:ext cx="8712967" cy="2546063"/>
          </a:xfrm>
          <a:prstGeom prst="rect">
            <a:avLst/>
          </a:prstGeom>
          <a:solidFill>
            <a:srgbClr val="000066"/>
          </a:solidFill>
        </p:spPr>
        <p:txBody>
          <a:bodyPr wrap="square" lIns="72000" tIns="72000" rIns="72000" bIns="72000" rtlCol="0" anchor="ctr" anchorCtr="1">
            <a:spAutoFit/>
          </a:bodyPr>
          <a:lstStyle/>
          <a:p>
            <a:pPr algn="ctr"/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adatbázis egy adott normálformában van, ha az adatbázis eleget tesz bizonyos feltételeknek.</a:t>
            </a:r>
          </a:p>
          <a:p>
            <a:pPr algn="ctr"/>
            <a:endParaRPr lang="hu-HU" sz="1200" b="1" i="1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32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NORMALIZÁLÁS</a:t>
            </a:r>
          </a:p>
          <a:p>
            <a:pPr algn="ctr"/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adatbázis relációinak megadott feltételek melletti átalakítása, azaz egy adott normálformára hozása.</a:t>
            </a:r>
            <a:endParaRPr lang="hu-H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6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(az első normálforma)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126000" y="2492896"/>
            <a:ext cx="8892000" cy="43651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b="1" i="1" u="sng"/>
              <a:t>Első normálforma</a:t>
            </a:r>
            <a:r>
              <a:rPr lang="hu-HU" b="1" i="1"/>
              <a:t> (1NF):</a:t>
            </a:r>
            <a:br>
              <a:rPr lang="hu-HU" b="1" i="1"/>
            </a:br>
            <a:r>
              <a:rPr lang="hu-HU"/>
              <a:t>Egy R reláció első normálformában van, ha </a:t>
            </a:r>
            <a:r>
              <a:rPr lang="hu-HU" b="1">
                <a:solidFill>
                  <a:srgbClr val="990033"/>
                </a:solidFill>
              </a:rPr>
              <a:t>minden sorában pontosa egy attribútum-érték áll</a:t>
            </a:r>
            <a:r>
              <a:rPr lang="hu-HU"/>
              <a:t>.</a:t>
            </a:r>
          </a:p>
          <a:p>
            <a:pPr marL="449263" lvl="1" indent="-2700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/>
              <a:t>azaz az adatbázis </a:t>
            </a:r>
            <a:r>
              <a:rPr lang="hu-HU" i="1">
                <a:solidFill>
                  <a:srgbClr val="990033"/>
                </a:solidFill>
              </a:rPr>
              <a:t>attribútumai</a:t>
            </a:r>
            <a:br>
              <a:rPr lang="hu-HU" i="1">
                <a:solidFill>
                  <a:srgbClr val="990033"/>
                </a:solidFill>
              </a:rPr>
            </a:br>
            <a:r>
              <a:rPr lang="hu-HU" i="1">
                <a:solidFill>
                  <a:srgbClr val="990033"/>
                </a:solidFill>
              </a:rPr>
              <a:t>nem lehetnek összetettek, ismétlődők</a:t>
            </a:r>
          </a:p>
          <a:p>
            <a:pPr marL="449263" lvl="1" indent="-27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/>
              <a:t>az adatbázis-kezelők </a:t>
            </a:r>
            <a:r>
              <a:rPr lang="hu-HU" i="1"/>
              <a:t>csak 1NF típusú adatbázist fogadnak el bemenetként</a:t>
            </a:r>
          </a:p>
        </p:txBody>
      </p:sp>
    </p:spTree>
    <p:extLst>
      <p:ext uri="{BB962C8B-B14F-4D97-AF65-F5344CB8AC3E}">
        <p14:creationId xmlns:p14="http://schemas.microsoft.com/office/powerpoint/2010/main" val="92270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(a második normálforma)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126000" y="2492896"/>
            <a:ext cx="8892000" cy="43651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b="1" i="1" u="sng" dirty="0"/>
              <a:t>Második normálforma</a:t>
            </a:r>
            <a:r>
              <a:rPr lang="hu-HU" b="1" i="1" dirty="0"/>
              <a:t> (2NF):</a:t>
            </a:r>
            <a:br>
              <a:rPr lang="hu-HU" b="1" i="1" dirty="0"/>
            </a:br>
            <a:r>
              <a:rPr lang="hu-HU" dirty="0"/>
              <a:t>Egy R reláció második normálformában van, ha </a:t>
            </a:r>
            <a:r>
              <a:rPr lang="hu-HU" b="1" dirty="0">
                <a:solidFill>
                  <a:srgbClr val="990033"/>
                </a:solidFill>
              </a:rPr>
              <a:t>első normálformában van és minden </a:t>
            </a:r>
            <a:r>
              <a:rPr lang="hu-HU" b="1" dirty="0" err="1">
                <a:solidFill>
                  <a:srgbClr val="990033"/>
                </a:solidFill>
              </a:rPr>
              <a:t>másod-lagos</a:t>
            </a:r>
            <a:r>
              <a:rPr lang="hu-HU" b="1" dirty="0">
                <a:solidFill>
                  <a:srgbClr val="990033"/>
                </a:solidFill>
              </a:rPr>
              <a:t> attribútuma teljesen függ a kulcstól</a:t>
            </a:r>
            <a:r>
              <a:rPr lang="hu-HU" dirty="0"/>
              <a:t>.</a:t>
            </a:r>
          </a:p>
          <a:p>
            <a:pPr marL="450000" indent="-270000">
              <a:spcBef>
                <a:spcPts val="0"/>
              </a:spcBef>
              <a:spcAft>
                <a:spcPts val="1200"/>
              </a:spcAft>
            </a:pPr>
            <a:r>
              <a:rPr lang="hu-HU" sz="2800" i="1" dirty="0"/>
              <a:t>ha a kulcs egyszerű</a:t>
            </a:r>
            <a:r>
              <a:rPr lang="hu-HU" sz="2800" dirty="0"/>
              <a:t>, azaz egyetlen attribútumból áll </a:t>
            </a:r>
            <a:r>
              <a:rPr lang="hu-HU" sz="2800" dirty="0">
                <a:sym typeface="Wingdings" panose="05000000000000000000" pitchFamily="2" charset="2"/>
              </a:rPr>
              <a:t> a reláció 2NF-jú</a:t>
            </a:r>
          </a:p>
          <a:p>
            <a:pPr marL="450000" indent="-270000">
              <a:spcBef>
                <a:spcPts val="0"/>
              </a:spcBef>
            </a:pPr>
            <a:r>
              <a:rPr lang="hu-HU" sz="2800" i="1" dirty="0">
                <a:sym typeface="Wingdings" panose="05000000000000000000" pitchFamily="2" charset="2"/>
              </a:rPr>
              <a:t>ha a relációban nincsenek másodlagos attribútumok </a:t>
            </a:r>
            <a:r>
              <a:rPr lang="hu-HU" sz="2800" dirty="0">
                <a:sym typeface="Wingdings" panose="05000000000000000000" pitchFamily="2" charset="2"/>
              </a:rPr>
              <a:t>(</a:t>
            </a:r>
            <a:r>
              <a:rPr lang="hu-HU" sz="2800" dirty="0" err="1">
                <a:sym typeface="Wingdings" panose="05000000000000000000" pitchFamily="2" charset="2"/>
              </a:rPr>
              <a:t>csupakulcs</a:t>
            </a:r>
            <a:r>
              <a:rPr lang="hu-HU" sz="2800" dirty="0">
                <a:sym typeface="Wingdings" panose="05000000000000000000" pitchFamily="2" charset="2"/>
              </a:rPr>
              <a:t> reláció)  a reláció 2NF-jú</a:t>
            </a:r>
          </a:p>
        </p:txBody>
      </p:sp>
    </p:spTree>
    <p:extLst>
      <p:ext uri="{BB962C8B-B14F-4D97-AF65-F5344CB8AC3E}">
        <p14:creationId xmlns:p14="http://schemas.microsoft.com/office/powerpoint/2010/main" val="258845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tranzitív függőség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26000" y="2600992"/>
            <a:ext cx="8892000" cy="3893374"/>
          </a:xfrm>
          <a:prstGeom prst="rect">
            <a:avLst/>
          </a:prstGeom>
          <a:solidFill>
            <a:srgbClr val="000066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hu-HU" sz="36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TRANZITÍV FÜGGŐSÉG</a:t>
            </a:r>
            <a:endParaRPr lang="hu-HU" sz="36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u-HU" sz="12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Legyen </a:t>
            </a:r>
            <a:r>
              <a:rPr lang="hu-HU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egy reláció és</a:t>
            </a:r>
            <a:b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legyenek P és S az A attribútumhalmaz részhalmazai.</a:t>
            </a:r>
          </a:p>
          <a:p>
            <a:pPr algn="ctr"/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tranzitívan függ P-től, ha</a:t>
            </a:r>
            <a:b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létezik olyan </a:t>
            </a:r>
            <a:r>
              <a:rPr lang="hu-HU" alt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hu-HU" alt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 A, hogy</a:t>
            </a:r>
            <a:br>
              <a:rPr lang="hu-HU" alt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</a:br>
            <a:r>
              <a:rPr lang="hu-HU" alt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teljesül a P</a:t>
            </a:r>
            <a:r>
              <a:rPr lang="hu-HU" alt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Q</a:t>
            </a:r>
            <a:r>
              <a:rPr lang="hu-HU" alt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és Q</a:t>
            </a:r>
            <a:r>
              <a:rPr lang="hu-HU" alt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S függőség</a:t>
            </a:r>
            <a:br>
              <a:rPr lang="hu-HU" alt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</a:br>
            <a:r>
              <a:rPr lang="hu-HU" alt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(de nem teljesül az SQ és QP függőség).</a:t>
            </a:r>
            <a:endParaRPr lang="hu-H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tranzitív függőség (folyt)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276872"/>
            <a:ext cx="8784976" cy="208823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altLang="hu-HU" u="sng">
                <a:sym typeface="Wingdings" pitchFamily="2" charset="2"/>
              </a:rPr>
              <a:t>kevésbé formálisan megfogalmazva</a:t>
            </a:r>
            <a:r>
              <a:rPr lang="hu-HU" altLang="hu-HU">
                <a:sym typeface="Wingdings" pitchFamily="2" charset="2"/>
              </a:rPr>
              <a:t>: két funkcionálisan függő attribútumhalmaz mellé </a:t>
            </a:r>
            <a:r>
              <a:rPr lang="hu-HU" altLang="hu-HU">
                <a:solidFill>
                  <a:srgbClr val="990033"/>
                </a:solidFill>
                <a:sym typeface="Wingdings" pitchFamily="2" charset="2"/>
              </a:rPr>
              <a:t>található egy harmadik a relációban</a:t>
            </a:r>
            <a:r>
              <a:rPr lang="hu-HU" altLang="hu-HU">
                <a:sym typeface="Wingdings" pitchFamily="2" charset="2"/>
              </a:rPr>
              <a:t>, amely a két halmaz közötti </a:t>
            </a:r>
            <a:r>
              <a:rPr lang="hu-HU" altLang="hu-HU">
                <a:solidFill>
                  <a:srgbClr val="990033"/>
                </a:solidFill>
                <a:sym typeface="Wingdings" pitchFamily="2" charset="2"/>
              </a:rPr>
              <a:t>függőséget átviszi</a:t>
            </a:r>
          </a:p>
        </p:txBody>
      </p:sp>
      <p:grpSp>
        <p:nvGrpSpPr>
          <p:cNvPr id="22" name="Csoportba foglalás 21"/>
          <p:cNvGrpSpPr/>
          <p:nvPr/>
        </p:nvGrpSpPr>
        <p:grpSpPr>
          <a:xfrm>
            <a:off x="2267744" y="4561201"/>
            <a:ext cx="4608512" cy="1752147"/>
            <a:chOff x="2123728" y="4561201"/>
            <a:chExt cx="4608512" cy="1752147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2123728" y="4576772"/>
              <a:ext cx="792088" cy="792088"/>
              <a:chOff x="1475656" y="4869160"/>
              <a:chExt cx="792088" cy="792088"/>
            </a:xfrm>
          </p:grpSpPr>
          <p:sp>
            <p:nvSpPr>
              <p:cNvPr id="6" name="Ellipszis 5"/>
              <p:cNvSpPr/>
              <p:nvPr/>
            </p:nvSpPr>
            <p:spPr>
              <a:xfrm>
                <a:off x="1475656" y="486916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" name="Szövegdoboz 6"/>
              <p:cNvSpPr txBox="1"/>
              <p:nvPr/>
            </p:nvSpPr>
            <p:spPr>
              <a:xfrm>
                <a:off x="1475656" y="4972816"/>
                <a:ext cx="79200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hu-HU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</p:grpSp>
        <p:grpSp>
          <p:nvGrpSpPr>
            <p:cNvPr id="9" name="Csoportba foglalás 8"/>
            <p:cNvGrpSpPr/>
            <p:nvPr/>
          </p:nvGrpSpPr>
          <p:grpSpPr>
            <a:xfrm>
              <a:off x="5940152" y="4561201"/>
              <a:ext cx="792088" cy="792088"/>
              <a:chOff x="1475656" y="4869160"/>
              <a:chExt cx="792088" cy="792088"/>
            </a:xfrm>
          </p:grpSpPr>
          <p:sp>
            <p:nvSpPr>
              <p:cNvPr id="10" name="Ellipszis 9"/>
              <p:cNvSpPr/>
              <p:nvPr/>
            </p:nvSpPr>
            <p:spPr>
              <a:xfrm>
                <a:off x="1475656" y="486916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" name="Szövegdoboz 10"/>
              <p:cNvSpPr txBox="1"/>
              <p:nvPr/>
            </p:nvSpPr>
            <p:spPr>
              <a:xfrm>
                <a:off x="1475656" y="4972816"/>
                <a:ext cx="79200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hu-HU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</p:grpSp>
        <p:sp>
          <p:nvSpPr>
            <p:cNvPr id="13" name="Ellipszis 12"/>
            <p:cNvSpPr/>
            <p:nvPr/>
          </p:nvSpPr>
          <p:spPr>
            <a:xfrm>
              <a:off x="3995936" y="5521260"/>
              <a:ext cx="792088" cy="792088"/>
            </a:xfrm>
            <a:prstGeom prst="ellipse">
              <a:avLst/>
            </a:prstGeom>
            <a:solidFill>
              <a:srgbClr val="9900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3995936" y="5624916"/>
              <a:ext cx="7920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  <p:cxnSp>
          <p:nvCxnSpPr>
            <p:cNvPr id="16" name="Egyenes összekötő nyíllal 15"/>
            <p:cNvCxnSpPr>
              <a:stCxn id="6" idx="6"/>
              <a:endCxn id="10" idx="2"/>
            </p:cNvCxnSpPr>
            <p:nvPr/>
          </p:nvCxnSpPr>
          <p:spPr>
            <a:xfrm flipV="1">
              <a:off x="2915816" y="4957245"/>
              <a:ext cx="3024336" cy="155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nyíllal 17"/>
            <p:cNvCxnSpPr>
              <a:endCxn id="13" idx="2"/>
            </p:cNvCxnSpPr>
            <p:nvPr/>
          </p:nvCxnSpPr>
          <p:spPr>
            <a:xfrm>
              <a:off x="2771800" y="5249632"/>
              <a:ext cx="1224136" cy="667672"/>
            </a:xfrm>
            <a:prstGeom prst="straightConnector1">
              <a:avLst/>
            </a:prstGeom>
            <a:ln w="38100">
              <a:solidFill>
                <a:srgbClr val="99003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nyíllal 18"/>
            <p:cNvCxnSpPr>
              <a:stCxn id="13" idx="6"/>
              <a:endCxn id="10" idx="3"/>
            </p:cNvCxnSpPr>
            <p:nvPr/>
          </p:nvCxnSpPr>
          <p:spPr>
            <a:xfrm flipV="1">
              <a:off x="4788024" y="5237290"/>
              <a:ext cx="1268127" cy="680014"/>
            </a:xfrm>
            <a:prstGeom prst="straightConnector1">
              <a:avLst/>
            </a:prstGeom>
            <a:ln w="38100">
              <a:solidFill>
                <a:srgbClr val="99003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0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tranzitív függőség (folyt)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276872"/>
            <a:ext cx="8784976" cy="45811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hu-HU" altLang="hu-HU">
                <a:solidFill>
                  <a:srgbClr val="990033"/>
                </a:solidFill>
                <a:sym typeface="Wingdings" pitchFamily="2" charset="2"/>
              </a:rPr>
              <a:t>hasonlít</a:t>
            </a:r>
            <a:r>
              <a:rPr lang="hu-HU" altLang="hu-HU">
                <a:sym typeface="Wingdings" pitchFamily="2" charset="2"/>
              </a:rPr>
              <a:t> ez a definíció a </a:t>
            </a:r>
            <a:r>
              <a:rPr lang="hu-HU" altLang="hu-HU">
                <a:solidFill>
                  <a:srgbClr val="990033"/>
                </a:solidFill>
                <a:sym typeface="Wingdings" pitchFamily="2" charset="2"/>
              </a:rPr>
              <a:t>tranzitivitási</a:t>
            </a:r>
            <a:r>
              <a:rPr lang="hu-HU" altLang="hu-HU">
                <a:sym typeface="Wingdings" pitchFamily="2" charset="2"/>
              </a:rPr>
              <a:t> </a:t>
            </a:r>
            <a:r>
              <a:rPr lang="hu-HU" altLang="hu-HU">
                <a:solidFill>
                  <a:srgbClr val="990033"/>
                </a:solidFill>
                <a:sym typeface="Wingdings" pitchFamily="2" charset="2"/>
              </a:rPr>
              <a:t>tulajdonsághoz</a:t>
            </a:r>
            <a:r>
              <a:rPr lang="hu-HU" altLang="hu-HU">
                <a:sym typeface="Wingdings" pitchFamily="2" charset="2"/>
              </a:rPr>
              <a:t>, de </a:t>
            </a:r>
            <a:r>
              <a:rPr lang="hu-HU" altLang="hu-HU">
                <a:solidFill>
                  <a:srgbClr val="990033"/>
                </a:solidFill>
                <a:sym typeface="Wingdings" pitchFamily="2" charset="2"/>
              </a:rPr>
              <a:t>mégsem ugyanaz</a:t>
            </a:r>
            <a:r>
              <a:rPr lang="hu-HU" altLang="hu-HU">
                <a:sym typeface="Wingdings" pitchFamily="2" charset="2"/>
              </a:rPr>
              <a:t>,</a:t>
            </a:r>
            <a:br>
              <a:rPr lang="hu-HU" altLang="hu-HU">
                <a:sym typeface="Wingdings" pitchFamily="2" charset="2"/>
              </a:rPr>
            </a:br>
            <a:r>
              <a:rPr lang="hu-HU" altLang="hu-HU">
                <a:sym typeface="Wingdings" pitchFamily="2" charset="2"/>
              </a:rPr>
              <a:t>mert itt két létező halmaz mellé kikötjük</a:t>
            </a:r>
            <a:br>
              <a:rPr lang="hu-HU" altLang="hu-HU">
                <a:sym typeface="Wingdings" pitchFamily="2" charset="2"/>
              </a:rPr>
            </a:br>
            <a:r>
              <a:rPr lang="hu-HU" altLang="hu-HU">
                <a:sym typeface="Wingdings" pitchFamily="2" charset="2"/>
              </a:rPr>
              <a:t>egy harmadik létezését  így valósul</a:t>
            </a:r>
            <a:br>
              <a:rPr lang="hu-HU" altLang="hu-HU">
                <a:sym typeface="Wingdings" pitchFamily="2" charset="2"/>
              </a:rPr>
            </a:br>
            <a:r>
              <a:rPr lang="hu-HU" altLang="hu-HU">
                <a:sym typeface="Wingdings" pitchFamily="2" charset="2"/>
              </a:rPr>
              <a:t>meg a tranzitivitási tulajdonság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hu-HU">
                <a:sym typeface="Wingdings" pitchFamily="2" charset="2"/>
              </a:rPr>
              <a:t>tranzitivitási tulajdonságnál:</a:t>
            </a:r>
          </a:p>
          <a:p>
            <a:pPr marL="10731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>
                <a:sym typeface="Wingdings" pitchFamily="2" charset="2"/>
              </a:rPr>
              <a:t>P  Q   és   Q  S függőségekből P  S</a:t>
            </a:r>
            <a:br>
              <a:rPr lang="hu-HU">
                <a:sym typeface="Wingdings" pitchFamily="2" charset="2"/>
              </a:rPr>
            </a:br>
            <a:r>
              <a:rPr lang="hu-HU">
                <a:sym typeface="Wingdings" pitchFamily="2" charset="2"/>
              </a:rPr>
              <a:t>függőség következik</a:t>
            </a:r>
          </a:p>
        </p:txBody>
      </p:sp>
    </p:spTree>
    <p:extLst>
      <p:ext uri="{BB962C8B-B14F-4D97-AF65-F5344CB8AC3E}">
        <p14:creationId xmlns:p14="http://schemas.microsoft.com/office/powerpoint/2010/main" val="88802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8</a:t>
            </a:fld>
            <a:endParaRPr lang="hu-HU"/>
          </a:p>
        </p:txBody>
      </p:sp>
      <p:grpSp>
        <p:nvGrpSpPr>
          <p:cNvPr id="58" name="Csoportba foglalás 57"/>
          <p:cNvGrpSpPr/>
          <p:nvPr/>
        </p:nvGrpSpPr>
        <p:grpSpPr>
          <a:xfrm>
            <a:off x="428596" y="3000372"/>
            <a:ext cx="2506600" cy="807659"/>
            <a:chOff x="428596" y="3143248"/>
            <a:chExt cx="2506600" cy="807659"/>
          </a:xfrm>
        </p:grpSpPr>
        <p:sp>
          <p:nvSpPr>
            <p:cNvPr id="6" name="Ellipszis 5"/>
            <p:cNvSpPr/>
            <p:nvPr/>
          </p:nvSpPr>
          <p:spPr>
            <a:xfrm>
              <a:off x="428596" y="3143248"/>
              <a:ext cx="2506600" cy="8076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571472" y="3262476"/>
              <a:ext cx="236363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ISBN-kód</a:t>
              </a:r>
            </a:p>
          </p:txBody>
        </p:sp>
      </p:grpSp>
      <p:sp>
        <p:nvSpPr>
          <p:cNvPr id="10" name="Ellipszis 9"/>
          <p:cNvSpPr/>
          <p:nvPr/>
        </p:nvSpPr>
        <p:spPr>
          <a:xfrm>
            <a:off x="5286380" y="2857496"/>
            <a:ext cx="3571900" cy="12005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214942" y="2871826"/>
            <a:ext cx="364333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3200" b="1" dirty="0">
                <a:latin typeface="Arial" panose="020B0604020202020204" pitchFamily="34" charset="0"/>
                <a:cs typeface="Arial" panose="020B0604020202020204" pitchFamily="34" charset="0"/>
              </a:rPr>
              <a:t>Szerző nemzetisége</a:t>
            </a:r>
          </a:p>
        </p:txBody>
      </p:sp>
      <p:sp>
        <p:nvSpPr>
          <p:cNvPr id="13" name="Ellipszis 12"/>
          <p:cNvSpPr/>
          <p:nvPr/>
        </p:nvSpPr>
        <p:spPr>
          <a:xfrm>
            <a:off x="3500430" y="5214950"/>
            <a:ext cx="2199758" cy="792088"/>
          </a:xfrm>
          <a:prstGeom prst="ellipse">
            <a:avLst/>
          </a:prstGeom>
          <a:solidFill>
            <a:srgbClr val="990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3500430" y="5322107"/>
            <a:ext cx="219975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Szerző</a:t>
            </a:r>
          </a:p>
        </p:txBody>
      </p:sp>
      <p:cxnSp>
        <p:nvCxnSpPr>
          <p:cNvPr id="16" name="Egyenes összekötő nyíllal 15"/>
          <p:cNvCxnSpPr>
            <a:stCxn id="7" idx="3"/>
            <a:endCxn id="10" idx="2"/>
          </p:cNvCxnSpPr>
          <p:nvPr/>
        </p:nvCxnSpPr>
        <p:spPr>
          <a:xfrm>
            <a:off x="2935108" y="3411988"/>
            <a:ext cx="2351272" cy="4577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6" idx="4"/>
          </p:cNvCxnSpPr>
          <p:nvPr/>
        </p:nvCxnSpPr>
        <p:spPr>
          <a:xfrm rot="16200000" flipH="1">
            <a:off x="1959142" y="3530784"/>
            <a:ext cx="1549796" cy="2104289"/>
          </a:xfrm>
          <a:prstGeom prst="straightConnector1">
            <a:avLst/>
          </a:prstGeom>
          <a:ln w="38100">
            <a:solidFill>
              <a:srgbClr val="9900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endCxn id="10" idx="4"/>
          </p:cNvCxnSpPr>
          <p:nvPr/>
        </p:nvCxnSpPr>
        <p:spPr>
          <a:xfrm flipV="1">
            <a:off x="5572132" y="4058028"/>
            <a:ext cx="1500198" cy="1371236"/>
          </a:xfrm>
          <a:prstGeom prst="straightConnector1">
            <a:avLst/>
          </a:prstGeom>
          <a:ln w="38100">
            <a:solidFill>
              <a:srgbClr val="9900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I. A tranzitív függőség </a:t>
            </a:r>
            <a:r>
              <a:rPr lang="hu-HU" sz="3100" dirty="0"/>
              <a:t>(példa)</a:t>
            </a:r>
          </a:p>
        </p:txBody>
      </p:sp>
    </p:spTree>
    <p:extLst>
      <p:ext uri="{BB962C8B-B14F-4D97-AF65-F5344CB8AC3E}">
        <p14:creationId xmlns:p14="http://schemas.microsoft.com/office/powerpoint/2010/main" val="383800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I. A tranzitív függőség </a:t>
            </a:r>
            <a:r>
              <a:rPr lang="hu-HU" sz="3100" dirty="0"/>
              <a:t>(feladat)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251520" y="2492896"/>
            <a:ext cx="8640960" cy="43651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/>
              <a:t>Keressen tranzitív függőségeket az alábbi relációkban! (Mindegyik reláció 1NF-jú…)</a:t>
            </a:r>
          </a:p>
          <a:p>
            <a:pPr marL="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hu-HU" altLang="hu-HU" sz="3200" b="1"/>
              <a:t>BÉRFIZETÉS </a:t>
            </a:r>
            <a:r>
              <a:rPr lang="hu-HU" altLang="hu-HU" sz="3200"/>
              <a:t>(Személykód, Név, Havi bér,</a:t>
            </a:r>
            <a:br>
              <a:rPr lang="hu-HU" altLang="hu-HU" sz="3200"/>
            </a:br>
            <a:r>
              <a:rPr lang="hu-HU" altLang="hu-HU" sz="3200"/>
              <a:t>Éves bérösszeg, …)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hu-HU" altLang="hu-HU" sz="3000" i="1"/>
              <a:t>(Feltételezzük, hogy a dolgozó minden hónapban mindig ugyanakkora havi bért kap.)</a:t>
            </a:r>
          </a:p>
        </p:txBody>
      </p:sp>
    </p:spTree>
    <p:extLst>
      <p:ext uri="{BB962C8B-B14F-4D97-AF65-F5344CB8AC3E}">
        <p14:creationId xmlns:p14="http://schemas.microsoft.com/office/powerpoint/2010/main" val="225104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1012</Words>
  <Application>Microsoft Office PowerPoint</Application>
  <PresentationFormat>Diavetítés a képernyőre (4:3 oldalarány)</PresentationFormat>
  <Paragraphs>138</Paragraphs>
  <Slides>19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Office-téma</vt:lpstr>
      <vt:lpstr>Adatbázisok</vt:lpstr>
      <vt:lpstr>Ismétlés (a normálformák szerepe) </vt:lpstr>
      <vt:lpstr>Ismétlés (az első normálforma)</vt:lpstr>
      <vt:lpstr>Ismétlés (a második normálforma)</vt:lpstr>
      <vt:lpstr>I. A tranzitív függőség</vt:lpstr>
      <vt:lpstr>I. A tranzitív függőség (folyt)</vt:lpstr>
      <vt:lpstr>I. A tranzitív függőség (folyt)</vt:lpstr>
      <vt:lpstr>I. A tranzitív függőség (példa)</vt:lpstr>
      <vt:lpstr>I. A tranzitív függőség (feladat)</vt:lpstr>
      <vt:lpstr>I. A tranzitív függőség (feladat)</vt:lpstr>
      <vt:lpstr>I. A tranzitív függőség (feladat)</vt:lpstr>
      <vt:lpstr>II. A harmadik normálforma (3NF) definíciója</vt:lpstr>
      <vt:lpstr>II. A harmadik normálforma (3NF) definíciója</vt:lpstr>
      <vt:lpstr>III. A harmadik normálformára hozás módszere</vt:lpstr>
      <vt:lpstr>III. A harmadik normálformára hozás módszere</vt:lpstr>
      <vt:lpstr>III. A harmadik normálformára hozás módszere</vt:lpstr>
      <vt:lpstr>III. A harmadik normálformára hozás módszere</vt:lpstr>
      <vt:lpstr>III. A harmadik normálformára hozás módszere (feladat)</vt:lpstr>
      <vt:lpstr>III. A harmadik normálformára hozás módszere (feladat)</vt:lpstr>
    </vt:vector>
  </TitlesOfParts>
  <Company>SzKKVSzI Kőrösy József Tagintézmény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MEdit</dc:creator>
  <cp:lastModifiedBy>Kádár Tünde</cp:lastModifiedBy>
  <cp:revision>250</cp:revision>
  <cp:lastPrinted>2016-03-14T18:02:41Z</cp:lastPrinted>
  <dcterms:created xsi:type="dcterms:W3CDTF">2014-09-02T19:15:15Z</dcterms:created>
  <dcterms:modified xsi:type="dcterms:W3CDTF">2023-09-27T10:26:04Z</dcterms:modified>
</cp:coreProperties>
</file>