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9874250" cy="6797675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BD19-1858-4060-BFA9-AD48FA959027}" type="datetimeFigureOut">
              <a:rPr lang="hu-HU" smtClean="0"/>
              <a:t>2024. 09. 11.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9B9D-0A1F-459C-BD94-25EEC64087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38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265A-DC71-47CD-8BC2-BCFDD0F3DC30}" type="datetimeFigureOut">
              <a:rPr lang="hu-HU" smtClean="0"/>
              <a:t>2024. 09. 11.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09771-1057-4616-AC41-DD91439CB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1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BD8042-C5AA-4051-86CE-30C97923D02A}" type="datetimeFigureOut">
              <a:rPr lang="hu-HU" smtClean="0"/>
              <a:pPr/>
              <a:t>2024. 09. 11.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Relációs adatmodell elemei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 az idegen kulcs? Mi a szerepe?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Idegen kulcs: </a:t>
            </a:r>
            <a:r>
              <a:rPr lang="hu-HU" sz="3000" dirty="0"/>
              <a:t>olyan tulajdonság, amely egy másik táblában kulcs (a kapcsolat létrehozásánál van fontos szerepe)</a:t>
            </a:r>
          </a:p>
          <a:p>
            <a:r>
              <a:rPr lang="hu-HU" sz="3000" dirty="0"/>
              <a:t>Két táblát csak úgy lehet összekötni:</a:t>
            </a:r>
          </a:p>
          <a:p>
            <a:pPr lvl="1"/>
            <a:r>
              <a:rPr lang="hu-HU" sz="2700" dirty="0"/>
              <a:t>Ha van </a:t>
            </a:r>
            <a:r>
              <a:rPr lang="hu-HU" sz="2700" dirty="0">
                <a:solidFill>
                  <a:srgbClr val="FF0000"/>
                </a:solidFill>
              </a:rPr>
              <a:t>két egyforma típusú és tartalmú mező </a:t>
            </a:r>
            <a:r>
              <a:rPr lang="hu-HU" sz="2700" dirty="0"/>
              <a:t>a két táblában,</a:t>
            </a:r>
          </a:p>
          <a:p>
            <a:pPr lvl="1"/>
            <a:r>
              <a:rPr lang="hu-HU" sz="2700" dirty="0"/>
              <a:t>amelyek közül </a:t>
            </a:r>
            <a:r>
              <a:rPr lang="hu-HU" sz="2700" dirty="0">
                <a:solidFill>
                  <a:srgbClr val="FF0000"/>
                </a:solidFill>
              </a:rPr>
              <a:t>legalább</a:t>
            </a:r>
            <a:r>
              <a:rPr lang="hu-HU" sz="2700" dirty="0"/>
              <a:t> </a:t>
            </a:r>
            <a:r>
              <a:rPr lang="hu-HU" sz="2700" dirty="0">
                <a:solidFill>
                  <a:srgbClr val="FF0000"/>
                </a:solidFill>
              </a:rPr>
              <a:t>az egyik elsődleges kulcs</a:t>
            </a:r>
            <a:r>
              <a:rPr lang="hu-HU" sz="2700" dirty="0"/>
              <a:t>.</a:t>
            </a:r>
            <a:br>
              <a:rPr lang="hu-HU" sz="2700" dirty="0"/>
            </a:br>
            <a:r>
              <a:rPr lang="hu-HU" sz="2700" dirty="0"/>
              <a:t>Pl.  Az </a:t>
            </a:r>
            <a:r>
              <a:rPr lang="hu-HU" sz="2700" dirty="0" err="1"/>
              <a:t>olvasójegyszám</a:t>
            </a:r>
            <a:r>
              <a:rPr lang="hu-HU" sz="2700" dirty="0"/>
              <a:t> az OLVASÓ táblában elsődleges kulcs, a KÖLCSÖNZÉS táblában idegen kulcs</a:t>
            </a:r>
            <a:br>
              <a:rPr lang="hu-HU" sz="2700" dirty="0"/>
            </a:br>
            <a:r>
              <a:rPr lang="hu-HU" sz="2700" dirty="0"/>
              <a:t>Pl.  A raktári szám a KÖNYV táblában elsődleges kulcs, a KÖLCSÖNZÉS táblában idegen kulcs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Táblák közötti kapcsolatok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Kapcsolat: </a:t>
            </a:r>
            <a:r>
              <a:rPr lang="hu-HU" sz="3000" dirty="0"/>
              <a:t>két egyed (tábla) közötti viszonyt jelenti</a:t>
            </a:r>
          </a:p>
          <a:p>
            <a:r>
              <a:rPr lang="hu-HU" sz="3000" dirty="0">
                <a:solidFill>
                  <a:srgbClr val="FF0000"/>
                </a:solidFill>
              </a:rPr>
              <a:t>A kapcsolat típusai:</a:t>
            </a:r>
          </a:p>
          <a:p>
            <a:pPr lvl="1"/>
            <a:r>
              <a:rPr lang="hu-HU" sz="2700" dirty="0"/>
              <a:t>1:</a:t>
            </a:r>
            <a:r>
              <a:rPr lang="hu-HU" sz="2700" dirty="0" err="1"/>
              <a:t>1</a:t>
            </a:r>
            <a:r>
              <a:rPr lang="hu-HU" sz="2700" dirty="0"/>
              <a:t>(egy-egy) kapcsolat</a:t>
            </a:r>
          </a:p>
          <a:p>
            <a:pPr lvl="1"/>
            <a:r>
              <a:rPr lang="hu-HU" sz="2700" dirty="0"/>
              <a:t>1:N (egy-több) kapcsolat</a:t>
            </a:r>
          </a:p>
          <a:p>
            <a:pPr lvl="1"/>
            <a:r>
              <a:rPr lang="hu-HU" sz="2700" dirty="0"/>
              <a:t>N:M (több-több) kapcsolat</a:t>
            </a:r>
          </a:p>
          <a:p>
            <a:r>
              <a:rPr lang="hu-HU" sz="3000" dirty="0"/>
              <a:t>A kapcsolat mindig az egyik tábla elsődleges kulcs mezője és a másik tábla egy mezője (idegen kulcs) között jön létre.</a:t>
            </a:r>
          </a:p>
          <a:p>
            <a:r>
              <a:rPr lang="hu-HU" sz="3000" dirty="0"/>
              <a:t>Mindkét mezőnek azonos típusúnak és tartalmúnak kell lennie.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(egy-egy)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1:</a:t>
            </a:r>
            <a:r>
              <a:rPr lang="hu-HU" sz="3000" dirty="0" err="1">
                <a:solidFill>
                  <a:srgbClr val="FF0000"/>
                </a:solidFill>
              </a:rPr>
              <a:t>1</a:t>
            </a:r>
            <a:r>
              <a:rPr lang="hu-HU" sz="3000" dirty="0">
                <a:solidFill>
                  <a:srgbClr val="FF0000"/>
                </a:solidFill>
              </a:rPr>
              <a:t>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pontosan egy egyed tartozik, és ez fordítva is igaz (kölcsönösen egyértelmű kapcsolat)</a:t>
            </a:r>
          </a:p>
          <a:p>
            <a:pPr lvl="1"/>
            <a:r>
              <a:rPr lang="hu-HU" sz="2700" dirty="0"/>
              <a:t>Pl. MEGYE – MEGYESZÉKHELY</a:t>
            </a:r>
          </a:p>
          <a:p>
            <a:pPr lvl="1"/>
            <a:r>
              <a:rPr lang="hu-HU" sz="2700" dirty="0"/>
              <a:t>Pl. OSZTÁLY – OSZTÁLYFŐNÖK</a:t>
            </a:r>
          </a:p>
          <a:p>
            <a:pPr lvl="1"/>
            <a:r>
              <a:rPr lang="hu-HU" sz="2700" dirty="0"/>
              <a:t>Pl.  ORSZÁG – FŐVÁROS</a:t>
            </a:r>
          </a:p>
          <a:p>
            <a:r>
              <a:rPr lang="hu-HU" sz="3000" dirty="0"/>
              <a:t>A kapcsolatok ábrázolására a </a:t>
            </a:r>
            <a:r>
              <a:rPr lang="hu-HU" sz="3000" dirty="0" err="1"/>
              <a:t>Bachmann-ábrát</a:t>
            </a:r>
            <a:r>
              <a:rPr lang="hu-HU" sz="3000" dirty="0"/>
              <a:t> alkalmazzuk.</a:t>
            </a:r>
          </a:p>
          <a:p>
            <a:r>
              <a:rPr lang="hu-HU" sz="3000" dirty="0"/>
              <a:t>A </a:t>
            </a:r>
            <a:r>
              <a:rPr lang="hu-HU" sz="3000" dirty="0" err="1">
                <a:solidFill>
                  <a:srgbClr val="FF0000"/>
                </a:solidFill>
              </a:rPr>
              <a:t>Bachmann-ábra</a:t>
            </a:r>
            <a:r>
              <a:rPr lang="hu-HU" sz="3000" dirty="0"/>
              <a:t> (diagram) egy áttekintést nyújt</a:t>
            </a:r>
            <a:br>
              <a:rPr lang="hu-HU" sz="3000" dirty="0"/>
            </a:br>
            <a:r>
              <a:rPr lang="hu-HU" sz="3000" dirty="0"/>
              <a:t>a relációs adatbázis tábláiról és azok szerkezetéről,</a:t>
            </a:r>
            <a:br>
              <a:rPr lang="hu-HU" sz="3000" dirty="0"/>
            </a:br>
            <a:r>
              <a:rPr lang="hu-HU" sz="3000" dirty="0"/>
              <a:t>a bennük található kulcsokról és a táblák közötti kapcsolatokról.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Megyekód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Megye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Terület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Lakosság</a:t>
                      </a:r>
                      <a:r>
                        <a:rPr lang="hu-HU" baseline="0" dirty="0"/>
                        <a:t> 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Termőterület nagysága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MEGYESZÉKHELY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Megyekód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Megyeszékhely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Polgármester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Város lélekszáma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Város területe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Csoportba foglalás 18"/>
          <p:cNvGrpSpPr/>
          <p:nvPr/>
        </p:nvGrpSpPr>
        <p:grpSpPr>
          <a:xfrm>
            <a:off x="3571868" y="1428736"/>
            <a:ext cx="2428892" cy="369332"/>
            <a:chOff x="3571868" y="1643050"/>
            <a:chExt cx="2428892" cy="369332"/>
          </a:xfrm>
        </p:grpSpPr>
        <p:cxnSp>
          <p:nvCxnSpPr>
            <p:cNvPr id="6" name="Egyenes összekötő 5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övegdoboz 8"/>
            <p:cNvSpPr txBox="1"/>
            <p:nvPr/>
          </p:nvSpPr>
          <p:spPr>
            <a:xfrm>
              <a:off x="357186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1071538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Osztályterem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Évfolyam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Szakközép/szakiskola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000760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OSZTÁLYFŐNÖK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Of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Nyelvtudás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Mióta</a:t>
                      </a:r>
                      <a:r>
                        <a:rPr lang="hu-HU" baseline="0" dirty="0"/>
                        <a:t> dolgozik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Csoportba foglalás 13"/>
          <p:cNvGrpSpPr/>
          <p:nvPr/>
        </p:nvGrpSpPr>
        <p:grpSpPr>
          <a:xfrm>
            <a:off x="3571868" y="3786190"/>
            <a:ext cx="2428892" cy="369332"/>
            <a:chOff x="3571868" y="1643050"/>
            <a:chExt cx="2428892" cy="369332"/>
          </a:xfrm>
        </p:grpSpPr>
        <p:cxnSp>
          <p:nvCxnSpPr>
            <p:cNvPr id="15" name="Egyenes összekötő 14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zövegdoboz 15"/>
            <p:cNvSpPr txBox="1"/>
            <p:nvPr/>
          </p:nvSpPr>
          <p:spPr>
            <a:xfrm>
              <a:off x="357186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571500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Ebben az esetben két elsődleges kulcsot kötünk össze.</a:t>
            </a:r>
          </a:p>
        </p:txBody>
      </p:sp>
      <p:sp>
        <p:nvSpPr>
          <p:cNvPr id="2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1:N(egy-több)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1:N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több egyed tartozik, de ez fordítva nem igaz</a:t>
            </a:r>
          </a:p>
          <a:p>
            <a:pPr lvl="1"/>
            <a:r>
              <a:rPr lang="hu-HU" sz="2700" dirty="0"/>
              <a:t>Pl.   ANYA – GYERMEK</a:t>
            </a:r>
          </a:p>
          <a:p>
            <a:pPr lvl="1"/>
            <a:r>
              <a:rPr lang="hu-HU" sz="2700" dirty="0"/>
              <a:t>Pl.  OSZTÁLY – TANULÓ</a:t>
            </a:r>
          </a:p>
          <a:p>
            <a:pPr lvl="1"/>
            <a:r>
              <a:rPr lang="hu-HU" sz="2700" dirty="0"/>
              <a:t>Pl.  ORSZÁG – VÁROS</a:t>
            </a:r>
          </a:p>
          <a:p>
            <a:pPr lvl="1"/>
            <a:r>
              <a:rPr lang="hu-HU" sz="2700" dirty="0"/>
              <a:t>Pl.   AUTÓ - TULAJDONOS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1:N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Szem.ig.szám</a:t>
                      </a:r>
                      <a:endParaRPr lang="hu-HU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Anya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név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GYERMEK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Gyermek 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Gyermek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Anyja </a:t>
                      </a:r>
                      <a:r>
                        <a:rPr lang="hu-HU" dirty="0" err="1"/>
                        <a:t>szem.ig.száma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1071538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Osztályterem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Évfolyam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Szakközép/szakiskola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000760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Tanuló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1438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Ebben az esetben az egyik tábla elsődleges kulcsát a másik tábla egy azonos tartalmú mezőjével (idegen kulcs) kötöttük össze.</a:t>
            </a: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3571868" y="1345156"/>
            <a:ext cx="2428892" cy="1869530"/>
            <a:chOff x="3571868" y="1357298"/>
            <a:chExt cx="2428892" cy="1869530"/>
          </a:xfrm>
        </p:grpSpPr>
        <p:sp>
          <p:nvSpPr>
            <p:cNvPr id="9" name="Szövegdoboz 8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/>
          <p:cNvGrpSpPr/>
          <p:nvPr/>
        </p:nvGrpSpPr>
        <p:grpSpPr>
          <a:xfrm>
            <a:off x="3571868" y="3714752"/>
            <a:ext cx="2428892" cy="1869530"/>
            <a:chOff x="3571868" y="1357298"/>
            <a:chExt cx="2428892" cy="1869530"/>
          </a:xfrm>
        </p:grpSpPr>
        <p:sp>
          <p:nvSpPr>
            <p:cNvPr id="28" name="Szövegdoboz 27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3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1:N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Szem.ig.szám</a:t>
                      </a:r>
                      <a:endParaRPr lang="hu-HU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Anya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név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GYERMEK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Gyermek 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Gyermek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Anyja </a:t>
                      </a:r>
                      <a:r>
                        <a:rPr lang="hu-HU" dirty="0" err="1"/>
                        <a:t>szem.ig.száma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4357694"/>
            <a:ext cx="8643998" cy="20002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Az összekapcsolt mezők azonos tartalma azt jelenti, hogy a másodlagos (GYERMEK) táblába nem vihetünk fel olyan gyermeket,  akinek az édesanyja még nem szerepel az elsődleges (ANYA) táblában.</a:t>
            </a:r>
          </a:p>
        </p:txBody>
      </p:sp>
      <p:grpSp>
        <p:nvGrpSpPr>
          <p:cNvPr id="5" name="Csoportba foglalás 25"/>
          <p:cNvGrpSpPr/>
          <p:nvPr/>
        </p:nvGrpSpPr>
        <p:grpSpPr>
          <a:xfrm>
            <a:off x="3571868" y="1345156"/>
            <a:ext cx="2428892" cy="1869530"/>
            <a:chOff x="3571868" y="1357298"/>
            <a:chExt cx="2428892" cy="1869530"/>
          </a:xfrm>
        </p:grpSpPr>
        <p:sp>
          <p:nvSpPr>
            <p:cNvPr id="9" name="Szövegdoboz 8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zövegdoboz 15"/>
          <p:cNvSpPr txBox="1"/>
          <p:nvPr/>
        </p:nvSpPr>
        <p:spPr>
          <a:xfrm>
            <a:off x="928662" y="364331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Elsődleges tábla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6000760" y="364331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Másodlagos tábla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N:M(több-több)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N:M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több egyed tartozik, és ez fordítva is igaz</a:t>
            </a:r>
          </a:p>
          <a:p>
            <a:pPr lvl="1"/>
            <a:r>
              <a:rPr lang="hu-HU" sz="2700" dirty="0"/>
              <a:t>Pl.  KÖNYV– OLVASÓ (egy könyvtárban)</a:t>
            </a:r>
          </a:p>
          <a:p>
            <a:pPr lvl="1"/>
            <a:r>
              <a:rPr lang="hu-HU" sz="2700" dirty="0"/>
              <a:t>Pl.  TANULÓ – TANTÁRGY</a:t>
            </a:r>
          </a:p>
          <a:p>
            <a:pPr lvl="1"/>
            <a:r>
              <a:rPr lang="hu-HU" sz="2700" dirty="0"/>
              <a:t>Pl.  FILM – SZÍNÉSZ </a:t>
            </a:r>
          </a:p>
          <a:p>
            <a:pPr lvl="1"/>
            <a:r>
              <a:rPr lang="hu-HU" sz="2700" dirty="0"/>
              <a:t>Pl.  JÁRMŰ – UTAS</a:t>
            </a:r>
          </a:p>
          <a:p>
            <a:pPr lvl="1"/>
            <a:r>
              <a:rPr lang="hu-HU" sz="2700" dirty="0"/>
              <a:t>Pl.  MŰVÉSZ – DÍJ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N:M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285720" y="1214422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Film címe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Játékidő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Gyártási 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Költség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500826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SZÍNÉSZ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Színész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Legmagasabb elismerése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éve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285720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TANTÁRGY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Tantárgykód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Tantárgy</a:t>
                      </a:r>
                      <a:r>
                        <a:rPr lang="hu-HU" baseline="0" dirty="0"/>
                        <a:t>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Közismereti/szakmai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Szaktanterem</a:t>
                      </a:r>
                      <a:r>
                        <a:rPr lang="hu-HU" baseline="0" dirty="0"/>
                        <a:t> 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500826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Tanuló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Első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id.nyelv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2500" dirty="0"/>
              <a:t>Ebben az esetben a két tábla közé egy </a:t>
            </a:r>
            <a:r>
              <a:rPr lang="hu-HU" sz="2500" dirty="0">
                <a:solidFill>
                  <a:srgbClr val="FF0000"/>
                </a:solidFill>
              </a:rPr>
              <a:t>kapcsolótáblát</a:t>
            </a:r>
            <a:r>
              <a:rPr lang="hu-HU" sz="2500" dirty="0"/>
              <a:t> kell beépíteni.</a:t>
            </a: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9050"/>
              </p:ext>
            </p:extLst>
          </p:nvPr>
        </p:nvGraphicFramePr>
        <p:xfrm>
          <a:off x="3357554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Tantárgykód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Dátumidő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Csoportba foglalás 16"/>
          <p:cNvGrpSpPr/>
          <p:nvPr/>
        </p:nvGrpSpPr>
        <p:grpSpPr>
          <a:xfrm>
            <a:off x="2643174" y="3857628"/>
            <a:ext cx="726988" cy="369332"/>
            <a:chOff x="3529004" y="1643050"/>
            <a:chExt cx="2471759" cy="369332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23" name="Csoportba foglalás 25"/>
          <p:cNvGrpSpPr/>
          <p:nvPr/>
        </p:nvGrpSpPr>
        <p:grpSpPr>
          <a:xfrm flipH="1">
            <a:off x="5429256" y="3786190"/>
            <a:ext cx="1143008" cy="797960"/>
            <a:chOff x="3571868" y="941847"/>
            <a:chExt cx="2428892" cy="2320287"/>
          </a:xfrm>
        </p:grpSpPr>
        <p:sp>
          <p:nvSpPr>
            <p:cNvPr id="24" name="Szövegdoboz 23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6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áblázat 26"/>
          <p:cNvGraphicFramePr>
            <a:graphicFrameLocks noGrp="1"/>
          </p:cNvGraphicFramePr>
          <p:nvPr/>
        </p:nvGraphicFramePr>
        <p:xfrm>
          <a:off x="3428992" y="1285860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SZEREP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0" u="none" dirty="0"/>
                        <a:t>Szerep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Díj</a:t>
                      </a:r>
                      <a:r>
                        <a:rPr lang="hu-HU" baseline="0" dirty="0"/>
                        <a:t> (alakításért)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Csoportba foglalás 30"/>
          <p:cNvGrpSpPr/>
          <p:nvPr/>
        </p:nvGrpSpPr>
        <p:grpSpPr>
          <a:xfrm>
            <a:off x="2714612" y="1571612"/>
            <a:ext cx="726988" cy="369332"/>
            <a:chOff x="3529004" y="1643050"/>
            <a:chExt cx="2471759" cy="369332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zövegdoboz 32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35" name="Csoportba foglalás 25"/>
          <p:cNvGrpSpPr/>
          <p:nvPr/>
        </p:nvGrpSpPr>
        <p:grpSpPr>
          <a:xfrm flipH="1">
            <a:off x="5357818" y="1500174"/>
            <a:ext cx="1143008" cy="797960"/>
            <a:chOff x="3571868" y="941847"/>
            <a:chExt cx="2428892" cy="2320287"/>
          </a:xfrm>
        </p:grpSpPr>
        <p:sp>
          <p:nvSpPr>
            <p:cNvPr id="36" name="Szövegdoboz 35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38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N:M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artalom helye 2"/>
          <p:cNvSpPr txBox="1">
            <a:spLocks/>
          </p:cNvSpPr>
          <p:nvPr/>
        </p:nvSpPr>
        <p:spPr>
          <a:xfrm>
            <a:off x="285720" y="3714752"/>
            <a:ext cx="8643998" cy="26432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 kapcsolótáblába mindenképpen fel kell venni a két tábla elsődleges kulcsát. Így tudjuk az N:M kapcsolatot felbontani két db 1:N kapcsolatra.</a:t>
            </a:r>
            <a:br>
              <a:rPr lang="hu-HU" sz="3000" dirty="0"/>
            </a:br>
            <a:r>
              <a:rPr lang="hu-HU" sz="3000" dirty="0"/>
              <a:t>A kapcsolótáblában így minden esetben összetett kulcs alakul ki.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3286116" y="321468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Kapcsolótábla</a:t>
            </a:r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285720" y="1214422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Film címe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Játékidő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Gyártási 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Költség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/>
        </p:nvGraphicFramePr>
        <p:xfrm>
          <a:off x="6500826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SZÍNÉSZ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Színész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Legmagasabb elismerése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éve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3428992" y="1285860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0" u="none" dirty="0"/>
                        <a:t>Szerep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Díj</a:t>
                      </a:r>
                      <a:r>
                        <a:rPr lang="hu-HU" baseline="0" dirty="0"/>
                        <a:t> (alakításért)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Csoportba foglalás 14"/>
          <p:cNvGrpSpPr/>
          <p:nvPr/>
        </p:nvGrpSpPr>
        <p:grpSpPr>
          <a:xfrm>
            <a:off x="2714612" y="1571612"/>
            <a:ext cx="726988" cy="369332"/>
            <a:chOff x="3529004" y="1643050"/>
            <a:chExt cx="2471759" cy="369332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23" name="Csoportba foglalás 25"/>
          <p:cNvGrpSpPr/>
          <p:nvPr/>
        </p:nvGrpSpPr>
        <p:grpSpPr>
          <a:xfrm flipH="1">
            <a:off x="5357818" y="1500174"/>
            <a:ext cx="1143008" cy="797960"/>
            <a:chOff x="3571868" y="941847"/>
            <a:chExt cx="2428892" cy="2320287"/>
          </a:xfrm>
        </p:grpSpPr>
        <p:sp>
          <p:nvSpPr>
            <p:cNvPr id="24" name="Szövegdoboz 23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6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lnSpcReduction="10000"/>
          </a:bodyPr>
          <a:lstStyle/>
          <a:p>
            <a:r>
              <a:rPr lang="hu-HU" sz="3000" dirty="0"/>
              <a:t>A relációs halmazelméleti (matematikai) fogalom.</a:t>
            </a:r>
          </a:p>
          <a:p>
            <a:r>
              <a:rPr lang="hu-HU" sz="3000" dirty="0"/>
              <a:t>Legyen adottak az alábbi halmazok!</a:t>
            </a:r>
          </a:p>
          <a:p>
            <a:pPr lvl="1"/>
            <a:r>
              <a:rPr lang="hu-HU" sz="2700" dirty="0"/>
              <a:t>	Vezetéknév = {Szabó, Kovács, Balogh}</a:t>
            </a:r>
          </a:p>
          <a:p>
            <a:pPr lvl="1"/>
            <a:r>
              <a:rPr lang="hu-HU" sz="2700" dirty="0"/>
              <a:t>	Keresztnév = {Péter, Éva, András, Imre}</a:t>
            </a:r>
          </a:p>
          <a:p>
            <a:pPr lvl="1"/>
            <a:r>
              <a:rPr lang="hu-HU" sz="2700" dirty="0"/>
              <a:t>	Dátum = {2000/1/5, 1997/11/14, 2001/7/2}</a:t>
            </a:r>
          </a:p>
          <a:p>
            <a:pPr lvl="1"/>
            <a:r>
              <a:rPr lang="hu-HU" sz="2700" dirty="0"/>
              <a:t>	Lakhely = {Szeged, Makó, Pécs, Baja, Eger}</a:t>
            </a:r>
          </a:p>
          <a:p>
            <a:r>
              <a:rPr lang="hu-HU" sz="3000" dirty="0"/>
              <a:t>Vegyünk mindegyik halmazból egy-egy elemet és írjuk ezeket egymás mellé mindig ugyanabban a sorrendben – vegyük az összes lehetséges párosítást!</a:t>
            </a:r>
            <a:br>
              <a:rPr lang="hu-HU" sz="3000" dirty="0"/>
            </a:br>
            <a:r>
              <a:rPr lang="hu-HU" sz="3000" dirty="0">
                <a:solidFill>
                  <a:srgbClr val="FF0000"/>
                </a:solidFill>
              </a:rPr>
              <a:t>Mit kapunk? Hány elemű lesz ez a halmaz?</a:t>
            </a:r>
          </a:p>
          <a:p>
            <a:endParaRPr lang="hu-H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81634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Válasz: </a:t>
            </a:r>
            <a:r>
              <a:rPr lang="hu-HU" sz="3000" dirty="0"/>
              <a:t>elem-négyeseket kapunk, </a:t>
            </a:r>
            <a:br>
              <a:rPr lang="hu-HU" sz="3000" dirty="0"/>
            </a:br>
            <a:r>
              <a:rPr lang="hu-HU" sz="3000" dirty="0"/>
              <a:t>összesen 3*4*3*5=180 elemű halmaz alakul ki.</a:t>
            </a:r>
          </a:p>
          <a:p>
            <a:r>
              <a:rPr lang="hu-HU" sz="3000" dirty="0"/>
              <a:t>Ez az elem-négyekből álló halmaz a négy halmaz </a:t>
            </a:r>
            <a:r>
              <a:rPr lang="hu-HU" sz="3000" dirty="0">
                <a:solidFill>
                  <a:srgbClr val="FF0000"/>
                </a:solidFill>
              </a:rPr>
              <a:t>Descartes-szorzat</a:t>
            </a:r>
            <a:r>
              <a:rPr lang="hu-HU" sz="3000" dirty="0"/>
              <a:t>a (direkt szorzat)</a:t>
            </a:r>
            <a:br>
              <a:rPr lang="hu-HU" sz="3000" dirty="0"/>
            </a:br>
            <a:r>
              <a:rPr lang="hu-HU" sz="3000" dirty="0"/>
              <a:t>Jelölés: </a:t>
            </a:r>
            <a:r>
              <a:rPr lang="hu-HU" sz="3000" dirty="0" err="1"/>
              <a:t>Vnév</a:t>
            </a:r>
            <a:r>
              <a:rPr lang="hu-HU" sz="3000" dirty="0"/>
              <a:t> X </a:t>
            </a:r>
            <a:r>
              <a:rPr lang="hu-HU" sz="3000" dirty="0" err="1"/>
              <a:t>Knév</a:t>
            </a:r>
            <a:r>
              <a:rPr lang="hu-HU" sz="3000" dirty="0"/>
              <a:t> X Dátum X Lakhely</a:t>
            </a:r>
          </a:p>
          <a:p>
            <a:r>
              <a:rPr lang="hu-HU" sz="3000" dirty="0"/>
              <a:t>Ha ezekből az elem-négyesekből néhányat kiválasztunk, akkor kapunk egy relációt.</a:t>
            </a:r>
            <a:br>
              <a:rPr lang="hu-HU" sz="3000" dirty="0"/>
            </a:br>
            <a:r>
              <a:rPr lang="hu-HU" sz="3000" dirty="0"/>
              <a:t>Tehát a </a:t>
            </a:r>
            <a:r>
              <a:rPr lang="hu-HU" sz="3000" dirty="0">
                <a:solidFill>
                  <a:srgbClr val="FF0000"/>
                </a:solidFill>
              </a:rPr>
              <a:t>reláció</a:t>
            </a:r>
            <a:r>
              <a:rPr lang="hu-HU" sz="3000" dirty="0"/>
              <a:t> a halmazok Descartes-szorzatának egy részhalmaza.</a:t>
            </a:r>
          </a:p>
          <a:p>
            <a:r>
              <a:rPr lang="hu-HU" sz="3000" dirty="0"/>
              <a:t>Ha ezeket az elem-négyeseket egymás alá írjuk, akkor egy táblázatot kapunk.</a:t>
            </a:r>
            <a:br>
              <a:rPr lang="hu-HU" sz="3000" dirty="0"/>
            </a:br>
            <a:r>
              <a:rPr lang="hu-HU" sz="3000" dirty="0">
                <a:solidFill>
                  <a:srgbClr val="FF0000"/>
                </a:solidFill>
              </a:rPr>
              <a:t>reláció = táblázat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2133115"/>
              </p:ext>
            </p:extLst>
          </p:nvPr>
        </p:nvGraphicFramePr>
        <p:xfrm>
          <a:off x="500034" y="314324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Vezetéknév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Keresztnév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Dátum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Lakhely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Szabó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1987/11/14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Makó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Szabó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1990/1/5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Szeged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Balogh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András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2000/7/2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Kovács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1987/11/14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Kovács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2000/7/2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artalom helye 2"/>
          <p:cNvSpPr txBox="1">
            <a:spLocks/>
          </p:cNvSpPr>
          <p:nvPr/>
        </p:nvSpPr>
        <p:spPr>
          <a:xfrm>
            <a:off x="457200" y="1219200"/>
            <a:ext cx="8229600" cy="6381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Például ebből lehet egy dolgozói adattábla:</a:t>
            </a:r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500034" y="2071678"/>
            <a:ext cx="7600358" cy="1141298"/>
            <a:chOff x="500034" y="2071678"/>
            <a:chExt cx="6786610" cy="1143008"/>
          </a:xfrm>
        </p:grpSpPr>
        <p:sp>
          <p:nvSpPr>
            <p:cNvPr id="6" name="Tartalom helye 2"/>
            <p:cNvSpPr txBox="1">
              <a:spLocks/>
            </p:cNvSpPr>
            <p:nvPr/>
          </p:nvSpPr>
          <p:spPr>
            <a:xfrm>
              <a:off x="500034" y="2071678"/>
              <a:ext cx="6572296" cy="638164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indent="-274320">
                <a:spcBef>
                  <a:spcPts val="600"/>
                </a:spcBef>
                <a:buClr>
                  <a:schemeClr val="accent1"/>
                </a:buClr>
                <a:buSzPct val="76000"/>
                <a:defRPr/>
              </a:pPr>
              <a:r>
                <a:rPr lang="hu-HU" sz="3000" dirty="0">
                  <a:solidFill>
                    <a:srgbClr val="FF0000"/>
                  </a:solidFill>
                </a:rPr>
                <a:t>Mezőnevek (oszlopnév, tulajdonság, attribútum)</a:t>
              </a: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rot="5400000">
              <a:off x="1143257" y="2500587"/>
              <a:ext cx="714380" cy="713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>
              <a:off x="1857356" y="2500306"/>
              <a:ext cx="1643074" cy="7143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/>
            <p:cNvCxnSpPr/>
            <p:nvPr/>
          </p:nvCxnSpPr>
          <p:spPr>
            <a:xfrm>
              <a:off x="1928794" y="2500306"/>
              <a:ext cx="3214710" cy="6429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/>
            <p:cNvCxnSpPr/>
            <p:nvPr/>
          </p:nvCxnSpPr>
          <p:spPr>
            <a:xfrm>
              <a:off x="2000232" y="2500306"/>
              <a:ext cx="5286412" cy="6429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/>
          <p:cNvGrpSpPr/>
          <p:nvPr/>
        </p:nvGrpSpPr>
        <p:grpSpPr>
          <a:xfrm>
            <a:off x="500034" y="4643446"/>
            <a:ext cx="8429684" cy="1785950"/>
            <a:chOff x="500034" y="4643446"/>
            <a:chExt cx="8429684" cy="1785950"/>
          </a:xfrm>
        </p:grpSpPr>
        <p:sp>
          <p:nvSpPr>
            <p:cNvPr id="21" name="Téglalap 20"/>
            <p:cNvSpPr/>
            <p:nvPr/>
          </p:nvSpPr>
          <p:spPr>
            <a:xfrm>
              <a:off x="500034" y="4643446"/>
              <a:ext cx="8215370" cy="357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6" name="Csoportba foglalás 25"/>
            <p:cNvGrpSpPr/>
            <p:nvPr/>
          </p:nvGrpSpPr>
          <p:grpSpPr>
            <a:xfrm>
              <a:off x="4143372" y="5000636"/>
              <a:ext cx="4786346" cy="1428760"/>
              <a:chOff x="4143372" y="5000636"/>
              <a:chExt cx="4786346" cy="1428760"/>
            </a:xfrm>
          </p:grpSpPr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6072198" y="5429264"/>
                <a:ext cx="2857520" cy="1000132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/>
              <a:p>
                <a:pPr>
                  <a:spcBef>
                    <a:spcPts val="600"/>
                  </a:spcBef>
                  <a:buClr>
                    <a:schemeClr val="accent1"/>
                  </a:buClr>
                  <a:buSzPct val="76000"/>
                  <a:defRPr/>
                </a:pPr>
                <a:r>
                  <a:rPr lang="hu-HU" sz="3000" dirty="0">
                    <a:solidFill>
                      <a:srgbClr val="FF0000"/>
                    </a:solidFill>
                  </a:rPr>
                  <a:t>Rekord = egy sor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egy konkrét egyed összes tulajdonsága</a:t>
                </a:r>
              </a:p>
            </p:txBody>
          </p:sp>
          <p:cxnSp>
            <p:nvCxnSpPr>
              <p:cNvPr id="23" name="Egyenes összekötő nyíllal 22"/>
              <p:cNvCxnSpPr>
                <a:stCxn id="7" idx="1"/>
              </p:cNvCxnSpPr>
              <p:nvPr/>
            </p:nvCxnSpPr>
            <p:spPr>
              <a:xfrm rot="10800000">
                <a:off x="4143372" y="5000636"/>
                <a:ext cx="1928826" cy="9286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artalom helye 2"/>
          <p:cNvSpPr txBox="1">
            <a:spLocks/>
          </p:cNvSpPr>
          <p:nvPr/>
        </p:nvSpPr>
        <p:spPr>
          <a:xfrm>
            <a:off x="500034" y="5715016"/>
            <a:ext cx="4286280" cy="6381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 tábla neve: DOLGOZO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Mikor tekinthető a táblázat relációnak?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/>
          </a:bodyPr>
          <a:lstStyle/>
          <a:p>
            <a:r>
              <a:rPr lang="hu-HU" sz="3000" dirty="0"/>
              <a:t>a táblázatnak van </a:t>
            </a:r>
            <a:r>
              <a:rPr lang="hu-HU" sz="3000" dirty="0">
                <a:solidFill>
                  <a:srgbClr val="FF0000"/>
                </a:solidFill>
              </a:rPr>
              <a:t>egyértelmű</a:t>
            </a:r>
            <a:r>
              <a:rPr lang="hu-HU" sz="3000" dirty="0"/>
              <a:t>, kizárólagos </a:t>
            </a:r>
            <a:r>
              <a:rPr lang="hu-HU" sz="3000" dirty="0">
                <a:solidFill>
                  <a:srgbClr val="FF0000"/>
                </a:solidFill>
              </a:rPr>
              <a:t>neve</a:t>
            </a:r>
          </a:p>
          <a:p>
            <a:r>
              <a:rPr lang="hu-HU" sz="3000" dirty="0"/>
              <a:t>minden </a:t>
            </a:r>
            <a:r>
              <a:rPr lang="hu-HU" sz="3000" dirty="0">
                <a:solidFill>
                  <a:srgbClr val="FF0000"/>
                </a:solidFill>
              </a:rPr>
              <a:t>oszlopának egyedi neve </a:t>
            </a:r>
            <a:r>
              <a:rPr lang="hu-HU" sz="3000" dirty="0"/>
              <a:t>van</a:t>
            </a:r>
          </a:p>
          <a:p>
            <a:r>
              <a:rPr lang="hu-HU" sz="3000" dirty="0"/>
              <a:t>az egyes </a:t>
            </a:r>
            <a:r>
              <a:rPr lang="hu-HU" sz="3000" dirty="0">
                <a:solidFill>
                  <a:srgbClr val="FF0000"/>
                </a:solidFill>
              </a:rPr>
              <a:t>oszlopok</a:t>
            </a:r>
            <a:r>
              <a:rPr lang="hu-HU" sz="3000" dirty="0"/>
              <a:t> csak </a:t>
            </a:r>
            <a:r>
              <a:rPr lang="hu-HU" sz="3000" dirty="0">
                <a:solidFill>
                  <a:srgbClr val="FF0000"/>
                </a:solidFill>
              </a:rPr>
              <a:t>azonos típusú adatokat </a:t>
            </a:r>
            <a:r>
              <a:rPr lang="hu-HU" sz="3000" dirty="0"/>
              <a:t>tartalmaznak</a:t>
            </a:r>
          </a:p>
          <a:p>
            <a:r>
              <a:rPr lang="hu-HU" sz="3000" dirty="0"/>
              <a:t>minden </a:t>
            </a:r>
            <a:r>
              <a:rPr lang="hu-HU" sz="3000" dirty="0">
                <a:solidFill>
                  <a:srgbClr val="FF0000"/>
                </a:solidFill>
              </a:rPr>
              <a:t>sorban</a:t>
            </a:r>
            <a:r>
              <a:rPr lang="hu-HU" sz="3000" dirty="0"/>
              <a:t> (rekordban) pontosan </a:t>
            </a:r>
            <a:r>
              <a:rPr lang="hu-HU" sz="3000" dirty="0">
                <a:solidFill>
                  <a:srgbClr val="FF0000"/>
                </a:solidFill>
              </a:rPr>
              <a:t>ugyanannyi</a:t>
            </a:r>
            <a:r>
              <a:rPr lang="hu-HU" sz="3000" dirty="0"/>
              <a:t> </a:t>
            </a:r>
            <a:r>
              <a:rPr lang="hu-HU" sz="3000" dirty="0">
                <a:solidFill>
                  <a:srgbClr val="FF0000"/>
                </a:solidFill>
              </a:rPr>
              <a:t>oszlop</a:t>
            </a:r>
            <a:r>
              <a:rPr lang="hu-HU" sz="3000" dirty="0"/>
              <a:t> (mező) van</a:t>
            </a:r>
          </a:p>
          <a:p>
            <a:r>
              <a:rPr lang="hu-HU" sz="3000" dirty="0">
                <a:solidFill>
                  <a:srgbClr val="FF0000"/>
                </a:solidFill>
              </a:rPr>
              <a:t>nincs két egyforma sor</a:t>
            </a:r>
          </a:p>
          <a:p>
            <a:r>
              <a:rPr lang="hu-HU" sz="3000" dirty="0"/>
              <a:t>a sorok és oszlopok </a:t>
            </a:r>
            <a:r>
              <a:rPr lang="hu-HU" sz="3000" dirty="0">
                <a:solidFill>
                  <a:srgbClr val="FF0000"/>
                </a:solidFill>
              </a:rPr>
              <a:t>sorrendje tetszőleges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A relációs adatbázis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5486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Relációs adatbázis: </a:t>
            </a:r>
            <a:r>
              <a:rPr lang="hu-HU" sz="3000" dirty="0"/>
              <a:t>több táblából (relációból) álló objektum, ahol a táblák között kapcsolat van.</a:t>
            </a:r>
            <a:br>
              <a:rPr lang="hu-HU" sz="3000" dirty="0"/>
            </a:br>
            <a:r>
              <a:rPr lang="hu-HU" sz="3000" dirty="0"/>
              <a:t>A táblákat a tulajdonságok (oszlopnevek) definiálják.</a:t>
            </a:r>
            <a:endParaRPr lang="hu-HU" sz="3000" dirty="0">
              <a:solidFill>
                <a:srgbClr val="FF0000"/>
              </a:solidFill>
            </a:endParaRP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381500" y="2938463"/>
            <a:ext cx="7315200" cy="3919537"/>
            <a:chOff x="1381500" y="2938463"/>
            <a:chExt cx="7315200" cy="3919537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1381500" y="2938463"/>
              <a:ext cx="7315200" cy="3919537"/>
              <a:chOff x="1381500" y="1727846"/>
              <a:chExt cx="7315200" cy="3919537"/>
            </a:xfrm>
          </p:grpSpPr>
          <p:graphicFrame>
            <p:nvGraphicFramePr>
              <p:cNvPr id="102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0066366"/>
                  </p:ext>
                </p:extLst>
              </p:nvPr>
            </p:nvGraphicFramePr>
            <p:xfrm>
              <a:off x="1381500" y="1727846"/>
              <a:ext cx="7315200" cy="3919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Microsoft Draw Drawing" r:id="rId3" imgW="4749800" imgH="2540000" progId="">
                      <p:embed/>
                    </p:oleObj>
                  </mc:Choice>
                  <mc:Fallback>
                    <p:oleObj name="Microsoft Draw Drawing" r:id="rId3" imgW="4749800" imgH="25400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1500" y="1727846"/>
                            <a:ext cx="7315200" cy="3919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Szövegdoboz 5"/>
              <p:cNvSpPr txBox="1"/>
              <p:nvPr/>
            </p:nvSpPr>
            <p:spPr>
              <a:xfrm>
                <a:off x="4464144" y="2794447"/>
                <a:ext cx="14040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Times New Roman" pitchFamily="18" charset="0"/>
                    <a:cs typeface="Times New Roman" pitchFamily="18" charset="0"/>
                  </a:rPr>
                  <a:t>kölcsönzés dátuma</a:t>
                </a: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4447760" y="3298503"/>
                <a:ext cx="1420384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 err="1">
                    <a:latin typeface="Times New Roman" pitchFamily="18" charset="0"/>
                    <a:cs typeface="Times New Roman" pitchFamily="18" charset="0"/>
                  </a:rPr>
                  <a:t>visszahozatal</a:t>
                </a:r>
                <a:r>
                  <a:rPr lang="hu-HU" sz="1400" dirty="0">
                    <a:latin typeface="Times New Roman" pitchFamily="18" charset="0"/>
                    <a:cs typeface="Times New Roman" pitchFamily="18" charset="0"/>
                  </a:rPr>
                  <a:t> dátuma</a:t>
                </a:r>
              </a:p>
            </p:txBody>
          </p:sp>
        </p:grpSp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3F3BEA73-8473-6ABE-A516-C31D22E6CB2C}"/>
                </a:ext>
              </a:extLst>
            </p:cNvPr>
            <p:cNvCxnSpPr/>
            <p:nvPr/>
          </p:nvCxnSpPr>
          <p:spPr>
            <a:xfrm>
              <a:off x="1619672" y="357301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>
              <a:extLst>
                <a:ext uri="{FF2B5EF4-FFF2-40B4-BE49-F238E27FC236}">
                  <a16:creationId xmlns:a16="http://schemas.microsoft.com/office/drawing/2014/main" id="{FCA25981-F8EA-24B3-47D0-D6040DC1AB7D}"/>
                </a:ext>
              </a:extLst>
            </p:cNvPr>
            <p:cNvCxnSpPr/>
            <p:nvPr/>
          </p:nvCxnSpPr>
          <p:spPr>
            <a:xfrm>
              <a:off x="4644008" y="357301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AB15E62E-D94D-0DEC-245F-45A1B4C2A0DD}"/>
                </a:ext>
              </a:extLst>
            </p:cNvPr>
            <p:cNvCxnSpPr/>
            <p:nvPr/>
          </p:nvCxnSpPr>
          <p:spPr>
            <a:xfrm>
              <a:off x="4644008" y="393305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BBABDECC-9E6A-0CE5-549F-6ED4B64A6437}"/>
                </a:ext>
              </a:extLst>
            </p:cNvPr>
            <p:cNvCxnSpPr/>
            <p:nvPr/>
          </p:nvCxnSpPr>
          <p:spPr>
            <a:xfrm>
              <a:off x="4572000" y="4437112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DF35B9A4-1B6B-0DE6-3D63-29D075EA313A}"/>
                </a:ext>
              </a:extLst>
            </p:cNvPr>
            <p:cNvCxnSpPr/>
            <p:nvPr/>
          </p:nvCxnSpPr>
          <p:spPr>
            <a:xfrm>
              <a:off x="7452320" y="393305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Mit jelent az elsődleges kulcs? Mi a szerepe?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Elsődleges kulcs: </a:t>
            </a:r>
            <a:r>
              <a:rPr lang="hu-HU" sz="3000" dirty="0"/>
              <a:t>az egyed egy vagy több tulajdonsága, amely egyértelműen meghatározza</a:t>
            </a:r>
            <a:br>
              <a:rPr lang="hu-HU" sz="3000" dirty="0"/>
            </a:br>
            <a:r>
              <a:rPr lang="hu-HU" sz="3000" dirty="0"/>
              <a:t>az egyedet.</a:t>
            </a:r>
          </a:p>
          <a:p>
            <a:r>
              <a:rPr lang="hu-HU" sz="3000" dirty="0"/>
              <a:t>Az elsődleges kulcs lehet:</a:t>
            </a:r>
          </a:p>
          <a:p>
            <a:pPr lvl="1"/>
            <a:r>
              <a:rPr lang="hu-HU" sz="2700" dirty="0">
                <a:solidFill>
                  <a:srgbClr val="FF0000"/>
                </a:solidFill>
              </a:rPr>
              <a:t>egyszerű: </a:t>
            </a:r>
            <a:r>
              <a:rPr lang="hu-HU" sz="2700" dirty="0"/>
              <a:t>amikor egy tulajdonság azonosítja az egyedet</a:t>
            </a:r>
            <a:br>
              <a:rPr lang="hu-HU" sz="2700" dirty="0"/>
            </a:br>
            <a:r>
              <a:rPr lang="hu-HU" sz="2800" dirty="0"/>
              <a:t>Pl. OLVASÓ – </a:t>
            </a:r>
            <a:r>
              <a:rPr lang="hu-HU" sz="2800" dirty="0" err="1"/>
              <a:t>olvasójegyszám</a:t>
            </a:r>
            <a:br>
              <a:rPr lang="hu-HU" sz="2800" dirty="0"/>
            </a:br>
            <a:r>
              <a:rPr lang="hu-HU" sz="2800" dirty="0"/>
              <a:t>     KÖNYV – raktári szám</a:t>
            </a:r>
            <a:endParaRPr lang="hu-HU" sz="2700" dirty="0"/>
          </a:p>
          <a:p>
            <a:pPr lvl="1"/>
            <a:r>
              <a:rPr lang="hu-HU" sz="2700" dirty="0">
                <a:solidFill>
                  <a:srgbClr val="FF0000"/>
                </a:solidFill>
              </a:rPr>
              <a:t>összetett: </a:t>
            </a:r>
            <a:r>
              <a:rPr lang="hu-HU" sz="2700" dirty="0"/>
              <a:t>amikor 2 vagy több tulajdonság azonosítja</a:t>
            </a:r>
            <a:br>
              <a:rPr lang="hu-HU" sz="2700" dirty="0"/>
            </a:br>
            <a:r>
              <a:rPr lang="hu-HU" sz="2700" dirty="0"/>
              <a:t>az egyedet</a:t>
            </a:r>
            <a:br>
              <a:rPr lang="hu-HU" sz="2700" dirty="0"/>
            </a:br>
            <a:r>
              <a:rPr lang="hu-HU" sz="2700" dirty="0"/>
              <a:t>Pl. KÖLCSÖNZÉS – </a:t>
            </a:r>
            <a:r>
              <a:rPr lang="hu-HU" sz="2700" dirty="0" err="1"/>
              <a:t>olvasójegyszám</a:t>
            </a:r>
            <a:r>
              <a:rPr lang="hu-HU" sz="2700" dirty="0"/>
              <a:t>, raktári szám, kölcsönzés dátuma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Attribútumok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Elsődleges attribútum: </a:t>
            </a:r>
            <a:r>
              <a:rPr lang="hu-HU" sz="3000" dirty="0"/>
              <a:t>olyan tulajdonság, amely elsődleges kulcs vagy annak része</a:t>
            </a:r>
          </a:p>
          <a:p>
            <a:r>
              <a:rPr lang="hu-HU" sz="3000" dirty="0"/>
              <a:t>Pl. a Kölcsönzés táblában a raktári szám vagy</a:t>
            </a:r>
            <a:br>
              <a:rPr lang="hu-HU" sz="3000" dirty="0"/>
            </a:br>
            <a:r>
              <a:rPr lang="hu-HU" sz="3000" dirty="0"/>
              <a:t>a kölcsönzés dátuma</a:t>
            </a:r>
          </a:p>
          <a:p>
            <a:r>
              <a:rPr lang="hu-HU" sz="3000" dirty="0">
                <a:solidFill>
                  <a:srgbClr val="FF0000"/>
                </a:solidFill>
              </a:rPr>
              <a:t>Másodlagos attribútum: </a:t>
            </a:r>
            <a:r>
              <a:rPr lang="hu-HU" sz="3000" dirty="0"/>
              <a:t>olyan tulajdonság, amely nem része elsődleges kulcsnak (leíró jellegű tulajdonságok)</a:t>
            </a:r>
          </a:p>
          <a:p>
            <a:r>
              <a:rPr lang="hu-HU" sz="3000" dirty="0"/>
              <a:t>Pl. az Könyv táblában a szerző vagy a könyvcím</a:t>
            </a:r>
          </a:p>
        </p:txBody>
      </p:sp>
    </p:spTree>
    <p:extLst>
      <p:ext uri="{BB962C8B-B14F-4D97-AF65-F5344CB8AC3E}">
        <p14:creationId xmlns:p14="http://schemas.microsoft.com/office/powerpoint/2010/main" val="41021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Mit jelent az alternáló kulcs kifejezés?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Alternáló kulcs: </a:t>
            </a:r>
            <a:r>
              <a:rPr lang="hu-HU" sz="3000" dirty="0"/>
              <a:t>olyan tulajdonság, amely betöltheti az elsődleges kulcs szerepét, de az adott relációban nem azt választottuk kulcsnak.</a:t>
            </a:r>
          </a:p>
          <a:p>
            <a:pPr lvl="1"/>
            <a:r>
              <a:rPr lang="hu-HU" sz="2700" dirty="0"/>
              <a:t>PL. DOLGOZO(</a:t>
            </a:r>
            <a:r>
              <a:rPr lang="hu-HU" sz="2700" u="sng" dirty="0"/>
              <a:t>Dolgozókód</a:t>
            </a:r>
            <a:r>
              <a:rPr lang="hu-HU" sz="2700" dirty="0"/>
              <a:t>, Név, Anyja neve, Születési ideje, Születési helye, </a:t>
            </a:r>
            <a:r>
              <a:rPr lang="hu-HU" sz="2700" u="dash" dirty="0"/>
              <a:t>Személyi ig.szám</a:t>
            </a:r>
            <a:r>
              <a:rPr lang="hu-HU" sz="2700" dirty="0"/>
              <a:t>,  </a:t>
            </a:r>
            <a:r>
              <a:rPr lang="hu-HU" sz="2700" u="dash" dirty="0"/>
              <a:t>Adószám</a:t>
            </a:r>
            <a:r>
              <a:rPr lang="hu-HU" sz="2700" dirty="0"/>
              <a:t>, Belépés dátuma, Munkakör, Alapbér)</a:t>
            </a:r>
            <a:br>
              <a:rPr lang="hu-HU" sz="2700" dirty="0"/>
            </a:br>
            <a:r>
              <a:rPr lang="hu-HU" sz="2700" dirty="0"/>
              <a:t>A fenti tulajdonságok közül a Dolgozókód-</a:t>
            </a:r>
            <a:r>
              <a:rPr lang="hu-HU" sz="2700" dirty="0" err="1"/>
              <a:t>ot</a:t>
            </a:r>
            <a:r>
              <a:rPr lang="hu-HU" sz="2700" dirty="0"/>
              <a:t> választottuk elsődleges kulcsnak,</a:t>
            </a:r>
            <a:br>
              <a:rPr lang="hu-HU" sz="2700" dirty="0"/>
            </a:br>
            <a:r>
              <a:rPr lang="hu-HU" sz="2700" dirty="0">
                <a:solidFill>
                  <a:srgbClr val="FF0000"/>
                </a:solidFill>
              </a:rPr>
              <a:t>alternáló kulcs</a:t>
            </a:r>
            <a:r>
              <a:rPr lang="hu-HU" sz="2700" dirty="0"/>
              <a:t>: Személyi ig.szám illetve az Adószám,</a:t>
            </a:r>
            <a:br>
              <a:rPr lang="hu-HU" sz="2700" dirty="0"/>
            </a:br>
            <a:r>
              <a:rPr lang="hu-HU" sz="2700" dirty="0"/>
              <a:t>mert ezek alternatív lehetőségek elsődleges kulcsnak.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362</TotalTime>
  <Words>1267</Words>
  <Application>Microsoft Office PowerPoint</Application>
  <PresentationFormat>Diavetítés a képernyőre (4:3 oldalarány)</PresentationFormat>
  <Paragraphs>244</Paragraphs>
  <Slides>19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Bookman Old Style</vt:lpstr>
      <vt:lpstr>Calibri</vt:lpstr>
      <vt:lpstr>Gill Sans MT</vt:lpstr>
      <vt:lpstr>Times New Roman</vt:lpstr>
      <vt:lpstr>Wingdings</vt:lpstr>
      <vt:lpstr>Wingdings 3</vt:lpstr>
      <vt:lpstr>Origó</vt:lpstr>
      <vt:lpstr>Microsoft Draw Drawing</vt:lpstr>
      <vt:lpstr>Relációs adatmodell elemei</vt:lpstr>
      <vt:lpstr>Miért „relációs adatmodell”? Mi a reláció?</vt:lpstr>
      <vt:lpstr>Miért „relációs adatmodell”? Mi a reláció?</vt:lpstr>
      <vt:lpstr>Miért „relációs adatmodell”? Mi a reláció?</vt:lpstr>
      <vt:lpstr>Mikor tekinthető a táblázat relációnak?</vt:lpstr>
      <vt:lpstr>A relációs adatbázis fogalma</vt:lpstr>
      <vt:lpstr>Mit jelent az elsődleges kulcs? Mi a szerepe?</vt:lpstr>
      <vt:lpstr>Attribútumok fajtái</vt:lpstr>
      <vt:lpstr>Mit jelent az alternáló kulcs kifejezés?</vt:lpstr>
      <vt:lpstr>Mi az idegen kulcs? Mi a szerepe?</vt:lpstr>
      <vt:lpstr>Táblák közötti kapcsolatok</vt:lpstr>
      <vt:lpstr>1:1(egy-egy) kapcsolat</vt:lpstr>
      <vt:lpstr>Példák 1:1 kapcsolatra Bachmann-ábrán</vt:lpstr>
      <vt:lpstr>1:N(egy-több) kapcsolat</vt:lpstr>
      <vt:lpstr>Példák 1:N kapcsolatra Bachmann-ábrán</vt:lpstr>
      <vt:lpstr>Példák 1:N kapcsolatra Bachmann-ábrán</vt:lpstr>
      <vt:lpstr>N:M(több-több) kapcsolat</vt:lpstr>
      <vt:lpstr>Példák N:M kapcsolatra Bachmann-ábrán</vt:lpstr>
      <vt:lpstr>Példák N:M kapcsolatra Bachmann-ábrán</vt:lpstr>
    </vt:vector>
  </TitlesOfParts>
  <Company>Vasvári Pál Közgazdasági Szki.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tunde</dc:creator>
  <cp:lastModifiedBy>Kádár Tünde</cp:lastModifiedBy>
  <cp:revision>102</cp:revision>
  <cp:lastPrinted>2017-10-12T07:49:19Z</cp:lastPrinted>
  <dcterms:created xsi:type="dcterms:W3CDTF">2014-09-02T14:37:20Z</dcterms:created>
  <dcterms:modified xsi:type="dcterms:W3CDTF">2024-09-11T11:27:22Z</dcterms:modified>
</cp:coreProperties>
</file>