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Arial Black" panose="020B0A04020102020204" pitchFamily="34" charset="0"/>
      <p:regular r:id="rId24"/>
      <p:bold r:id="rId25"/>
    </p:embeddedFont>
    <p:embeddedFont>
      <p:font typeface="Work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iFSicdzhu+UlaRXycrSAv44Zdg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 name="Google Shape;7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Esta diapositiva no se debe modificar, es la portada y debe permanecer igual para todas las presentaciones</a:t>
            </a:r>
            <a:endParaRPr/>
          </a:p>
        </p:txBody>
      </p:sp>
      <p:sp>
        <p:nvSpPr>
          <p:cNvPr id="73" name="Google Shape;7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8" name="Google Shape;16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spcBef>
                <a:spcPts val="0"/>
              </a:spcBef>
              <a:spcAft>
                <a:spcPts val="0"/>
              </a:spcAft>
              <a:buClr>
                <a:schemeClr val="dk1"/>
              </a:buClr>
              <a:buSzPts val="1200"/>
              <a:buFont typeface="Calibri"/>
              <a:buChar char="-"/>
            </a:pPr>
            <a:r>
              <a:rPr lang="es-ES"/>
              <a:t>Esta diapositiva no debe modificarse</a:t>
            </a:r>
            <a:endParaRPr/>
          </a:p>
        </p:txBody>
      </p:sp>
      <p:sp>
        <p:nvSpPr>
          <p:cNvPr id="209" name="Google Shape;209;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Escriba en esta diapositiva el titulo de la presentación y si lo desea puede agregar los temas que va exponer.</a:t>
            </a:r>
            <a:endParaRPr/>
          </a:p>
          <a:p>
            <a:pPr marL="171450" lvl="0" indent="-171450" algn="l" rtl="0">
              <a:spcBef>
                <a:spcPts val="0"/>
              </a:spcBef>
              <a:spcAft>
                <a:spcPts val="0"/>
              </a:spcAft>
              <a:buClr>
                <a:schemeClr val="dk1"/>
              </a:buClr>
              <a:buSzPts val="1200"/>
              <a:buFont typeface="Calibri"/>
              <a:buChar char="-"/>
            </a:pPr>
            <a:r>
              <a:rPr lang="es-ES"/>
              <a:t>Si va a dejar solo el titulo déjelo centrado en la diapositiva.</a:t>
            </a:r>
            <a:endParaRPr/>
          </a:p>
          <a:p>
            <a:pPr marL="171450" lvl="0" indent="-171450" algn="l" rtl="0">
              <a:spcBef>
                <a:spcPts val="0"/>
              </a:spcBef>
              <a:spcAft>
                <a:spcPts val="0"/>
              </a:spcAft>
              <a:buClr>
                <a:schemeClr val="dk1"/>
              </a:buClr>
              <a:buSzPts val="1200"/>
              <a:buFont typeface="Calibri"/>
              <a:buChar char="-"/>
            </a:pPr>
            <a:r>
              <a:rPr lang="es-ES"/>
              <a:t>Los textos deben ir en color blanco en tipografía Arial.</a:t>
            </a:r>
            <a:endParaRPr/>
          </a:p>
        </p:txBody>
      </p:sp>
      <p:sp>
        <p:nvSpPr>
          <p:cNvPr id="80" name="Google Shape;8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si necesita incluir textos más extensos.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171450" lvl="0" indent="-171450" algn="l" rtl="0">
              <a:spcBef>
                <a:spcPts val="0"/>
              </a:spcBef>
              <a:spcAft>
                <a:spcPts val="0"/>
              </a:spcAft>
              <a:buClr>
                <a:schemeClr val="dk1"/>
              </a:buClr>
              <a:buSzPts val="1200"/>
              <a:buFont typeface="Calibri"/>
              <a:buChar char="-"/>
            </a:pPr>
            <a:r>
              <a:rPr lang="es-ES"/>
              <a:t>Asegúrese que los textos no se monten sobre la franja verde.</a:t>
            </a:r>
            <a:endParaRPr/>
          </a:p>
        </p:txBody>
      </p:sp>
      <p:sp>
        <p:nvSpPr>
          <p:cNvPr id="123" name="Google Shape;12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0" name="Google Shape;130;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7" name="Google Shape;13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5"/>
        <p:cNvGrpSpPr/>
        <p:nvPr/>
      </p:nvGrpSpPr>
      <p:grpSpPr>
        <a:xfrm>
          <a:off x="0" y="0"/>
          <a:ext cx="0" cy="0"/>
          <a:chOff x="0" y="0"/>
          <a:chExt cx="0" cy="0"/>
        </a:xfrm>
      </p:grpSpPr>
      <p:pic>
        <p:nvPicPr>
          <p:cNvPr id="16" name="Google Shape;16;p19" descr="Plantilla-presentaciones_naranja_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28"/>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8"/>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7" name="Google Shape;47;p28"/>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8" name="Google Shape;48;p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1"/>
        <p:cNvGrpSpPr/>
        <p:nvPr/>
      </p:nvGrpSpPr>
      <p:grpSpPr>
        <a:xfrm>
          <a:off x="0" y="0"/>
          <a:ext cx="0" cy="0"/>
          <a:chOff x="0" y="0"/>
          <a:chExt cx="0" cy="0"/>
        </a:xfrm>
      </p:grpSpPr>
      <p:sp>
        <p:nvSpPr>
          <p:cNvPr id="52" name="Google Shape;52;p29"/>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9"/>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4" name="Google Shape;54;p29"/>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5" name="Google Shape;55;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0"/>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 name="Google Shape;61;p3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4"/>
        <p:cNvGrpSpPr/>
        <p:nvPr/>
      </p:nvGrpSpPr>
      <p:grpSpPr>
        <a:xfrm>
          <a:off x="0" y="0"/>
          <a:ext cx="0" cy="0"/>
          <a:chOff x="0" y="0"/>
          <a:chExt cx="0" cy="0"/>
        </a:xfrm>
      </p:grpSpPr>
      <p:sp>
        <p:nvSpPr>
          <p:cNvPr id="65" name="Google Shape;65;p31"/>
          <p:cNvSpPr txBox="1">
            <a:spLocks noGrp="1"/>
          </p:cNvSpPr>
          <p:nvPr>
            <p:ph type="title"/>
          </p:nvPr>
        </p:nvSpPr>
        <p:spPr>
          <a:xfrm rot="5400000">
            <a:off x="6012656" y="771525"/>
            <a:ext cx="3290888"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1"/>
          <p:cNvSpPr txBox="1">
            <a:spLocks noGrp="1"/>
          </p:cNvSpPr>
          <p:nvPr>
            <p:ph type="body" idx="1"/>
          </p:nvPr>
        </p:nvSpPr>
        <p:spPr>
          <a:xfrm rot="5400000">
            <a:off x="1821656" y="-1209675"/>
            <a:ext cx="3290888"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3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7"/>
        <p:cNvGrpSpPr/>
        <p:nvPr/>
      </p:nvGrpSpPr>
      <p:grpSpPr>
        <a:xfrm>
          <a:off x="0" y="0"/>
          <a:ext cx="0" cy="0"/>
          <a:chOff x="0" y="0"/>
          <a:chExt cx="0" cy="0"/>
        </a:xfrm>
      </p:grpSpPr>
      <p:pic>
        <p:nvPicPr>
          <p:cNvPr id="18" name="Google Shape;18;p20" descr="Plantilla presentaciones_naranja_Mesa de trabajo 1 copi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19"/>
        <p:cNvGrpSpPr/>
        <p:nvPr/>
      </p:nvGrpSpPr>
      <p:grpSpPr>
        <a:xfrm>
          <a:off x="0" y="0"/>
          <a:ext cx="0" cy="0"/>
          <a:chOff x="0" y="0"/>
          <a:chExt cx="0" cy="0"/>
        </a:xfrm>
      </p:grpSpPr>
      <p:pic>
        <p:nvPicPr>
          <p:cNvPr id="20" name="Google Shape;20;p21" descr="Plantilla presentaciones_naranja_Mesa de trabajo 1 copia 2.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pic>
        <p:nvPicPr>
          <p:cNvPr id="22" name="Google Shape;22;p22" descr="plantillappt_05.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23"/>
        <p:cNvGrpSpPr/>
        <p:nvPr/>
      </p:nvGrpSpPr>
      <p:grpSpPr>
        <a:xfrm>
          <a:off x="0" y="0"/>
          <a:ext cx="0" cy="0"/>
          <a:chOff x="0" y="0"/>
          <a:chExt cx="0" cy="0"/>
        </a:xfrm>
      </p:grpSpPr>
      <p:pic>
        <p:nvPicPr>
          <p:cNvPr id="24" name="Google Shape;24;p23" descr="Plantilla-presentaciones_naranja_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iseño personalizado">
  <p:cSld name="1_Diseño personalizado">
    <p:spTree>
      <p:nvGrpSpPr>
        <p:cNvPr id="1" name="Shape 2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5"/>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9" name="Google Shape;29;p25"/>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0" name="Google Shape;30;p25"/>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1" name="Google Shape;31;p25"/>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2" name="Google Shape;32;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35"/>
        <p:cNvGrpSpPr/>
        <p:nvPr/>
      </p:nvGrpSpPr>
      <p:grpSpPr>
        <a:xfrm>
          <a:off x="0" y="0"/>
          <a:ext cx="0" cy="0"/>
          <a:chOff x="0" y="0"/>
          <a:chExt cx="0" cy="0"/>
        </a:xfrm>
      </p:grpSpPr>
      <p:sp>
        <p:nvSpPr>
          <p:cNvPr id="36" name="Google Shape;36;p2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0"/>
        <p:cNvGrpSpPr/>
        <p:nvPr/>
      </p:nvGrpSpPr>
      <p:grpSpPr>
        <a:xfrm>
          <a:off x="0" y="0"/>
          <a:ext cx="0" cy="0"/>
          <a:chOff x="0" y="0"/>
          <a:chExt cx="0" cy="0"/>
        </a:xfrm>
      </p:grpSpPr>
      <p:sp>
        <p:nvSpPr>
          <p:cNvPr id="41" name="Google Shape;41;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useit.es/blog/beneficios-de-tener-una-pagina-web"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
          <p:cNvSpPr txBox="1"/>
          <p:nvPr/>
        </p:nvSpPr>
        <p:spPr>
          <a:xfrm>
            <a:off x="2356588" y="2945575"/>
            <a:ext cx="3564108"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600" b="0" i="0" u="none" strike="noStrike" cap="none">
              <a:solidFill>
                <a:srgbClr val="274FB2"/>
              </a:solidFill>
              <a:latin typeface="Calibri"/>
              <a:ea typeface="Calibri"/>
              <a:cs typeface="Calibri"/>
              <a:sym typeface="Calibri"/>
            </a:endParaRPr>
          </a:p>
          <a:p>
            <a:pPr marL="0" marR="0" lvl="0" indent="0" algn="just" rtl="0">
              <a:spcBef>
                <a:spcPts val="0"/>
              </a:spcBef>
              <a:spcAft>
                <a:spcPts val="0"/>
              </a:spcAft>
              <a:buNone/>
            </a:pPr>
            <a:r>
              <a:rPr lang="es-ES" sz="1600" b="0" i="0" u="none" strike="noStrike" cap="none">
                <a:solidFill>
                  <a:srgbClr val="274FB2"/>
                </a:solidFill>
                <a:latin typeface="Calibri"/>
                <a:ea typeface="Calibri"/>
                <a:cs typeface="Calibri"/>
                <a:sym typeface="Calibri"/>
              </a:rPr>
              <a:t>Brando Yesid Montoya Jaramillo</a:t>
            </a:r>
            <a:endParaRPr/>
          </a:p>
          <a:p>
            <a:pPr marL="0" marR="0" lvl="0" indent="0" algn="just" rtl="0">
              <a:spcBef>
                <a:spcPts val="0"/>
              </a:spcBef>
              <a:spcAft>
                <a:spcPts val="0"/>
              </a:spcAft>
              <a:buNone/>
            </a:pPr>
            <a:r>
              <a:rPr lang="es-ES" sz="1600" b="0" i="0" u="none" strike="noStrike" cap="none">
                <a:solidFill>
                  <a:srgbClr val="274FB2"/>
                </a:solidFill>
                <a:latin typeface="Calibri"/>
                <a:ea typeface="Calibri"/>
                <a:cs typeface="Calibri"/>
                <a:sym typeface="Calibri"/>
              </a:rPr>
              <a:t>Luis Carlos Cardona Maya</a:t>
            </a:r>
            <a:endParaRPr/>
          </a:p>
          <a:p>
            <a:pPr marL="0" marR="0" lvl="0" indent="0" algn="just" rtl="0">
              <a:spcBef>
                <a:spcPts val="0"/>
              </a:spcBef>
              <a:spcAft>
                <a:spcPts val="0"/>
              </a:spcAft>
              <a:buNone/>
            </a:pPr>
            <a:r>
              <a:rPr lang="es-ES" sz="1600" b="0" i="0" u="none" strike="noStrike" cap="none">
                <a:solidFill>
                  <a:srgbClr val="274FB2"/>
                </a:solidFill>
                <a:latin typeface="Calibri"/>
                <a:ea typeface="Calibri"/>
                <a:cs typeface="Calibri"/>
                <a:sym typeface="Calibri"/>
              </a:rPr>
              <a:t>Erika Paola Parra Patiño</a:t>
            </a:r>
            <a:endParaRPr/>
          </a:p>
          <a:p>
            <a:pPr marL="0" marR="0" lvl="0" indent="0" algn="just" rtl="0">
              <a:spcBef>
                <a:spcPts val="0"/>
              </a:spcBef>
              <a:spcAft>
                <a:spcPts val="0"/>
              </a:spcAft>
              <a:buNone/>
            </a:pPr>
            <a:endParaRPr sz="1600" b="0" i="0" u="none" strike="noStrike" cap="none">
              <a:solidFill>
                <a:srgbClr val="274FB2"/>
              </a:solidFill>
              <a:latin typeface="Calibri"/>
              <a:ea typeface="Calibri"/>
              <a:cs typeface="Calibri"/>
              <a:sym typeface="Calibri"/>
            </a:endParaRPr>
          </a:p>
          <a:p>
            <a:pPr marL="0" marR="0" lvl="0" indent="0" algn="just" rtl="0">
              <a:spcBef>
                <a:spcPts val="0"/>
              </a:spcBef>
              <a:spcAft>
                <a:spcPts val="0"/>
              </a:spcAft>
              <a:buNone/>
            </a:pPr>
            <a:r>
              <a:rPr lang="es-ES" sz="1600" b="0" i="0" u="none" strike="noStrike" cap="none">
                <a:solidFill>
                  <a:srgbClr val="274FB2"/>
                </a:solidFill>
                <a:latin typeface="Calibri"/>
                <a:ea typeface="Calibri"/>
                <a:cs typeface="Calibri"/>
                <a:sym typeface="Calibri"/>
              </a:rPr>
              <a:t>Ficha:2061250</a:t>
            </a:r>
            <a:endParaRPr/>
          </a:p>
        </p:txBody>
      </p:sp>
      <p:sp>
        <p:nvSpPr>
          <p:cNvPr id="76" name="Google Shape;76;p1"/>
          <p:cNvSpPr txBox="1"/>
          <p:nvPr/>
        </p:nvSpPr>
        <p:spPr>
          <a:xfrm>
            <a:off x="834429" y="1324749"/>
            <a:ext cx="448071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0" i="0" u="none" strike="noStrike" cap="none">
                <a:solidFill>
                  <a:srgbClr val="274FB2"/>
                </a:solidFill>
                <a:latin typeface="Work Sans"/>
                <a:ea typeface="Work Sans"/>
                <a:cs typeface="Work Sans"/>
                <a:sym typeface="Work Sans"/>
              </a:rPr>
              <a:t>Nativos Apalapajawaa</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p:nvPr/>
        </p:nvSpPr>
        <p:spPr>
          <a:xfrm>
            <a:off x="3074608" y="364603"/>
            <a:ext cx="299478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BENEFICIARIOS</a:t>
            </a:r>
            <a:endParaRPr dirty="0"/>
          </a:p>
        </p:txBody>
      </p:sp>
      <p:sp>
        <p:nvSpPr>
          <p:cNvPr id="165" name="Google Shape;165;p10"/>
          <p:cNvSpPr/>
          <p:nvPr/>
        </p:nvSpPr>
        <p:spPr>
          <a:xfrm>
            <a:off x="855918" y="1139797"/>
            <a:ext cx="7432159" cy="3416279"/>
          </a:xfrm>
          <a:prstGeom prst="rect">
            <a:avLst/>
          </a:prstGeom>
          <a:noFill/>
          <a:ln>
            <a:noFill/>
          </a:ln>
        </p:spPr>
        <p:txBody>
          <a:bodyPr spcFirstLastPara="1" wrap="square" lIns="91425" tIns="45700" rIns="91425" bIns="45700" anchor="t" anchorCtr="0">
            <a:spAutoFit/>
          </a:bodyPr>
          <a:lstStyle/>
          <a:p>
            <a:r>
              <a:rPr lang="es-CO" sz="1800" dirty="0"/>
              <a:t>1. Directo: </a:t>
            </a:r>
            <a:endParaRPr lang="en-US" sz="1800" dirty="0"/>
          </a:p>
          <a:p>
            <a:pPr marL="285750" lvl="0" indent="-285750">
              <a:buFont typeface="Wingdings" panose="05000000000000000000" pitchFamily="2" charset="2"/>
              <a:buChar char="ü"/>
            </a:pPr>
            <a:r>
              <a:rPr lang="es-CO" sz="1800" dirty="0" smtClean="0"/>
              <a:t>El cliente ya que el sitio web le proporciona la posibilidad de crecimiento del club de patinaje, además se optimizará su acceso a la información y su trasmisión.</a:t>
            </a:r>
          </a:p>
          <a:p>
            <a:pPr lvl="0"/>
            <a:endParaRPr lang="en-US" sz="1800" dirty="0" smtClean="0"/>
          </a:p>
          <a:p>
            <a:r>
              <a:rPr lang="es-CO" sz="1800" dirty="0" smtClean="0"/>
              <a:t>2</a:t>
            </a:r>
            <a:r>
              <a:rPr lang="es-CO" sz="1800" dirty="0"/>
              <a:t>. Indirecto: </a:t>
            </a:r>
            <a:endParaRPr lang="en-US" sz="1800" dirty="0"/>
          </a:p>
          <a:p>
            <a:pPr marL="285750" lvl="0" indent="-285750">
              <a:buFont typeface="Wingdings" panose="05000000000000000000" pitchFamily="2" charset="2"/>
              <a:buChar char="ü"/>
            </a:pPr>
            <a:r>
              <a:rPr lang="es-CO" sz="1800" dirty="0"/>
              <a:t>Los interesados en hacer parte del club de patinaje tendrán acceso a información verídica y ágil</a:t>
            </a:r>
            <a:r>
              <a:rPr lang="es-CO" sz="1800" dirty="0" smtClean="0"/>
              <a:t>.</a:t>
            </a:r>
            <a:br>
              <a:rPr lang="es-CO" sz="1800" dirty="0" smtClean="0"/>
            </a:br>
            <a:endParaRPr lang="en-US" sz="1800" dirty="0"/>
          </a:p>
          <a:p>
            <a:pPr marL="285750" lvl="0" indent="-285750">
              <a:buFont typeface="Wingdings" panose="05000000000000000000" pitchFamily="2" charset="2"/>
              <a:buChar char="ü"/>
            </a:pPr>
            <a:r>
              <a:rPr lang="es-CO" sz="1800" dirty="0"/>
              <a:t>Los pertenecientes al club de patinaje tendrán un sitio web que les permitirá conocer las estadísticas de su rendimiento deportivo, información de eventos, horarios, entre otros.</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p:nvPr/>
        </p:nvSpPr>
        <p:spPr>
          <a:xfrm>
            <a:off x="962246" y="1485326"/>
            <a:ext cx="7219507"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s-ES" sz="2400" dirty="0">
                <a:solidFill>
                  <a:schemeClr val="dk1"/>
                </a:solidFill>
                <a:latin typeface="Calibri"/>
                <a:ea typeface="Calibri"/>
                <a:cs typeface="Calibri"/>
                <a:sym typeface="Calibri"/>
              </a:rPr>
              <a:t> Económicas: Dependemos de la disponibilidad económica que tiene el cliente. </a:t>
            </a:r>
            <a:endParaRPr sz="2400"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s-ES" sz="2400" dirty="0">
                <a:solidFill>
                  <a:schemeClr val="dk1"/>
                </a:solidFill>
                <a:latin typeface="Calibri"/>
                <a:ea typeface="Calibri"/>
                <a:cs typeface="Calibri"/>
                <a:sym typeface="Calibri"/>
              </a:rPr>
              <a:t>  Tiempo: Se estipulo un plazo de 18 meses para la creación del sitio web. </a:t>
            </a:r>
            <a:endParaRPr sz="2400" dirty="0">
              <a:solidFill>
                <a:schemeClr val="dk1"/>
              </a:solidFill>
              <a:latin typeface="Calibri"/>
              <a:ea typeface="Calibri"/>
              <a:cs typeface="Calibri"/>
              <a:sym typeface="Calibri"/>
            </a:endParaRPr>
          </a:p>
        </p:txBody>
      </p:sp>
      <p:sp>
        <p:nvSpPr>
          <p:cNvPr id="171" name="Google Shape;171;p11"/>
          <p:cNvSpPr txBox="1"/>
          <p:nvPr/>
        </p:nvSpPr>
        <p:spPr>
          <a:xfrm>
            <a:off x="3066973" y="374878"/>
            <a:ext cx="320026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RESTRICCIONES</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p:nvPr/>
        </p:nvSpPr>
        <p:spPr>
          <a:xfrm>
            <a:off x="3396965" y="520391"/>
            <a:ext cx="275410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LIMITACIONES</a:t>
            </a:r>
            <a:endParaRPr dirty="0"/>
          </a:p>
        </p:txBody>
      </p:sp>
      <p:sp>
        <p:nvSpPr>
          <p:cNvPr id="177" name="Google Shape;177;p12"/>
          <p:cNvSpPr txBox="1"/>
          <p:nvPr/>
        </p:nvSpPr>
        <p:spPr>
          <a:xfrm>
            <a:off x="850605" y="1396448"/>
            <a:ext cx="7846828" cy="3385502"/>
          </a:xfrm>
          <a:prstGeom prst="rect">
            <a:avLst/>
          </a:prstGeom>
          <a:noFill/>
          <a:ln>
            <a:noFill/>
          </a:ln>
        </p:spPr>
        <p:txBody>
          <a:bodyPr spcFirstLastPara="1" wrap="square" lIns="91425" tIns="45700" rIns="91425" bIns="45700" anchor="t" anchorCtr="0">
            <a:spAutoFit/>
          </a:bodyPr>
          <a:lstStyle/>
          <a:p>
            <a:r>
              <a:rPr lang="es-CO" sz="1800" dirty="0" smtClean="0"/>
              <a:t>1.Se </a:t>
            </a:r>
            <a:r>
              <a:rPr lang="es-CO" sz="1800" dirty="0"/>
              <a:t>llevará un registro de las personas que hagan el pago de inscripciones y mensualidad, pero no una contabilidad de la misma</a:t>
            </a:r>
            <a:r>
              <a:rPr lang="es-CO" sz="1800" dirty="0" smtClean="0"/>
              <a:t>.</a:t>
            </a:r>
          </a:p>
          <a:p>
            <a:endParaRPr lang="en-US" sz="1600" dirty="0"/>
          </a:p>
          <a:p>
            <a:r>
              <a:rPr lang="es-CO" sz="1800" dirty="0"/>
              <a:t>2. El pago de los artículos que se compren en el sitio web será por medio de efectivo o una transferencia bancaria la cual no se llevara a cabo en el sitio web</a:t>
            </a:r>
            <a:r>
              <a:rPr lang="es-CO" sz="1800" dirty="0" smtClean="0"/>
              <a:t>.</a:t>
            </a:r>
          </a:p>
          <a:p>
            <a:endParaRPr lang="en-US" sz="1800" dirty="0"/>
          </a:p>
          <a:p>
            <a:r>
              <a:rPr lang="es-CO" sz="1800" dirty="0"/>
              <a:t>3. La modificación o ingreso de contenido del sitio web será realizada por el administrador</a:t>
            </a:r>
            <a:r>
              <a:rPr lang="es-CO" sz="1800" dirty="0" smtClean="0"/>
              <a:t>.</a:t>
            </a:r>
          </a:p>
          <a:p>
            <a:endParaRPr lang="en-US" sz="1800" dirty="0"/>
          </a:p>
          <a:p>
            <a:r>
              <a:rPr lang="es-CO" sz="1800" dirty="0"/>
              <a:t>4. Los informes estadísticos de rendimiento serán arrojados de manera automática una vez el instructor ingrese los datos del competidor.</a:t>
            </a: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p:nvPr/>
        </p:nvSpPr>
        <p:spPr>
          <a:xfrm>
            <a:off x="606448" y="212840"/>
            <a:ext cx="42635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IMPACTO AMBIENTAL</a:t>
            </a:r>
            <a:endParaRPr dirty="0"/>
          </a:p>
        </p:txBody>
      </p:sp>
      <p:sp>
        <p:nvSpPr>
          <p:cNvPr id="183" name="Google Shape;183;p13"/>
          <p:cNvSpPr txBox="1"/>
          <p:nvPr/>
        </p:nvSpPr>
        <p:spPr>
          <a:xfrm>
            <a:off x="606447" y="3201400"/>
            <a:ext cx="42635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IMPACTO ECONOMICO</a:t>
            </a:r>
            <a:endParaRPr dirty="0"/>
          </a:p>
        </p:txBody>
      </p:sp>
      <p:sp>
        <p:nvSpPr>
          <p:cNvPr id="184" name="Google Shape;184;p13"/>
          <p:cNvSpPr txBox="1"/>
          <p:nvPr/>
        </p:nvSpPr>
        <p:spPr>
          <a:xfrm>
            <a:off x="606448" y="1461041"/>
            <a:ext cx="351089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IMPACTO SOCIAL</a:t>
            </a:r>
            <a:endParaRPr dirty="0"/>
          </a:p>
        </p:txBody>
      </p:sp>
      <p:sp>
        <p:nvSpPr>
          <p:cNvPr id="185" name="Google Shape;185;p13"/>
          <p:cNvSpPr txBox="1"/>
          <p:nvPr/>
        </p:nvSpPr>
        <p:spPr>
          <a:xfrm>
            <a:off x="606448" y="935665"/>
            <a:ext cx="6793812" cy="338514"/>
          </a:xfrm>
          <a:prstGeom prst="rect">
            <a:avLst/>
          </a:prstGeom>
          <a:noFill/>
          <a:ln>
            <a:noFill/>
          </a:ln>
        </p:spPr>
        <p:txBody>
          <a:bodyPr spcFirstLastPara="1" wrap="square" lIns="91425" tIns="45700" rIns="91425" bIns="45700" anchor="t" anchorCtr="0">
            <a:spAutoFit/>
          </a:bodyPr>
          <a:lstStyle/>
          <a:p>
            <a:r>
              <a:rPr lang="es-CO" sz="1600" dirty="0"/>
              <a:t>Apoyo al medio ambiente con la disminución del uso del papel</a:t>
            </a:r>
            <a:r>
              <a:rPr lang="es-CO" sz="1600" dirty="0" smtClean="0"/>
              <a:t>.</a:t>
            </a:r>
            <a:endParaRPr lang="en-US" sz="1600" dirty="0"/>
          </a:p>
        </p:txBody>
      </p:sp>
      <p:sp>
        <p:nvSpPr>
          <p:cNvPr id="186" name="Google Shape;186;p13"/>
          <p:cNvSpPr txBox="1"/>
          <p:nvPr/>
        </p:nvSpPr>
        <p:spPr>
          <a:xfrm>
            <a:off x="606448" y="2128000"/>
            <a:ext cx="6347637" cy="1138733"/>
          </a:xfrm>
          <a:prstGeom prst="rect">
            <a:avLst/>
          </a:prstGeom>
          <a:noFill/>
          <a:ln>
            <a:noFill/>
          </a:ln>
        </p:spPr>
        <p:txBody>
          <a:bodyPr spcFirstLastPara="1" wrap="square" lIns="91425" tIns="45700" rIns="91425" bIns="45700" anchor="t" anchorCtr="0">
            <a:spAutoFit/>
          </a:bodyPr>
          <a:lstStyle/>
          <a:p>
            <a:r>
              <a:rPr lang="es-CO" sz="1600" dirty="0"/>
              <a:t>El sitio web proporcionará un canal de información entre administrador los pertenecientes e interesados para garantizar una asertiva comunicación.</a:t>
            </a:r>
            <a:endParaRPr lang="en-US" sz="1600"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87" name="Google Shape;187;p13"/>
          <p:cNvSpPr txBox="1"/>
          <p:nvPr/>
        </p:nvSpPr>
        <p:spPr>
          <a:xfrm>
            <a:off x="606447" y="3997841"/>
            <a:ext cx="6347637" cy="892512"/>
          </a:xfrm>
          <a:prstGeom prst="rect">
            <a:avLst/>
          </a:prstGeom>
          <a:noFill/>
          <a:ln>
            <a:noFill/>
          </a:ln>
        </p:spPr>
        <p:txBody>
          <a:bodyPr spcFirstLastPara="1" wrap="square" lIns="91425" tIns="45700" rIns="91425" bIns="45700" anchor="t" anchorCtr="0">
            <a:spAutoFit/>
          </a:bodyPr>
          <a:lstStyle/>
          <a:p>
            <a:r>
              <a:rPr lang="es-CO" sz="1600" dirty="0"/>
              <a:t>Favorece al cliente en la creación de una publicidad de modo virtual sin necesidad de empresas externas. </a:t>
            </a:r>
            <a:endParaRPr lang="en-US" sz="1600"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4"/>
          <p:cNvSpPr txBox="1"/>
          <p:nvPr/>
        </p:nvSpPr>
        <p:spPr>
          <a:xfrm>
            <a:off x="2816551" y="228378"/>
            <a:ext cx="362534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MAPA DE PROCESO</a:t>
            </a:r>
            <a:endParaRPr dirty="0"/>
          </a:p>
        </p:txBody>
      </p:sp>
      <p:pic>
        <p:nvPicPr>
          <p:cNvPr id="193" name="Google Shape;193;p14"/>
          <p:cNvPicPr preferRelativeResize="0"/>
          <p:nvPr/>
        </p:nvPicPr>
        <p:blipFill rotWithShape="1">
          <a:blip r:embed="rId3">
            <a:alphaModFix/>
          </a:blip>
          <a:srcRect/>
          <a:stretch/>
        </p:blipFill>
        <p:spPr>
          <a:xfrm>
            <a:off x="662444" y="1282837"/>
            <a:ext cx="7612911" cy="3697804"/>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5"/>
          <p:cNvSpPr txBox="1"/>
          <p:nvPr/>
        </p:nvSpPr>
        <p:spPr>
          <a:xfrm>
            <a:off x="3341188" y="135233"/>
            <a:ext cx="279248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a:solidFill>
                  <a:srgbClr val="274FB2"/>
                </a:solidFill>
                <a:latin typeface="Work Sans"/>
                <a:ea typeface="Work Sans"/>
                <a:cs typeface="Work Sans"/>
                <a:sym typeface="Work Sans"/>
              </a:rPr>
              <a:t>MATRIZ FODA</a:t>
            </a:r>
            <a:endParaRPr/>
          </a:p>
        </p:txBody>
      </p:sp>
      <p:pic>
        <p:nvPicPr>
          <p:cNvPr id="199" name="Google Shape;199;p15"/>
          <p:cNvPicPr preferRelativeResize="0"/>
          <p:nvPr/>
        </p:nvPicPr>
        <p:blipFill rotWithShape="1">
          <a:blip r:embed="rId3">
            <a:alphaModFix/>
          </a:blip>
          <a:srcRect/>
          <a:stretch/>
        </p:blipFill>
        <p:spPr>
          <a:xfrm>
            <a:off x="754912" y="1037690"/>
            <a:ext cx="7433591" cy="38532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16"/>
          <p:cNvPicPr preferRelativeResize="0"/>
          <p:nvPr/>
        </p:nvPicPr>
        <p:blipFill rotWithShape="1">
          <a:blip r:embed="rId3">
            <a:alphaModFix/>
          </a:blip>
          <a:srcRect/>
          <a:stretch/>
        </p:blipFill>
        <p:spPr>
          <a:xfrm>
            <a:off x="1052623" y="850604"/>
            <a:ext cx="6601172" cy="3937233"/>
          </a:xfrm>
          <a:prstGeom prst="rect">
            <a:avLst/>
          </a:prstGeom>
          <a:noFill/>
          <a:ln>
            <a:noFill/>
          </a:ln>
        </p:spPr>
      </p:pic>
      <p:sp>
        <p:nvSpPr>
          <p:cNvPr id="205" name="Google Shape;205;p16"/>
          <p:cNvSpPr txBox="1"/>
          <p:nvPr/>
        </p:nvSpPr>
        <p:spPr>
          <a:xfrm>
            <a:off x="2499977" y="181836"/>
            <a:ext cx="456864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ÁRBOL DE PROBLEMAS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
          <p:cNvSpPr txBox="1"/>
          <p:nvPr/>
        </p:nvSpPr>
        <p:spPr>
          <a:xfrm>
            <a:off x="405378" y="434437"/>
            <a:ext cx="15905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a:solidFill>
                  <a:schemeClr val="lt1"/>
                </a:solidFill>
                <a:latin typeface="Arial"/>
                <a:ea typeface="Arial"/>
                <a:cs typeface="Arial"/>
                <a:sym typeface="Arial"/>
              </a:rPr>
              <a:t>Contenido</a:t>
            </a:r>
            <a:endParaRPr/>
          </a:p>
        </p:txBody>
      </p:sp>
      <p:cxnSp>
        <p:nvCxnSpPr>
          <p:cNvPr id="83" name="Google Shape;83;p2"/>
          <p:cNvCxnSpPr/>
          <p:nvPr/>
        </p:nvCxnSpPr>
        <p:spPr>
          <a:xfrm>
            <a:off x="442338" y="1751853"/>
            <a:ext cx="2314460" cy="0"/>
          </a:xfrm>
          <a:prstGeom prst="straightConnector1">
            <a:avLst/>
          </a:prstGeom>
          <a:noFill/>
          <a:ln w="9525" cap="flat" cmpd="sng">
            <a:solidFill>
              <a:schemeClr val="lt1"/>
            </a:solidFill>
            <a:prstDash val="solid"/>
            <a:round/>
            <a:headEnd type="none" w="sm" len="sm"/>
            <a:tailEnd type="none" w="sm" len="sm"/>
          </a:ln>
        </p:spPr>
      </p:cxnSp>
      <p:cxnSp>
        <p:nvCxnSpPr>
          <p:cNvPr id="84" name="Google Shape;84;p2"/>
          <p:cNvCxnSpPr/>
          <p:nvPr/>
        </p:nvCxnSpPr>
        <p:spPr>
          <a:xfrm>
            <a:off x="3693504" y="1718085"/>
            <a:ext cx="2314460" cy="0"/>
          </a:xfrm>
          <a:prstGeom prst="straightConnector1">
            <a:avLst/>
          </a:prstGeom>
          <a:noFill/>
          <a:ln w="9525" cap="flat" cmpd="sng">
            <a:solidFill>
              <a:schemeClr val="lt1"/>
            </a:solidFill>
            <a:prstDash val="solid"/>
            <a:round/>
            <a:headEnd type="none" w="sm" len="sm"/>
            <a:tailEnd type="none" w="sm" len="sm"/>
          </a:ln>
        </p:spPr>
      </p:cxnSp>
      <p:cxnSp>
        <p:nvCxnSpPr>
          <p:cNvPr id="85" name="Google Shape;85;p2"/>
          <p:cNvCxnSpPr/>
          <p:nvPr/>
        </p:nvCxnSpPr>
        <p:spPr>
          <a:xfrm rot="10800000" flipH="1">
            <a:off x="3703642" y="2074975"/>
            <a:ext cx="2314460" cy="1490"/>
          </a:xfrm>
          <a:prstGeom prst="straightConnector1">
            <a:avLst/>
          </a:prstGeom>
          <a:noFill/>
          <a:ln w="9525" cap="flat" cmpd="sng">
            <a:solidFill>
              <a:schemeClr val="lt1"/>
            </a:solidFill>
            <a:prstDash val="solid"/>
            <a:round/>
            <a:headEnd type="none" w="sm" len="sm"/>
            <a:tailEnd type="none" w="sm" len="sm"/>
          </a:ln>
        </p:spPr>
      </p:cxnSp>
      <p:sp>
        <p:nvSpPr>
          <p:cNvPr id="86" name="Google Shape;86;p2"/>
          <p:cNvSpPr txBox="1"/>
          <p:nvPr/>
        </p:nvSpPr>
        <p:spPr>
          <a:xfrm>
            <a:off x="3689899" y="1335451"/>
            <a:ext cx="14670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Justificación</a:t>
            </a:r>
            <a:endParaRPr/>
          </a:p>
        </p:txBody>
      </p:sp>
      <p:sp>
        <p:nvSpPr>
          <p:cNvPr id="87" name="Google Shape;87;p2"/>
          <p:cNvSpPr txBox="1"/>
          <p:nvPr/>
        </p:nvSpPr>
        <p:spPr>
          <a:xfrm>
            <a:off x="370810" y="2951628"/>
            <a:ext cx="23903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Objetivos Específicos</a:t>
            </a:r>
            <a:endParaRPr/>
          </a:p>
        </p:txBody>
      </p:sp>
      <p:cxnSp>
        <p:nvCxnSpPr>
          <p:cNvPr id="88" name="Google Shape;88;p2"/>
          <p:cNvCxnSpPr/>
          <p:nvPr/>
        </p:nvCxnSpPr>
        <p:spPr>
          <a:xfrm>
            <a:off x="3703642" y="3237996"/>
            <a:ext cx="2314460" cy="0"/>
          </a:xfrm>
          <a:prstGeom prst="straightConnector1">
            <a:avLst/>
          </a:prstGeom>
          <a:noFill/>
          <a:ln w="9525" cap="flat" cmpd="sng">
            <a:solidFill>
              <a:schemeClr val="lt1"/>
            </a:solidFill>
            <a:prstDash val="solid"/>
            <a:round/>
            <a:headEnd type="none" w="sm" len="sm"/>
            <a:tailEnd type="none" w="sm" len="sm"/>
          </a:ln>
        </p:spPr>
      </p:cxnSp>
      <p:sp>
        <p:nvSpPr>
          <p:cNvPr id="89" name="Google Shape;89;p2"/>
          <p:cNvSpPr txBox="1"/>
          <p:nvPr/>
        </p:nvSpPr>
        <p:spPr>
          <a:xfrm>
            <a:off x="3649260" y="2084367"/>
            <a:ext cx="15696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Beneficiarios	</a:t>
            </a:r>
            <a:endParaRPr/>
          </a:p>
        </p:txBody>
      </p:sp>
      <p:sp>
        <p:nvSpPr>
          <p:cNvPr id="90" name="Google Shape;90;p2"/>
          <p:cNvSpPr txBox="1"/>
          <p:nvPr/>
        </p:nvSpPr>
        <p:spPr>
          <a:xfrm>
            <a:off x="404569" y="2561177"/>
            <a:ext cx="19159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Objetivo General</a:t>
            </a:r>
            <a:endParaRPr/>
          </a:p>
        </p:txBody>
      </p:sp>
      <p:cxnSp>
        <p:nvCxnSpPr>
          <p:cNvPr id="91" name="Google Shape;91;p2"/>
          <p:cNvCxnSpPr/>
          <p:nvPr/>
        </p:nvCxnSpPr>
        <p:spPr>
          <a:xfrm>
            <a:off x="442338" y="2120068"/>
            <a:ext cx="2314460" cy="0"/>
          </a:xfrm>
          <a:prstGeom prst="straightConnector1">
            <a:avLst/>
          </a:prstGeom>
          <a:noFill/>
          <a:ln w="9525" cap="flat" cmpd="sng">
            <a:solidFill>
              <a:schemeClr val="lt1"/>
            </a:solidFill>
            <a:prstDash val="solid"/>
            <a:round/>
            <a:headEnd type="none" w="sm" len="sm"/>
            <a:tailEnd type="none" w="sm" len="sm"/>
          </a:ln>
        </p:spPr>
      </p:cxnSp>
      <p:cxnSp>
        <p:nvCxnSpPr>
          <p:cNvPr id="92" name="Google Shape;92;p2"/>
          <p:cNvCxnSpPr/>
          <p:nvPr/>
        </p:nvCxnSpPr>
        <p:spPr>
          <a:xfrm>
            <a:off x="442338" y="2503992"/>
            <a:ext cx="3020909" cy="0"/>
          </a:xfrm>
          <a:prstGeom prst="straightConnector1">
            <a:avLst/>
          </a:prstGeom>
          <a:noFill/>
          <a:ln w="9525" cap="flat" cmpd="sng">
            <a:solidFill>
              <a:schemeClr val="lt1"/>
            </a:solidFill>
            <a:prstDash val="solid"/>
            <a:round/>
            <a:headEnd type="none" w="sm" len="sm"/>
            <a:tailEnd type="none" w="sm" len="sm"/>
          </a:ln>
        </p:spPr>
      </p:cxnSp>
      <p:cxnSp>
        <p:nvCxnSpPr>
          <p:cNvPr id="93" name="Google Shape;93;p2"/>
          <p:cNvCxnSpPr/>
          <p:nvPr/>
        </p:nvCxnSpPr>
        <p:spPr>
          <a:xfrm>
            <a:off x="446748" y="3330074"/>
            <a:ext cx="2314460" cy="0"/>
          </a:xfrm>
          <a:prstGeom prst="straightConnector1">
            <a:avLst/>
          </a:prstGeom>
          <a:noFill/>
          <a:ln w="9525" cap="flat" cmpd="sng">
            <a:solidFill>
              <a:schemeClr val="lt1"/>
            </a:solidFill>
            <a:prstDash val="solid"/>
            <a:round/>
            <a:headEnd type="none" w="sm" len="sm"/>
            <a:tailEnd type="none" w="sm" len="sm"/>
          </a:ln>
        </p:spPr>
      </p:cxnSp>
      <p:sp>
        <p:nvSpPr>
          <p:cNvPr id="94" name="Google Shape;94;p2"/>
          <p:cNvSpPr txBox="1"/>
          <p:nvPr/>
        </p:nvSpPr>
        <p:spPr>
          <a:xfrm>
            <a:off x="351049" y="1721866"/>
            <a:ext cx="3029341" cy="3678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Planteamiento del problema</a:t>
            </a:r>
            <a:endParaRPr/>
          </a:p>
        </p:txBody>
      </p:sp>
      <p:sp>
        <p:nvSpPr>
          <p:cNvPr id="95" name="Google Shape;95;p2"/>
          <p:cNvSpPr txBox="1"/>
          <p:nvPr/>
        </p:nvSpPr>
        <p:spPr>
          <a:xfrm>
            <a:off x="3689899" y="1707132"/>
            <a:ext cx="100540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Alcance</a:t>
            </a:r>
            <a:endParaRPr/>
          </a:p>
        </p:txBody>
      </p:sp>
      <p:sp>
        <p:nvSpPr>
          <p:cNvPr id="96" name="Google Shape;96;p2"/>
          <p:cNvSpPr txBox="1"/>
          <p:nvPr/>
        </p:nvSpPr>
        <p:spPr>
          <a:xfrm>
            <a:off x="361446" y="1395293"/>
            <a:ext cx="16209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Logo y slogan</a:t>
            </a:r>
            <a:endParaRPr/>
          </a:p>
        </p:txBody>
      </p:sp>
      <p:sp>
        <p:nvSpPr>
          <p:cNvPr id="97" name="Google Shape;97;p2"/>
          <p:cNvSpPr txBox="1"/>
          <p:nvPr/>
        </p:nvSpPr>
        <p:spPr>
          <a:xfrm>
            <a:off x="405378" y="2164190"/>
            <a:ext cx="106952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Solución</a:t>
            </a:r>
            <a:endParaRPr/>
          </a:p>
        </p:txBody>
      </p:sp>
      <p:sp>
        <p:nvSpPr>
          <p:cNvPr id="98" name="Google Shape;98;p2"/>
          <p:cNvSpPr txBox="1"/>
          <p:nvPr/>
        </p:nvSpPr>
        <p:spPr>
          <a:xfrm>
            <a:off x="3693504" y="2877864"/>
            <a:ext cx="15696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Limitaciones 	</a:t>
            </a:r>
            <a:endParaRPr/>
          </a:p>
        </p:txBody>
      </p:sp>
      <p:sp>
        <p:nvSpPr>
          <p:cNvPr id="99" name="Google Shape;99;p2"/>
          <p:cNvSpPr txBox="1"/>
          <p:nvPr/>
        </p:nvSpPr>
        <p:spPr>
          <a:xfrm>
            <a:off x="3637876" y="2484958"/>
            <a:ext cx="24929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Restricciones 		</a:t>
            </a:r>
            <a:endParaRPr/>
          </a:p>
        </p:txBody>
      </p:sp>
      <p:sp>
        <p:nvSpPr>
          <p:cNvPr id="100" name="Google Shape;100;p2"/>
          <p:cNvSpPr txBox="1"/>
          <p:nvPr/>
        </p:nvSpPr>
        <p:spPr>
          <a:xfrm>
            <a:off x="6436651" y="1294346"/>
            <a:ext cx="205398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Impacto ambiental 		</a:t>
            </a:r>
            <a:endParaRPr/>
          </a:p>
        </p:txBody>
      </p:sp>
      <p:cxnSp>
        <p:nvCxnSpPr>
          <p:cNvPr id="101" name="Google Shape;101;p2"/>
          <p:cNvCxnSpPr/>
          <p:nvPr/>
        </p:nvCxnSpPr>
        <p:spPr>
          <a:xfrm>
            <a:off x="6423783" y="3330074"/>
            <a:ext cx="2314460" cy="0"/>
          </a:xfrm>
          <a:prstGeom prst="straightConnector1">
            <a:avLst/>
          </a:prstGeom>
          <a:noFill/>
          <a:ln w="9525" cap="flat" cmpd="sng">
            <a:solidFill>
              <a:schemeClr val="lt1"/>
            </a:solidFill>
            <a:prstDash val="solid"/>
            <a:round/>
            <a:headEnd type="none" w="sm" len="sm"/>
            <a:tailEnd type="none" w="sm" len="sm"/>
          </a:ln>
        </p:spPr>
      </p:cxnSp>
      <p:cxnSp>
        <p:nvCxnSpPr>
          <p:cNvPr id="102" name="Google Shape;102;p2"/>
          <p:cNvCxnSpPr/>
          <p:nvPr/>
        </p:nvCxnSpPr>
        <p:spPr>
          <a:xfrm>
            <a:off x="3693504" y="2501073"/>
            <a:ext cx="2314460" cy="0"/>
          </a:xfrm>
          <a:prstGeom prst="straightConnector1">
            <a:avLst/>
          </a:prstGeom>
          <a:noFill/>
          <a:ln w="9525" cap="flat" cmpd="sng">
            <a:solidFill>
              <a:schemeClr val="lt1"/>
            </a:solidFill>
            <a:prstDash val="solid"/>
            <a:round/>
            <a:headEnd type="none" w="sm" len="sm"/>
            <a:tailEnd type="none" w="sm" len="sm"/>
          </a:ln>
        </p:spPr>
      </p:cxnSp>
      <p:sp>
        <p:nvSpPr>
          <p:cNvPr id="103" name="Google Shape;103;p2"/>
          <p:cNvSpPr txBox="1"/>
          <p:nvPr/>
        </p:nvSpPr>
        <p:spPr>
          <a:xfrm>
            <a:off x="6436651" y="2099904"/>
            <a:ext cx="24929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Impacto social		</a:t>
            </a:r>
            <a:endParaRPr/>
          </a:p>
        </p:txBody>
      </p:sp>
      <p:sp>
        <p:nvSpPr>
          <p:cNvPr id="104" name="Google Shape;104;p2"/>
          <p:cNvSpPr txBox="1"/>
          <p:nvPr/>
        </p:nvSpPr>
        <p:spPr>
          <a:xfrm>
            <a:off x="6477321" y="2508532"/>
            <a:ext cx="24929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Matriz FODA			</a:t>
            </a:r>
            <a:endParaRPr/>
          </a:p>
        </p:txBody>
      </p:sp>
      <p:sp>
        <p:nvSpPr>
          <p:cNvPr id="105" name="Google Shape;105;p2"/>
          <p:cNvSpPr txBox="1"/>
          <p:nvPr/>
        </p:nvSpPr>
        <p:spPr>
          <a:xfrm>
            <a:off x="6436651" y="1720296"/>
            <a:ext cx="29546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Impacto económico		</a:t>
            </a:r>
            <a:endParaRPr/>
          </a:p>
        </p:txBody>
      </p:sp>
      <p:sp>
        <p:nvSpPr>
          <p:cNvPr id="106" name="Google Shape;106;p2"/>
          <p:cNvSpPr txBox="1"/>
          <p:nvPr/>
        </p:nvSpPr>
        <p:spPr>
          <a:xfrm>
            <a:off x="6423782" y="2951628"/>
            <a:ext cx="29546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Árbol de problemas		</a:t>
            </a:r>
            <a:endParaRPr/>
          </a:p>
        </p:txBody>
      </p:sp>
      <p:cxnSp>
        <p:nvCxnSpPr>
          <p:cNvPr id="107" name="Google Shape;107;p2"/>
          <p:cNvCxnSpPr/>
          <p:nvPr/>
        </p:nvCxnSpPr>
        <p:spPr>
          <a:xfrm>
            <a:off x="6436651" y="1708610"/>
            <a:ext cx="2314460" cy="0"/>
          </a:xfrm>
          <a:prstGeom prst="straightConnector1">
            <a:avLst/>
          </a:prstGeom>
          <a:noFill/>
          <a:ln w="9525" cap="flat" cmpd="sng">
            <a:solidFill>
              <a:schemeClr val="lt1"/>
            </a:solidFill>
            <a:prstDash val="solid"/>
            <a:round/>
            <a:headEnd type="none" w="sm" len="sm"/>
            <a:tailEnd type="none" w="sm" len="sm"/>
          </a:ln>
        </p:spPr>
      </p:cxnSp>
      <p:cxnSp>
        <p:nvCxnSpPr>
          <p:cNvPr id="108" name="Google Shape;108;p2"/>
          <p:cNvCxnSpPr/>
          <p:nvPr/>
        </p:nvCxnSpPr>
        <p:spPr>
          <a:xfrm>
            <a:off x="6436651" y="2120068"/>
            <a:ext cx="2314460" cy="0"/>
          </a:xfrm>
          <a:prstGeom prst="straightConnector1">
            <a:avLst/>
          </a:prstGeom>
          <a:noFill/>
          <a:ln w="9525" cap="flat" cmpd="sng">
            <a:solidFill>
              <a:schemeClr val="lt1"/>
            </a:solidFill>
            <a:prstDash val="solid"/>
            <a:round/>
            <a:headEnd type="none" w="sm" len="sm"/>
            <a:tailEnd type="none" w="sm" len="sm"/>
          </a:ln>
        </p:spPr>
      </p:cxnSp>
      <p:cxnSp>
        <p:nvCxnSpPr>
          <p:cNvPr id="109" name="Google Shape;109;p2"/>
          <p:cNvCxnSpPr/>
          <p:nvPr/>
        </p:nvCxnSpPr>
        <p:spPr>
          <a:xfrm>
            <a:off x="6477321" y="2513758"/>
            <a:ext cx="2314460" cy="0"/>
          </a:xfrm>
          <a:prstGeom prst="straightConnector1">
            <a:avLst/>
          </a:prstGeom>
          <a:noFill/>
          <a:ln w="9525" cap="flat" cmpd="sng">
            <a:solidFill>
              <a:schemeClr val="lt1"/>
            </a:solidFill>
            <a:prstDash val="solid"/>
            <a:round/>
            <a:headEnd type="none" w="sm" len="sm"/>
            <a:tailEnd type="none" w="sm" len="sm"/>
          </a:ln>
        </p:spPr>
      </p:cxnSp>
      <p:cxnSp>
        <p:nvCxnSpPr>
          <p:cNvPr id="110" name="Google Shape;110;p2"/>
          <p:cNvCxnSpPr/>
          <p:nvPr/>
        </p:nvCxnSpPr>
        <p:spPr>
          <a:xfrm>
            <a:off x="6513048" y="2908304"/>
            <a:ext cx="2314460" cy="0"/>
          </a:xfrm>
          <a:prstGeom prst="straightConnector1">
            <a:avLst/>
          </a:prstGeom>
          <a:noFill/>
          <a:ln w="9525" cap="flat" cmpd="sng">
            <a:solidFill>
              <a:schemeClr val="lt1"/>
            </a:solidFill>
            <a:prstDash val="solid"/>
            <a:round/>
            <a:headEnd type="none" w="sm" len="sm"/>
            <a:tailEnd type="none" w="sm" len="sm"/>
          </a:ln>
        </p:spPr>
      </p:cxnSp>
      <p:cxnSp>
        <p:nvCxnSpPr>
          <p:cNvPr id="111" name="Google Shape;111;p2"/>
          <p:cNvCxnSpPr/>
          <p:nvPr/>
        </p:nvCxnSpPr>
        <p:spPr>
          <a:xfrm>
            <a:off x="3675831" y="2896044"/>
            <a:ext cx="2314460" cy="0"/>
          </a:xfrm>
          <a:prstGeom prst="straightConnector1">
            <a:avLst/>
          </a:prstGeom>
          <a:noFill/>
          <a:ln w="9525" cap="flat" cmpd="sng">
            <a:solidFill>
              <a:schemeClr val="lt1"/>
            </a:solidFill>
            <a:prstDash val="solid"/>
            <a:round/>
            <a:headEnd type="none" w="sm" len="sm"/>
            <a:tailEnd type="none" w="sm" len="sm"/>
          </a:ln>
        </p:spPr>
      </p:cxnSp>
      <p:cxnSp>
        <p:nvCxnSpPr>
          <p:cNvPr id="112" name="Google Shape;112;p2"/>
          <p:cNvCxnSpPr/>
          <p:nvPr/>
        </p:nvCxnSpPr>
        <p:spPr>
          <a:xfrm>
            <a:off x="493463" y="2886257"/>
            <a:ext cx="2314460" cy="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p:nvPr/>
        </p:nvSpPr>
        <p:spPr>
          <a:xfrm>
            <a:off x="3133526" y="391503"/>
            <a:ext cx="311316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LOGO Y SLOGAN</a:t>
            </a:r>
            <a:endParaRPr dirty="0"/>
          </a:p>
        </p:txBody>
      </p:sp>
      <p:pic>
        <p:nvPicPr>
          <p:cNvPr id="118" name="Google Shape;118;p3"/>
          <p:cNvPicPr preferRelativeResize="0"/>
          <p:nvPr/>
        </p:nvPicPr>
        <p:blipFill rotWithShape="1">
          <a:blip r:embed="rId3">
            <a:alphaModFix/>
          </a:blip>
          <a:srcRect/>
          <a:stretch/>
        </p:blipFill>
        <p:spPr>
          <a:xfrm>
            <a:off x="1840173" y="1315091"/>
            <a:ext cx="5164914" cy="2654279"/>
          </a:xfrm>
          <a:prstGeom prst="rect">
            <a:avLst/>
          </a:prstGeom>
          <a:noFill/>
          <a:ln>
            <a:noFill/>
          </a:ln>
        </p:spPr>
      </p:pic>
      <p:sp>
        <p:nvSpPr>
          <p:cNvPr id="119" name="Google Shape;119;p3"/>
          <p:cNvSpPr txBox="1"/>
          <p:nvPr/>
        </p:nvSpPr>
        <p:spPr>
          <a:xfrm>
            <a:off x="1254546" y="4225901"/>
            <a:ext cx="682094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a:solidFill>
                  <a:schemeClr val="dk1"/>
                </a:solidFill>
                <a:latin typeface="Arial Black"/>
                <a:ea typeface="Arial Black"/>
                <a:cs typeface="Arial Black"/>
                <a:sym typeface="Arial Black"/>
              </a:rPr>
              <a:t>CUERPO, CULTURA Y DEPORTE.</a:t>
            </a:r>
            <a:endParaRPr sz="2800" b="1">
              <a:solidFill>
                <a:schemeClr val="dk1"/>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p:nvPr/>
        </p:nvSpPr>
        <p:spPr>
          <a:xfrm>
            <a:off x="1052623" y="529726"/>
            <a:ext cx="506023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a:solidFill>
                  <a:srgbClr val="274FB2"/>
                </a:solidFill>
                <a:latin typeface="Work Sans"/>
                <a:ea typeface="Work Sans"/>
                <a:cs typeface="Work Sans"/>
                <a:sym typeface="Work Sans"/>
              </a:rPr>
              <a:t>PLANTEAMIENTO DEL PROBLEMA</a:t>
            </a:r>
            <a:endParaRPr/>
          </a:p>
        </p:txBody>
      </p:sp>
      <p:sp>
        <p:nvSpPr>
          <p:cNvPr id="126" name="Google Shape;126;p4"/>
          <p:cNvSpPr txBox="1"/>
          <p:nvPr/>
        </p:nvSpPr>
        <p:spPr>
          <a:xfrm>
            <a:off x="1052623" y="1860698"/>
            <a:ext cx="5295014" cy="1323399"/>
          </a:xfrm>
          <a:prstGeom prst="rect">
            <a:avLst/>
          </a:prstGeom>
          <a:noFill/>
          <a:ln>
            <a:noFill/>
          </a:ln>
        </p:spPr>
        <p:txBody>
          <a:bodyPr spcFirstLastPara="1" wrap="square" lIns="91425" tIns="45700" rIns="91425" bIns="45700" anchor="t" anchorCtr="0">
            <a:spAutoFit/>
          </a:bodyPr>
          <a:lstStyle/>
          <a:p>
            <a:pPr lvl="0"/>
            <a:r>
              <a:rPr lang="es-CO" sz="2000" dirty="0"/>
              <a:t> Existe un acceso limitado a información y comunicación hacia los interesados y posibles interesados del club de patinaje Nativos Apalapajawaa.</a:t>
            </a:r>
            <a:endParaRPr sz="28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p:nvPr/>
        </p:nvSpPr>
        <p:spPr>
          <a:xfrm>
            <a:off x="3600387" y="469223"/>
            <a:ext cx="212929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SOLUCIÓN </a:t>
            </a:r>
            <a:endParaRPr dirty="0"/>
          </a:p>
        </p:txBody>
      </p:sp>
      <p:sp>
        <p:nvSpPr>
          <p:cNvPr id="133" name="Google Shape;133;p5"/>
          <p:cNvSpPr txBox="1"/>
          <p:nvPr/>
        </p:nvSpPr>
        <p:spPr>
          <a:xfrm>
            <a:off x="1190848" y="1478509"/>
            <a:ext cx="6948376" cy="2862282"/>
          </a:xfrm>
          <a:prstGeom prst="rect">
            <a:avLst/>
          </a:prstGeom>
          <a:noFill/>
          <a:ln>
            <a:noFill/>
          </a:ln>
        </p:spPr>
        <p:txBody>
          <a:bodyPr spcFirstLastPara="1" wrap="square" lIns="91425" tIns="45700" rIns="91425" bIns="45700" anchor="t" anchorCtr="0">
            <a:spAutoFit/>
          </a:bodyPr>
          <a:lstStyle/>
          <a:p>
            <a:r>
              <a:rPr lang="es-CO" sz="2000" dirty="0"/>
              <a:t>Se crea un sitio web con el fin de que el club de patinaje Nativos Apalapajawaa tenga un alojamiento de información virtual propio por el medio de cual los aprendices, instructores e interesados puedan conectar y tener un punto de encuentro donde existan funcionalidades tanto de comunicación como de procesos sistematizados de la escuela como: inscripciones, mensualidades, avisos de instructores, informes estadísticos de los corredores, carro de compras, entre otros.</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p:nvPr/>
        </p:nvSpPr>
        <p:spPr>
          <a:xfrm>
            <a:off x="2401826" y="477344"/>
            <a:ext cx="434034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OBJETIVO GENERAL </a:t>
            </a:r>
            <a:endParaRPr dirty="0"/>
          </a:p>
        </p:txBody>
      </p:sp>
      <p:sp>
        <p:nvSpPr>
          <p:cNvPr id="141" name="Google Shape;141;p6"/>
          <p:cNvSpPr txBox="1"/>
          <p:nvPr/>
        </p:nvSpPr>
        <p:spPr>
          <a:xfrm>
            <a:off x="1082982" y="1624275"/>
            <a:ext cx="6978036" cy="1631175"/>
          </a:xfrm>
          <a:prstGeom prst="rect">
            <a:avLst/>
          </a:prstGeom>
          <a:noFill/>
          <a:ln>
            <a:noFill/>
          </a:ln>
        </p:spPr>
        <p:txBody>
          <a:bodyPr spcFirstLastPara="1" wrap="square" lIns="91425" tIns="45700" rIns="91425" bIns="45700" anchor="t" anchorCtr="0">
            <a:spAutoFit/>
          </a:bodyPr>
          <a:lstStyle/>
          <a:p>
            <a:r>
              <a:rPr lang="es-CO" sz="2000" dirty="0"/>
              <a:t>Desarrollar e implementar un sitio web que almacene información del club y que permita llevar a acabo procesos sistematizados de comercio, estadísticos de los corredores y de modificación de contenido del club de patinaje Nativos Apalapajawaa.</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p:nvPr/>
        </p:nvSpPr>
        <p:spPr>
          <a:xfrm>
            <a:off x="2060451" y="293421"/>
            <a:ext cx="473076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OBJETIVO ESPECÍFICOS </a:t>
            </a:r>
            <a:endParaRPr dirty="0"/>
          </a:p>
        </p:txBody>
      </p:sp>
      <p:sp>
        <p:nvSpPr>
          <p:cNvPr id="147" name="Google Shape;147;p7"/>
          <p:cNvSpPr txBox="1"/>
          <p:nvPr/>
        </p:nvSpPr>
        <p:spPr>
          <a:xfrm>
            <a:off x="638666" y="1027415"/>
            <a:ext cx="7574335" cy="3693278"/>
          </a:xfrm>
          <a:prstGeom prst="rect">
            <a:avLst/>
          </a:prstGeom>
          <a:noFill/>
          <a:ln>
            <a:noFill/>
          </a:ln>
        </p:spPr>
        <p:txBody>
          <a:bodyPr spcFirstLastPara="1" wrap="square" lIns="91425" tIns="45700" rIns="91425" bIns="45700" anchor="t" anchorCtr="0">
            <a:spAutoFit/>
          </a:bodyPr>
          <a:lstStyle/>
          <a:p>
            <a:pPr marL="285750" lvl="0" indent="-285750">
              <a:buFont typeface="Wingdings" panose="05000000000000000000" pitchFamily="2" charset="2"/>
              <a:buChar char="ü"/>
            </a:pPr>
            <a:r>
              <a:rPr lang="es-CO" sz="1800" dirty="0"/>
              <a:t>Facilitar el acceso a información del club de patinaje a las personas interesadas en el mismo</a:t>
            </a:r>
            <a:r>
              <a:rPr lang="es-CO" sz="1800" dirty="0" smtClean="0"/>
              <a:t>.</a:t>
            </a:r>
          </a:p>
          <a:p>
            <a:pPr lvl="0"/>
            <a:endParaRPr lang="en-US" sz="1800" dirty="0"/>
          </a:p>
          <a:p>
            <a:pPr marL="285750" lvl="0" indent="-285750">
              <a:buFont typeface="Wingdings" panose="05000000000000000000" pitchFamily="2" charset="2"/>
              <a:buChar char="ü"/>
            </a:pPr>
            <a:r>
              <a:rPr lang="es-CO" sz="1800" dirty="0"/>
              <a:t>Permitir la comunicación eficaz entre integrantes/interesados con instructores o administrativos del club</a:t>
            </a:r>
            <a:r>
              <a:rPr lang="es-CO" sz="1800" dirty="0" smtClean="0"/>
              <a:t>.</a:t>
            </a:r>
          </a:p>
          <a:p>
            <a:pPr lvl="0"/>
            <a:endParaRPr lang="en-US" sz="1800" dirty="0"/>
          </a:p>
          <a:p>
            <a:pPr marL="285750" lvl="0" indent="-285750">
              <a:buFont typeface="Wingdings" panose="05000000000000000000" pitchFamily="2" charset="2"/>
              <a:buChar char="ü"/>
            </a:pPr>
            <a:r>
              <a:rPr lang="es-CO" sz="1800" dirty="0"/>
              <a:t>Desarrollar un catálogo de productos y carro de compra que facilite la venta de artículos e implementos deportivos del club</a:t>
            </a:r>
            <a:r>
              <a:rPr lang="es-CO" sz="1800" dirty="0" smtClean="0"/>
              <a:t>.</a:t>
            </a:r>
          </a:p>
          <a:p>
            <a:pPr lvl="0"/>
            <a:endParaRPr lang="en-US" sz="1800" dirty="0"/>
          </a:p>
          <a:p>
            <a:pPr marL="285750" lvl="0" indent="-285750">
              <a:buFont typeface="Wingdings" panose="05000000000000000000" pitchFamily="2" charset="2"/>
              <a:buChar char="ü"/>
            </a:pPr>
            <a:r>
              <a:rPr lang="es-CO" sz="1800" dirty="0"/>
              <a:t>Agilizar y facilitar el proceso de pre-inscripciones y llevar registro de la mensualidad</a:t>
            </a:r>
            <a:r>
              <a:rPr lang="es-CO" sz="1800" dirty="0" smtClean="0"/>
              <a:t>.</a:t>
            </a:r>
          </a:p>
          <a:p>
            <a:pPr lvl="0"/>
            <a:endParaRPr lang="en-US" sz="1800" dirty="0"/>
          </a:p>
          <a:p>
            <a:pPr marL="285750" lvl="0" indent="-285750">
              <a:buFont typeface="Wingdings" panose="05000000000000000000" pitchFamily="2" charset="2"/>
              <a:buChar char="ü"/>
            </a:pPr>
            <a:r>
              <a:rPr lang="es-CO" sz="1800" dirty="0"/>
              <a:t>Generar informes estadísticos de los corredores del club</a:t>
            </a:r>
            <a:r>
              <a:rPr lang="es-CO" sz="1800" dirty="0" smtClean="0"/>
              <a:t>.</a:t>
            </a: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txBox="1"/>
          <p:nvPr/>
        </p:nvSpPr>
        <p:spPr>
          <a:xfrm>
            <a:off x="3116512" y="276847"/>
            <a:ext cx="288359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JUSTIFICACIÓN</a:t>
            </a:r>
            <a:endParaRPr dirty="0"/>
          </a:p>
        </p:txBody>
      </p:sp>
      <p:sp>
        <p:nvSpPr>
          <p:cNvPr id="153" name="Google Shape;153;p8"/>
          <p:cNvSpPr txBox="1"/>
          <p:nvPr/>
        </p:nvSpPr>
        <p:spPr>
          <a:xfrm>
            <a:off x="419986" y="1157945"/>
            <a:ext cx="8304027" cy="3893333"/>
          </a:xfrm>
          <a:prstGeom prst="rect">
            <a:avLst/>
          </a:prstGeom>
          <a:noFill/>
          <a:ln>
            <a:noFill/>
          </a:ln>
        </p:spPr>
        <p:txBody>
          <a:bodyPr spcFirstLastPara="1" wrap="square" lIns="91425" tIns="45700" rIns="91425" bIns="45700" anchor="t" anchorCtr="0">
            <a:spAutoFit/>
          </a:bodyPr>
          <a:lstStyle/>
          <a:p>
            <a:r>
              <a:rPr lang="es-CO" sz="1300" dirty="0"/>
              <a:t> Palabras clave: acceso, oportunidad, sitio web, crecimiento, información, transmisión, expansión, público </a:t>
            </a:r>
            <a:endParaRPr lang="en-US" sz="1300" dirty="0"/>
          </a:p>
          <a:p>
            <a:r>
              <a:rPr lang="es-CO" sz="1300" dirty="0"/>
              <a:t>     En la actualidad un sitio web brinda un gran potencial para compartir de manera ágil y eficaz un producto o servicio de micro y macro empresas. Este espacio virtual pertenece a las TICS, siendo parte de la vanguardia en tecnología, información y publicidad del siglo </a:t>
            </a:r>
            <a:r>
              <a:rPr lang="es-CO" sz="1300" dirty="0" err="1"/>
              <a:t>XXl</a:t>
            </a:r>
            <a:r>
              <a:rPr lang="es-CO" sz="1300" dirty="0"/>
              <a:t>, generando la oportunidad de expandirse y dando el acceso a una interacción más segura y eficaz para el público.</a:t>
            </a:r>
            <a:endParaRPr lang="en-US" sz="1300" dirty="0"/>
          </a:p>
          <a:p>
            <a:r>
              <a:rPr lang="es-CO" sz="1300" dirty="0"/>
              <a:t>Material de apoyo: </a:t>
            </a:r>
            <a:r>
              <a:rPr lang="es-CO" sz="1300" u="sng" dirty="0">
                <a:hlinkClick r:id="rId3"/>
              </a:rPr>
              <a:t>https://www.useit.es/blog/beneficios-de-tener-una-pagina-web</a:t>
            </a:r>
            <a:endParaRPr lang="en-US" sz="1300" dirty="0"/>
          </a:p>
          <a:p>
            <a:r>
              <a:rPr lang="es-CO" sz="1300" dirty="0"/>
              <a:t>     El club Nativos Apalapajawaa es un club de patinaje de carreras que se encuentra ubicado en la ciudad de Bogotá, cuenta con diferentes modalidades de escuela que se dividen por ramas: escuela y club, estas ramas por niveles:  escuela básica, avanzada o club novatos y club ligas, y estos niveles por sus propios subniveles. Este club tiene un acceso a la información limitado debido al manejo de la información que se lleva a cabo por un medio cerrado que lo deja con escasas oportunidades de trasmisión y visualización de la información por un público interesado, aunque si exista un canal de información para los integrantes del club, existe una barrera que se interpone entre las personas interesadas y el propio club provocando un estancamiento en el crecimiento de la imagen comercial de club. </a:t>
            </a:r>
            <a:endParaRPr lang="en-US" sz="1300" dirty="0"/>
          </a:p>
          <a:p>
            <a:r>
              <a:rPr lang="es-CO" sz="1300" dirty="0"/>
              <a:t>     Siguiendo con las tendencias del mercado global se puede encontrar una solución a esta         problemática, la creación de un sitio web permitiría el acceso a un público nuevo al club y posibilitaría el crecimiento del mismo. Al cumplir con el desarrollo e implementación de un sitio web para el club Nativos Apalapajawaa, se accederían a nuevas oportunidades de mercado y expansión permitiendo competir con los rivales en la industria y otorgando al club un alojamiento de información accesible para todo el mundo.</a:t>
            </a:r>
            <a:endParaRPr sz="13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p:nvPr/>
        </p:nvSpPr>
        <p:spPr>
          <a:xfrm>
            <a:off x="3536392" y="263589"/>
            <a:ext cx="21452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rgbClr val="274FB2"/>
                </a:solidFill>
                <a:latin typeface="Work Sans"/>
                <a:ea typeface="Work Sans"/>
                <a:cs typeface="Work Sans"/>
                <a:sym typeface="Work Sans"/>
              </a:rPr>
              <a:t>ALCANCE</a:t>
            </a:r>
            <a:endParaRPr dirty="0"/>
          </a:p>
        </p:txBody>
      </p:sp>
      <p:sp>
        <p:nvSpPr>
          <p:cNvPr id="159" name="Google Shape;159;p9"/>
          <p:cNvSpPr txBox="1"/>
          <p:nvPr/>
        </p:nvSpPr>
        <p:spPr>
          <a:xfrm>
            <a:off x="765543" y="786809"/>
            <a:ext cx="7293935" cy="4031833"/>
          </a:xfrm>
          <a:prstGeom prst="rect">
            <a:avLst/>
          </a:prstGeom>
          <a:noFill/>
          <a:ln>
            <a:noFill/>
          </a:ln>
        </p:spPr>
        <p:txBody>
          <a:bodyPr spcFirstLastPara="1" wrap="square" lIns="91425" tIns="45700" rIns="91425" bIns="45700" anchor="t" anchorCtr="0">
            <a:spAutoFit/>
          </a:bodyPr>
          <a:lstStyle/>
          <a:p>
            <a:r>
              <a:rPr lang="es-CO" sz="1600" dirty="0"/>
              <a:t>En un plazo de 18 meses que empieza en enero del 2020, desarrollar un sitio web para el Club de patinaje nativos Apalapajawaa donde se almacenara información del club como misión, visión, reglamento, documentación legal, ubicación, cláusulas, entre otro. Contará con un sistema de roles para administrador, instructores, aprendices y visitantes, dependiendo de cada perfil se adecuarán los permisos en el sitio web. Se creará una página dedicada a exponer accesorios deportivos para la venta, que cuente con su características y precios.</a:t>
            </a:r>
            <a:endParaRPr lang="en-US" sz="1600" dirty="0"/>
          </a:p>
          <a:p>
            <a:r>
              <a:rPr lang="es-CO" sz="1600" dirty="0"/>
              <a:t>Existirá una página para los interesados, que declarará precios de inscripción y de mensualidad según la rama, nivel y subnivel a la que se desea inscribir el cual a cabo a partir de un formulario. El sitio web contara con una página donde el administrador podrá registrar y modificar contenido del sitio web como: eventos deportivos, clases y horarios de entrenamientos para que estos sean vistos por los otros roles. </a:t>
            </a:r>
            <a:endParaRPr lang="en-US" sz="1600" dirty="0"/>
          </a:p>
          <a:p>
            <a:r>
              <a:rPr lang="es-CO" sz="1600" dirty="0"/>
              <a:t>El rol de instructor permitirá registrar los datos de las competencias de los aprendices para generar un informe estadístico para su valoración.</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1302</Words>
  <Application>Microsoft Office PowerPoint</Application>
  <PresentationFormat>Presentación en pantalla (16:9)</PresentationFormat>
  <Paragraphs>98</Paragraphs>
  <Slides>17</Slides>
  <Notes>17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Calibri</vt:lpstr>
      <vt:lpstr>Arial</vt:lpstr>
      <vt:lpstr>Wingdings</vt:lpstr>
      <vt:lpstr>Arial Black</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lo</cp:lastModifiedBy>
  <cp:revision>9</cp:revision>
  <dcterms:created xsi:type="dcterms:W3CDTF">2018-12-10T14:32:57Z</dcterms:created>
  <dcterms:modified xsi:type="dcterms:W3CDTF">2020-03-30T01:51:19Z</dcterms:modified>
</cp:coreProperties>
</file>