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5143500" type="screen16x9"/>
  <p:notesSz cx="6858000" cy="9144000"/>
  <p:embeddedFontLst>
    <p:embeddedFont>
      <p:font typeface="Calibri" panose="020F0502020204030204" pitchFamily="34" charset="0"/>
      <p:regular r:id="rId20"/>
      <p:bold r:id="rId21"/>
      <p:italic r:id="rId22"/>
      <p:boldItalic r:id="rId23"/>
    </p:embeddedFont>
    <p:embeddedFont>
      <p:font typeface="Work Sans" panose="020B0604020202020204" charset="0"/>
      <p:regular r:id="rId24"/>
      <p:bold r:id="rId25"/>
      <p:italic r:id="rId26"/>
      <p:boldItalic r:id="rId27"/>
    </p:embeddedFont>
    <p:embeddedFont>
      <p:font typeface="Arial Black" panose="020B0A04020102020204" pitchFamily="34" charset="0"/>
      <p:bold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0" roundtripDataSignature="AMtx7miFSicdzhu+UlaRXycrSAv44Zdgv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0" d="100"/>
          <a:sy n="100" d="100"/>
        </p:scale>
        <p:origin x="498"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customschemas.google.com/relationships/presentationmetadata" Target="meta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s-ES" sz="1200" b="0" i="0" u="none" strike="noStrike" cap="none">
                <a:solidFill>
                  <a:schemeClr val="dk1"/>
                </a:solidFill>
                <a:latin typeface="Calibri"/>
                <a:ea typeface="Calibri"/>
                <a:cs typeface="Calibri"/>
                <a:sym typeface="Calibri"/>
              </a:rPr>
              <a:t>‹Nº›</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05491212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2" name="Google Shape;72;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s-ES"/>
              <a:t>Esta diapositiva no se debe modificar, es la portada y debe permanecer igual para todas las presentaciones</a:t>
            </a:r>
            <a:endParaRPr/>
          </a:p>
        </p:txBody>
      </p:sp>
      <p:sp>
        <p:nvSpPr>
          <p:cNvPr id="73" name="Google Shape;73;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1</a:t>
            </a:fld>
            <a:endParaRPr/>
          </a:p>
        </p:txBody>
      </p:sp>
    </p:spTree>
    <p:extLst>
      <p:ext uri="{BB962C8B-B14F-4D97-AF65-F5344CB8AC3E}">
        <p14:creationId xmlns:p14="http://schemas.microsoft.com/office/powerpoint/2010/main" val="37975844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2" name="Google Shape;16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516643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68" name="Google Shape;16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816412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4" name="Google Shape;174;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922260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0" name="Google Shape;180;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910914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0" name="Google Shape;190;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395145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6" name="Google Shape;196;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317372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2" name="Google Shape;202;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549618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8" name="Google Shape;208;p1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71450" lvl="0" indent="-171450" algn="l" rtl="0">
              <a:spcBef>
                <a:spcPts val="0"/>
              </a:spcBef>
              <a:spcAft>
                <a:spcPts val="0"/>
              </a:spcAft>
              <a:buClr>
                <a:schemeClr val="dk1"/>
              </a:buClr>
              <a:buSzPts val="1200"/>
              <a:buFont typeface="Calibri"/>
              <a:buChar char="-"/>
            </a:pPr>
            <a:r>
              <a:rPr lang="es-ES"/>
              <a:t>Utilice esta diapositiva al final de su presentación</a:t>
            </a:r>
            <a:endParaRPr/>
          </a:p>
          <a:p>
            <a:pPr marL="171450" lvl="0" indent="-171450" algn="l" rtl="0">
              <a:spcBef>
                <a:spcPts val="0"/>
              </a:spcBef>
              <a:spcAft>
                <a:spcPts val="0"/>
              </a:spcAft>
              <a:buClr>
                <a:schemeClr val="dk1"/>
              </a:buClr>
              <a:buSzPts val="1200"/>
              <a:buFont typeface="Calibri"/>
              <a:buChar char="-"/>
            </a:pPr>
            <a:r>
              <a:rPr lang="es-ES"/>
              <a:t>Esta diapositiva no debe modificarse</a:t>
            </a:r>
            <a:endParaRPr/>
          </a:p>
        </p:txBody>
      </p:sp>
      <p:sp>
        <p:nvSpPr>
          <p:cNvPr id="209" name="Google Shape;209;p1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17</a:t>
            </a:fld>
            <a:endParaRPr/>
          </a:p>
        </p:txBody>
      </p:sp>
    </p:spTree>
    <p:extLst>
      <p:ext uri="{BB962C8B-B14F-4D97-AF65-F5344CB8AC3E}">
        <p14:creationId xmlns:p14="http://schemas.microsoft.com/office/powerpoint/2010/main" val="37468885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9" name="Google Shape;79;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71450" lvl="0" indent="-171450" algn="l" rtl="0">
              <a:spcBef>
                <a:spcPts val="0"/>
              </a:spcBef>
              <a:spcAft>
                <a:spcPts val="0"/>
              </a:spcAft>
              <a:buClr>
                <a:schemeClr val="dk1"/>
              </a:buClr>
              <a:buSzPts val="1200"/>
              <a:buFont typeface="Calibri"/>
              <a:buChar char="-"/>
            </a:pPr>
            <a:r>
              <a:rPr lang="es-ES"/>
              <a:t>Escriba en esta diapositiva el titulo de la presentación y si lo desea puede agregar los temas que va exponer.</a:t>
            </a:r>
            <a:endParaRPr/>
          </a:p>
          <a:p>
            <a:pPr marL="171450" lvl="0" indent="-171450" algn="l" rtl="0">
              <a:spcBef>
                <a:spcPts val="0"/>
              </a:spcBef>
              <a:spcAft>
                <a:spcPts val="0"/>
              </a:spcAft>
              <a:buClr>
                <a:schemeClr val="dk1"/>
              </a:buClr>
              <a:buSzPts val="1200"/>
              <a:buFont typeface="Calibri"/>
              <a:buChar char="-"/>
            </a:pPr>
            <a:r>
              <a:rPr lang="es-ES"/>
              <a:t>Si va a dejar solo el titulo déjelo centrado en la diapositiva.</a:t>
            </a:r>
            <a:endParaRPr/>
          </a:p>
          <a:p>
            <a:pPr marL="171450" lvl="0" indent="-171450" algn="l" rtl="0">
              <a:spcBef>
                <a:spcPts val="0"/>
              </a:spcBef>
              <a:spcAft>
                <a:spcPts val="0"/>
              </a:spcAft>
              <a:buClr>
                <a:schemeClr val="dk1"/>
              </a:buClr>
              <a:buSzPts val="1200"/>
              <a:buFont typeface="Calibri"/>
              <a:buChar char="-"/>
            </a:pPr>
            <a:r>
              <a:rPr lang="es-ES"/>
              <a:t>Los textos deben ir en color blanco en tipografía Arial.</a:t>
            </a:r>
            <a:endParaRPr/>
          </a:p>
        </p:txBody>
      </p:sp>
      <p:sp>
        <p:nvSpPr>
          <p:cNvPr id="80" name="Google Shape;80;p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2</a:t>
            </a:fld>
            <a:endParaRPr/>
          </a:p>
        </p:txBody>
      </p:sp>
    </p:spTree>
    <p:extLst>
      <p:ext uri="{BB962C8B-B14F-4D97-AF65-F5344CB8AC3E}">
        <p14:creationId xmlns:p14="http://schemas.microsoft.com/office/powerpoint/2010/main" val="17437287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5" name="Google Shape;11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554388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2" name="Google Shape;122;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71450" lvl="0" indent="-171450" algn="l" rtl="0">
              <a:spcBef>
                <a:spcPts val="0"/>
              </a:spcBef>
              <a:spcAft>
                <a:spcPts val="0"/>
              </a:spcAft>
              <a:buClr>
                <a:schemeClr val="dk1"/>
              </a:buClr>
              <a:buSzPts val="1200"/>
              <a:buFont typeface="Calibri"/>
              <a:buChar char="-"/>
            </a:pPr>
            <a:r>
              <a:rPr lang="es-ES"/>
              <a:t>Utilice esta diapositiva si necesita incluir textos más extensos.</a:t>
            </a:r>
            <a:endParaRPr/>
          </a:p>
          <a:p>
            <a:pPr marL="171450" lvl="0" indent="-171450" algn="l" rtl="0">
              <a:spcBef>
                <a:spcPts val="0"/>
              </a:spcBef>
              <a:spcAft>
                <a:spcPts val="0"/>
              </a:spcAft>
              <a:buClr>
                <a:schemeClr val="dk1"/>
              </a:buClr>
              <a:buSzPts val="1200"/>
              <a:buFont typeface="Calibri"/>
              <a:buChar char="-"/>
            </a:pPr>
            <a:r>
              <a:rPr lang="es-ES"/>
              <a:t>Los textos deben ir en azul (utilice el azul que aparece en la opciones de color de letra - -&gt; colores recientes) en tipografía Arial y justificados.</a:t>
            </a:r>
            <a:endParaRPr/>
          </a:p>
          <a:p>
            <a:pPr marL="171450" lvl="0" indent="-171450" algn="l" rtl="0">
              <a:spcBef>
                <a:spcPts val="0"/>
              </a:spcBef>
              <a:spcAft>
                <a:spcPts val="0"/>
              </a:spcAft>
              <a:buClr>
                <a:schemeClr val="dk1"/>
              </a:buClr>
              <a:buSzPts val="1200"/>
              <a:buFont typeface="Calibri"/>
              <a:buChar char="-"/>
            </a:pPr>
            <a:r>
              <a:rPr lang="es-ES"/>
              <a:t>Asegúrese que los textos no se monten sobre la franja verde.</a:t>
            </a:r>
            <a:endParaRPr/>
          </a:p>
        </p:txBody>
      </p:sp>
      <p:sp>
        <p:nvSpPr>
          <p:cNvPr id="123" name="Google Shape;123;p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4</a:t>
            </a:fld>
            <a:endParaRPr/>
          </a:p>
        </p:txBody>
      </p:sp>
    </p:spTree>
    <p:extLst>
      <p:ext uri="{BB962C8B-B14F-4D97-AF65-F5344CB8AC3E}">
        <p14:creationId xmlns:p14="http://schemas.microsoft.com/office/powerpoint/2010/main" val="42238812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9" name="Google Shape;129;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71450" lvl="0" indent="-171450" algn="l" rtl="0">
              <a:spcBef>
                <a:spcPts val="0"/>
              </a:spcBef>
              <a:spcAft>
                <a:spcPts val="0"/>
              </a:spcAft>
              <a:buClr>
                <a:schemeClr val="dk1"/>
              </a:buClr>
              <a:buSzPts val="1200"/>
              <a:buFont typeface="Calibri"/>
              <a:buChar char="-"/>
            </a:pPr>
            <a:r>
              <a:rPr lang="es-ES"/>
              <a:t>Utilice esta diapositiva para incluir tablas y gráficos.</a:t>
            </a:r>
            <a:endParaRPr/>
          </a:p>
          <a:p>
            <a:pPr marL="171450" lvl="0" indent="-171450" algn="l" rtl="0">
              <a:spcBef>
                <a:spcPts val="0"/>
              </a:spcBef>
              <a:spcAft>
                <a:spcPts val="0"/>
              </a:spcAft>
              <a:buClr>
                <a:schemeClr val="dk1"/>
              </a:buClr>
              <a:buSzPts val="1200"/>
              <a:buFont typeface="Calibri"/>
              <a:buChar char="-"/>
            </a:pPr>
            <a:r>
              <a:rPr lang="es-ES"/>
              <a:t>Los textos deben ir en azul (utilice el azul que aparece en la opciones de color de letra - -&gt; colores recientes) en tipografía Arial.</a:t>
            </a:r>
            <a:endParaRPr/>
          </a:p>
        </p:txBody>
      </p:sp>
      <p:sp>
        <p:nvSpPr>
          <p:cNvPr id="130" name="Google Shape;130;p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5</a:t>
            </a:fld>
            <a:endParaRPr/>
          </a:p>
        </p:txBody>
      </p:sp>
    </p:spTree>
    <p:extLst>
      <p:ext uri="{BB962C8B-B14F-4D97-AF65-F5344CB8AC3E}">
        <p14:creationId xmlns:p14="http://schemas.microsoft.com/office/powerpoint/2010/main" val="7376760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p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71450" lvl="0" indent="-171450" algn="l" rtl="0">
              <a:spcBef>
                <a:spcPts val="0"/>
              </a:spcBef>
              <a:spcAft>
                <a:spcPts val="0"/>
              </a:spcAft>
              <a:buClr>
                <a:schemeClr val="dk1"/>
              </a:buClr>
              <a:buSzPts val="1200"/>
              <a:buFont typeface="Calibri"/>
              <a:buChar char="-"/>
            </a:pPr>
            <a:r>
              <a:rPr lang="es-ES"/>
              <a:t>Utilice esta diapositiva para incluir tablas y gráficos.</a:t>
            </a:r>
            <a:endParaRPr/>
          </a:p>
          <a:p>
            <a:pPr marL="171450" lvl="0" indent="-171450" algn="l" rtl="0">
              <a:spcBef>
                <a:spcPts val="0"/>
              </a:spcBef>
              <a:spcAft>
                <a:spcPts val="0"/>
              </a:spcAft>
              <a:buClr>
                <a:schemeClr val="dk1"/>
              </a:buClr>
              <a:buSzPts val="1200"/>
              <a:buFont typeface="Calibri"/>
              <a:buChar char="-"/>
            </a:pPr>
            <a:r>
              <a:rPr lang="es-ES"/>
              <a:t>Los textos deben ir en azul (utilice el azul que aparece en la opciones de color de letra - -&gt; colores recientes) en tipografía Arial.</a:t>
            </a:r>
            <a:endParaRPr/>
          </a:p>
        </p:txBody>
      </p:sp>
      <p:sp>
        <p:nvSpPr>
          <p:cNvPr id="137" name="Google Shape;137;p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6</a:t>
            </a:fld>
            <a:endParaRPr/>
          </a:p>
        </p:txBody>
      </p:sp>
    </p:spTree>
    <p:extLst>
      <p:ext uri="{BB962C8B-B14F-4D97-AF65-F5344CB8AC3E}">
        <p14:creationId xmlns:p14="http://schemas.microsoft.com/office/powerpoint/2010/main" val="15313911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4" name="Google Shape;14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304452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0" name="Google Shape;15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622365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6" name="Google Shape;156;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2650338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a de título">
  <p:cSld name="Diapositiva de título">
    <p:spTree>
      <p:nvGrpSpPr>
        <p:cNvPr id="1" name="Shape 15"/>
        <p:cNvGrpSpPr/>
        <p:nvPr/>
      </p:nvGrpSpPr>
      <p:grpSpPr>
        <a:xfrm>
          <a:off x="0" y="0"/>
          <a:ext cx="0" cy="0"/>
          <a:chOff x="0" y="0"/>
          <a:chExt cx="0" cy="0"/>
        </a:xfrm>
      </p:grpSpPr>
      <p:pic>
        <p:nvPicPr>
          <p:cNvPr id="16" name="Google Shape;16;p19" descr="Plantilla-presentaciones_naranja_portada.png"/>
          <p:cNvPicPr preferRelativeResize="0"/>
          <p:nvPr/>
        </p:nvPicPr>
        <p:blipFill rotWithShape="1">
          <a:blip r:embed="rId2">
            <a:alphaModFix/>
          </a:blip>
          <a:srcRect/>
          <a:stretch/>
        </p:blipFill>
        <p:spPr>
          <a:xfrm>
            <a:off x="0" y="0"/>
            <a:ext cx="9144000" cy="51435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44"/>
        <p:cNvGrpSpPr/>
        <p:nvPr/>
      </p:nvGrpSpPr>
      <p:grpSpPr>
        <a:xfrm>
          <a:off x="0" y="0"/>
          <a:ext cx="0" cy="0"/>
          <a:chOff x="0" y="0"/>
          <a:chExt cx="0" cy="0"/>
        </a:xfrm>
      </p:grpSpPr>
      <p:sp>
        <p:nvSpPr>
          <p:cNvPr id="45" name="Google Shape;45;p28"/>
          <p:cNvSpPr txBox="1">
            <a:spLocks noGrp="1"/>
          </p:cNvSpPr>
          <p:nvPr>
            <p:ph type="title"/>
          </p:nvPr>
        </p:nvSpPr>
        <p:spPr>
          <a:xfrm>
            <a:off x="457201" y="204787"/>
            <a:ext cx="3008313" cy="8715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28"/>
          <p:cNvSpPr txBox="1">
            <a:spLocks noGrp="1"/>
          </p:cNvSpPr>
          <p:nvPr>
            <p:ph type="body" idx="1"/>
          </p:nvPr>
        </p:nvSpPr>
        <p:spPr>
          <a:xfrm>
            <a:off x="3575050" y="204788"/>
            <a:ext cx="5111750" cy="4389835"/>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47" name="Google Shape;47;p28"/>
          <p:cNvSpPr txBox="1">
            <a:spLocks noGrp="1"/>
          </p:cNvSpPr>
          <p:nvPr>
            <p:ph type="body" idx="2"/>
          </p:nvPr>
        </p:nvSpPr>
        <p:spPr>
          <a:xfrm>
            <a:off x="457201" y="1076326"/>
            <a:ext cx="3008313" cy="3518297"/>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48" name="Google Shape;48;p28"/>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28"/>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28"/>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51"/>
        <p:cNvGrpSpPr/>
        <p:nvPr/>
      </p:nvGrpSpPr>
      <p:grpSpPr>
        <a:xfrm>
          <a:off x="0" y="0"/>
          <a:ext cx="0" cy="0"/>
          <a:chOff x="0" y="0"/>
          <a:chExt cx="0" cy="0"/>
        </a:xfrm>
      </p:grpSpPr>
      <p:sp>
        <p:nvSpPr>
          <p:cNvPr id="52" name="Google Shape;52;p29"/>
          <p:cNvSpPr txBox="1">
            <a:spLocks noGrp="1"/>
          </p:cNvSpPr>
          <p:nvPr>
            <p:ph type="title"/>
          </p:nvPr>
        </p:nvSpPr>
        <p:spPr>
          <a:xfrm>
            <a:off x="1792288" y="3600450"/>
            <a:ext cx="5486400" cy="425054"/>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3" name="Google Shape;53;p29"/>
          <p:cNvSpPr>
            <a:spLocks noGrp="1"/>
          </p:cNvSpPr>
          <p:nvPr>
            <p:ph type="pic" idx="2"/>
          </p:nvPr>
        </p:nvSpPr>
        <p:spPr>
          <a:xfrm>
            <a:off x="1792288" y="459581"/>
            <a:ext cx="5486400" cy="3086100"/>
          </a:xfrm>
          <a:prstGeom prst="rect">
            <a:avLst/>
          </a:prstGeom>
          <a:noFill/>
          <a:ln>
            <a:noFill/>
          </a:ln>
        </p:spPr>
        <p:txBody>
          <a:bodyPr spcFirstLastPara="1" wrap="square" lIns="91425" tIns="45700" rIns="91425" bIns="45700" anchor="t" anchorCtr="0">
            <a:normAutofit/>
          </a:bodyPr>
          <a:lstStyle>
            <a:lvl1pPr marR="0" lvl="0" algn="l" rtl="0">
              <a:spcBef>
                <a:spcPts val="64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54" name="Google Shape;54;p29"/>
          <p:cNvSpPr txBox="1">
            <a:spLocks noGrp="1"/>
          </p:cNvSpPr>
          <p:nvPr>
            <p:ph type="body" idx="1"/>
          </p:nvPr>
        </p:nvSpPr>
        <p:spPr>
          <a:xfrm>
            <a:off x="1792288" y="4025503"/>
            <a:ext cx="5486400" cy="603647"/>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55" name="Google Shape;55;p29"/>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29"/>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29"/>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58"/>
        <p:cNvGrpSpPr/>
        <p:nvPr/>
      </p:nvGrpSpPr>
      <p:grpSpPr>
        <a:xfrm>
          <a:off x="0" y="0"/>
          <a:ext cx="0" cy="0"/>
          <a:chOff x="0" y="0"/>
          <a:chExt cx="0" cy="0"/>
        </a:xfrm>
      </p:grpSpPr>
      <p:sp>
        <p:nvSpPr>
          <p:cNvPr id="59" name="Google Shape;59;p30"/>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30"/>
          <p:cNvSpPr txBox="1">
            <a:spLocks noGrp="1"/>
          </p:cNvSpPr>
          <p:nvPr>
            <p:ph type="body" idx="1"/>
          </p:nvPr>
        </p:nvSpPr>
        <p:spPr>
          <a:xfrm rot="5400000">
            <a:off x="2874764" y="-1217413"/>
            <a:ext cx="3394472"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61" name="Google Shape;61;p30"/>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30"/>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30"/>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64"/>
        <p:cNvGrpSpPr/>
        <p:nvPr/>
      </p:nvGrpSpPr>
      <p:grpSpPr>
        <a:xfrm>
          <a:off x="0" y="0"/>
          <a:ext cx="0" cy="0"/>
          <a:chOff x="0" y="0"/>
          <a:chExt cx="0" cy="0"/>
        </a:xfrm>
      </p:grpSpPr>
      <p:sp>
        <p:nvSpPr>
          <p:cNvPr id="65" name="Google Shape;65;p31"/>
          <p:cNvSpPr txBox="1">
            <a:spLocks noGrp="1"/>
          </p:cNvSpPr>
          <p:nvPr>
            <p:ph type="title"/>
          </p:nvPr>
        </p:nvSpPr>
        <p:spPr>
          <a:xfrm rot="5400000">
            <a:off x="6012656" y="771525"/>
            <a:ext cx="3290888"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6" name="Google Shape;66;p31"/>
          <p:cNvSpPr txBox="1">
            <a:spLocks noGrp="1"/>
          </p:cNvSpPr>
          <p:nvPr>
            <p:ph type="body" idx="1"/>
          </p:nvPr>
        </p:nvSpPr>
        <p:spPr>
          <a:xfrm rot="5400000">
            <a:off x="1821656" y="-1209675"/>
            <a:ext cx="3290888"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67" name="Google Shape;67;p31"/>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31"/>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31"/>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ítulo y objetos">
  <p:cSld name="Título y objetos">
    <p:spTree>
      <p:nvGrpSpPr>
        <p:cNvPr id="1" name="Shape 17"/>
        <p:cNvGrpSpPr/>
        <p:nvPr/>
      </p:nvGrpSpPr>
      <p:grpSpPr>
        <a:xfrm>
          <a:off x="0" y="0"/>
          <a:ext cx="0" cy="0"/>
          <a:chOff x="0" y="0"/>
          <a:chExt cx="0" cy="0"/>
        </a:xfrm>
      </p:grpSpPr>
      <p:pic>
        <p:nvPicPr>
          <p:cNvPr id="18" name="Google Shape;18;p20" descr="Plantilla presentaciones_naranja_Mesa de trabajo 1 copia.png"/>
          <p:cNvPicPr preferRelativeResize="0"/>
          <p:nvPr/>
        </p:nvPicPr>
        <p:blipFill rotWithShape="1">
          <a:blip r:embed="rId2">
            <a:alphaModFix/>
          </a:blip>
          <a:srcRect/>
          <a:stretch/>
        </p:blipFill>
        <p:spPr>
          <a:xfrm>
            <a:off x="0" y="0"/>
            <a:ext cx="9144000" cy="51435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Encabezado de sección">
  <p:cSld name="Encabezado de sección">
    <p:spTree>
      <p:nvGrpSpPr>
        <p:cNvPr id="1" name="Shape 19"/>
        <p:cNvGrpSpPr/>
        <p:nvPr/>
      </p:nvGrpSpPr>
      <p:grpSpPr>
        <a:xfrm>
          <a:off x="0" y="0"/>
          <a:ext cx="0" cy="0"/>
          <a:chOff x="0" y="0"/>
          <a:chExt cx="0" cy="0"/>
        </a:xfrm>
      </p:grpSpPr>
      <p:pic>
        <p:nvPicPr>
          <p:cNvPr id="20" name="Google Shape;20;p21" descr="Plantilla presentaciones_naranja_Mesa de trabajo 1 copia 2.png"/>
          <p:cNvPicPr preferRelativeResize="0"/>
          <p:nvPr/>
        </p:nvPicPr>
        <p:blipFill rotWithShape="1">
          <a:blip r:embed="rId2">
            <a:alphaModFix/>
          </a:blip>
          <a:srcRect/>
          <a:stretch/>
        </p:blipFill>
        <p:spPr>
          <a:xfrm>
            <a:off x="0" y="0"/>
            <a:ext cx="9144000" cy="51435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Diseño personalizado">
  <p:cSld name="Diseño personalizado">
    <p:spTree>
      <p:nvGrpSpPr>
        <p:cNvPr id="1" name="Shape 21"/>
        <p:cNvGrpSpPr/>
        <p:nvPr/>
      </p:nvGrpSpPr>
      <p:grpSpPr>
        <a:xfrm>
          <a:off x="0" y="0"/>
          <a:ext cx="0" cy="0"/>
          <a:chOff x="0" y="0"/>
          <a:chExt cx="0" cy="0"/>
        </a:xfrm>
      </p:grpSpPr>
      <p:pic>
        <p:nvPicPr>
          <p:cNvPr id="22" name="Google Shape;22;p22" descr="plantillappt_05.png"/>
          <p:cNvPicPr preferRelativeResize="0"/>
          <p:nvPr/>
        </p:nvPicPr>
        <p:blipFill rotWithShape="1">
          <a:blip r:embed="rId2">
            <a:alphaModFix/>
          </a:blip>
          <a:srcRect/>
          <a:stretch/>
        </p:blipFill>
        <p:spPr>
          <a:xfrm>
            <a:off x="0" y="0"/>
            <a:ext cx="9144000" cy="514350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Dos objetos">
  <p:cSld name="Dos objetos">
    <p:spTree>
      <p:nvGrpSpPr>
        <p:cNvPr id="1" name="Shape 23"/>
        <p:cNvGrpSpPr/>
        <p:nvPr/>
      </p:nvGrpSpPr>
      <p:grpSpPr>
        <a:xfrm>
          <a:off x="0" y="0"/>
          <a:ext cx="0" cy="0"/>
          <a:chOff x="0" y="0"/>
          <a:chExt cx="0" cy="0"/>
        </a:xfrm>
      </p:grpSpPr>
      <p:pic>
        <p:nvPicPr>
          <p:cNvPr id="24" name="Google Shape;24;p23" descr="Plantilla-presentaciones_naranja_cierre.png"/>
          <p:cNvPicPr preferRelativeResize="0"/>
          <p:nvPr/>
        </p:nvPicPr>
        <p:blipFill rotWithShape="1">
          <a:blip r:embed="rId2">
            <a:alphaModFix/>
          </a:blip>
          <a:srcRect/>
          <a:stretch/>
        </p:blipFill>
        <p:spPr>
          <a:xfrm>
            <a:off x="0" y="0"/>
            <a:ext cx="9144000" cy="514350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1_Diseño personalizado">
  <p:cSld name="1_Diseño personalizado">
    <p:spTree>
      <p:nvGrpSpPr>
        <p:cNvPr id="1" name="Shape 25"/>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26"/>
        <p:cNvGrpSpPr/>
        <p:nvPr/>
      </p:nvGrpSpPr>
      <p:grpSpPr>
        <a:xfrm>
          <a:off x="0" y="0"/>
          <a:ext cx="0" cy="0"/>
          <a:chOff x="0" y="0"/>
          <a:chExt cx="0" cy="0"/>
        </a:xfrm>
      </p:grpSpPr>
      <p:sp>
        <p:nvSpPr>
          <p:cNvPr id="27" name="Google Shape;27;p25"/>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 name="Google Shape;28;p25"/>
          <p:cNvSpPr txBox="1">
            <a:spLocks noGrp="1"/>
          </p:cNvSpPr>
          <p:nvPr>
            <p:ph type="body" idx="1"/>
          </p:nvPr>
        </p:nvSpPr>
        <p:spPr>
          <a:xfrm>
            <a:off x="457200" y="1151335"/>
            <a:ext cx="4040188" cy="47982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29" name="Google Shape;29;p25"/>
          <p:cNvSpPr txBox="1">
            <a:spLocks noGrp="1"/>
          </p:cNvSpPr>
          <p:nvPr>
            <p:ph type="body" idx="2"/>
          </p:nvPr>
        </p:nvSpPr>
        <p:spPr>
          <a:xfrm>
            <a:off x="457200" y="1631156"/>
            <a:ext cx="4040188" cy="2963466"/>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30" name="Google Shape;30;p25"/>
          <p:cNvSpPr txBox="1">
            <a:spLocks noGrp="1"/>
          </p:cNvSpPr>
          <p:nvPr>
            <p:ph type="body" idx="3"/>
          </p:nvPr>
        </p:nvSpPr>
        <p:spPr>
          <a:xfrm>
            <a:off x="4645026" y="1151335"/>
            <a:ext cx="4041775" cy="47982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31" name="Google Shape;31;p25"/>
          <p:cNvSpPr txBox="1">
            <a:spLocks noGrp="1"/>
          </p:cNvSpPr>
          <p:nvPr>
            <p:ph type="body" idx="4"/>
          </p:nvPr>
        </p:nvSpPr>
        <p:spPr>
          <a:xfrm>
            <a:off x="4645026" y="1631156"/>
            <a:ext cx="4041775" cy="2963466"/>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32" name="Google Shape;32;p25"/>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25"/>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25"/>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ólo el título" type="titleOnly">
  <p:cSld name="TITLE_ONLY">
    <p:spTree>
      <p:nvGrpSpPr>
        <p:cNvPr id="1" name="Shape 35"/>
        <p:cNvGrpSpPr/>
        <p:nvPr/>
      </p:nvGrpSpPr>
      <p:grpSpPr>
        <a:xfrm>
          <a:off x="0" y="0"/>
          <a:ext cx="0" cy="0"/>
          <a:chOff x="0" y="0"/>
          <a:chExt cx="0" cy="0"/>
        </a:xfrm>
      </p:grpSpPr>
      <p:sp>
        <p:nvSpPr>
          <p:cNvPr id="36" name="Google Shape;36;p26"/>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 name="Google Shape;37;p26"/>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26"/>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26"/>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40"/>
        <p:cNvGrpSpPr/>
        <p:nvPr/>
      </p:nvGrpSpPr>
      <p:grpSpPr>
        <a:xfrm>
          <a:off x="0" y="0"/>
          <a:ext cx="0" cy="0"/>
          <a:chOff x="0" y="0"/>
          <a:chExt cx="0" cy="0"/>
        </a:xfrm>
      </p:grpSpPr>
      <p:sp>
        <p:nvSpPr>
          <p:cNvPr id="41" name="Google Shape;41;p27"/>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27"/>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27"/>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8"/>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8"/>
          <p:cNvSpPr txBox="1">
            <a:spLocks noGrp="1"/>
          </p:cNvSpPr>
          <p:nvPr>
            <p:ph type="body" idx="1"/>
          </p:nvPr>
        </p:nvSpPr>
        <p:spPr>
          <a:xfrm>
            <a:off x="457200" y="1200151"/>
            <a:ext cx="8229600" cy="3394472"/>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18"/>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8"/>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8"/>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s://www.useit.es/blog/beneficios-de-tener-una-pagina-web"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
          <p:cNvSpPr txBox="1"/>
          <p:nvPr/>
        </p:nvSpPr>
        <p:spPr>
          <a:xfrm>
            <a:off x="2347063" y="3136075"/>
            <a:ext cx="3564108" cy="156966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endParaRPr sz="1600" b="0" i="0" u="none" strike="noStrike" cap="none" dirty="0">
              <a:solidFill>
                <a:srgbClr val="274FB2"/>
              </a:solidFill>
              <a:latin typeface="Calibri"/>
              <a:ea typeface="Calibri"/>
              <a:cs typeface="Calibri"/>
              <a:sym typeface="Calibri"/>
            </a:endParaRPr>
          </a:p>
          <a:p>
            <a:pPr marL="0" marR="0" lvl="0" indent="0" algn="just" rtl="0">
              <a:spcBef>
                <a:spcPts val="0"/>
              </a:spcBef>
              <a:spcAft>
                <a:spcPts val="0"/>
              </a:spcAft>
              <a:buNone/>
            </a:pPr>
            <a:r>
              <a:rPr lang="es-ES" sz="1600" b="0" i="0" u="none" strike="noStrike" cap="none" dirty="0">
                <a:solidFill>
                  <a:srgbClr val="274FB2"/>
                </a:solidFill>
                <a:latin typeface="Calibri"/>
                <a:ea typeface="Calibri"/>
                <a:cs typeface="Calibri"/>
                <a:sym typeface="Calibri"/>
              </a:rPr>
              <a:t>Brando Yesid Montoya Jaramillo</a:t>
            </a:r>
            <a:endParaRPr dirty="0"/>
          </a:p>
          <a:p>
            <a:pPr marL="0" marR="0" lvl="0" indent="0" algn="just" rtl="0">
              <a:spcBef>
                <a:spcPts val="0"/>
              </a:spcBef>
              <a:spcAft>
                <a:spcPts val="0"/>
              </a:spcAft>
              <a:buNone/>
            </a:pPr>
            <a:r>
              <a:rPr lang="es-ES" sz="1600" b="0" i="0" u="none" strike="noStrike" cap="none" dirty="0">
                <a:solidFill>
                  <a:srgbClr val="274FB2"/>
                </a:solidFill>
                <a:latin typeface="Calibri"/>
                <a:ea typeface="Calibri"/>
                <a:cs typeface="Calibri"/>
                <a:sym typeface="Calibri"/>
              </a:rPr>
              <a:t>Luis Carlos Cardona Maya</a:t>
            </a:r>
            <a:endParaRPr dirty="0"/>
          </a:p>
          <a:p>
            <a:pPr marL="0" marR="0" lvl="0" indent="0" algn="just" rtl="0">
              <a:spcBef>
                <a:spcPts val="0"/>
              </a:spcBef>
              <a:spcAft>
                <a:spcPts val="0"/>
              </a:spcAft>
              <a:buNone/>
            </a:pPr>
            <a:r>
              <a:rPr lang="es-ES" sz="1600" b="0" i="0" u="none" strike="noStrike" cap="none" dirty="0">
                <a:solidFill>
                  <a:srgbClr val="274FB2"/>
                </a:solidFill>
                <a:latin typeface="Calibri"/>
                <a:ea typeface="Calibri"/>
                <a:cs typeface="Calibri"/>
                <a:sym typeface="Calibri"/>
              </a:rPr>
              <a:t>Erika Paola Parra Patiño</a:t>
            </a:r>
            <a:endParaRPr dirty="0"/>
          </a:p>
          <a:p>
            <a:pPr marL="0" marR="0" lvl="0" indent="0" algn="just" rtl="0">
              <a:spcBef>
                <a:spcPts val="0"/>
              </a:spcBef>
              <a:spcAft>
                <a:spcPts val="0"/>
              </a:spcAft>
              <a:buNone/>
            </a:pPr>
            <a:endParaRPr sz="1600" b="0" i="0" u="none" strike="noStrike" cap="none" dirty="0">
              <a:solidFill>
                <a:srgbClr val="274FB2"/>
              </a:solidFill>
              <a:latin typeface="Calibri"/>
              <a:ea typeface="Calibri"/>
              <a:cs typeface="Calibri"/>
              <a:sym typeface="Calibri"/>
            </a:endParaRPr>
          </a:p>
          <a:p>
            <a:pPr marL="0" marR="0" lvl="0" indent="0" algn="just" rtl="0">
              <a:spcBef>
                <a:spcPts val="0"/>
              </a:spcBef>
              <a:spcAft>
                <a:spcPts val="0"/>
              </a:spcAft>
              <a:buNone/>
            </a:pPr>
            <a:r>
              <a:rPr lang="es-ES" sz="1600" b="0" i="0" u="none" strike="noStrike" cap="none" dirty="0">
                <a:solidFill>
                  <a:srgbClr val="274FB2"/>
                </a:solidFill>
                <a:latin typeface="Calibri"/>
                <a:ea typeface="Calibri"/>
                <a:cs typeface="Calibri"/>
                <a:sym typeface="Calibri"/>
              </a:rPr>
              <a:t>Ficha:2061250</a:t>
            </a:r>
            <a:endParaRPr dirty="0"/>
          </a:p>
        </p:txBody>
      </p:sp>
      <p:sp>
        <p:nvSpPr>
          <p:cNvPr id="76" name="Google Shape;76;p1"/>
          <p:cNvSpPr txBox="1"/>
          <p:nvPr/>
        </p:nvSpPr>
        <p:spPr>
          <a:xfrm>
            <a:off x="834429" y="1324749"/>
            <a:ext cx="4480714" cy="187739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2800" dirty="0" smtClean="0">
                <a:solidFill>
                  <a:srgbClr val="274FB2"/>
                </a:solidFill>
                <a:latin typeface="Work Sans"/>
                <a:sym typeface="Work Sans"/>
              </a:rPr>
              <a:t>Club Nativos</a:t>
            </a:r>
          </a:p>
          <a:p>
            <a:pPr marL="0" marR="0" lvl="0" indent="0" algn="l" rtl="0">
              <a:spcBef>
                <a:spcPts val="0"/>
              </a:spcBef>
              <a:spcAft>
                <a:spcPts val="0"/>
              </a:spcAft>
              <a:buNone/>
            </a:pPr>
            <a:r>
              <a:rPr lang="es-ES" sz="2800" dirty="0" smtClean="0">
                <a:solidFill>
                  <a:srgbClr val="274FB2"/>
                </a:solidFill>
                <a:latin typeface="Work Sans"/>
                <a:sym typeface="Work Sans"/>
              </a:rPr>
              <a:t>-----------------------</a:t>
            </a:r>
          </a:p>
          <a:p>
            <a:pPr marL="0" marR="0" lvl="0" indent="0" algn="l" rtl="0">
              <a:spcBef>
                <a:spcPts val="0"/>
              </a:spcBef>
              <a:spcAft>
                <a:spcPts val="0"/>
              </a:spcAft>
              <a:buNone/>
            </a:pPr>
            <a:r>
              <a:rPr lang="es-ES" sz="2000" dirty="0" smtClean="0">
                <a:solidFill>
                  <a:srgbClr val="274FB2"/>
                </a:solidFill>
                <a:latin typeface="Work Sans"/>
                <a:sym typeface="Work Sans"/>
              </a:rPr>
              <a:t>Desarrollo e implementación de sitio web para club de patinaje Nativos Apalapajawaa</a:t>
            </a:r>
            <a:endParaRPr sz="20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0"/>
          <p:cNvSpPr txBox="1"/>
          <p:nvPr/>
        </p:nvSpPr>
        <p:spPr>
          <a:xfrm>
            <a:off x="3074608" y="364603"/>
            <a:ext cx="2994781"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2800" dirty="0">
                <a:solidFill>
                  <a:srgbClr val="274FB2"/>
                </a:solidFill>
                <a:latin typeface="Work Sans"/>
                <a:ea typeface="Work Sans"/>
                <a:cs typeface="Work Sans"/>
                <a:sym typeface="Work Sans"/>
              </a:rPr>
              <a:t>BENEFICIARIOS</a:t>
            </a:r>
            <a:endParaRPr dirty="0"/>
          </a:p>
        </p:txBody>
      </p:sp>
      <p:sp>
        <p:nvSpPr>
          <p:cNvPr id="165" name="Google Shape;165;p10"/>
          <p:cNvSpPr/>
          <p:nvPr/>
        </p:nvSpPr>
        <p:spPr>
          <a:xfrm>
            <a:off x="855918" y="1139797"/>
            <a:ext cx="7432159" cy="3416279"/>
          </a:xfrm>
          <a:prstGeom prst="rect">
            <a:avLst/>
          </a:prstGeom>
          <a:noFill/>
          <a:ln>
            <a:noFill/>
          </a:ln>
        </p:spPr>
        <p:txBody>
          <a:bodyPr spcFirstLastPara="1" wrap="square" lIns="91425" tIns="45700" rIns="91425" bIns="45700" anchor="t" anchorCtr="0">
            <a:spAutoFit/>
          </a:bodyPr>
          <a:lstStyle/>
          <a:p>
            <a:r>
              <a:rPr lang="es-CO" sz="1800" dirty="0"/>
              <a:t>1. Directo: </a:t>
            </a:r>
            <a:endParaRPr lang="en-US" sz="1800" dirty="0"/>
          </a:p>
          <a:p>
            <a:pPr marL="285750" lvl="0" indent="-285750">
              <a:buFont typeface="Wingdings" panose="05000000000000000000" pitchFamily="2" charset="2"/>
              <a:buChar char="ü"/>
            </a:pPr>
            <a:r>
              <a:rPr lang="es-CO" sz="1800" dirty="0" smtClean="0"/>
              <a:t>El cliente ya que el sitio web le proporciona la posibilidad de crecimiento del club de patinaje, además se optimizará su acceso a la información y su trasmisión.</a:t>
            </a:r>
          </a:p>
          <a:p>
            <a:pPr lvl="0"/>
            <a:endParaRPr lang="en-US" sz="1800" dirty="0" smtClean="0"/>
          </a:p>
          <a:p>
            <a:r>
              <a:rPr lang="es-CO" sz="1800" dirty="0" smtClean="0"/>
              <a:t>2</a:t>
            </a:r>
            <a:r>
              <a:rPr lang="es-CO" sz="1800" dirty="0"/>
              <a:t>. Indirecto: </a:t>
            </a:r>
            <a:endParaRPr lang="en-US" sz="1800" dirty="0"/>
          </a:p>
          <a:p>
            <a:pPr marL="285750" lvl="0" indent="-285750">
              <a:buFont typeface="Wingdings" panose="05000000000000000000" pitchFamily="2" charset="2"/>
              <a:buChar char="ü"/>
            </a:pPr>
            <a:r>
              <a:rPr lang="es-CO" sz="1800" dirty="0"/>
              <a:t>Los interesados en hacer parte del club de patinaje tendrán acceso a información verídica y ágil</a:t>
            </a:r>
            <a:r>
              <a:rPr lang="es-CO" sz="1800" dirty="0" smtClean="0"/>
              <a:t>.</a:t>
            </a:r>
            <a:br>
              <a:rPr lang="es-CO" sz="1800" dirty="0" smtClean="0"/>
            </a:br>
            <a:endParaRPr lang="en-US" sz="1800" dirty="0"/>
          </a:p>
          <a:p>
            <a:pPr marL="285750" lvl="0" indent="-285750">
              <a:buFont typeface="Wingdings" panose="05000000000000000000" pitchFamily="2" charset="2"/>
              <a:buChar char="ü"/>
            </a:pPr>
            <a:r>
              <a:rPr lang="es-CO" sz="1800" dirty="0"/>
              <a:t>Los pertenecientes al club de patinaje tendrán un sitio web que les permitirá conocer las estadísticas de su rendimiento deportivo, información de eventos, horarios, entre otros.</a:t>
            </a:r>
            <a:endParaRPr lang="en-US" sz="18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11"/>
          <p:cNvSpPr txBox="1"/>
          <p:nvPr/>
        </p:nvSpPr>
        <p:spPr>
          <a:xfrm>
            <a:off x="962246" y="1485326"/>
            <a:ext cx="7219507" cy="193895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2400" dirty="0">
              <a:solidFill>
                <a:schemeClr val="dk1"/>
              </a:solidFill>
              <a:latin typeface="Calibri"/>
              <a:ea typeface="Calibri"/>
              <a:cs typeface="Calibri"/>
              <a:sym typeface="Calibri"/>
            </a:endParaRPr>
          </a:p>
          <a:p>
            <a:pPr marL="285750" marR="0" lvl="0" indent="-285750" algn="just" rtl="0">
              <a:spcBef>
                <a:spcPts val="0"/>
              </a:spcBef>
              <a:spcAft>
                <a:spcPts val="0"/>
              </a:spcAft>
              <a:buClr>
                <a:schemeClr val="dk1"/>
              </a:buClr>
              <a:buSzPts val="1800"/>
              <a:buFont typeface="Arial"/>
              <a:buChar char="•"/>
            </a:pPr>
            <a:r>
              <a:rPr lang="es-ES" sz="2400" dirty="0">
                <a:solidFill>
                  <a:schemeClr val="dk1"/>
                </a:solidFill>
                <a:latin typeface="Calibri"/>
                <a:ea typeface="Calibri"/>
                <a:cs typeface="Calibri"/>
                <a:sym typeface="Calibri"/>
              </a:rPr>
              <a:t> Económicas: Dependemos de la disponibilidad económica que tiene el cliente. </a:t>
            </a:r>
            <a:endParaRPr sz="2400" dirty="0">
              <a:solidFill>
                <a:schemeClr val="dk1"/>
              </a:solidFill>
              <a:latin typeface="Calibri"/>
              <a:ea typeface="Calibri"/>
              <a:cs typeface="Calibri"/>
              <a:sym typeface="Calibri"/>
            </a:endParaRPr>
          </a:p>
          <a:p>
            <a:pPr marL="285750" marR="0" lvl="0" indent="-285750" algn="just" rtl="0">
              <a:spcBef>
                <a:spcPts val="0"/>
              </a:spcBef>
              <a:spcAft>
                <a:spcPts val="0"/>
              </a:spcAft>
              <a:buClr>
                <a:schemeClr val="dk1"/>
              </a:buClr>
              <a:buSzPts val="1800"/>
              <a:buFont typeface="Arial"/>
              <a:buChar char="•"/>
            </a:pPr>
            <a:r>
              <a:rPr lang="es-ES" sz="2400" dirty="0">
                <a:solidFill>
                  <a:schemeClr val="dk1"/>
                </a:solidFill>
                <a:latin typeface="Calibri"/>
                <a:ea typeface="Calibri"/>
                <a:cs typeface="Calibri"/>
                <a:sym typeface="Calibri"/>
              </a:rPr>
              <a:t>  Tiempo: Se estipulo un plazo de 18 meses para la creación del sitio web. </a:t>
            </a:r>
            <a:endParaRPr sz="2400" dirty="0">
              <a:solidFill>
                <a:schemeClr val="dk1"/>
              </a:solidFill>
              <a:latin typeface="Calibri"/>
              <a:ea typeface="Calibri"/>
              <a:cs typeface="Calibri"/>
              <a:sym typeface="Calibri"/>
            </a:endParaRPr>
          </a:p>
        </p:txBody>
      </p:sp>
      <p:sp>
        <p:nvSpPr>
          <p:cNvPr id="171" name="Google Shape;171;p11"/>
          <p:cNvSpPr txBox="1"/>
          <p:nvPr/>
        </p:nvSpPr>
        <p:spPr>
          <a:xfrm>
            <a:off x="3066973" y="374878"/>
            <a:ext cx="3200264"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2800" dirty="0">
                <a:solidFill>
                  <a:srgbClr val="274FB2"/>
                </a:solidFill>
                <a:latin typeface="Work Sans"/>
                <a:ea typeface="Work Sans"/>
                <a:cs typeface="Work Sans"/>
                <a:sym typeface="Work Sans"/>
              </a:rPr>
              <a:t>RESTRICCIONES</a:t>
            </a:r>
            <a:endParaRPr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12"/>
          <p:cNvSpPr txBox="1"/>
          <p:nvPr/>
        </p:nvSpPr>
        <p:spPr>
          <a:xfrm>
            <a:off x="3396965" y="520391"/>
            <a:ext cx="2754108"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2800" dirty="0">
                <a:solidFill>
                  <a:srgbClr val="274FB2"/>
                </a:solidFill>
                <a:latin typeface="Work Sans"/>
                <a:ea typeface="Work Sans"/>
                <a:cs typeface="Work Sans"/>
                <a:sym typeface="Work Sans"/>
              </a:rPr>
              <a:t>LIMITACIONES</a:t>
            </a:r>
            <a:endParaRPr dirty="0"/>
          </a:p>
        </p:txBody>
      </p:sp>
      <p:sp>
        <p:nvSpPr>
          <p:cNvPr id="177" name="Google Shape;177;p12"/>
          <p:cNvSpPr txBox="1"/>
          <p:nvPr/>
        </p:nvSpPr>
        <p:spPr>
          <a:xfrm>
            <a:off x="850605" y="1396448"/>
            <a:ext cx="7846828" cy="3385502"/>
          </a:xfrm>
          <a:prstGeom prst="rect">
            <a:avLst/>
          </a:prstGeom>
          <a:noFill/>
          <a:ln>
            <a:noFill/>
          </a:ln>
        </p:spPr>
        <p:txBody>
          <a:bodyPr spcFirstLastPara="1" wrap="square" lIns="91425" tIns="45700" rIns="91425" bIns="45700" anchor="t" anchorCtr="0">
            <a:spAutoFit/>
          </a:bodyPr>
          <a:lstStyle/>
          <a:p>
            <a:r>
              <a:rPr lang="es-CO" sz="1800" dirty="0" smtClean="0"/>
              <a:t>1.Se </a:t>
            </a:r>
            <a:r>
              <a:rPr lang="es-CO" sz="1800" dirty="0"/>
              <a:t>llevará un registro de las personas que hagan el pago de inscripciones y mensualidad, pero no una contabilidad de la misma</a:t>
            </a:r>
            <a:r>
              <a:rPr lang="es-CO" sz="1800" dirty="0" smtClean="0"/>
              <a:t>.</a:t>
            </a:r>
          </a:p>
          <a:p>
            <a:endParaRPr lang="en-US" sz="1600" dirty="0"/>
          </a:p>
          <a:p>
            <a:r>
              <a:rPr lang="es-CO" sz="1800" dirty="0"/>
              <a:t>2. El pago de los artículos que se compren en el sitio web será por medio de efectivo o una transferencia bancaria la cual no se llevara a cabo en el sitio web</a:t>
            </a:r>
            <a:r>
              <a:rPr lang="es-CO" sz="1800" dirty="0" smtClean="0"/>
              <a:t>.</a:t>
            </a:r>
          </a:p>
          <a:p>
            <a:endParaRPr lang="en-US" sz="1800" dirty="0"/>
          </a:p>
          <a:p>
            <a:r>
              <a:rPr lang="es-CO" sz="1800" dirty="0"/>
              <a:t>3. La modificación o ingreso de contenido del sitio web será realizada por el administrador</a:t>
            </a:r>
            <a:r>
              <a:rPr lang="es-CO" sz="1800" dirty="0" smtClean="0"/>
              <a:t>.</a:t>
            </a:r>
          </a:p>
          <a:p>
            <a:endParaRPr lang="en-US" sz="1800" dirty="0"/>
          </a:p>
          <a:p>
            <a:r>
              <a:rPr lang="es-CO" sz="1800" dirty="0"/>
              <a:t>4. Los informes estadísticos de rendimiento serán arrojados de manera automática una vez el instructor ingrese los datos del competidor.</a:t>
            </a:r>
            <a:endParaRPr lang="en-US" sz="18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13"/>
          <p:cNvSpPr txBox="1"/>
          <p:nvPr/>
        </p:nvSpPr>
        <p:spPr>
          <a:xfrm>
            <a:off x="606448" y="212840"/>
            <a:ext cx="4263503"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2800" dirty="0">
                <a:solidFill>
                  <a:srgbClr val="274FB2"/>
                </a:solidFill>
                <a:latin typeface="Work Sans"/>
                <a:ea typeface="Work Sans"/>
                <a:cs typeface="Work Sans"/>
                <a:sym typeface="Work Sans"/>
              </a:rPr>
              <a:t>IMPACTO AMBIENTAL</a:t>
            </a:r>
            <a:endParaRPr dirty="0"/>
          </a:p>
        </p:txBody>
      </p:sp>
      <p:sp>
        <p:nvSpPr>
          <p:cNvPr id="183" name="Google Shape;183;p13"/>
          <p:cNvSpPr txBox="1"/>
          <p:nvPr/>
        </p:nvSpPr>
        <p:spPr>
          <a:xfrm>
            <a:off x="606447" y="3201400"/>
            <a:ext cx="4263503"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2800" dirty="0">
                <a:solidFill>
                  <a:srgbClr val="274FB2"/>
                </a:solidFill>
                <a:latin typeface="Work Sans"/>
                <a:ea typeface="Work Sans"/>
                <a:cs typeface="Work Sans"/>
                <a:sym typeface="Work Sans"/>
              </a:rPr>
              <a:t>IMPACTO ECONOMICO</a:t>
            </a:r>
            <a:endParaRPr dirty="0"/>
          </a:p>
        </p:txBody>
      </p:sp>
      <p:sp>
        <p:nvSpPr>
          <p:cNvPr id="184" name="Google Shape;184;p13"/>
          <p:cNvSpPr txBox="1"/>
          <p:nvPr/>
        </p:nvSpPr>
        <p:spPr>
          <a:xfrm>
            <a:off x="606448" y="1461041"/>
            <a:ext cx="3510898"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2800" dirty="0">
                <a:solidFill>
                  <a:srgbClr val="274FB2"/>
                </a:solidFill>
                <a:latin typeface="Work Sans"/>
                <a:ea typeface="Work Sans"/>
                <a:cs typeface="Work Sans"/>
                <a:sym typeface="Work Sans"/>
              </a:rPr>
              <a:t>IMPACTO SOCIAL</a:t>
            </a:r>
            <a:endParaRPr dirty="0"/>
          </a:p>
        </p:txBody>
      </p:sp>
      <p:sp>
        <p:nvSpPr>
          <p:cNvPr id="185" name="Google Shape;185;p13"/>
          <p:cNvSpPr txBox="1"/>
          <p:nvPr/>
        </p:nvSpPr>
        <p:spPr>
          <a:xfrm>
            <a:off x="606448" y="935665"/>
            <a:ext cx="6793812" cy="584735"/>
          </a:xfrm>
          <a:prstGeom prst="rect">
            <a:avLst/>
          </a:prstGeom>
          <a:noFill/>
          <a:ln>
            <a:noFill/>
          </a:ln>
        </p:spPr>
        <p:txBody>
          <a:bodyPr spcFirstLastPara="1" wrap="square" lIns="91425" tIns="45700" rIns="91425" bIns="45700" anchor="t" anchorCtr="0">
            <a:spAutoFit/>
          </a:bodyPr>
          <a:lstStyle/>
          <a:p>
            <a:r>
              <a:rPr lang="es-CO" sz="1600" dirty="0"/>
              <a:t>Apoyo al medio ambiente con la disminución del uso del </a:t>
            </a:r>
            <a:r>
              <a:rPr lang="es-CO" sz="1600" dirty="0" smtClean="0"/>
              <a:t>papel por parte de el club Nativos </a:t>
            </a:r>
            <a:r>
              <a:rPr lang="es-CO" sz="1600" u="sng" dirty="0" smtClean="0"/>
              <a:t>Apalapajawaa</a:t>
            </a:r>
            <a:r>
              <a:rPr lang="es-CO" sz="1600" dirty="0" smtClean="0"/>
              <a:t>.</a:t>
            </a:r>
            <a:endParaRPr lang="en-US" sz="1600" dirty="0"/>
          </a:p>
        </p:txBody>
      </p:sp>
      <p:sp>
        <p:nvSpPr>
          <p:cNvPr id="186" name="Google Shape;186;p13"/>
          <p:cNvSpPr txBox="1"/>
          <p:nvPr/>
        </p:nvSpPr>
        <p:spPr>
          <a:xfrm>
            <a:off x="606448" y="2128000"/>
            <a:ext cx="6347637" cy="1138733"/>
          </a:xfrm>
          <a:prstGeom prst="rect">
            <a:avLst/>
          </a:prstGeom>
          <a:noFill/>
          <a:ln>
            <a:noFill/>
          </a:ln>
        </p:spPr>
        <p:txBody>
          <a:bodyPr spcFirstLastPara="1" wrap="square" lIns="91425" tIns="45700" rIns="91425" bIns="45700" anchor="t" anchorCtr="0">
            <a:spAutoFit/>
          </a:bodyPr>
          <a:lstStyle/>
          <a:p>
            <a:r>
              <a:rPr lang="es-CO" sz="1600" dirty="0"/>
              <a:t>El sitio web proporcionará un canal de información entre administrador los pertenecientes e interesados para garantizar una asertiva comunicación.</a:t>
            </a:r>
            <a:endParaRPr lang="en-US" sz="1600" dirty="0"/>
          </a:p>
          <a:p>
            <a:pPr marL="0" marR="0" lvl="0" indent="0" algn="l" rtl="0">
              <a:spcBef>
                <a:spcPts val="0"/>
              </a:spcBef>
              <a:spcAft>
                <a:spcPts val="0"/>
              </a:spcAft>
              <a:buNone/>
            </a:pPr>
            <a:endParaRPr sz="2000" dirty="0">
              <a:solidFill>
                <a:schemeClr val="dk1"/>
              </a:solidFill>
              <a:latin typeface="Calibri"/>
              <a:ea typeface="Calibri"/>
              <a:cs typeface="Calibri"/>
              <a:sym typeface="Calibri"/>
            </a:endParaRPr>
          </a:p>
        </p:txBody>
      </p:sp>
      <p:sp>
        <p:nvSpPr>
          <p:cNvPr id="187" name="Google Shape;187;p13"/>
          <p:cNvSpPr txBox="1"/>
          <p:nvPr/>
        </p:nvSpPr>
        <p:spPr>
          <a:xfrm>
            <a:off x="606447" y="3997841"/>
            <a:ext cx="6347637" cy="892512"/>
          </a:xfrm>
          <a:prstGeom prst="rect">
            <a:avLst/>
          </a:prstGeom>
          <a:noFill/>
          <a:ln>
            <a:noFill/>
          </a:ln>
        </p:spPr>
        <p:txBody>
          <a:bodyPr spcFirstLastPara="1" wrap="square" lIns="91425" tIns="45700" rIns="91425" bIns="45700" anchor="t" anchorCtr="0">
            <a:spAutoFit/>
          </a:bodyPr>
          <a:lstStyle/>
          <a:p>
            <a:r>
              <a:rPr lang="es-CO" sz="1600" dirty="0"/>
              <a:t>Favorece al cliente en la creación de una publicidad de modo virtual sin necesidad de empresas externas. </a:t>
            </a:r>
            <a:endParaRPr lang="en-US" sz="1600" dirty="0"/>
          </a:p>
          <a:p>
            <a:pPr marL="0" marR="0" lvl="0" indent="0" algn="l" rtl="0">
              <a:spcBef>
                <a:spcPts val="0"/>
              </a:spcBef>
              <a:spcAft>
                <a:spcPts val="0"/>
              </a:spcAft>
              <a:buNone/>
            </a:pPr>
            <a:endParaRPr sz="2000" dirty="0">
              <a:solidFill>
                <a:schemeClr val="dk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14"/>
          <p:cNvSpPr txBox="1"/>
          <p:nvPr/>
        </p:nvSpPr>
        <p:spPr>
          <a:xfrm>
            <a:off x="2816551" y="228378"/>
            <a:ext cx="3625346"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2800" dirty="0">
                <a:solidFill>
                  <a:srgbClr val="274FB2"/>
                </a:solidFill>
                <a:latin typeface="Work Sans"/>
                <a:ea typeface="Work Sans"/>
                <a:cs typeface="Work Sans"/>
                <a:sym typeface="Work Sans"/>
              </a:rPr>
              <a:t>MAPA DE PROCESO</a:t>
            </a:r>
            <a:endParaRPr dirty="0"/>
          </a:p>
        </p:txBody>
      </p:sp>
      <p:pic>
        <p:nvPicPr>
          <p:cNvPr id="193" name="Google Shape;193;p14"/>
          <p:cNvPicPr preferRelativeResize="0"/>
          <p:nvPr/>
        </p:nvPicPr>
        <p:blipFill rotWithShape="1">
          <a:blip r:embed="rId3">
            <a:alphaModFix/>
          </a:blip>
          <a:srcRect/>
          <a:stretch/>
        </p:blipFill>
        <p:spPr>
          <a:xfrm>
            <a:off x="662444" y="1282837"/>
            <a:ext cx="7612911" cy="3697804"/>
          </a:xfrm>
          <a:prstGeom prst="rect">
            <a:avLst/>
          </a:prstGeom>
          <a:noFill/>
          <a:ln>
            <a:noFill/>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15"/>
          <p:cNvSpPr txBox="1"/>
          <p:nvPr/>
        </p:nvSpPr>
        <p:spPr>
          <a:xfrm>
            <a:off x="3341188" y="135233"/>
            <a:ext cx="2792483"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2800">
                <a:solidFill>
                  <a:srgbClr val="274FB2"/>
                </a:solidFill>
                <a:latin typeface="Work Sans"/>
                <a:ea typeface="Work Sans"/>
                <a:cs typeface="Work Sans"/>
                <a:sym typeface="Work Sans"/>
              </a:rPr>
              <a:t>MATRIZ FODA</a:t>
            </a:r>
            <a:endParaRPr/>
          </a:p>
        </p:txBody>
      </p:sp>
      <p:pic>
        <p:nvPicPr>
          <p:cNvPr id="199" name="Google Shape;199;p15"/>
          <p:cNvPicPr preferRelativeResize="0"/>
          <p:nvPr/>
        </p:nvPicPr>
        <p:blipFill rotWithShape="1">
          <a:blip r:embed="rId3">
            <a:alphaModFix/>
          </a:blip>
          <a:srcRect/>
          <a:stretch/>
        </p:blipFill>
        <p:spPr>
          <a:xfrm>
            <a:off x="754912" y="1037690"/>
            <a:ext cx="7433591" cy="3853288"/>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pic>
        <p:nvPicPr>
          <p:cNvPr id="204" name="Google Shape;204;p16"/>
          <p:cNvPicPr preferRelativeResize="0"/>
          <p:nvPr/>
        </p:nvPicPr>
        <p:blipFill rotWithShape="1">
          <a:blip r:embed="rId3">
            <a:alphaModFix/>
          </a:blip>
          <a:srcRect/>
          <a:stretch/>
        </p:blipFill>
        <p:spPr>
          <a:xfrm>
            <a:off x="1052623" y="850604"/>
            <a:ext cx="6601172" cy="3937233"/>
          </a:xfrm>
          <a:prstGeom prst="rect">
            <a:avLst/>
          </a:prstGeom>
          <a:noFill/>
          <a:ln>
            <a:noFill/>
          </a:ln>
        </p:spPr>
      </p:pic>
      <p:sp>
        <p:nvSpPr>
          <p:cNvPr id="205" name="Google Shape;205;p16"/>
          <p:cNvSpPr txBox="1"/>
          <p:nvPr/>
        </p:nvSpPr>
        <p:spPr>
          <a:xfrm>
            <a:off x="2499977" y="181836"/>
            <a:ext cx="4568644"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2800" dirty="0">
                <a:solidFill>
                  <a:srgbClr val="274FB2"/>
                </a:solidFill>
                <a:latin typeface="Work Sans"/>
                <a:ea typeface="Work Sans"/>
                <a:cs typeface="Work Sans"/>
                <a:sym typeface="Work Sans"/>
              </a:rPr>
              <a:t>ÁRBOL DE PROBLEMAS </a:t>
            </a:r>
            <a:endParaRP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10"/>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2"/>
          <p:cNvSpPr txBox="1"/>
          <p:nvPr/>
        </p:nvSpPr>
        <p:spPr>
          <a:xfrm>
            <a:off x="405378" y="434437"/>
            <a:ext cx="1590500"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2400">
                <a:solidFill>
                  <a:schemeClr val="lt1"/>
                </a:solidFill>
                <a:latin typeface="Arial"/>
                <a:ea typeface="Arial"/>
                <a:cs typeface="Arial"/>
                <a:sym typeface="Arial"/>
              </a:rPr>
              <a:t>Contenido</a:t>
            </a:r>
            <a:endParaRPr/>
          </a:p>
        </p:txBody>
      </p:sp>
      <p:cxnSp>
        <p:nvCxnSpPr>
          <p:cNvPr id="83" name="Google Shape;83;p2"/>
          <p:cNvCxnSpPr/>
          <p:nvPr/>
        </p:nvCxnSpPr>
        <p:spPr>
          <a:xfrm>
            <a:off x="442338" y="1751853"/>
            <a:ext cx="2314460" cy="0"/>
          </a:xfrm>
          <a:prstGeom prst="straightConnector1">
            <a:avLst/>
          </a:prstGeom>
          <a:noFill/>
          <a:ln w="9525" cap="flat" cmpd="sng">
            <a:solidFill>
              <a:schemeClr val="lt1"/>
            </a:solidFill>
            <a:prstDash val="solid"/>
            <a:round/>
            <a:headEnd type="none" w="sm" len="sm"/>
            <a:tailEnd type="none" w="sm" len="sm"/>
          </a:ln>
        </p:spPr>
      </p:cxnSp>
      <p:cxnSp>
        <p:nvCxnSpPr>
          <p:cNvPr id="84" name="Google Shape;84;p2"/>
          <p:cNvCxnSpPr/>
          <p:nvPr/>
        </p:nvCxnSpPr>
        <p:spPr>
          <a:xfrm>
            <a:off x="3693504" y="1718085"/>
            <a:ext cx="2314460" cy="0"/>
          </a:xfrm>
          <a:prstGeom prst="straightConnector1">
            <a:avLst/>
          </a:prstGeom>
          <a:noFill/>
          <a:ln w="9525" cap="flat" cmpd="sng">
            <a:solidFill>
              <a:schemeClr val="lt1"/>
            </a:solidFill>
            <a:prstDash val="solid"/>
            <a:round/>
            <a:headEnd type="none" w="sm" len="sm"/>
            <a:tailEnd type="none" w="sm" len="sm"/>
          </a:ln>
        </p:spPr>
      </p:cxnSp>
      <p:cxnSp>
        <p:nvCxnSpPr>
          <p:cNvPr id="85" name="Google Shape;85;p2"/>
          <p:cNvCxnSpPr/>
          <p:nvPr/>
        </p:nvCxnSpPr>
        <p:spPr>
          <a:xfrm rot="10800000" flipH="1">
            <a:off x="3703642" y="2074975"/>
            <a:ext cx="2314460" cy="1490"/>
          </a:xfrm>
          <a:prstGeom prst="straightConnector1">
            <a:avLst/>
          </a:prstGeom>
          <a:noFill/>
          <a:ln w="9525" cap="flat" cmpd="sng">
            <a:solidFill>
              <a:schemeClr val="lt1"/>
            </a:solidFill>
            <a:prstDash val="solid"/>
            <a:round/>
            <a:headEnd type="none" w="sm" len="sm"/>
            <a:tailEnd type="none" w="sm" len="sm"/>
          </a:ln>
        </p:spPr>
      </p:cxnSp>
      <p:sp>
        <p:nvSpPr>
          <p:cNvPr id="86" name="Google Shape;86;p2"/>
          <p:cNvSpPr txBox="1"/>
          <p:nvPr/>
        </p:nvSpPr>
        <p:spPr>
          <a:xfrm>
            <a:off x="3689899" y="1335451"/>
            <a:ext cx="1467068"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800">
                <a:solidFill>
                  <a:schemeClr val="lt1"/>
                </a:solidFill>
                <a:latin typeface="Arial"/>
                <a:ea typeface="Arial"/>
                <a:cs typeface="Arial"/>
                <a:sym typeface="Arial"/>
              </a:rPr>
              <a:t>Justificación</a:t>
            </a:r>
            <a:endParaRPr/>
          </a:p>
        </p:txBody>
      </p:sp>
      <p:sp>
        <p:nvSpPr>
          <p:cNvPr id="87" name="Google Shape;87;p2"/>
          <p:cNvSpPr txBox="1"/>
          <p:nvPr/>
        </p:nvSpPr>
        <p:spPr>
          <a:xfrm>
            <a:off x="370810" y="2951628"/>
            <a:ext cx="2390398"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800">
                <a:solidFill>
                  <a:schemeClr val="lt1"/>
                </a:solidFill>
                <a:latin typeface="Arial"/>
                <a:ea typeface="Arial"/>
                <a:cs typeface="Arial"/>
                <a:sym typeface="Arial"/>
              </a:rPr>
              <a:t>Objetivos Específicos</a:t>
            </a:r>
            <a:endParaRPr/>
          </a:p>
        </p:txBody>
      </p:sp>
      <p:cxnSp>
        <p:nvCxnSpPr>
          <p:cNvPr id="88" name="Google Shape;88;p2"/>
          <p:cNvCxnSpPr/>
          <p:nvPr/>
        </p:nvCxnSpPr>
        <p:spPr>
          <a:xfrm>
            <a:off x="3703642" y="3237996"/>
            <a:ext cx="2314460" cy="0"/>
          </a:xfrm>
          <a:prstGeom prst="straightConnector1">
            <a:avLst/>
          </a:prstGeom>
          <a:noFill/>
          <a:ln w="9525" cap="flat" cmpd="sng">
            <a:solidFill>
              <a:schemeClr val="lt1"/>
            </a:solidFill>
            <a:prstDash val="solid"/>
            <a:round/>
            <a:headEnd type="none" w="sm" len="sm"/>
            <a:tailEnd type="none" w="sm" len="sm"/>
          </a:ln>
        </p:spPr>
      </p:cxnSp>
      <p:sp>
        <p:nvSpPr>
          <p:cNvPr id="89" name="Google Shape;89;p2"/>
          <p:cNvSpPr txBox="1"/>
          <p:nvPr/>
        </p:nvSpPr>
        <p:spPr>
          <a:xfrm>
            <a:off x="3649260" y="2084367"/>
            <a:ext cx="156966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800">
                <a:solidFill>
                  <a:schemeClr val="lt1"/>
                </a:solidFill>
                <a:latin typeface="Arial"/>
                <a:ea typeface="Arial"/>
                <a:cs typeface="Arial"/>
                <a:sym typeface="Arial"/>
              </a:rPr>
              <a:t>Beneficiarios	</a:t>
            </a:r>
            <a:endParaRPr/>
          </a:p>
        </p:txBody>
      </p:sp>
      <p:sp>
        <p:nvSpPr>
          <p:cNvPr id="90" name="Google Shape;90;p2"/>
          <p:cNvSpPr txBox="1"/>
          <p:nvPr/>
        </p:nvSpPr>
        <p:spPr>
          <a:xfrm>
            <a:off x="404569" y="2561177"/>
            <a:ext cx="1915909"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800">
                <a:solidFill>
                  <a:schemeClr val="lt1"/>
                </a:solidFill>
                <a:latin typeface="Arial"/>
                <a:ea typeface="Arial"/>
                <a:cs typeface="Arial"/>
                <a:sym typeface="Arial"/>
              </a:rPr>
              <a:t>Objetivo General</a:t>
            </a:r>
            <a:endParaRPr/>
          </a:p>
        </p:txBody>
      </p:sp>
      <p:cxnSp>
        <p:nvCxnSpPr>
          <p:cNvPr id="91" name="Google Shape;91;p2"/>
          <p:cNvCxnSpPr/>
          <p:nvPr/>
        </p:nvCxnSpPr>
        <p:spPr>
          <a:xfrm>
            <a:off x="442338" y="2120068"/>
            <a:ext cx="2314460" cy="0"/>
          </a:xfrm>
          <a:prstGeom prst="straightConnector1">
            <a:avLst/>
          </a:prstGeom>
          <a:noFill/>
          <a:ln w="9525" cap="flat" cmpd="sng">
            <a:solidFill>
              <a:schemeClr val="lt1"/>
            </a:solidFill>
            <a:prstDash val="solid"/>
            <a:round/>
            <a:headEnd type="none" w="sm" len="sm"/>
            <a:tailEnd type="none" w="sm" len="sm"/>
          </a:ln>
        </p:spPr>
      </p:cxnSp>
      <p:cxnSp>
        <p:nvCxnSpPr>
          <p:cNvPr id="92" name="Google Shape;92;p2"/>
          <p:cNvCxnSpPr/>
          <p:nvPr/>
        </p:nvCxnSpPr>
        <p:spPr>
          <a:xfrm>
            <a:off x="442338" y="2503992"/>
            <a:ext cx="3020909" cy="0"/>
          </a:xfrm>
          <a:prstGeom prst="straightConnector1">
            <a:avLst/>
          </a:prstGeom>
          <a:noFill/>
          <a:ln w="9525" cap="flat" cmpd="sng">
            <a:solidFill>
              <a:schemeClr val="lt1"/>
            </a:solidFill>
            <a:prstDash val="solid"/>
            <a:round/>
            <a:headEnd type="none" w="sm" len="sm"/>
            <a:tailEnd type="none" w="sm" len="sm"/>
          </a:ln>
        </p:spPr>
      </p:cxnSp>
      <p:cxnSp>
        <p:nvCxnSpPr>
          <p:cNvPr id="93" name="Google Shape;93;p2"/>
          <p:cNvCxnSpPr/>
          <p:nvPr/>
        </p:nvCxnSpPr>
        <p:spPr>
          <a:xfrm>
            <a:off x="446748" y="3330074"/>
            <a:ext cx="2314460" cy="0"/>
          </a:xfrm>
          <a:prstGeom prst="straightConnector1">
            <a:avLst/>
          </a:prstGeom>
          <a:noFill/>
          <a:ln w="9525" cap="flat" cmpd="sng">
            <a:solidFill>
              <a:schemeClr val="lt1"/>
            </a:solidFill>
            <a:prstDash val="solid"/>
            <a:round/>
            <a:headEnd type="none" w="sm" len="sm"/>
            <a:tailEnd type="none" w="sm" len="sm"/>
          </a:ln>
        </p:spPr>
      </p:cxnSp>
      <p:sp>
        <p:nvSpPr>
          <p:cNvPr id="94" name="Google Shape;94;p2"/>
          <p:cNvSpPr txBox="1"/>
          <p:nvPr/>
        </p:nvSpPr>
        <p:spPr>
          <a:xfrm>
            <a:off x="351049" y="1721866"/>
            <a:ext cx="3029341" cy="36784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800">
                <a:solidFill>
                  <a:schemeClr val="lt1"/>
                </a:solidFill>
                <a:latin typeface="Arial"/>
                <a:ea typeface="Arial"/>
                <a:cs typeface="Arial"/>
                <a:sym typeface="Arial"/>
              </a:rPr>
              <a:t>Planteamiento del problema</a:t>
            </a:r>
            <a:endParaRPr/>
          </a:p>
        </p:txBody>
      </p:sp>
      <p:sp>
        <p:nvSpPr>
          <p:cNvPr id="95" name="Google Shape;95;p2"/>
          <p:cNvSpPr txBox="1"/>
          <p:nvPr/>
        </p:nvSpPr>
        <p:spPr>
          <a:xfrm>
            <a:off x="3689899" y="1707132"/>
            <a:ext cx="1005403"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800">
                <a:solidFill>
                  <a:schemeClr val="lt1"/>
                </a:solidFill>
                <a:latin typeface="Arial"/>
                <a:ea typeface="Arial"/>
                <a:cs typeface="Arial"/>
                <a:sym typeface="Arial"/>
              </a:rPr>
              <a:t>Alcance</a:t>
            </a:r>
            <a:endParaRPr/>
          </a:p>
        </p:txBody>
      </p:sp>
      <p:sp>
        <p:nvSpPr>
          <p:cNvPr id="96" name="Google Shape;96;p2"/>
          <p:cNvSpPr txBox="1"/>
          <p:nvPr/>
        </p:nvSpPr>
        <p:spPr>
          <a:xfrm>
            <a:off x="361446" y="1395293"/>
            <a:ext cx="1620957"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800">
                <a:solidFill>
                  <a:schemeClr val="lt1"/>
                </a:solidFill>
                <a:latin typeface="Arial"/>
                <a:ea typeface="Arial"/>
                <a:cs typeface="Arial"/>
                <a:sym typeface="Arial"/>
              </a:rPr>
              <a:t>Logo y slogan</a:t>
            </a:r>
            <a:endParaRPr/>
          </a:p>
        </p:txBody>
      </p:sp>
      <p:sp>
        <p:nvSpPr>
          <p:cNvPr id="97" name="Google Shape;97;p2"/>
          <p:cNvSpPr txBox="1"/>
          <p:nvPr/>
        </p:nvSpPr>
        <p:spPr>
          <a:xfrm>
            <a:off x="405378" y="2164190"/>
            <a:ext cx="106952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800">
                <a:solidFill>
                  <a:schemeClr val="lt1"/>
                </a:solidFill>
                <a:latin typeface="Arial"/>
                <a:ea typeface="Arial"/>
                <a:cs typeface="Arial"/>
                <a:sym typeface="Arial"/>
              </a:rPr>
              <a:t>Solución</a:t>
            </a:r>
            <a:endParaRPr/>
          </a:p>
        </p:txBody>
      </p:sp>
      <p:sp>
        <p:nvSpPr>
          <p:cNvPr id="98" name="Google Shape;98;p2"/>
          <p:cNvSpPr txBox="1"/>
          <p:nvPr/>
        </p:nvSpPr>
        <p:spPr>
          <a:xfrm>
            <a:off x="3693504" y="2877864"/>
            <a:ext cx="156966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800">
                <a:solidFill>
                  <a:schemeClr val="lt1"/>
                </a:solidFill>
                <a:latin typeface="Arial"/>
                <a:ea typeface="Arial"/>
                <a:cs typeface="Arial"/>
                <a:sym typeface="Arial"/>
              </a:rPr>
              <a:t>Limitaciones 	</a:t>
            </a:r>
            <a:endParaRPr/>
          </a:p>
        </p:txBody>
      </p:sp>
      <p:sp>
        <p:nvSpPr>
          <p:cNvPr id="99" name="Google Shape;99;p2"/>
          <p:cNvSpPr txBox="1"/>
          <p:nvPr/>
        </p:nvSpPr>
        <p:spPr>
          <a:xfrm>
            <a:off x="3637876" y="2484958"/>
            <a:ext cx="249299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800">
                <a:solidFill>
                  <a:schemeClr val="lt1"/>
                </a:solidFill>
                <a:latin typeface="Arial"/>
                <a:ea typeface="Arial"/>
                <a:cs typeface="Arial"/>
                <a:sym typeface="Arial"/>
              </a:rPr>
              <a:t>Restricciones 		</a:t>
            </a:r>
            <a:endParaRPr/>
          </a:p>
        </p:txBody>
      </p:sp>
      <p:sp>
        <p:nvSpPr>
          <p:cNvPr id="100" name="Google Shape;100;p2"/>
          <p:cNvSpPr txBox="1"/>
          <p:nvPr/>
        </p:nvSpPr>
        <p:spPr>
          <a:xfrm>
            <a:off x="6436651" y="1294346"/>
            <a:ext cx="2053982"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800">
                <a:solidFill>
                  <a:schemeClr val="lt1"/>
                </a:solidFill>
                <a:latin typeface="Arial"/>
                <a:ea typeface="Arial"/>
                <a:cs typeface="Arial"/>
                <a:sym typeface="Arial"/>
              </a:rPr>
              <a:t>Impacto ambiental 		</a:t>
            </a:r>
            <a:endParaRPr/>
          </a:p>
        </p:txBody>
      </p:sp>
      <p:cxnSp>
        <p:nvCxnSpPr>
          <p:cNvPr id="101" name="Google Shape;101;p2"/>
          <p:cNvCxnSpPr/>
          <p:nvPr/>
        </p:nvCxnSpPr>
        <p:spPr>
          <a:xfrm>
            <a:off x="6423783" y="3330074"/>
            <a:ext cx="2314460" cy="0"/>
          </a:xfrm>
          <a:prstGeom prst="straightConnector1">
            <a:avLst/>
          </a:prstGeom>
          <a:noFill/>
          <a:ln w="9525" cap="flat" cmpd="sng">
            <a:solidFill>
              <a:schemeClr val="lt1"/>
            </a:solidFill>
            <a:prstDash val="solid"/>
            <a:round/>
            <a:headEnd type="none" w="sm" len="sm"/>
            <a:tailEnd type="none" w="sm" len="sm"/>
          </a:ln>
        </p:spPr>
      </p:cxnSp>
      <p:cxnSp>
        <p:nvCxnSpPr>
          <p:cNvPr id="102" name="Google Shape;102;p2"/>
          <p:cNvCxnSpPr/>
          <p:nvPr/>
        </p:nvCxnSpPr>
        <p:spPr>
          <a:xfrm>
            <a:off x="3693504" y="2501073"/>
            <a:ext cx="2314460" cy="0"/>
          </a:xfrm>
          <a:prstGeom prst="straightConnector1">
            <a:avLst/>
          </a:prstGeom>
          <a:noFill/>
          <a:ln w="9525" cap="flat" cmpd="sng">
            <a:solidFill>
              <a:schemeClr val="lt1"/>
            </a:solidFill>
            <a:prstDash val="solid"/>
            <a:round/>
            <a:headEnd type="none" w="sm" len="sm"/>
            <a:tailEnd type="none" w="sm" len="sm"/>
          </a:ln>
        </p:spPr>
      </p:cxnSp>
      <p:sp>
        <p:nvSpPr>
          <p:cNvPr id="103" name="Google Shape;103;p2"/>
          <p:cNvSpPr txBox="1"/>
          <p:nvPr/>
        </p:nvSpPr>
        <p:spPr>
          <a:xfrm>
            <a:off x="6436651" y="2099904"/>
            <a:ext cx="249299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800">
                <a:solidFill>
                  <a:schemeClr val="lt1"/>
                </a:solidFill>
                <a:latin typeface="Arial"/>
                <a:ea typeface="Arial"/>
                <a:cs typeface="Arial"/>
                <a:sym typeface="Arial"/>
              </a:rPr>
              <a:t>Impacto social		</a:t>
            </a:r>
            <a:endParaRPr/>
          </a:p>
        </p:txBody>
      </p:sp>
      <p:sp>
        <p:nvSpPr>
          <p:cNvPr id="104" name="Google Shape;104;p2"/>
          <p:cNvSpPr txBox="1"/>
          <p:nvPr/>
        </p:nvSpPr>
        <p:spPr>
          <a:xfrm>
            <a:off x="6477321" y="2508532"/>
            <a:ext cx="249299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800">
                <a:solidFill>
                  <a:schemeClr val="lt1"/>
                </a:solidFill>
                <a:latin typeface="Arial"/>
                <a:ea typeface="Arial"/>
                <a:cs typeface="Arial"/>
                <a:sym typeface="Arial"/>
              </a:rPr>
              <a:t>Matriz FODA			</a:t>
            </a:r>
            <a:endParaRPr/>
          </a:p>
        </p:txBody>
      </p:sp>
      <p:sp>
        <p:nvSpPr>
          <p:cNvPr id="105" name="Google Shape;105;p2"/>
          <p:cNvSpPr txBox="1"/>
          <p:nvPr/>
        </p:nvSpPr>
        <p:spPr>
          <a:xfrm>
            <a:off x="6436651" y="1720296"/>
            <a:ext cx="2954655"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800">
                <a:solidFill>
                  <a:schemeClr val="lt1"/>
                </a:solidFill>
                <a:latin typeface="Arial"/>
                <a:ea typeface="Arial"/>
                <a:cs typeface="Arial"/>
                <a:sym typeface="Arial"/>
              </a:rPr>
              <a:t>Impacto económico		</a:t>
            </a:r>
            <a:endParaRPr/>
          </a:p>
        </p:txBody>
      </p:sp>
      <p:sp>
        <p:nvSpPr>
          <p:cNvPr id="106" name="Google Shape;106;p2"/>
          <p:cNvSpPr txBox="1"/>
          <p:nvPr/>
        </p:nvSpPr>
        <p:spPr>
          <a:xfrm>
            <a:off x="6423782" y="2951628"/>
            <a:ext cx="2954655"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800">
                <a:solidFill>
                  <a:schemeClr val="lt1"/>
                </a:solidFill>
                <a:latin typeface="Arial"/>
                <a:ea typeface="Arial"/>
                <a:cs typeface="Arial"/>
                <a:sym typeface="Arial"/>
              </a:rPr>
              <a:t>Árbol de problemas		</a:t>
            </a:r>
            <a:endParaRPr/>
          </a:p>
        </p:txBody>
      </p:sp>
      <p:cxnSp>
        <p:nvCxnSpPr>
          <p:cNvPr id="107" name="Google Shape;107;p2"/>
          <p:cNvCxnSpPr/>
          <p:nvPr/>
        </p:nvCxnSpPr>
        <p:spPr>
          <a:xfrm>
            <a:off x="6436651" y="1708610"/>
            <a:ext cx="2314460" cy="0"/>
          </a:xfrm>
          <a:prstGeom prst="straightConnector1">
            <a:avLst/>
          </a:prstGeom>
          <a:noFill/>
          <a:ln w="9525" cap="flat" cmpd="sng">
            <a:solidFill>
              <a:schemeClr val="lt1"/>
            </a:solidFill>
            <a:prstDash val="solid"/>
            <a:round/>
            <a:headEnd type="none" w="sm" len="sm"/>
            <a:tailEnd type="none" w="sm" len="sm"/>
          </a:ln>
        </p:spPr>
      </p:cxnSp>
      <p:cxnSp>
        <p:nvCxnSpPr>
          <p:cNvPr id="108" name="Google Shape;108;p2"/>
          <p:cNvCxnSpPr/>
          <p:nvPr/>
        </p:nvCxnSpPr>
        <p:spPr>
          <a:xfrm>
            <a:off x="6436651" y="2120068"/>
            <a:ext cx="2314460" cy="0"/>
          </a:xfrm>
          <a:prstGeom prst="straightConnector1">
            <a:avLst/>
          </a:prstGeom>
          <a:noFill/>
          <a:ln w="9525" cap="flat" cmpd="sng">
            <a:solidFill>
              <a:schemeClr val="lt1"/>
            </a:solidFill>
            <a:prstDash val="solid"/>
            <a:round/>
            <a:headEnd type="none" w="sm" len="sm"/>
            <a:tailEnd type="none" w="sm" len="sm"/>
          </a:ln>
        </p:spPr>
      </p:cxnSp>
      <p:cxnSp>
        <p:nvCxnSpPr>
          <p:cNvPr id="109" name="Google Shape;109;p2"/>
          <p:cNvCxnSpPr/>
          <p:nvPr/>
        </p:nvCxnSpPr>
        <p:spPr>
          <a:xfrm>
            <a:off x="6477321" y="2513758"/>
            <a:ext cx="2314460" cy="0"/>
          </a:xfrm>
          <a:prstGeom prst="straightConnector1">
            <a:avLst/>
          </a:prstGeom>
          <a:noFill/>
          <a:ln w="9525" cap="flat" cmpd="sng">
            <a:solidFill>
              <a:schemeClr val="lt1"/>
            </a:solidFill>
            <a:prstDash val="solid"/>
            <a:round/>
            <a:headEnd type="none" w="sm" len="sm"/>
            <a:tailEnd type="none" w="sm" len="sm"/>
          </a:ln>
        </p:spPr>
      </p:cxnSp>
      <p:cxnSp>
        <p:nvCxnSpPr>
          <p:cNvPr id="110" name="Google Shape;110;p2"/>
          <p:cNvCxnSpPr/>
          <p:nvPr/>
        </p:nvCxnSpPr>
        <p:spPr>
          <a:xfrm>
            <a:off x="6513048" y="2908304"/>
            <a:ext cx="2314460" cy="0"/>
          </a:xfrm>
          <a:prstGeom prst="straightConnector1">
            <a:avLst/>
          </a:prstGeom>
          <a:noFill/>
          <a:ln w="9525" cap="flat" cmpd="sng">
            <a:solidFill>
              <a:schemeClr val="lt1"/>
            </a:solidFill>
            <a:prstDash val="solid"/>
            <a:round/>
            <a:headEnd type="none" w="sm" len="sm"/>
            <a:tailEnd type="none" w="sm" len="sm"/>
          </a:ln>
        </p:spPr>
      </p:cxnSp>
      <p:cxnSp>
        <p:nvCxnSpPr>
          <p:cNvPr id="111" name="Google Shape;111;p2"/>
          <p:cNvCxnSpPr/>
          <p:nvPr/>
        </p:nvCxnSpPr>
        <p:spPr>
          <a:xfrm>
            <a:off x="3675831" y="2896044"/>
            <a:ext cx="2314460" cy="0"/>
          </a:xfrm>
          <a:prstGeom prst="straightConnector1">
            <a:avLst/>
          </a:prstGeom>
          <a:noFill/>
          <a:ln w="9525" cap="flat" cmpd="sng">
            <a:solidFill>
              <a:schemeClr val="lt1"/>
            </a:solidFill>
            <a:prstDash val="solid"/>
            <a:round/>
            <a:headEnd type="none" w="sm" len="sm"/>
            <a:tailEnd type="none" w="sm" len="sm"/>
          </a:ln>
        </p:spPr>
      </p:cxnSp>
      <p:cxnSp>
        <p:nvCxnSpPr>
          <p:cNvPr id="112" name="Google Shape;112;p2"/>
          <p:cNvCxnSpPr/>
          <p:nvPr/>
        </p:nvCxnSpPr>
        <p:spPr>
          <a:xfrm>
            <a:off x="493463" y="2886257"/>
            <a:ext cx="2314460" cy="0"/>
          </a:xfrm>
          <a:prstGeom prst="straightConnector1">
            <a:avLst/>
          </a:prstGeom>
          <a:noFill/>
          <a:ln w="9525" cap="flat" cmpd="sng">
            <a:solidFill>
              <a:schemeClr val="lt1"/>
            </a:solidFill>
            <a:prstDash val="solid"/>
            <a:round/>
            <a:headEnd type="none" w="sm" len="sm"/>
            <a:tailEnd type="none" w="sm" len="sm"/>
          </a:ln>
        </p:spPr>
      </p:cxn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3"/>
          <p:cNvSpPr txBox="1"/>
          <p:nvPr/>
        </p:nvSpPr>
        <p:spPr>
          <a:xfrm>
            <a:off x="3133526" y="391503"/>
            <a:ext cx="3113161"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2800" dirty="0">
                <a:solidFill>
                  <a:srgbClr val="274FB2"/>
                </a:solidFill>
                <a:latin typeface="Work Sans"/>
                <a:ea typeface="Work Sans"/>
                <a:cs typeface="Work Sans"/>
                <a:sym typeface="Work Sans"/>
              </a:rPr>
              <a:t>LOGO Y SLOGAN</a:t>
            </a:r>
            <a:endParaRPr dirty="0"/>
          </a:p>
        </p:txBody>
      </p:sp>
      <p:pic>
        <p:nvPicPr>
          <p:cNvPr id="118" name="Google Shape;118;p3"/>
          <p:cNvPicPr preferRelativeResize="0"/>
          <p:nvPr/>
        </p:nvPicPr>
        <p:blipFill rotWithShape="1">
          <a:blip r:embed="rId3">
            <a:alphaModFix/>
          </a:blip>
          <a:srcRect/>
          <a:stretch/>
        </p:blipFill>
        <p:spPr>
          <a:xfrm>
            <a:off x="1840173" y="1315091"/>
            <a:ext cx="5164914" cy="2654279"/>
          </a:xfrm>
          <a:prstGeom prst="rect">
            <a:avLst/>
          </a:prstGeom>
          <a:noFill/>
          <a:ln>
            <a:noFill/>
          </a:ln>
        </p:spPr>
      </p:pic>
      <p:sp>
        <p:nvSpPr>
          <p:cNvPr id="119" name="Google Shape;119;p3"/>
          <p:cNvSpPr txBox="1"/>
          <p:nvPr/>
        </p:nvSpPr>
        <p:spPr>
          <a:xfrm>
            <a:off x="1254546" y="4225901"/>
            <a:ext cx="6820942"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2800" b="1">
                <a:solidFill>
                  <a:schemeClr val="dk1"/>
                </a:solidFill>
                <a:latin typeface="Arial Black"/>
                <a:ea typeface="Arial Black"/>
                <a:cs typeface="Arial Black"/>
                <a:sym typeface="Arial Black"/>
              </a:rPr>
              <a:t>CUERPO, CULTURA Y DEPORTE.</a:t>
            </a:r>
            <a:endParaRPr sz="2800" b="1">
              <a:solidFill>
                <a:schemeClr val="dk1"/>
              </a:solidFill>
              <a:latin typeface="Arial Black"/>
              <a:ea typeface="Arial Black"/>
              <a:cs typeface="Arial Black"/>
              <a:sym typeface="Arial Black"/>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4"/>
          <p:cNvSpPr txBox="1"/>
          <p:nvPr/>
        </p:nvSpPr>
        <p:spPr>
          <a:xfrm>
            <a:off x="1052623" y="529726"/>
            <a:ext cx="5060231"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2800">
                <a:solidFill>
                  <a:srgbClr val="274FB2"/>
                </a:solidFill>
                <a:latin typeface="Work Sans"/>
                <a:ea typeface="Work Sans"/>
                <a:cs typeface="Work Sans"/>
                <a:sym typeface="Work Sans"/>
              </a:rPr>
              <a:t>PLANTEAMIENTO DEL PROBLEMA</a:t>
            </a:r>
            <a:endParaRPr/>
          </a:p>
        </p:txBody>
      </p:sp>
      <p:sp>
        <p:nvSpPr>
          <p:cNvPr id="126" name="Google Shape;126;p4"/>
          <p:cNvSpPr txBox="1"/>
          <p:nvPr/>
        </p:nvSpPr>
        <p:spPr>
          <a:xfrm>
            <a:off x="1052623" y="1860698"/>
            <a:ext cx="5295014" cy="1015622"/>
          </a:xfrm>
          <a:prstGeom prst="rect">
            <a:avLst/>
          </a:prstGeom>
          <a:noFill/>
          <a:ln>
            <a:noFill/>
          </a:ln>
        </p:spPr>
        <p:txBody>
          <a:bodyPr spcFirstLastPara="1" wrap="square" lIns="91425" tIns="45700" rIns="91425" bIns="45700" anchor="t" anchorCtr="0">
            <a:spAutoFit/>
          </a:bodyPr>
          <a:lstStyle/>
          <a:p>
            <a:pPr lvl="0"/>
            <a:r>
              <a:rPr lang="es-CO" sz="2000" dirty="0"/>
              <a:t> Existe </a:t>
            </a:r>
            <a:r>
              <a:rPr lang="es-CO" sz="2000" dirty="0">
                <a:solidFill>
                  <a:schemeClr val="tx1"/>
                </a:solidFill>
              </a:rPr>
              <a:t>un acceso limitado a información y comunicación hacia los interesados </a:t>
            </a:r>
            <a:r>
              <a:rPr lang="es-CO" sz="2000" dirty="0" smtClean="0"/>
              <a:t>del </a:t>
            </a:r>
            <a:r>
              <a:rPr lang="es-CO" sz="2000" dirty="0"/>
              <a:t>club de patinaje Nativos Apalapajawaa.</a:t>
            </a:r>
            <a:endParaRPr sz="2800" dirty="0">
              <a:solidFill>
                <a:schemeClr val="dk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5"/>
          <p:cNvSpPr txBox="1"/>
          <p:nvPr/>
        </p:nvSpPr>
        <p:spPr>
          <a:xfrm>
            <a:off x="3600387" y="469223"/>
            <a:ext cx="2129298"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2800" dirty="0">
                <a:solidFill>
                  <a:srgbClr val="274FB2"/>
                </a:solidFill>
                <a:latin typeface="Work Sans"/>
                <a:ea typeface="Work Sans"/>
                <a:cs typeface="Work Sans"/>
                <a:sym typeface="Work Sans"/>
              </a:rPr>
              <a:t>SOLUCIÓN </a:t>
            </a:r>
            <a:endParaRPr dirty="0"/>
          </a:p>
        </p:txBody>
      </p:sp>
      <p:sp>
        <p:nvSpPr>
          <p:cNvPr id="133" name="Google Shape;133;p5"/>
          <p:cNvSpPr txBox="1"/>
          <p:nvPr/>
        </p:nvSpPr>
        <p:spPr>
          <a:xfrm>
            <a:off x="1190848" y="1478509"/>
            <a:ext cx="6948376" cy="2862282"/>
          </a:xfrm>
          <a:prstGeom prst="rect">
            <a:avLst/>
          </a:prstGeom>
          <a:noFill/>
          <a:ln>
            <a:noFill/>
          </a:ln>
        </p:spPr>
        <p:txBody>
          <a:bodyPr spcFirstLastPara="1" wrap="square" lIns="91425" tIns="45700" rIns="91425" bIns="45700" anchor="t" anchorCtr="0">
            <a:spAutoFit/>
          </a:bodyPr>
          <a:lstStyle/>
          <a:p>
            <a:pPr algn="just"/>
            <a:r>
              <a:rPr lang="es-CO" sz="2000" dirty="0"/>
              <a:t>Se crea un sitio web con el fin de que el club de patinaje Nativos Apalapajawaa tenga un alojamiento de información virtual propio por el medio de cual los aprendices, instructores e interesados puedan conectar y tener un punto de encuentro donde existan funcionalidades tanto de comunicación como de procesos sistematizados de la escuela como: inscripciones, mensualidades, avisos de instructores, informes estadísticos de los corredores, carro de compras, entre otros.</a:t>
            </a:r>
            <a:endParaRPr lang="en-US" sz="20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6"/>
          <p:cNvSpPr txBox="1"/>
          <p:nvPr/>
        </p:nvSpPr>
        <p:spPr>
          <a:xfrm>
            <a:off x="2401826" y="477344"/>
            <a:ext cx="4340348"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2800" dirty="0">
                <a:solidFill>
                  <a:srgbClr val="274FB2"/>
                </a:solidFill>
                <a:latin typeface="Work Sans"/>
                <a:ea typeface="Work Sans"/>
                <a:cs typeface="Work Sans"/>
                <a:sym typeface="Work Sans"/>
              </a:rPr>
              <a:t>OBJETIVO GENERAL </a:t>
            </a:r>
            <a:endParaRPr dirty="0"/>
          </a:p>
        </p:txBody>
      </p:sp>
      <p:sp>
        <p:nvSpPr>
          <p:cNvPr id="141" name="Google Shape;141;p6"/>
          <p:cNvSpPr txBox="1"/>
          <p:nvPr/>
        </p:nvSpPr>
        <p:spPr>
          <a:xfrm>
            <a:off x="1082982" y="1624275"/>
            <a:ext cx="6978036" cy="1631175"/>
          </a:xfrm>
          <a:prstGeom prst="rect">
            <a:avLst/>
          </a:prstGeom>
          <a:noFill/>
          <a:ln>
            <a:noFill/>
          </a:ln>
        </p:spPr>
        <p:txBody>
          <a:bodyPr spcFirstLastPara="1" wrap="square" lIns="91425" tIns="45700" rIns="91425" bIns="45700" anchor="t" anchorCtr="0">
            <a:spAutoFit/>
          </a:bodyPr>
          <a:lstStyle/>
          <a:p>
            <a:r>
              <a:rPr lang="es-CO" sz="2000" dirty="0"/>
              <a:t>Desarrollar e implementar un sitio web que almacene información del club y que permita llevar a acabo procesos sistematizados de comercio, estadísticos de los corredores y de modificación de contenido del club de patinaje Nativos Apalapajawaa.</a:t>
            </a:r>
            <a:endParaRPr lang="en-US" sz="20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7"/>
          <p:cNvSpPr txBox="1"/>
          <p:nvPr/>
        </p:nvSpPr>
        <p:spPr>
          <a:xfrm>
            <a:off x="2060451" y="293421"/>
            <a:ext cx="4730766"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2800" dirty="0" smtClean="0">
                <a:solidFill>
                  <a:srgbClr val="274FB2"/>
                </a:solidFill>
                <a:latin typeface="Work Sans"/>
                <a:ea typeface="Work Sans"/>
                <a:cs typeface="Work Sans"/>
                <a:sym typeface="Work Sans"/>
              </a:rPr>
              <a:t>OBJETIVOS </a:t>
            </a:r>
            <a:r>
              <a:rPr lang="es-ES" sz="2800" dirty="0">
                <a:solidFill>
                  <a:srgbClr val="274FB2"/>
                </a:solidFill>
                <a:latin typeface="Work Sans"/>
                <a:ea typeface="Work Sans"/>
                <a:cs typeface="Work Sans"/>
                <a:sym typeface="Work Sans"/>
              </a:rPr>
              <a:t>ESPECÍFICOS </a:t>
            </a:r>
            <a:endParaRPr dirty="0"/>
          </a:p>
        </p:txBody>
      </p:sp>
      <p:sp>
        <p:nvSpPr>
          <p:cNvPr id="147" name="Google Shape;147;p7"/>
          <p:cNvSpPr txBox="1"/>
          <p:nvPr/>
        </p:nvSpPr>
        <p:spPr>
          <a:xfrm>
            <a:off x="638666" y="1027415"/>
            <a:ext cx="7574335" cy="3693278"/>
          </a:xfrm>
          <a:prstGeom prst="rect">
            <a:avLst/>
          </a:prstGeom>
          <a:noFill/>
          <a:ln>
            <a:noFill/>
          </a:ln>
        </p:spPr>
        <p:txBody>
          <a:bodyPr spcFirstLastPara="1" wrap="square" lIns="91425" tIns="45700" rIns="91425" bIns="45700" anchor="t" anchorCtr="0">
            <a:spAutoFit/>
          </a:bodyPr>
          <a:lstStyle/>
          <a:p>
            <a:pPr marL="285750" lvl="0" indent="-285750">
              <a:buFont typeface="Wingdings" panose="05000000000000000000" pitchFamily="2" charset="2"/>
              <a:buChar char="ü"/>
            </a:pPr>
            <a:r>
              <a:rPr lang="es-CO" sz="1800" dirty="0"/>
              <a:t>Facilitar el acceso a información del club de patinaje a las personas interesadas en el mismo</a:t>
            </a:r>
            <a:r>
              <a:rPr lang="es-CO" sz="1800" dirty="0" smtClean="0"/>
              <a:t>.</a:t>
            </a:r>
          </a:p>
          <a:p>
            <a:pPr lvl="0"/>
            <a:endParaRPr lang="en-US" sz="1800" dirty="0"/>
          </a:p>
          <a:p>
            <a:pPr marL="285750" lvl="0" indent="-285750">
              <a:buFont typeface="Wingdings" panose="05000000000000000000" pitchFamily="2" charset="2"/>
              <a:buChar char="ü"/>
            </a:pPr>
            <a:r>
              <a:rPr lang="es-CO" sz="1800" dirty="0"/>
              <a:t>Permitir la comunicación eficaz entre integrantes/interesados con instructores o administrativos del club</a:t>
            </a:r>
            <a:r>
              <a:rPr lang="es-CO" sz="1800" dirty="0" smtClean="0"/>
              <a:t>.</a:t>
            </a:r>
          </a:p>
          <a:p>
            <a:pPr lvl="0"/>
            <a:endParaRPr lang="en-US" sz="1800" dirty="0"/>
          </a:p>
          <a:p>
            <a:pPr marL="285750" lvl="0" indent="-285750">
              <a:buFont typeface="Wingdings" panose="05000000000000000000" pitchFamily="2" charset="2"/>
              <a:buChar char="ü"/>
            </a:pPr>
            <a:r>
              <a:rPr lang="es-CO" sz="1800" dirty="0"/>
              <a:t>Desarrollar un catálogo de productos y carro de compra que facilite la venta de artículos e implementos deportivos del club</a:t>
            </a:r>
            <a:r>
              <a:rPr lang="es-CO" sz="1800" dirty="0" smtClean="0"/>
              <a:t>.</a:t>
            </a:r>
          </a:p>
          <a:p>
            <a:pPr lvl="0"/>
            <a:endParaRPr lang="en-US" sz="1800" dirty="0"/>
          </a:p>
          <a:p>
            <a:pPr marL="285750" lvl="0" indent="-285750">
              <a:buFont typeface="Wingdings" panose="05000000000000000000" pitchFamily="2" charset="2"/>
              <a:buChar char="ü"/>
            </a:pPr>
            <a:r>
              <a:rPr lang="es-CO" sz="1800" dirty="0"/>
              <a:t>Agilizar y facilitar el proceso de pre-inscripciones y llevar registro de la mensualidad</a:t>
            </a:r>
            <a:r>
              <a:rPr lang="es-CO" sz="1800" dirty="0" smtClean="0"/>
              <a:t>.</a:t>
            </a:r>
          </a:p>
          <a:p>
            <a:pPr lvl="0"/>
            <a:endParaRPr lang="en-US" sz="1800" dirty="0"/>
          </a:p>
          <a:p>
            <a:pPr marL="285750" lvl="0" indent="-285750">
              <a:buFont typeface="Wingdings" panose="05000000000000000000" pitchFamily="2" charset="2"/>
              <a:buChar char="ü"/>
            </a:pPr>
            <a:r>
              <a:rPr lang="es-CO" sz="1800" dirty="0"/>
              <a:t>Generar informes estadísticos de los corredores del club</a:t>
            </a:r>
            <a:r>
              <a:rPr lang="es-CO" sz="1800" dirty="0" smtClean="0"/>
              <a:t>.</a:t>
            </a:r>
            <a:endParaRPr lang="en-US" sz="18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8"/>
          <p:cNvSpPr txBox="1"/>
          <p:nvPr/>
        </p:nvSpPr>
        <p:spPr>
          <a:xfrm>
            <a:off x="3116512" y="276847"/>
            <a:ext cx="2883596"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2800" dirty="0">
                <a:solidFill>
                  <a:srgbClr val="274FB2"/>
                </a:solidFill>
                <a:latin typeface="Work Sans"/>
                <a:ea typeface="Work Sans"/>
                <a:cs typeface="Work Sans"/>
                <a:sym typeface="Work Sans"/>
              </a:rPr>
              <a:t>JUSTIFICACIÓN</a:t>
            </a:r>
            <a:endParaRPr dirty="0"/>
          </a:p>
        </p:txBody>
      </p:sp>
      <p:sp>
        <p:nvSpPr>
          <p:cNvPr id="153" name="Google Shape;153;p8"/>
          <p:cNvSpPr txBox="1"/>
          <p:nvPr/>
        </p:nvSpPr>
        <p:spPr>
          <a:xfrm>
            <a:off x="419986" y="1157945"/>
            <a:ext cx="8304027" cy="3893333"/>
          </a:xfrm>
          <a:prstGeom prst="rect">
            <a:avLst/>
          </a:prstGeom>
          <a:noFill/>
          <a:ln>
            <a:noFill/>
          </a:ln>
        </p:spPr>
        <p:txBody>
          <a:bodyPr spcFirstLastPara="1" wrap="square" lIns="91425" tIns="45700" rIns="91425" bIns="45700" anchor="t" anchorCtr="0">
            <a:spAutoFit/>
          </a:bodyPr>
          <a:lstStyle/>
          <a:p>
            <a:r>
              <a:rPr lang="es-CO" sz="1300" dirty="0"/>
              <a:t> Palabras clave: acceso, oportunidad, sitio web, crecimiento, información, transmisión, expansión, público </a:t>
            </a:r>
            <a:endParaRPr lang="en-US" sz="1300" dirty="0"/>
          </a:p>
          <a:p>
            <a:r>
              <a:rPr lang="es-CO" sz="1300" dirty="0"/>
              <a:t>     En la actualidad un sitio web brinda un gran potencial para compartir de manera ágil y eficaz un producto o servicio de micro y macro empresas. Este espacio virtual pertenece a las TICS, siendo parte de la vanguardia en tecnología, información y publicidad del siglo </a:t>
            </a:r>
            <a:r>
              <a:rPr lang="es-CO" sz="1300" dirty="0" err="1"/>
              <a:t>XXl</a:t>
            </a:r>
            <a:r>
              <a:rPr lang="es-CO" sz="1300" dirty="0"/>
              <a:t>, generando la oportunidad de expandirse y dando el acceso a una interacción más segura y eficaz para el público.</a:t>
            </a:r>
            <a:endParaRPr lang="en-US" sz="1300" dirty="0"/>
          </a:p>
          <a:p>
            <a:r>
              <a:rPr lang="es-CO" sz="1300" dirty="0"/>
              <a:t>Material de apoyo: </a:t>
            </a:r>
            <a:r>
              <a:rPr lang="es-CO" sz="1300" u="sng" dirty="0">
                <a:hlinkClick r:id="rId3"/>
              </a:rPr>
              <a:t>https://www.useit.es/blog/beneficios-de-tener-una-pagina-web</a:t>
            </a:r>
            <a:endParaRPr lang="en-US" sz="1300" dirty="0"/>
          </a:p>
          <a:p>
            <a:r>
              <a:rPr lang="es-CO" sz="1300" dirty="0"/>
              <a:t>     El club Nativos Apalapajawaa es un club de patinaje de carreras que se encuentra ubicado en la ciudad de Bogotá, cuenta con diferentes modalidades de escuela que se dividen por ramas: escuela y club, estas ramas por niveles:  escuela básica, avanzada o club novatos y club ligas, y estos niveles por sus propios subniveles. Este club tiene un acceso a la información limitado debido al manejo de la información que se lleva a cabo por un medio cerrado que lo deja con escasas oportunidades de trasmisión y visualización de la información por un público interesado, aunque si exista un canal de información para los integrantes del club, existe una barrera que se interpone entre las personas interesadas y el propio club provocando un estancamiento en el crecimiento de la imagen comercial de club. </a:t>
            </a:r>
            <a:endParaRPr lang="en-US" sz="1300" dirty="0"/>
          </a:p>
          <a:p>
            <a:r>
              <a:rPr lang="es-CO" sz="1300" dirty="0"/>
              <a:t>     Siguiendo con las tendencias del mercado global se puede encontrar una solución a esta         problemática, la creación de un sitio web permitiría el acceso a un público nuevo al club y posibilitaría el crecimiento del mismo. Al cumplir con el desarrollo e implementación de un sitio web para el club Nativos Apalapajawaa, se accederían a nuevas oportunidades de mercado y expansión permitiendo competir con los rivales en la industria y otorgando al club un alojamiento de información accesible para todo el mundo.</a:t>
            </a:r>
            <a:endParaRPr sz="1300" dirty="0">
              <a:solidFill>
                <a:schemeClr val="dk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9"/>
          <p:cNvSpPr txBox="1"/>
          <p:nvPr/>
        </p:nvSpPr>
        <p:spPr>
          <a:xfrm>
            <a:off x="3536392" y="263589"/>
            <a:ext cx="2145217"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2800" dirty="0">
                <a:solidFill>
                  <a:srgbClr val="274FB2"/>
                </a:solidFill>
                <a:latin typeface="Work Sans"/>
                <a:ea typeface="Work Sans"/>
                <a:cs typeface="Work Sans"/>
                <a:sym typeface="Work Sans"/>
              </a:rPr>
              <a:t>ALCANCE</a:t>
            </a:r>
            <a:endParaRPr dirty="0"/>
          </a:p>
        </p:txBody>
      </p:sp>
      <p:sp>
        <p:nvSpPr>
          <p:cNvPr id="159" name="Google Shape;159;p9"/>
          <p:cNvSpPr txBox="1"/>
          <p:nvPr/>
        </p:nvSpPr>
        <p:spPr>
          <a:xfrm>
            <a:off x="765543" y="786809"/>
            <a:ext cx="7293935" cy="4278054"/>
          </a:xfrm>
          <a:prstGeom prst="rect">
            <a:avLst/>
          </a:prstGeom>
          <a:noFill/>
          <a:ln>
            <a:noFill/>
          </a:ln>
        </p:spPr>
        <p:txBody>
          <a:bodyPr spcFirstLastPara="1" wrap="square" lIns="91425" tIns="45700" rIns="91425" bIns="45700" anchor="t" anchorCtr="0">
            <a:spAutoFit/>
          </a:bodyPr>
          <a:lstStyle/>
          <a:p>
            <a:pPr algn="just"/>
            <a:r>
              <a:rPr lang="es-CO" sz="1600" dirty="0"/>
              <a:t>En un plazo de 18 meses que empieza en enero del 2020, desarrollar un sitio web para el Club de patinaje nativos Apalapajawaa donde se almacenara información del club como misión, visión, reglamento, documentación legal, ubicación, cláusulas, entre otro. Contará con un sistema de roles para administrador, instructores, aprendices y visitantes, dependiendo de cada perfil se adecuarán los permisos en el sitio web. Se creará una página dedicada a exponer accesorios deportivos para la venta, que cuente con su características y precios.</a:t>
            </a:r>
            <a:endParaRPr lang="en-US" sz="1600" dirty="0"/>
          </a:p>
          <a:p>
            <a:pPr algn="just"/>
            <a:r>
              <a:rPr lang="es-CO" sz="1600" dirty="0"/>
              <a:t>Existirá una página para los interesados, que declarará precios de inscripción y de mensualidad según la rama, nivel y subnivel a la que se desea </a:t>
            </a:r>
            <a:r>
              <a:rPr lang="es-CO" sz="1600" dirty="0" smtClean="0"/>
              <a:t>inscribir, la pre-inscripción se llevara </a:t>
            </a:r>
            <a:r>
              <a:rPr lang="es-CO" sz="1600" dirty="0"/>
              <a:t>cabo a </a:t>
            </a:r>
            <a:r>
              <a:rPr lang="es-CO" sz="1600" dirty="0" smtClean="0"/>
              <a:t>por medio </a:t>
            </a:r>
            <a:r>
              <a:rPr lang="es-CO" sz="1600" dirty="0"/>
              <a:t>de un </a:t>
            </a:r>
            <a:r>
              <a:rPr lang="es-CO" sz="1600" dirty="0" smtClean="0"/>
              <a:t>formulario después de seleccionar el nivel al que se quiera inscribir. </a:t>
            </a:r>
            <a:r>
              <a:rPr lang="es-CO" sz="1600" dirty="0"/>
              <a:t>El sitio web contara con una página donde el administrador podrá registrar y modificar contenido del sitio web como: eventos deportivos, clases y horarios de entrenamientos para que estos sean vistos por los otros roles. </a:t>
            </a:r>
            <a:endParaRPr lang="en-US" sz="1600" dirty="0"/>
          </a:p>
          <a:p>
            <a:pPr algn="just"/>
            <a:r>
              <a:rPr lang="es-CO" sz="1600" dirty="0"/>
              <a:t>El rol de instructor permitirá registrar los datos de las competencias de los aprendices para generar un informe estadístico para su valoración.</a:t>
            </a:r>
            <a:endParaRPr lang="en-US" sz="16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268</TotalTime>
  <Words>1286</Words>
  <Application>Microsoft Office PowerPoint</Application>
  <PresentationFormat>Presentación en pantalla (16:9)</PresentationFormat>
  <Paragraphs>100</Paragraphs>
  <Slides>17</Slides>
  <Notes>17</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17</vt:i4>
      </vt:variant>
    </vt:vector>
  </HeadingPairs>
  <TitlesOfParts>
    <vt:vector size="23" baseType="lpstr">
      <vt:lpstr>Calibri</vt:lpstr>
      <vt:lpstr>Work Sans</vt:lpstr>
      <vt:lpstr>Wingdings</vt:lpstr>
      <vt:lpstr>Arial</vt:lpstr>
      <vt:lpstr>Arial Black</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DIANA GARZON SUAREZ</dc:creator>
  <cp:lastModifiedBy>Brando Bichazz</cp:lastModifiedBy>
  <cp:revision>16</cp:revision>
  <dcterms:created xsi:type="dcterms:W3CDTF">2018-12-10T14:32:57Z</dcterms:created>
  <dcterms:modified xsi:type="dcterms:W3CDTF">2020-04-02T02:03:31Z</dcterms:modified>
</cp:coreProperties>
</file>