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58" r:id="rId6"/>
    <p:sldId id="269" r:id="rId7"/>
    <p:sldId id="265" r:id="rId8"/>
    <p:sldId id="266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E1A7D"/>
    <a:srgbClr val="017F00"/>
    <a:srgbClr val="7030A0"/>
    <a:srgbClr val="E2D6D6"/>
    <a:srgbClr val="B4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1"/>
    <p:restoredTop sz="59783" autoAdjust="0"/>
  </p:normalViewPr>
  <p:slideViewPr>
    <p:cSldViewPr snapToGrid="0" snapToObjects="1">
      <p:cViewPr varScale="1">
        <p:scale>
          <a:sx n="47" d="100"/>
          <a:sy n="47" d="100"/>
        </p:scale>
        <p:origin x="215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123E-C130-4640-8239-55ED31068A19}" type="doc">
      <dgm:prSet loTypeId="urn:microsoft.com/office/officeart/2005/8/layout/arrow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E279FE-5386-4F4E-BE15-CC9FE2603529}">
      <dgm:prSet phldrT="[Text]"/>
      <dgm:spPr/>
      <dgm:t>
        <a:bodyPr/>
        <a:lstStyle/>
        <a:p>
          <a:r>
            <a:rPr lang="en-US" dirty="0"/>
            <a:t>Common Idioms</a:t>
          </a:r>
        </a:p>
      </dgm:t>
    </dgm:pt>
    <dgm:pt modelId="{281E75D5-D3AC-FD44-A8AB-110EDDBAFBB6}" type="parTrans" cxnId="{9906F10B-1A8A-D34F-A497-DCC2BD219F68}">
      <dgm:prSet/>
      <dgm:spPr/>
      <dgm:t>
        <a:bodyPr/>
        <a:lstStyle/>
        <a:p>
          <a:endParaRPr lang="en-US"/>
        </a:p>
      </dgm:t>
    </dgm:pt>
    <dgm:pt modelId="{F77EEA8D-8ECC-2842-922B-1C05DD7F7199}" type="sibTrans" cxnId="{9906F10B-1A8A-D34F-A497-DCC2BD219F68}">
      <dgm:prSet/>
      <dgm:spPr/>
      <dgm:t>
        <a:bodyPr/>
        <a:lstStyle/>
        <a:p>
          <a:endParaRPr lang="en-US"/>
        </a:p>
      </dgm:t>
    </dgm:pt>
    <dgm:pt modelId="{4B8E49CC-1957-4E4D-9ACA-61365A10EFED}">
      <dgm:prSet phldrT="[Text]"/>
      <dgm:spPr/>
      <dgm:t>
        <a:bodyPr/>
        <a:lstStyle/>
        <a:p>
          <a:r>
            <a:rPr lang="en-US" dirty="0"/>
            <a:t>Language Features</a:t>
          </a:r>
        </a:p>
      </dgm:t>
    </dgm:pt>
    <dgm:pt modelId="{BB311679-1E27-A84A-BA2C-326ED87579BD}" type="parTrans" cxnId="{E8838A90-F86C-BF48-B0A9-77A19CA7CA8C}">
      <dgm:prSet/>
      <dgm:spPr/>
      <dgm:t>
        <a:bodyPr/>
        <a:lstStyle/>
        <a:p>
          <a:endParaRPr lang="en-US"/>
        </a:p>
      </dgm:t>
    </dgm:pt>
    <dgm:pt modelId="{B4AEB1BF-B01A-0248-B2CE-9BC9B81EDC53}" type="sibTrans" cxnId="{E8838A90-F86C-BF48-B0A9-77A19CA7CA8C}">
      <dgm:prSet/>
      <dgm:spPr/>
      <dgm:t>
        <a:bodyPr/>
        <a:lstStyle/>
        <a:p>
          <a:endParaRPr lang="en-US"/>
        </a:p>
      </dgm:t>
    </dgm:pt>
    <dgm:pt modelId="{CD0536B3-5591-BA4F-B04D-5DFE0446AC42}" type="pres">
      <dgm:prSet presAssocID="{41FC123E-C130-4640-8239-55ED31068A19}" presName="compositeShape" presStyleCnt="0">
        <dgm:presLayoutVars>
          <dgm:chMax val="2"/>
          <dgm:dir/>
          <dgm:resizeHandles val="exact"/>
        </dgm:presLayoutVars>
      </dgm:prSet>
      <dgm:spPr/>
    </dgm:pt>
    <dgm:pt modelId="{1C9A0DD3-94AE-A14E-9A70-4E38127B91F7}" type="pres">
      <dgm:prSet presAssocID="{41FC123E-C130-4640-8239-55ED31068A19}" presName="divider" presStyleLbl="fgShp" presStyleIdx="0" presStyleCnt="1"/>
      <dgm:spPr/>
    </dgm:pt>
    <dgm:pt modelId="{2E51AE4E-391B-1740-B82E-891EC1B44256}" type="pres">
      <dgm:prSet presAssocID="{50E279FE-5386-4F4E-BE15-CC9FE2603529}" presName="downArrow" presStyleLbl="node1" presStyleIdx="0" presStyleCnt="2"/>
      <dgm:spPr/>
    </dgm:pt>
    <dgm:pt modelId="{8CDE6536-DAB9-CD4E-87ED-0801E1A548A1}" type="pres">
      <dgm:prSet presAssocID="{50E279FE-5386-4F4E-BE15-CC9FE2603529}" presName="downArrowText" presStyleLbl="revTx" presStyleIdx="0" presStyleCnt="2">
        <dgm:presLayoutVars>
          <dgm:bulletEnabled val="1"/>
        </dgm:presLayoutVars>
      </dgm:prSet>
      <dgm:spPr/>
    </dgm:pt>
    <dgm:pt modelId="{E3A7E046-E05F-5741-80EB-572949CA8F80}" type="pres">
      <dgm:prSet presAssocID="{4B8E49CC-1957-4E4D-9ACA-61365A10EFED}" presName="upArrow" presStyleLbl="node1" presStyleIdx="1" presStyleCnt="2"/>
      <dgm:spPr/>
    </dgm:pt>
    <dgm:pt modelId="{CC727EE0-2C37-6C46-A54B-691ED3C2DF4B}" type="pres">
      <dgm:prSet presAssocID="{4B8E49CC-1957-4E4D-9ACA-61365A10EFE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8838A90-F86C-BF48-B0A9-77A19CA7CA8C}" srcId="{41FC123E-C130-4640-8239-55ED31068A19}" destId="{4B8E49CC-1957-4E4D-9ACA-61365A10EFED}" srcOrd="1" destOrd="0" parTransId="{BB311679-1E27-A84A-BA2C-326ED87579BD}" sibTransId="{B4AEB1BF-B01A-0248-B2CE-9BC9B81EDC53}"/>
    <dgm:cxn modelId="{F66363BD-BF10-B545-BF86-CD6B6DDF0BB0}" type="presOf" srcId="{41FC123E-C130-4640-8239-55ED31068A19}" destId="{CD0536B3-5591-BA4F-B04D-5DFE0446AC42}" srcOrd="0" destOrd="0" presId="urn:microsoft.com/office/officeart/2005/8/layout/arrow3"/>
    <dgm:cxn modelId="{10D92A9A-954E-5D4D-BD68-B1A523916E8D}" type="presOf" srcId="{4B8E49CC-1957-4E4D-9ACA-61365A10EFED}" destId="{CC727EE0-2C37-6C46-A54B-691ED3C2DF4B}" srcOrd="0" destOrd="0" presId="urn:microsoft.com/office/officeart/2005/8/layout/arrow3"/>
    <dgm:cxn modelId="{4D857790-239B-5F40-87D1-C97D3E137113}" type="presOf" srcId="{50E279FE-5386-4F4E-BE15-CC9FE2603529}" destId="{8CDE6536-DAB9-CD4E-87ED-0801E1A548A1}" srcOrd="0" destOrd="0" presId="urn:microsoft.com/office/officeart/2005/8/layout/arrow3"/>
    <dgm:cxn modelId="{9906F10B-1A8A-D34F-A497-DCC2BD219F68}" srcId="{41FC123E-C130-4640-8239-55ED31068A19}" destId="{50E279FE-5386-4F4E-BE15-CC9FE2603529}" srcOrd="0" destOrd="0" parTransId="{281E75D5-D3AC-FD44-A8AB-110EDDBAFBB6}" sibTransId="{F77EEA8D-8ECC-2842-922B-1C05DD7F7199}"/>
    <dgm:cxn modelId="{90682573-EAE7-7F49-BFFD-ECDBB966A0DA}" type="presParOf" srcId="{CD0536B3-5591-BA4F-B04D-5DFE0446AC42}" destId="{1C9A0DD3-94AE-A14E-9A70-4E38127B91F7}" srcOrd="0" destOrd="0" presId="urn:microsoft.com/office/officeart/2005/8/layout/arrow3"/>
    <dgm:cxn modelId="{3FA3F0FA-A69C-364A-B419-2E3BBE7FB474}" type="presParOf" srcId="{CD0536B3-5591-BA4F-B04D-5DFE0446AC42}" destId="{2E51AE4E-391B-1740-B82E-891EC1B44256}" srcOrd="1" destOrd="0" presId="urn:microsoft.com/office/officeart/2005/8/layout/arrow3"/>
    <dgm:cxn modelId="{54125CD2-E3A6-554C-85AD-E45BD1D67E07}" type="presParOf" srcId="{CD0536B3-5591-BA4F-B04D-5DFE0446AC42}" destId="{8CDE6536-DAB9-CD4E-87ED-0801E1A548A1}" srcOrd="2" destOrd="0" presId="urn:microsoft.com/office/officeart/2005/8/layout/arrow3"/>
    <dgm:cxn modelId="{598FDAB9-7600-5148-9E73-0F6B8C8471E2}" type="presParOf" srcId="{CD0536B3-5591-BA4F-B04D-5DFE0446AC42}" destId="{E3A7E046-E05F-5741-80EB-572949CA8F80}" srcOrd="3" destOrd="0" presId="urn:microsoft.com/office/officeart/2005/8/layout/arrow3"/>
    <dgm:cxn modelId="{8F8A3BD6-0549-4C42-96F4-1D8116DDF2FE}" type="presParOf" srcId="{CD0536B3-5591-BA4F-B04D-5DFE0446AC42}" destId="{CC727EE0-2C37-6C46-A54B-691ED3C2DF4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123E-C130-4640-8239-55ED31068A19}" type="doc">
      <dgm:prSet loTypeId="urn:microsoft.com/office/officeart/2005/8/layout/arrow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E279FE-5386-4F4E-BE15-CC9FE2603529}">
      <dgm:prSet phldrT="[Text]"/>
      <dgm:spPr/>
      <dgm:t>
        <a:bodyPr/>
        <a:lstStyle/>
        <a:p>
          <a:r>
            <a:rPr lang="en-US" dirty="0"/>
            <a:t>Common Idioms</a:t>
          </a:r>
        </a:p>
      </dgm:t>
    </dgm:pt>
    <dgm:pt modelId="{281E75D5-D3AC-FD44-A8AB-110EDDBAFBB6}" type="parTrans" cxnId="{9906F10B-1A8A-D34F-A497-DCC2BD219F68}">
      <dgm:prSet/>
      <dgm:spPr/>
      <dgm:t>
        <a:bodyPr/>
        <a:lstStyle/>
        <a:p>
          <a:endParaRPr lang="en-US"/>
        </a:p>
      </dgm:t>
    </dgm:pt>
    <dgm:pt modelId="{F77EEA8D-8ECC-2842-922B-1C05DD7F7199}" type="sibTrans" cxnId="{9906F10B-1A8A-D34F-A497-DCC2BD219F68}">
      <dgm:prSet/>
      <dgm:spPr/>
      <dgm:t>
        <a:bodyPr/>
        <a:lstStyle/>
        <a:p>
          <a:endParaRPr lang="en-US"/>
        </a:p>
      </dgm:t>
    </dgm:pt>
    <dgm:pt modelId="{4B8E49CC-1957-4E4D-9ACA-61365A10EFED}">
      <dgm:prSet phldrT="[Text]"/>
      <dgm:spPr/>
      <dgm:t>
        <a:bodyPr/>
        <a:lstStyle/>
        <a:p>
          <a:r>
            <a:rPr lang="en-US" dirty="0"/>
            <a:t>Language Features</a:t>
          </a:r>
        </a:p>
      </dgm:t>
    </dgm:pt>
    <dgm:pt modelId="{BB311679-1E27-A84A-BA2C-326ED87579BD}" type="parTrans" cxnId="{E8838A90-F86C-BF48-B0A9-77A19CA7CA8C}">
      <dgm:prSet/>
      <dgm:spPr/>
      <dgm:t>
        <a:bodyPr/>
        <a:lstStyle/>
        <a:p>
          <a:endParaRPr lang="en-US"/>
        </a:p>
      </dgm:t>
    </dgm:pt>
    <dgm:pt modelId="{B4AEB1BF-B01A-0248-B2CE-9BC9B81EDC53}" type="sibTrans" cxnId="{E8838A90-F86C-BF48-B0A9-77A19CA7CA8C}">
      <dgm:prSet/>
      <dgm:spPr/>
      <dgm:t>
        <a:bodyPr/>
        <a:lstStyle/>
        <a:p>
          <a:endParaRPr lang="en-US"/>
        </a:p>
      </dgm:t>
    </dgm:pt>
    <dgm:pt modelId="{CD0536B3-5591-BA4F-B04D-5DFE0446AC42}" type="pres">
      <dgm:prSet presAssocID="{41FC123E-C130-4640-8239-55ED31068A19}" presName="compositeShape" presStyleCnt="0">
        <dgm:presLayoutVars>
          <dgm:chMax val="2"/>
          <dgm:dir/>
          <dgm:resizeHandles val="exact"/>
        </dgm:presLayoutVars>
      </dgm:prSet>
      <dgm:spPr/>
    </dgm:pt>
    <dgm:pt modelId="{1C9A0DD3-94AE-A14E-9A70-4E38127B91F7}" type="pres">
      <dgm:prSet presAssocID="{41FC123E-C130-4640-8239-55ED31068A19}" presName="divider" presStyleLbl="fgShp" presStyleIdx="0" presStyleCnt="1"/>
      <dgm:spPr/>
    </dgm:pt>
    <dgm:pt modelId="{2E51AE4E-391B-1740-B82E-891EC1B44256}" type="pres">
      <dgm:prSet presAssocID="{50E279FE-5386-4F4E-BE15-CC9FE2603529}" presName="downArrow" presStyleLbl="node1" presStyleIdx="0" presStyleCnt="2"/>
      <dgm:spPr/>
    </dgm:pt>
    <dgm:pt modelId="{8CDE6536-DAB9-CD4E-87ED-0801E1A548A1}" type="pres">
      <dgm:prSet presAssocID="{50E279FE-5386-4F4E-BE15-CC9FE2603529}" presName="downArrowText" presStyleLbl="revTx" presStyleIdx="0" presStyleCnt="2">
        <dgm:presLayoutVars>
          <dgm:bulletEnabled val="1"/>
        </dgm:presLayoutVars>
      </dgm:prSet>
      <dgm:spPr/>
    </dgm:pt>
    <dgm:pt modelId="{E3A7E046-E05F-5741-80EB-572949CA8F80}" type="pres">
      <dgm:prSet presAssocID="{4B8E49CC-1957-4E4D-9ACA-61365A10EFED}" presName="upArrow" presStyleLbl="node1" presStyleIdx="1" presStyleCnt="2"/>
      <dgm:spPr/>
    </dgm:pt>
    <dgm:pt modelId="{CC727EE0-2C37-6C46-A54B-691ED3C2DF4B}" type="pres">
      <dgm:prSet presAssocID="{4B8E49CC-1957-4E4D-9ACA-61365A10EFE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8838A90-F86C-BF48-B0A9-77A19CA7CA8C}" srcId="{41FC123E-C130-4640-8239-55ED31068A19}" destId="{4B8E49CC-1957-4E4D-9ACA-61365A10EFED}" srcOrd="1" destOrd="0" parTransId="{BB311679-1E27-A84A-BA2C-326ED87579BD}" sibTransId="{B4AEB1BF-B01A-0248-B2CE-9BC9B81EDC53}"/>
    <dgm:cxn modelId="{0425547E-152E-8942-9F69-A1A32FCCEF1A}" type="presOf" srcId="{4B8E49CC-1957-4E4D-9ACA-61365A10EFED}" destId="{CC727EE0-2C37-6C46-A54B-691ED3C2DF4B}" srcOrd="0" destOrd="0" presId="urn:microsoft.com/office/officeart/2005/8/layout/arrow3"/>
    <dgm:cxn modelId="{9906F10B-1A8A-D34F-A497-DCC2BD219F68}" srcId="{41FC123E-C130-4640-8239-55ED31068A19}" destId="{50E279FE-5386-4F4E-BE15-CC9FE2603529}" srcOrd="0" destOrd="0" parTransId="{281E75D5-D3AC-FD44-A8AB-110EDDBAFBB6}" sibTransId="{F77EEA8D-8ECC-2842-922B-1C05DD7F7199}"/>
    <dgm:cxn modelId="{8A18AD15-FF2E-BA42-9896-4380B8528890}" type="presOf" srcId="{50E279FE-5386-4F4E-BE15-CC9FE2603529}" destId="{8CDE6536-DAB9-CD4E-87ED-0801E1A548A1}" srcOrd="0" destOrd="0" presId="urn:microsoft.com/office/officeart/2005/8/layout/arrow3"/>
    <dgm:cxn modelId="{65632768-98AC-C24C-B85D-EA6C51728697}" type="presOf" srcId="{41FC123E-C130-4640-8239-55ED31068A19}" destId="{CD0536B3-5591-BA4F-B04D-5DFE0446AC42}" srcOrd="0" destOrd="0" presId="urn:microsoft.com/office/officeart/2005/8/layout/arrow3"/>
    <dgm:cxn modelId="{427C671E-6BE2-9E42-B07A-C2098A176990}" type="presParOf" srcId="{CD0536B3-5591-BA4F-B04D-5DFE0446AC42}" destId="{1C9A0DD3-94AE-A14E-9A70-4E38127B91F7}" srcOrd="0" destOrd="0" presId="urn:microsoft.com/office/officeart/2005/8/layout/arrow3"/>
    <dgm:cxn modelId="{37023859-C7ED-1D46-A9AF-DBAE144F1C62}" type="presParOf" srcId="{CD0536B3-5591-BA4F-B04D-5DFE0446AC42}" destId="{2E51AE4E-391B-1740-B82E-891EC1B44256}" srcOrd="1" destOrd="0" presId="urn:microsoft.com/office/officeart/2005/8/layout/arrow3"/>
    <dgm:cxn modelId="{12FCD5D1-9F92-0442-896B-BD4230A410AF}" type="presParOf" srcId="{CD0536B3-5591-BA4F-B04D-5DFE0446AC42}" destId="{8CDE6536-DAB9-CD4E-87ED-0801E1A548A1}" srcOrd="2" destOrd="0" presId="urn:microsoft.com/office/officeart/2005/8/layout/arrow3"/>
    <dgm:cxn modelId="{63CC3DDA-2F44-B84D-A6F7-A9FD35507901}" type="presParOf" srcId="{CD0536B3-5591-BA4F-B04D-5DFE0446AC42}" destId="{E3A7E046-E05F-5741-80EB-572949CA8F80}" srcOrd="3" destOrd="0" presId="urn:microsoft.com/office/officeart/2005/8/layout/arrow3"/>
    <dgm:cxn modelId="{BB75FD75-B9BC-FB4E-B07A-2B5BCC936469}" type="presParOf" srcId="{CD0536B3-5591-BA4F-B04D-5DFE0446AC42}" destId="{CC727EE0-2C37-6C46-A54B-691ED3C2DF4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6FEB1-56B8-DA42-A927-CA37F037CDD6}" type="doc">
      <dgm:prSet loTypeId="urn:microsoft.com/office/officeart/2008/layout/BendingPictureCaption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B11A08-1F6B-CF40-8F89-2498B286CF28}">
      <dgm:prSet phldrT="[Text]"/>
      <dgm:spPr>
        <a:solidFill>
          <a:srgbClr val="017F00"/>
        </a:solidFill>
      </dgm:spPr>
      <dgm:t>
        <a:bodyPr/>
        <a:lstStyle/>
        <a:p>
          <a:r>
            <a:rPr lang="en-US" dirty="0"/>
            <a:t>Procedural</a:t>
          </a:r>
        </a:p>
      </dgm:t>
    </dgm:pt>
    <dgm:pt modelId="{D843D1A0-A734-1941-8B2F-D407D73A7D9F}" type="parTrans" cxnId="{67CE8D43-615B-384F-9F54-41D0B3574032}">
      <dgm:prSet/>
      <dgm:spPr/>
      <dgm:t>
        <a:bodyPr/>
        <a:lstStyle/>
        <a:p>
          <a:endParaRPr lang="en-US"/>
        </a:p>
      </dgm:t>
    </dgm:pt>
    <dgm:pt modelId="{E589587C-4C41-4A4C-ADCA-6DFF8416BB16}" type="sibTrans" cxnId="{67CE8D43-615B-384F-9F54-41D0B3574032}">
      <dgm:prSet/>
      <dgm:spPr/>
      <dgm:t>
        <a:bodyPr/>
        <a:lstStyle/>
        <a:p>
          <a:endParaRPr lang="en-US"/>
        </a:p>
      </dgm:t>
    </dgm:pt>
    <dgm:pt modelId="{4D6907D2-E9FD-F149-8DF7-7F54CDDC777D}">
      <dgm:prSet/>
      <dgm:spPr>
        <a:solidFill>
          <a:srgbClr val="0432FF"/>
        </a:solidFill>
      </dgm:spPr>
      <dgm:t>
        <a:bodyPr/>
        <a:lstStyle/>
        <a:p>
          <a:r>
            <a:rPr lang="en-US" dirty="0"/>
            <a:t> Dynamic</a:t>
          </a:r>
        </a:p>
      </dgm:t>
    </dgm:pt>
    <dgm:pt modelId="{16566B20-288D-FB40-B015-8D5CFE305302}" type="parTrans" cxnId="{724C8232-458E-8245-9E29-E717ABADDB41}">
      <dgm:prSet/>
      <dgm:spPr/>
      <dgm:t>
        <a:bodyPr/>
        <a:lstStyle/>
        <a:p>
          <a:endParaRPr lang="en-US"/>
        </a:p>
      </dgm:t>
    </dgm:pt>
    <dgm:pt modelId="{68665927-8013-7D45-B013-5C7A555480D2}" type="sibTrans" cxnId="{724C8232-458E-8245-9E29-E717ABADDB41}">
      <dgm:prSet/>
      <dgm:spPr/>
      <dgm:t>
        <a:bodyPr/>
        <a:lstStyle/>
        <a:p>
          <a:endParaRPr lang="en-US"/>
        </a:p>
      </dgm:t>
    </dgm:pt>
    <dgm:pt modelId="{A534BA7A-795B-9C46-9B89-3821005CA104}">
      <dgm:prSet/>
      <dgm:spPr>
        <a:solidFill>
          <a:srgbClr val="7E1A7D"/>
        </a:solidFill>
      </dgm:spPr>
      <dgm:t>
        <a:bodyPr/>
        <a:lstStyle/>
        <a:p>
          <a:r>
            <a:rPr lang="en-US" dirty="0"/>
            <a:t>Functional</a:t>
          </a:r>
        </a:p>
      </dgm:t>
    </dgm:pt>
    <dgm:pt modelId="{A5E9F582-1F65-EF45-9053-39EFBEC0E723}" type="parTrans" cxnId="{ECAFB2EA-EB81-804D-B40D-F721CE3903E7}">
      <dgm:prSet/>
      <dgm:spPr/>
      <dgm:t>
        <a:bodyPr/>
        <a:lstStyle/>
        <a:p>
          <a:endParaRPr lang="en-US"/>
        </a:p>
      </dgm:t>
    </dgm:pt>
    <dgm:pt modelId="{8FD8C214-A22A-2941-A6D8-4D23C7BF5E49}" type="sibTrans" cxnId="{ECAFB2EA-EB81-804D-B40D-F721CE3903E7}">
      <dgm:prSet/>
      <dgm:spPr/>
      <dgm:t>
        <a:bodyPr/>
        <a:lstStyle/>
        <a:p>
          <a:endParaRPr lang="en-US"/>
        </a:p>
      </dgm:t>
    </dgm:pt>
    <dgm:pt modelId="{FC1B702E-0073-F241-8793-7B82884E1D8B}" type="pres">
      <dgm:prSet presAssocID="{CD66FEB1-56B8-DA42-A927-CA37F037CDD6}" presName="Name0" presStyleCnt="0">
        <dgm:presLayoutVars>
          <dgm:dir/>
          <dgm:resizeHandles val="exact"/>
        </dgm:presLayoutVars>
      </dgm:prSet>
      <dgm:spPr/>
    </dgm:pt>
    <dgm:pt modelId="{C2813BDA-3A04-7E46-B22B-E1915277139B}" type="pres">
      <dgm:prSet presAssocID="{73B11A08-1F6B-CF40-8F89-2498B286CF28}" presName="composite" presStyleCnt="0"/>
      <dgm:spPr/>
    </dgm:pt>
    <dgm:pt modelId="{2623996F-507F-6346-9B08-5F42CEF07D49}" type="pres">
      <dgm:prSet presAssocID="{73B11A08-1F6B-CF40-8F89-2498B286CF28}" presName="rect1" presStyleLbl="b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78A215CA-10A6-5F4B-8FAA-D1D92EA038B3}" type="pres">
      <dgm:prSet presAssocID="{73B11A08-1F6B-CF40-8F89-2498B286CF28}" presName="wedgeRectCallout1" presStyleLbl="node1" presStyleIdx="0" presStyleCnt="3">
        <dgm:presLayoutVars>
          <dgm:bulletEnabled val="1"/>
        </dgm:presLayoutVars>
      </dgm:prSet>
      <dgm:spPr/>
    </dgm:pt>
    <dgm:pt modelId="{65C9B8EF-88B3-2948-BC1B-517F3C6E7BA5}" type="pres">
      <dgm:prSet presAssocID="{E589587C-4C41-4A4C-ADCA-6DFF8416BB16}" presName="sibTrans" presStyleCnt="0"/>
      <dgm:spPr/>
    </dgm:pt>
    <dgm:pt modelId="{C60AF32B-34EF-7E48-B446-3B03B54733A6}" type="pres">
      <dgm:prSet presAssocID="{4D6907D2-E9FD-F149-8DF7-7F54CDDC777D}" presName="composite" presStyleCnt="0"/>
      <dgm:spPr/>
    </dgm:pt>
    <dgm:pt modelId="{141D2129-E25C-1B4B-93E6-91BC4C20D955}" type="pres">
      <dgm:prSet presAssocID="{4D6907D2-E9FD-F149-8DF7-7F54CDDC777D}" presName="rect1" presStyleLbl="b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EAE74CEB-E1B2-A943-A93F-257C3DDA19D9}" type="pres">
      <dgm:prSet presAssocID="{4D6907D2-E9FD-F149-8DF7-7F54CDDC777D}" presName="wedgeRectCallout1" presStyleLbl="node1" presStyleIdx="1" presStyleCnt="3">
        <dgm:presLayoutVars>
          <dgm:bulletEnabled val="1"/>
        </dgm:presLayoutVars>
      </dgm:prSet>
      <dgm:spPr/>
    </dgm:pt>
    <dgm:pt modelId="{7DB83CCF-ADB2-FB41-90E2-4893D2EC3F25}" type="pres">
      <dgm:prSet presAssocID="{68665927-8013-7D45-B013-5C7A555480D2}" presName="sibTrans" presStyleCnt="0"/>
      <dgm:spPr/>
    </dgm:pt>
    <dgm:pt modelId="{4DCA1987-3577-5C48-B46B-B09A6D10E83F}" type="pres">
      <dgm:prSet presAssocID="{A534BA7A-795B-9C46-9B89-3821005CA104}" presName="composite" presStyleCnt="0"/>
      <dgm:spPr/>
    </dgm:pt>
    <dgm:pt modelId="{C0C754E8-08C8-D141-B7AC-D4FABAD8B7FD}" type="pres">
      <dgm:prSet presAssocID="{A534BA7A-795B-9C46-9B89-3821005CA104}" presName="rect1" presStyleLbl="b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</dgm:spPr>
    </dgm:pt>
    <dgm:pt modelId="{E3AE0D7E-E783-BA40-8676-EBEB1E5AF582}" type="pres">
      <dgm:prSet presAssocID="{A534BA7A-795B-9C46-9B89-3821005CA104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446B8780-F6B8-7947-A464-4B34C08FDBF0}" type="presOf" srcId="{4D6907D2-E9FD-F149-8DF7-7F54CDDC777D}" destId="{EAE74CEB-E1B2-A943-A93F-257C3DDA19D9}" srcOrd="0" destOrd="0" presId="urn:microsoft.com/office/officeart/2008/layout/BendingPictureCaptionList"/>
    <dgm:cxn modelId="{67CE8D43-615B-384F-9F54-41D0B3574032}" srcId="{CD66FEB1-56B8-DA42-A927-CA37F037CDD6}" destId="{73B11A08-1F6B-CF40-8F89-2498B286CF28}" srcOrd="0" destOrd="0" parTransId="{D843D1A0-A734-1941-8B2F-D407D73A7D9F}" sibTransId="{E589587C-4C41-4A4C-ADCA-6DFF8416BB16}"/>
    <dgm:cxn modelId="{ECAFB2EA-EB81-804D-B40D-F721CE3903E7}" srcId="{CD66FEB1-56B8-DA42-A927-CA37F037CDD6}" destId="{A534BA7A-795B-9C46-9B89-3821005CA104}" srcOrd="2" destOrd="0" parTransId="{A5E9F582-1F65-EF45-9053-39EFBEC0E723}" sibTransId="{8FD8C214-A22A-2941-A6D8-4D23C7BF5E49}"/>
    <dgm:cxn modelId="{9B48BE98-4174-044B-9001-0CD7E3BE4ACB}" type="presOf" srcId="{73B11A08-1F6B-CF40-8F89-2498B286CF28}" destId="{78A215CA-10A6-5F4B-8FAA-D1D92EA038B3}" srcOrd="0" destOrd="0" presId="urn:microsoft.com/office/officeart/2008/layout/BendingPictureCaptionList"/>
    <dgm:cxn modelId="{F3CC284B-41EF-EE49-8C7A-19DB03BF20F9}" type="presOf" srcId="{CD66FEB1-56B8-DA42-A927-CA37F037CDD6}" destId="{FC1B702E-0073-F241-8793-7B82884E1D8B}" srcOrd="0" destOrd="0" presId="urn:microsoft.com/office/officeart/2008/layout/BendingPictureCaptionList"/>
    <dgm:cxn modelId="{3D2F28A4-E603-8B42-88E1-CB1151F6415A}" type="presOf" srcId="{A534BA7A-795B-9C46-9B89-3821005CA104}" destId="{E3AE0D7E-E783-BA40-8676-EBEB1E5AF582}" srcOrd="0" destOrd="0" presId="urn:microsoft.com/office/officeart/2008/layout/BendingPictureCaptionList"/>
    <dgm:cxn modelId="{724C8232-458E-8245-9E29-E717ABADDB41}" srcId="{CD66FEB1-56B8-DA42-A927-CA37F037CDD6}" destId="{4D6907D2-E9FD-F149-8DF7-7F54CDDC777D}" srcOrd="1" destOrd="0" parTransId="{16566B20-288D-FB40-B015-8D5CFE305302}" sibTransId="{68665927-8013-7D45-B013-5C7A555480D2}"/>
    <dgm:cxn modelId="{49B3CDA8-8128-C54C-98B5-5F918ED83545}" type="presParOf" srcId="{FC1B702E-0073-F241-8793-7B82884E1D8B}" destId="{C2813BDA-3A04-7E46-B22B-E1915277139B}" srcOrd="0" destOrd="0" presId="urn:microsoft.com/office/officeart/2008/layout/BendingPictureCaptionList"/>
    <dgm:cxn modelId="{91045CA3-9819-8541-ABBD-66BDAC30335A}" type="presParOf" srcId="{C2813BDA-3A04-7E46-B22B-E1915277139B}" destId="{2623996F-507F-6346-9B08-5F42CEF07D49}" srcOrd="0" destOrd="0" presId="urn:microsoft.com/office/officeart/2008/layout/BendingPictureCaptionList"/>
    <dgm:cxn modelId="{70956123-BA76-F149-A118-E6C1382A18C6}" type="presParOf" srcId="{C2813BDA-3A04-7E46-B22B-E1915277139B}" destId="{78A215CA-10A6-5F4B-8FAA-D1D92EA038B3}" srcOrd="1" destOrd="0" presId="urn:microsoft.com/office/officeart/2008/layout/BendingPictureCaptionList"/>
    <dgm:cxn modelId="{E69CCC54-196F-9B4B-BC30-5BAACC93F709}" type="presParOf" srcId="{FC1B702E-0073-F241-8793-7B82884E1D8B}" destId="{65C9B8EF-88B3-2948-BC1B-517F3C6E7BA5}" srcOrd="1" destOrd="0" presId="urn:microsoft.com/office/officeart/2008/layout/BendingPictureCaptionList"/>
    <dgm:cxn modelId="{8BFDCEE7-C3A0-D64B-8DFB-1095E964E354}" type="presParOf" srcId="{FC1B702E-0073-F241-8793-7B82884E1D8B}" destId="{C60AF32B-34EF-7E48-B446-3B03B54733A6}" srcOrd="2" destOrd="0" presId="urn:microsoft.com/office/officeart/2008/layout/BendingPictureCaptionList"/>
    <dgm:cxn modelId="{CA0087BE-80E6-F849-A1D7-BE10CA801042}" type="presParOf" srcId="{C60AF32B-34EF-7E48-B446-3B03B54733A6}" destId="{141D2129-E25C-1B4B-93E6-91BC4C20D955}" srcOrd="0" destOrd="0" presId="urn:microsoft.com/office/officeart/2008/layout/BendingPictureCaptionList"/>
    <dgm:cxn modelId="{0BCD03E3-AA98-6F4D-8292-EE495A3EFEC6}" type="presParOf" srcId="{C60AF32B-34EF-7E48-B446-3B03B54733A6}" destId="{EAE74CEB-E1B2-A943-A93F-257C3DDA19D9}" srcOrd="1" destOrd="0" presId="urn:microsoft.com/office/officeart/2008/layout/BendingPictureCaptionList"/>
    <dgm:cxn modelId="{A1190AB9-C9BB-C142-86D1-ADC45FF8040E}" type="presParOf" srcId="{FC1B702E-0073-F241-8793-7B82884E1D8B}" destId="{7DB83CCF-ADB2-FB41-90E2-4893D2EC3F25}" srcOrd="3" destOrd="0" presId="urn:microsoft.com/office/officeart/2008/layout/BendingPictureCaptionList"/>
    <dgm:cxn modelId="{FC14D0C1-38D7-B542-9210-49DAFC070B6A}" type="presParOf" srcId="{FC1B702E-0073-F241-8793-7B82884E1D8B}" destId="{4DCA1987-3577-5C48-B46B-B09A6D10E83F}" srcOrd="4" destOrd="0" presId="urn:microsoft.com/office/officeart/2008/layout/BendingPictureCaptionList"/>
    <dgm:cxn modelId="{EB198D8A-5783-3B42-8014-5B047E5F0D8F}" type="presParOf" srcId="{4DCA1987-3577-5C48-B46B-B09A6D10E83F}" destId="{C0C754E8-08C8-D141-B7AC-D4FABAD8B7FD}" srcOrd="0" destOrd="0" presId="urn:microsoft.com/office/officeart/2008/layout/BendingPictureCaptionList"/>
    <dgm:cxn modelId="{91384BF6-0942-6545-96B2-AEE7A4A33570}" type="presParOf" srcId="{4DCA1987-3577-5C48-B46B-B09A6D10E83F}" destId="{E3AE0D7E-E783-BA40-8676-EBEB1E5AF58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0DD3-94AE-A14E-9A70-4E38127B91F7}">
      <dsp:nvSpPr>
        <dsp:cNvPr id="0" name=""/>
        <dsp:cNvSpPr/>
      </dsp:nvSpPr>
      <dsp:spPr>
        <a:xfrm rot="21300000">
          <a:off x="20811" y="2367233"/>
          <a:ext cx="4647852" cy="680494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AE4E-391B-1740-B82E-891EC1B44256}">
      <dsp:nvSpPr>
        <dsp:cNvPr id="0" name=""/>
        <dsp:cNvSpPr/>
      </dsp:nvSpPr>
      <dsp:spPr>
        <a:xfrm>
          <a:off x="562737" y="270748"/>
          <a:ext cx="1406842" cy="2165984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6536-DAB9-CD4E-87ED-0801E1A548A1}">
      <dsp:nvSpPr>
        <dsp:cNvPr id="0" name=""/>
        <dsp:cNvSpPr/>
      </dsp:nvSpPr>
      <dsp:spPr>
        <a:xfrm>
          <a:off x="2485421" y="0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Idioms</a:t>
          </a:r>
        </a:p>
      </dsp:txBody>
      <dsp:txXfrm>
        <a:off x="2485421" y="0"/>
        <a:ext cx="1500632" cy="2274284"/>
      </dsp:txXfrm>
    </dsp:sp>
    <dsp:sp modelId="{E3A7E046-E05F-5741-80EB-572949CA8F80}">
      <dsp:nvSpPr>
        <dsp:cNvPr id="0" name=""/>
        <dsp:cNvSpPr/>
      </dsp:nvSpPr>
      <dsp:spPr>
        <a:xfrm>
          <a:off x="2719895" y="2978229"/>
          <a:ext cx="1406842" cy="2165984"/>
        </a:xfrm>
        <a:prstGeom prst="upArrow">
          <a:avLst/>
        </a:prstGeom>
        <a:solidFill>
          <a:schemeClr val="accent4">
            <a:hueOff val="-4755046"/>
            <a:satOff val="55045"/>
            <a:lumOff val="9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7EE0-2C37-6C46-A54B-691ED3C2DF4B}">
      <dsp:nvSpPr>
        <dsp:cNvPr id="0" name=""/>
        <dsp:cNvSpPr/>
      </dsp:nvSpPr>
      <dsp:spPr>
        <a:xfrm>
          <a:off x="703421" y="3140677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Features</a:t>
          </a:r>
        </a:p>
      </dsp:txBody>
      <dsp:txXfrm>
        <a:off x="703421" y="3140677"/>
        <a:ext cx="1500632" cy="2274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0DD3-94AE-A14E-9A70-4E38127B91F7}">
      <dsp:nvSpPr>
        <dsp:cNvPr id="0" name=""/>
        <dsp:cNvSpPr/>
      </dsp:nvSpPr>
      <dsp:spPr>
        <a:xfrm rot="21300000">
          <a:off x="20811" y="2367233"/>
          <a:ext cx="4647852" cy="680494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AE4E-391B-1740-B82E-891EC1B44256}">
      <dsp:nvSpPr>
        <dsp:cNvPr id="0" name=""/>
        <dsp:cNvSpPr/>
      </dsp:nvSpPr>
      <dsp:spPr>
        <a:xfrm>
          <a:off x="562737" y="270748"/>
          <a:ext cx="1406842" cy="2165984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6536-DAB9-CD4E-87ED-0801E1A548A1}">
      <dsp:nvSpPr>
        <dsp:cNvPr id="0" name=""/>
        <dsp:cNvSpPr/>
      </dsp:nvSpPr>
      <dsp:spPr>
        <a:xfrm>
          <a:off x="2485421" y="0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Idioms</a:t>
          </a:r>
        </a:p>
      </dsp:txBody>
      <dsp:txXfrm>
        <a:off x="2485421" y="0"/>
        <a:ext cx="1500632" cy="2274284"/>
      </dsp:txXfrm>
    </dsp:sp>
    <dsp:sp modelId="{E3A7E046-E05F-5741-80EB-572949CA8F80}">
      <dsp:nvSpPr>
        <dsp:cNvPr id="0" name=""/>
        <dsp:cNvSpPr/>
      </dsp:nvSpPr>
      <dsp:spPr>
        <a:xfrm>
          <a:off x="2719895" y="2978229"/>
          <a:ext cx="1406842" cy="2165984"/>
        </a:xfrm>
        <a:prstGeom prst="upArrow">
          <a:avLst/>
        </a:prstGeom>
        <a:solidFill>
          <a:schemeClr val="accent4">
            <a:hueOff val="-4755046"/>
            <a:satOff val="55045"/>
            <a:lumOff val="9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7EE0-2C37-6C46-A54B-691ED3C2DF4B}">
      <dsp:nvSpPr>
        <dsp:cNvPr id="0" name=""/>
        <dsp:cNvSpPr/>
      </dsp:nvSpPr>
      <dsp:spPr>
        <a:xfrm>
          <a:off x="703421" y="3140677"/>
          <a:ext cx="1500632" cy="227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Features</a:t>
          </a:r>
        </a:p>
      </dsp:txBody>
      <dsp:txXfrm>
        <a:off x="703421" y="3140677"/>
        <a:ext cx="1500632" cy="2274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3996F-507F-6346-9B08-5F42CEF07D49}">
      <dsp:nvSpPr>
        <dsp:cNvPr id="0" name=""/>
        <dsp:cNvSpPr/>
      </dsp:nvSpPr>
      <dsp:spPr>
        <a:xfrm>
          <a:off x="348" y="609329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215CA-10A6-5F4B-8FAA-D1D92EA038B3}">
      <dsp:nvSpPr>
        <dsp:cNvPr id="0" name=""/>
        <dsp:cNvSpPr/>
      </dsp:nvSpPr>
      <dsp:spPr>
        <a:xfrm>
          <a:off x="122783" y="1588805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017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Procedural</a:t>
          </a:r>
        </a:p>
      </dsp:txBody>
      <dsp:txXfrm>
        <a:off x="122783" y="1588805"/>
        <a:ext cx="1210741" cy="380907"/>
      </dsp:txXfrm>
    </dsp:sp>
    <dsp:sp modelId="{141D2129-E25C-1B4B-93E6-91BC4C20D955}">
      <dsp:nvSpPr>
        <dsp:cNvPr id="0" name=""/>
        <dsp:cNvSpPr/>
      </dsp:nvSpPr>
      <dsp:spPr>
        <a:xfrm>
          <a:off x="1496770" y="609329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74CEB-E1B2-A943-A93F-257C3DDA19D9}">
      <dsp:nvSpPr>
        <dsp:cNvPr id="0" name=""/>
        <dsp:cNvSpPr/>
      </dsp:nvSpPr>
      <dsp:spPr>
        <a:xfrm>
          <a:off x="1619205" y="1588805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0432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Dynamic</a:t>
          </a:r>
        </a:p>
      </dsp:txBody>
      <dsp:txXfrm>
        <a:off x="1619205" y="1588805"/>
        <a:ext cx="1210741" cy="380907"/>
      </dsp:txXfrm>
    </dsp:sp>
    <dsp:sp modelId="{C0C754E8-08C8-D141-B7AC-D4FABAD8B7FD}">
      <dsp:nvSpPr>
        <dsp:cNvPr id="0" name=""/>
        <dsp:cNvSpPr/>
      </dsp:nvSpPr>
      <dsp:spPr>
        <a:xfrm>
          <a:off x="748559" y="2105751"/>
          <a:ext cx="1360383" cy="108830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492" b="749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E0D7E-E783-BA40-8676-EBEB1E5AF582}">
      <dsp:nvSpPr>
        <dsp:cNvPr id="0" name=""/>
        <dsp:cNvSpPr/>
      </dsp:nvSpPr>
      <dsp:spPr>
        <a:xfrm>
          <a:off x="870994" y="3085227"/>
          <a:ext cx="1210741" cy="380907"/>
        </a:xfrm>
        <a:prstGeom prst="wedgeRectCallout">
          <a:avLst>
            <a:gd name="adj1" fmla="val 20250"/>
            <a:gd name="adj2" fmla="val -60700"/>
          </a:avLst>
        </a:prstGeom>
        <a:solidFill>
          <a:srgbClr val="7E1A7D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</a:t>
          </a:r>
        </a:p>
      </dsp:txBody>
      <dsp:txXfrm>
        <a:off x="870994" y="3085227"/>
        <a:ext cx="1210741" cy="380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973AF-55A1-EE44-9E80-14F04A0A1E69}" type="datetimeFigureOut">
              <a:rPr lang="en-US" smtClean="0"/>
              <a:t>2016-09-17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0D4D8-429E-AF43-AD95-5AF17694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 Director at</a:t>
            </a:r>
            <a:r>
              <a:rPr lang="en-US" baseline="0" dirty="0"/>
              <a:t> Jet.com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 of the team behind the pricing engine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17.5</a:t>
            </a:r>
            <a:r>
              <a:rPr lang="en-US" baseline="0" dirty="0"/>
              <a:t> as a professional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Long-time Microsoft developer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.NET since it was in beta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Years of: C# &gt; VB &gt; </a:t>
            </a:r>
            <a:r>
              <a:rPr lang="en-US" baseline="0" dirty="0" err="1"/>
              <a:t>IronPython</a:t>
            </a:r>
            <a:r>
              <a:rPr lang="en-US" baseline="0" dirty="0"/>
              <a:t> &gt; F#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2014, 2015 Microsoft MVP (F#/.NET)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Co-Founded </a:t>
            </a:r>
            <a:r>
              <a:rPr lang="en-US" baseline="0" dirty="0" err="1"/>
              <a:t>NashF</a:t>
            </a:r>
            <a:r>
              <a:rPr lang="en-US" baseline="0" dirty="0"/>
              <a:t>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Co-Organizer NYC F# Users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background info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aimed at lib authors (not app authors) 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not covered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C++/CLI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DLR (e.g. Iron*)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fringe tech (e.g. </a:t>
            </a:r>
            <a:r>
              <a:rPr lang="en-US" dirty="0" err="1"/>
              <a:t>edge.js</a:t>
            </a:r>
            <a:r>
              <a:rPr lang="en-US" dirty="0"/>
              <a:t>)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Disclaimers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Most</a:t>
            </a:r>
            <a:r>
              <a:rPr lang="en-US" baseline="0" dirty="0"/>
              <a:t> of this talk is subjective!</a:t>
            </a:r>
            <a:endParaRPr lang="en-US" dirty="0"/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none of this applies to </a:t>
            </a:r>
            <a:r>
              <a:rPr lang="en-US" dirty="0" err="1"/>
              <a:t>eDSLs</a:t>
            </a:r>
            <a:r>
              <a:rPr lang="en-US" dirty="0"/>
              <a:t> -- that's a whole separate talk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not talking about performance -- not relevant!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BCL (including </a:t>
            </a:r>
            <a:r>
              <a:rPr lang="en-US" dirty="0" err="1"/>
              <a:t>FSharp.Core</a:t>
            </a:r>
            <a:r>
              <a:rPr lang="en-US" dirty="0"/>
              <a:t>) violate many of these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3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what you already know about "good design" and "recommended practices" still applies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compatibility in _all_ supported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unit/integration tests in a different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dedicated library/app in a different language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might need to be a GUI app if testing things like data-binding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script files in a different language in the same or another projects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include examples (in either narrative, source, or test form) in _all_ supported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recommended: </a:t>
            </a:r>
            <a:r>
              <a:rPr lang="en-US" dirty="0" err="1"/>
              <a:t>FSharp.Formatting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demo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literate docs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properly emit `</a:t>
            </a:r>
            <a:r>
              <a:rPr lang="en-US" dirty="0" err="1"/>
              <a:t>ExtensionAttribute</a:t>
            </a:r>
            <a:r>
              <a:rPr lang="en-US" dirty="0"/>
              <a:t>` (on method, class, _and_ assembly)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it's OK to have "unfriendly" members and overloads appear alongside "friendly" equivalents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use name spaces and/or libraries to "opt-in" to language-specific functionality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 insist on defining custom operators (including explicit/implicit conversion), do it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exception for operators very well-known to a given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use for public APIs --</a:t>
            </a:r>
            <a:r>
              <a:rPr lang="en-US" baseline="0" dirty="0"/>
              <a:t> </a:t>
            </a:r>
            <a:r>
              <a:rPr lang="en-US" dirty="0"/>
              <a:t>regardless of source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interfaces (_not_ abstract base classes or delegates or functions)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keep them as simple as possible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ideally 1-2 methods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 expectation of internal state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simple generic constraints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implements interface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inherits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has default constructor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value type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reference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task-based concurrency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with explicit cancellation tokens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nominal return types (no tuples)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exceptions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prefer "railway-oriented programming”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i.e. explicit success-or-failure conveying return types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e.g. `Result&lt;'T,'E&gt;`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the use of expression trees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`</a:t>
            </a:r>
            <a:r>
              <a:rPr lang="en-US" dirty="0" err="1"/>
              <a:t>LInQ</a:t>
            </a:r>
            <a:r>
              <a:rPr lang="en-US" dirty="0"/>
              <a:t>-to-{</a:t>
            </a:r>
            <a:r>
              <a:rPr lang="en-US" dirty="0" err="1"/>
              <a:t>your_thing_here</a:t>
            </a:r>
            <a:r>
              <a:rPr lang="en-US" dirty="0"/>
              <a:t>}` (if appropriate)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use for public APIs --</a:t>
            </a:r>
            <a:r>
              <a:rPr lang="en-US" baseline="0" dirty="0"/>
              <a:t> </a:t>
            </a:r>
            <a:r>
              <a:rPr lang="en-US" dirty="0"/>
              <a:t>regardless of source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interfaces (_not_ abstract base classes or delegates or functions)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keep them as simple as possible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ideally 1-2 methods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 expectation of internal state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simple generic constraints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implements interface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inherits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has default constructor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value type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is reference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task-based concurrency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with explicit cancellation tokens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nominal return types (no tuples)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exceptions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prefer "railway-oriented programming”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i.e. explicit success-or-failure conveying return types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/>
              <a:t>e.g. `Result&lt;'T,'E&gt;`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minimize the use of expression trees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`</a:t>
            </a:r>
            <a:r>
              <a:rPr lang="en-US" dirty="0" err="1"/>
              <a:t>LInQ</a:t>
            </a:r>
            <a:r>
              <a:rPr lang="en-US" dirty="0"/>
              <a:t>-to-{</a:t>
            </a:r>
            <a:r>
              <a:rPr lang="en-US" dirty="0" err="1"/>
              <a:t>your_thing_here</a:t>
            </a:r>
            <a:r>
              <a:rPr lang="en-US" dirty="0"/>
              <a:t>}` (if appropriate)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author in the language with the "widest" feature variance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languages overlap, but: F# &gt; VB &gt; C#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don't be afraid of type aliases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 class inheritance to situations where the CLR and/or BCL require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static methods, extension methods, and </a:t>
            </a:r>
            <a:r>
              <a:rPr lang="en-US" dirty="0" err="1"/>
              <a:t>HoFs</a:t>
            </a:r>
            <a:r>
              <a:rPr lang="en-US" dirty="0"/>
              <a:t> for sharing behavior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composition for sharing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interface inheritance is fine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try</a:t>
            </a:r>
            <a:r>
              <a:rPr lang="en-US" baseline="0" dirty="0"/>
              <a:t> to separate data from behavior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prefer immutable types (e.g. `String`)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mutability is unavoidable, use a fluent builder (e.g. `</a:t>
            </a:r>
            <a:r>
              <a:rPr lang="en-US" dirty="0" err="1"/>
              <a:t>StringBuilder</a:t>
            </a:r>
            <a:r>
              <a:rPr lang="en-US" dirty="0"/>
              <a:t>`)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avoid relying on implicit/explicit conversion (and the associated operators)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minimize subroutines (try to limit to IO)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prefer (pure) functions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If possible, separate</a:t>
            </a:r>
            <a:r>
              <a:rPr lang="en-US" baseline="0" dirty="0"/>
              <a:t> DATA from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CompiledName</a:t>
            </a:r>
            <a:r>
              <a:rPr lang="en-US" dirty="0"/>
              <a:t>` attribution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compatibility extensions in dedicated static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extension methods to emulate pattern matching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overloads instead of optional (defaulted)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extension methods to convert delegates to `</a:t>
            </a:r>
            <a:r>
              <a:rPr lang="en-US" dirty="0" err="1"/>
              <a:t>FSharpFunc</a:t>
            </a:r>
            <a:r>
              <a:rPr lang="en-US" dirty="0"/>
              <a:t>&lt;_&gt;`s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expose</a:t>
            </a:r>
            <a:r>
              <a:rPr lang="en-US" baseline="0" dirty="0"/>
              <a:t> </a:t>
            </a:r>
            <a:r>
              <a:rPr lang="en-US" dirty="0"/>
              <a:t>`</a:t>
            </a:r>
            <a:r>
              <a:rPr lang="en-US" dirty="0" err="1"/>
              <a:t>Async</a:t>
            </a:r>
            <a:r>
              <a:rPr lang="en-US" dirty="0"/>
              <a:t>&lt;_&gt;`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baseline="0" dirty="0"/>
              <a:t> `</a:t>
            </a:r>
            <a:r>
              <a:rPr lang="en-US" baseline="0" dirty="0" err="1"/>
              <a:t>seq</a:t>
            </a:r>
            <a:r>
              <a:rPr lang="en-US" baseline="0" dirty="0"/>
              <a:t>&lt;_&gt;` instead of </a:t>
            </a:r>
            <a:r>
              <a:rPr lang="en-US" dirty="0"/>
              <a:t>`</a:t>
            </a:r>
            <a:r>
              <a:rPr lang="en-US" dirty="0" err="1"/>
              <a:t>FSharpList</a:t>
            </a:r>
            <a:r>
              <a:rPr lang="en-US" dirty="0"/>
              <a:t>&lt;_&gt;`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966-289B-6447-B773-0F3263DBE8E6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44AA-4FC3-8941-AF83-55386EAA9401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315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7CC7-FC2D-9F41-B3FA-7078415FBD74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24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92B4-4669-AF47-8898-D5749AC05E5D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BD6C-A6D5-B04A-877E-8CCBBCD2C27F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CCF-54A3-6D44-B028-DC7C890AD276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47188"/>
            <a:ext cx="7928999" cy="970450"/>
          </a:xfrm>
        </p:spPr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AFF1-8966-CF42-82E7-FDEA487D1BBC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360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8595-419A-7A4C-AC17-85AE5E021F25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35DF-6EB8-6846-B2F2-8024D0BC663C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A71-B545-204A-9465-5C14FAC3CDB3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9A2E-E0CD-1B43-8128-D8CBB0F81482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A68-846A-CE4F-A2CD-58521084FF33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1500" b="1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E54-6A00-9A45-B449-5AF5530F0C36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28183003-BF4D-DC49-8AF4-1AB66511F885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0091" y="6041363"/>
            <a:ext cx="1494266" cy="365125"/>
          </a:xfrm>
        </p:spPr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520" y="6041363"/>
            <a:ext cx="5399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fld id="{B9712966-289B-6447-B773-0F3263DBE8E6}" type="datetime1">
              <a:rPr lang="en-US" smtClean="0"/>
              <a:t>2016-09-17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 b="0" i="0">
                <a:solidFill>
                  <a:schemeClr val="accent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000" b="0" i="0" kern="1200">
          <a:solidFill>
            <a:srgbClr val="FEFEFE"/>
          </a:solidFill>
          <a:latin typeface="Fira Code Medium" charset="0"/>
          <a:ea typeface="Fira Code Medium" charset="0"/>
          <a:cs typeface="Fira Code Medium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paulmichael@je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foundation.org/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4" Type="http://schemas.openxmlformats.org/officeDocument/2006/relationships/hyperlink" Target="http://twitter.com/pblasucc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/>
          <a:p>
            <a:r>
              <a:rPr lang="en-US" sz="3800" dirty="0"/>
              <a:t>EMBRACING </a:t>
            </a: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800" dirty="0"/>
              <a:t>“COMMON” </a:t>
            </a:r>
            <a:br>
              <a:rPr lang="en-US" sz="3800" dirty="0"/>
            </a:b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 </a:t>
            </a:r>
            <a:br>
              <a:rPr lang="en-US" sz="3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800" i="1" dirty="0"/>
              <a:t>C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OMMON</a:t>
            </a:r>
            <a:r>
              <a:rPr lang="en-US" sz="3800" i="1" dirty="0"/>
              <a:t> L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ANGUAGE</a:t>
            </a:r>
            <a:r>
              <a:rPr lang="en-US" sz="3800" i="1" dirty="0"/>
              <a:t> R</a:t>
            </a: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470414"/>
            <a:ext cx="7929000" cy="434974"/>
          </a:xfrm>
        </p:spPr>
        <p:txBody>
          <a:bodyPr/>
          <a:lstStyle/>
          <a:p>
            <a:r>
              <a:rPr lang="en-US" dirty="0"/>
              <a:t>         Paulmichael Blasucci </a:t>
            </a:r>
            <a:r>
              <a:rPr lang="is-IS" dirty="0"/>
              <a:t>… @</a:t>
            </a:r>
            <a:r>
              <a:rPr lang="is-IS" dirty="0">
                <a:hlinkClick r:id="rId3"/>
              </a:rPr>
              <a:t>pblasucci</a:t>
            </a:r>
            <a:r>
              <a:rPr lang="en-US" dirty="0"/>
              <a:t> </a:t>
            </a:r>
            <a:r>
              <a:rPr lang="is-IS" dirty="0"/>
              <a:t>… mailto:</a:t>
            </a:r>
            <a:r>
              <a:rPr lang="is-IS" dirty="0">
                <a:hlinkClick r:id="rId4"/>
              </a:rPr>
              <a:t>paulmichael@jet.com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344045"/>
            <a:ext cx="971571" cy="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FURTHER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2"/>
              </a:rPr>
              <a:t>fsharp.org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>
                <a:hlinkClick r:id="rId3"/>
              </a:rPr>
              <a:t>dotnetfoundation.org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4"/>
              </a:rPr>
              <a:t>twitter.com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5"/>
              </a:rPr>
              <a:t>linkedin.com</a:t>
            </a:r>
            <a:r>
              <a:rPr lang="en-US" sz="1600" dirty="0">
                <a:hlinkClick r:id="rId5"/>
              </a:rPr>
              <a:t>/in/</a:t>
            </a:r>
            <a:r>
              <a:rPr lang="en-US" sz="1600" dirty="0" err="1">
                <a:hlinkClick r:id="rId5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6"/>
              </a:rPr>
              <a:t>github.com</a:t>
            </a:r>
            <a:r>
              <a:rPr lang="en-US" sz="1600" dirty="0">
                <a:hlinkClick r:id="rId6"/>
              </a:rPr>
              <a:t>/</a:t>
            </a:r>
            <a:r>
              <a:rPr lang="en-US" sz="1600" dirty="0" err="1">
                <a:hlinkClick r:id="rId6"/>
              </a:rPr>
              <a:t>pblasucci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3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High-Level Guidelines</a:t>
            </a:r>
          </a:p>
          <a:p>
            <a:r>
              <a:rPr lang="en-US" sz="1600" dirty="0"/>
              <a:t>A Common Vocabulary</a:t>
            </a:r>
          </a:p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Sidebar: </a:t>
            </a:r>
            <a:r>
              <a:rPr lang="en-US" sz="1600" dirty="0"/>
              <a:t>Language Selection</a:t>
            </a:r>
          </a:p>
          <a:p>
            <a:r>
              <a:rPr lang="en-US" sz="1600" dirty="0"/>
              <a:t>Supporting F#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Other Languages)</a:t>
            </a:r>
          </a:p>
          <a:p>
            <a:r>
              <a:rPr lang="en-US" sz="1600" dirty="0"/>
              <a:t>Supporting Other Languages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F#)</a:t>
            </a:r>
          </a:p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 Studies: </a:t>
            </a:r>
            <a:r>
              <a:rPr lang="en-US" sz="1600" dirty="0"/>
              <a:t>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2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Test compatibility in </a:t>
            </a:r>
            <a:r>
              <a:rPr lang="en-US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</a:t>
            </a:r>
            <a:r>
              <a:rPr lang="en-US" sz="1600" dirty="0"/>
              <a:t> supported languages</a:t>
            </a:r>
          </a:p>
          <a:p>
            <a:r>
              <a:rPr lang="en-US" sz="1600" dirty="0"/>
              <a:t>Provide examples in </a:t>
            </a:r>
            <a:r>
              <a:rPr lang="en-US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</a:t>
            </a:r>
            <a:r>
              <a:rPr lang="en-US" sz="1600" dirty="0"/>
              <a:t> supported languages</a:t>
            </a:r>
          </a:p>
          <a:p>
            <a:r>
              <a:rPr lang="en-US" sz="1600" dirty="0"/>
              <a:t>Codify “extension methods”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properly</a:t>
            </a:r>
            <a:r>
              <a:rPr lang="en-US" sz="1600" dirty="0"/>
              <a:t> </a:t>
            </a:r>
          </a:p>
          <a:p>
            <a:r>
              <a:rPr lang="en-US" sz="1600" dirty="0"/>
              <a:t>Consider "opting into" language-specific functionality</a:t>
            </a:r>
          </a:p>
          <a:p>
            <a:r>
              <a:rPr lang="en-US" sz="1600" dirty="0"/>
              <a:t>Mix "friendly" overloads with “unfriendly" equivalents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VOCABULARY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444643"/>
              </p:ext>
            </p:extLst>
          </p:nvPr>
        </p:nvGraphicFramePr>
        <p:xfrm>
          <a:off x="3641725" y="446088"/>
          <a:ext cx="46894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Avoid: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Nulls </a:t>
            </a:r>
            <a:br>
              <a:rPr lang="en-US" sz="1600" dirty="0"/>
            </a:br>
            <a:r>
              <a:rPr lang="en-US" sz="1600" dirty="0"/>
              <a:t>(or </a:t>
            </a:r>
            <a:r>
              <a:rPr lang="en-US" sz="1600" dirty="0" err="1"/>
              <a:t>Nullables</a:t>
            </a:r>
            <a:r>
              <a:rPr lang="en-US" sz="1600" dirty="0"/>
              <a:t>)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Raising Exceptions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Exposing Expression Trees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Tuples</a:t>
            </a:r>
          </a:p>
          <a:p>
            <a:pPr marL="171450" indent="-171450">
              <a:buFont typeface="Courier New" charset="0"/>
              <a:buChar char="o"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0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VOCABULARY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68337"/>
              </p:ext>
            </p:extLst>
          </p:nvPr>
        </p:nvGraphicFramePr>
        <p:xfrm>
          <a:off x="3641725" y="446088"/>
          <a:ext cx="46894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Stateless Interfaces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Expressive Types	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Task-based Concurrency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/>
              <a:t>Simple Generic Constraints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600" dirty="0" err="1"/>
              <a:t>LInQ</a:t>
            </a:r>
            <a:r>
              <a:rPr lang="en-US" sz="1600" dirty="0"/>
              <a:t> Provider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00361"/>
      </p:ext>
    </p:extLst>
  </p:cSld>
  <p:clrMapOvr>
    <a:masterClrMapping/>
  </p:clrMapOvr>
  <p:transition spd="slow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7368254"/>
              </p:ext>
            </p:extLst>
          </p:nvPr>
        </p:nvGraphicFramePr>
        <p:xfrm>
          <a:off x="5680980" y="1081457"/>
          <a:ext cx="2857503" cy="407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SIDEBAR:</a:t>
            </a:r>
            <a:br>
              <a:rPr lang="en-US" dirty="0"/>
            </a:br>
            <a:r>
              <a:rPr lang="en-US" dirty="0"/>
              <a:t>LANGUAGE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1472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the language whose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features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400" dirty="0"/>
              <a:t>predominant</a:t>
            </a:r>
            <a:r>
              <a:rPr lang="en-US" sz="1600" dirty="0"/>
              <a:t>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paradigm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are the best</a:t>
            </a:r>
            <a:r>
              <a:rPr lang="en-US" sz="1600" dirty="0"/>
              <a:t>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/>
              <a:t>for your problem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97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23996F-507F-6346-9B08-5F42CEF07D4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215CA-10A6-5F4B-8FAA-D1D92EA038B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D2129-E25C-1B4B-93E6-91BC4C20D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74CEB-E1B2-A943-A93F-257C3DDA1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C754E8-08C8-D141-B7AC-D4FABAD8B7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AE0D7E-E783-BA40-8676-EBEB1E5AF58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F#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C# and VB)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Avoid implicit type conversion</a:t>
            </a:r>
          </a:p>
          <a:p>
            <a:r>
              <a:rPr lang="en-US" sz="1600" dirty="0"/>
              <a:t>Avoid subroutines</a:t>
            </a:r>
          </a:p>
          <a:p>
            <a:pPr lvl="1"/>
            <a:r>
              <a:rPr lang="en-US" sz="1600" dirty="0"/>
              <a:t>Prefer methods or, better yet, pure functions</a:t>
            </a:r>
          </a:p>
          <a:p>
            <a:r>
              <a:rPr lang="en-US" sz="1600" dirty="0"/>
              <a:t>Leave class inheritance to the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CLR</a:t>
            </a:r>
            <a:r>
              <a:rPr lang="en-US" sz="1600" dirty="0"/>
              <a:t> and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BCL</a:t>
            </a:r>
            <a:endParaRPr lang="en-US" sz="1600" dirty="0"/>
          </a:p>
          <a:p>
            <a:r>
              <a:rPr lang="en-US" sz="1600" dirty="0"/>
              <a:t>Prefer immutable types</a:t>
            </a:r>
          </a:p>
          <a:p>
            <a:pPr lvl="1"/>
            <a:r>
              <a:rPr lang="en-US" sz="1600" dirty="0"/>
              <a:t>Supplement with “builder”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0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C# AND VB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(from F#)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Do NOT expose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&lt;‘T&gt;</a:t>
            </a:r>
          </a:p>
          <a:p>
            <a:r>
              <a:rPr lang="en-US" sz="1600" dirty="0"/>
              <a:t>Provide extensions to convert standard delegates</a:t>
            </a:r>
          </a:p>
          <a:p>
            <a:r>
              <a:rPr lang="en-US" sz="1600" dirty="0"/>
              <a:t>Emulate pattern matching with (higher-order) functions</a:t>
            </a:r>
          </a:p>
          <a:p>
            <a:r>
              <a:rPr lang="en-US" sz="1600" dirty="0"/>
              <a:t>Package extension methods into dedicated, static classes</a:t>
            </a:r>
          </a:p>
          <a:p>
            <a:r>
              <a:rPr lang="en-US" sz="1600" dirty="0"/>
              <a:t>Prefer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BCL</a:t>
            </a:r>
            <a:r>
              <a:rPr lang="en-US" sz="1600" dirty="0"/>
              <a:t> collection types</a:t>
            </a:r>
          </a:p>
          <a:p>
            <a:r>
              <a:rPr lang="en-US" sz="1600" dirty="0"/>
              <a:t>Consider overloads instead of optional arguments</a:t>
            </a:r>
          </a:p>
          <a:p>
            <a:r>
              <a:rPr lang="en-US" sz="1600" dirty="0"/>
              <a:t>Use the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CompiledNameAttribute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/>
              <a:t>(if necessary)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2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 STUDIES:</a:t>
            </a:r>
            <a:b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/>
              <a:t>BEFORE AND AFTER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 the API and Reach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2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etty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8135FF"/>
      </a:accent1>
      <a:accent2>
        <a:srgbClr val="9F2936"/>
      </a:accent2>
      <a:accent3>
        <a:srgbClr val="1B587C"/>
      </a:accent3>
      <a:accent4>
        <a:srgbClr val="4E8542"/>
      </a:accent4>
      <a:accent5>
        <a:srgbClr val="EA7C0E"/>
      </a:accent5>
      <a:accent6>
        <a:srgbClr val="C19859"/>
      </a:accent6>
      <a:hlink>
        <a:srgbClr val="FFC775"/>
      </a:hlink>
      <a:folHlink>
        <a:srgbClr val="FFC77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2558</TotalTime>
  <Words>934</Words>
  <Application>Microsoft Office PowerPoint</Application>
  <PresentationFormat>On-screen Show (4:3)</PresentationFormat>
  <Paragraphs>188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Century Gothic</vt:lpstr>
      <vt:lpstr>Courier New</vt:lpstr>
      <vt:lpstr>Fira Code Medium</vt:lpstr>
      <vt:lpstr>Wingdings 2</vt:lpstr>
      <vt:lpstr>Quotable</vt:lpstr>
      <vt:lpstr>EMBRACING THE “COMMON”  IN THE   COMMON LANGUAGE RUNTIME</vt:lpstr>
      <vt:lpstr>AGENDA</vt:lpstr>
      <vt:lpstr>High-Level Guidelines</vt:lpstr>
      <vt:lpstr>A COMMON VOCABULARY</vt:lpstr>
      <vt:lpstr>A COMMON VOCABULARY</vt:lpstr>
      <vt:lpstr>SIDEBAR: LANGUAGE SELECTION</vt:lpstr>
      <vt:lpstr>SUPPORTING F# (from C# and VB)</vt:lpstr>
      <vt:lpstr>SUPPORTING C# AND VB (from F#)</vt:lpstr>
      <vt:lpstr>CASE STUDIES: BEFORE AND AFTER</vt:lpstr>
      <vt:lpstr>LINKS TO 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93</cp:revision>
  <dcterms:created xsi:type="dcterms:W3CDTF">2016-09-13T00:15:38Z</dcterms:created>
  <dcterms:modified xsi:type="dcterms:W3CDTF">2016-09-17T14:30:03Z</dcterms:modified>
</cp:coreProperties>
</file>