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58" r:id="rId7"/>
    <p:sldId id="261" r:id="rId8"/>
    <p:sldId id="257" r:id="rId9"/>
    <p:sldId id="265" r:id="rId10"/>
    <p:sldId id="264" r:id="rId11"/>
    <p:sldId id="291" r:id="rId12"/>
    <p:sldId id="292" r:id="rId13"/>
    <p:sldId id="281" r:id="rId14"/>
    <p:sldId id="293" r:id="rId15"/>
    <p:sldId id="294" r:id="rId16"/>
    <p:sldId id="282" r:id="rId17"/>
    <p:sldId id="295" r:id="rId18"/>
    <p:sldId id="283" r:id="rId19"/>
    <p:sldId id="296" r:id="rId20"/>
    <p:sldId id="284" r:id="rId21"/>
    <p:sldId id="297" r:id="rId22"/>
    <p:sldId id="285" r:id="rId23"/>
    <p:sldId id="298" r:id="rId24"/>
    <p:sldId id="286" r:id="rId25"/>
    <p:sldId id="299" r:id="rId26"/>
    <p:sldId id="287" r:id="rId27"/>
    <p:sldId id="300" r:id="rId28"/>
    <p:sldId id="288" r:id="rId29"/>
    <p:sldId id="301" r:id="rId30"/>
    <p:sldId id="303" r:id="rId31"/>
    <p:sldId id="304" r:id="rId32"/>
    <p:sldId id="305" r:id="rId33"/>
    <p:sldId id="306" r:id="rId34"/>
    <p:sldId id="289" r:id="rId35"/>
    <p:sldId id="30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824A-DE78-4E39-A002-81F196F8C22E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31E7-34F3-4230-AFE7-7CC4ED80A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 Malware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2011105038 </a:t>
            </a:r>
            <a:r>
              <a:rPr lang="ko-KR" altLang="en-US" dirty="0" smtClean="0"/>
              <a:t>박동원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Morris Worm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Attacked the Internet in 1988</a:t>
            </a:r>
          </a:p>
          <a:p>
            <a:r>
              <a:rPr lang="en-US" altLang="ko-KR" dirty="0" smtClean="0"/>
              <a:t>Written by Morris, graduate student at Cornell University</a:t>
            </a:r>
          </a:p>
          <a:p>
            <a:r>
              <a:rPr lang="en-US" altLang="ko-KR" dirty="0" smtClean="0"/>
              <a:t>It had a bug to make serious consequence</a:t>
            </a:r>
          </a:p>
          <a:p>
            <a:pPr lvl="1"/>
            <a:r>
              <a:rPr lang="en-US" altLang="ko-KR" dirty="0" smtClean="0"/>
              <a:t>Infection check not always success</a:t>
            </a:r>
          </a:p>
          <a:p>
            <a:pPr lvl="1"/>
            <a:r>
              <a:rPr lang="en-US" altLang="ko-KR" dirty="0" smtClean="0"/>
              <a:t>Re-infect already infected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that exhausts system resources</a:t>
            </a:r>
          </a:p>
          <a:p>
            <a:pPr lvl="1"/>
            <a:r>
              <a:rPr lang="en-US" altLang="ko-KR" dirty="0" smtClean="0"/>
              <a:t>That kind of malicious effect is that of so-called rabbit</a:t>
            </a:r>
          </a:p>
        </p:txBody>
      </p:sp>
    </p:spTree>
    <p:extLst>
      <p:ext uri="{BB962C8B-B14F-4D97-AF65-F5344CB8AC3E}">
        <p14:creationId xmlns:p14="http://schemas.microsoft.com/office/powerpoint/2010/main" val="9663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Morris Worm Works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Determine Where it could spread its infection</a:t>
            </a:r>
          </a:p>
          <a:p>
            <a:pPr lvl="1"/>
            <a:r>
              <a:rPr lang="en-US" altLang="ko-KR" dirty="0" smtClean="0"/>
              <a:t>Try to obtain remote access</a:t>
            </a:r>
          </a:p>
          <a:p>
            <a:pPr lvl="1"/>
            <a:r>
              <a:rPr lang="en-US" altLang="ko-KR" dirty="0" smtClean="0"/>
              <a:t>Guess user password</a:t>
            </a:r>
          </a:p>
          <a:p>
            <a:pPr lvl="1"/>
            <a:r>
              <a:rPr lang="en-US" altLang="ko-KR" dirty="0" smtClean="0"/>
              <a:t>If failed, try to exploit buffer overflow and trapdoor</a:t>
            </a:r>
          </a:p>
          <a:p>
            <a:r>
              <a:rPr lang="en-US" altLang="ko-KR" dirty="0" smtClean="0"/>
              <a:t>Spread its infection wherever possible</a:t>
            </a:r>
          </a:p>
          <a:p>
            <a:pPr lvl="1"/>
            <a:r>
              <a:rPr lang="en-US" altLang="ko-KR" dirty="0" smtClean="0"/>
              <a:t>Send the worm to a bootstrap loader</a:t>
            </a:r>
          </a:p>
          <a:p>
            <a:r>
              <a:rPr lang="en-US" altLang="ko-KR" dirty="0" smtClean="0"/>
              <a:t>Remain undiscovered</a:t>
            </a:r>
          </a:p>
          <a:p>
            <a:pPr lvl="1"/>
            <a:r>
              <a:rPr lang="en-US" altLang="ko-KR" dirty="0" smtClean="0"/>
              <a:t>Great lengths to remain undetected</a:t>
            </a:r>
          </a:p>
          <a:p>
            <a:pPr lvl="1"/>
            <a:r>
              <a:rPr lang="en-US" altLang="ko-KR" dirty="0" smtClean="0"/>
              <a:t>Code was encrypted and decrypted after downloaded</a:t>
            </a:r>
          </a:p>
          <a:p>
            <a:pPr lvl="1"/>
            <a:r>
              <a:rPr lang="en-US" altLang="ko-KR" dirty="0" smtClean="0"/>
              <a:t>Periodically changed its name and PID when running</a:t>
            </a:r>
          </a:p>
        </p:txBody>
      </p:sp>
    </p:spTree>
    <p:extLst>
      <p:ext uri="{BB962C8B-B14F-4D97-AF65-F5344CB8AC3E}">
        <p14:creationId xmlns:p14="http://schemas.microsoft.com/office/powerpoint/2010/main" val="14968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What Morris Worm Gives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Warns vulnerability of the Internet</a:t>
            </a:r>
          </a:p>
          <a:p>
            <a:pPr lvl="1"/>
            <a:r>
              <a:rPr lang="en-US" altLang="ko-KR" dirty="0" smtClean="0"/>
              <a:t>But only limited actions were taken to improve security</a:t>
            </a:r>
          </a:p>
          <a:p>
            <a:r>
              <a:rPr lang="en-US" altLang="ko-KR" dirty="0" smtClean="0"/>
              <a:t>Completely infeasible to redesign security architecture today</a:t>
            </a:r>
          </a:p>
          <a:p>
            <a:pPr lvl="1"/>
            <a:r>
              <a:rPr lang="en-US" altLang="ko-KR" dirty="0" smtClean="0"/>
              <a:t>Morris Worm was missed opportunity</a:t>
            </a:r>
          </a:p>
        </p:txBody>
      </p:sp>
    </p:spTree>
    <p:extLst>
      <p:ext uri="{BB962C8B-B14F-4D97-AF65-F5344CB8AC3E}">
        <p14:creationId xmlns:p14="http://schemas.microsoft.com/office/powerpoint/2010/main" val="749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11.3.3 Code Red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Code Red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Appeared in July of 2001</a:t>
            </a:r>
          </a:p>
          <a:p>
            <a:pPr lvl="1"/>
            <a:r>
              <a:rPr lang="en-US" altLang="ko-KR" dirty="0" smtClean="0"/>
              <a:t>Infected more than 300,000 systems in about 14hours</a:t>
            </a:r>
            <a:endParaRPr lang="en-US" altLang="ko-KR" dirty="0"/>
          </a:p>
          <a:p>
            <a:pPr lvl="1"/>
            <a:r>
              <a:rPr lang="en-US" altLang="ko-KR" dirty="0" smtClean="0"/>
              <a:t>Before then, estimated 6,000,000 systems were infected</a:t>
            </a:r>
          </a:p>
        </p:txBody>
      </p:sp>
    </p:spTree>
    <p:extLst>
      <p:ext uri="{BB962C8B-B14F-4D97-AF65-F5344CB8AC3E}">
        <p14:creationId xmlns:p14="http://schemas.microsoft.com/office/powerpoint/2010/main" val="30400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Works of Code Red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Gain access to a system</a:t>
            </a:r>
          </a:p>
          <a:p>
            <a:pPr lvl="1"/>
            <a:r>
              <a:rPr lang="en-US" altLang="ko-KR" dirty="0" smtClean="0"/>
              <a:t>Exploit buffer overflow in MS IIS server software</a:t>
            </a:r>
          </a:p>
          <a:p>
            <a:pPr lvl="1"/>
            <a:r>
              <a:rPr lang="en-US" altLang="ko-KR" dirty="0" smtClean="0"/>
              <a:t>Monitored traffic on port 80, looking for other potential targets</a:t>
            </a:r>
          </a:p>
          <a:p>
            <a:r>
              <a:rPr lang="en-US" altLang="ko-KR" dirty="0" smtClean="0"/>
              <a:t>Does actions depending on the day of the month</a:t>
            </a:r>
          </a:p>
          <a:p>
            <a:pPr lvl="1"/>
            <a:r>
              <a:rPr lang="en-US" altLang="ko-KR" dirty="0" smtClean="0"/>
              <a:t>Day 1 to 19, it tried to spread its infection</a:t>
            </a:r>
          </a:p>
          <a:p>
            <a:pPr lvl="1"/>
            <a:r>
              <a:rPr lang="en-US" altLang="ko-KR" dirty="0" smtClean="0"/>
              <a:t>Day 20 to 27, it attempted a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Attack on </a:t>
            </a:r>
            <a:r>
              <a:rPr lang="en-US" altLang="ko-KR" dirty="0" smtClean="0">
                <a:hlinkClick r:id="rId2"/>
              </a:rPr>
              <a:t>www.whitehouse.gov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73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11.3.4 SQL Slammer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Threaten of SQL Slammer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Burst onto the scene in January of 2003</a:t>
            </a:r>
          </a:p>
          <a:p>
            <a:pPr lvl="1"/>
            <a:r>
              <a:rPr lang="en-US" altLang="ko-KR" dirty="0" smtClean="0"/>
              <a:t>When it infected at least 75,000 systems within 10minutes</a:t>
            </a:r>
          </a:p>
          <a:p>
            <a:pPr lvl="1"/>
            <a:r>
              <a:rPr lang="en-US" altLang="ko-KR" dirty="0" smtClean="0"/>
              <a:t>Infections doubled at its peak</a:t>
            </a:r>
          </a:p>
          <a:p>
            <a:r>
              <a:rPr lang="en-US" altLang="ko-KR" dirty="0" smtClean="0"/>
              <a:t>Successful and fast spread</a:t>
            </a:r>
          </a:p>
          <a:p>
            <a:pPr lvl="1"/>
            <a:r>
              <a:rPr lang="en-US" altLang="ko-KR" dirty="0" smtClean="0"/>
              <a:t>Fit into a single 376-byte UDP packet</a:t>
            </a:r>
          </a:p>
          <a:p>
            <a:pPr lvl="1"/>
            <a:r>
              <a:rPr lang="en-US" altLang="ko-KR" dirty="0" smtClean="0"/>
              <a:t>Defying the assumptions of the security experts</a:t>
            </a:r>
          </a:p>
        </p:txBody>
      </p:sp>
    </p:spTree>
    <p:extLst>
      <p:ext uri="{BB962C8B-B14F-4D97-AF65-F5344CB8AC3E}">
        <p14:creationId xmlns:p14="http://schemas.microsoft.com/office/powerpoint/2010/main" val="35256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11.3.5 Trojan Example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Trojan Horse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program that has unexpected function</a:t>
            </a:r>
          </a:p>
          <a:p>
            <a:pPr lvl="1"/>
            <a:r>
              <a:rPr lang="en-US" altLang="ko-KR" dirty="0" smtClean="0"/>
              <a:t>Looks like a normal program, but not a normal program</a:t>
            </a:r>
          </a:p>
          <a:p>
            <a:pPr lvl="1"/>
            <a:r>
              <a:rPr lang="en-US" altLang="ko-KR" dirty="0" smtClean="0"/>
              <a:t>For example, music.mp3.exe without extension name(.exe) can be seen as an mp3 file</a:t>
            </a:r>
          </a:p>
          <a:p>
            <a:r>
              <a:rPr lang="en-US" altLang="ko-KR" dirty="0" smtClean="0"/>
              <a:t>Can be malicious</a:t>
            </a:r>
          </a:p>
          <a:p>
            <a:pPr lvl="1"/>
            <a:r>
              <a:rPr lang="en-US" altLang="ko-KR" dirty="0" smtClean="0"/>
              <a:t>The program could have done anything that a user who executed the program could do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6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What is Malware?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MAL</a:t>
            </a:r>
            <a:r>
              <a:rPr lang="en-US" altLang="ko-KR" dirty="0" err="1" smtClean="0"/>
              <a:t>icious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soft</a:t>
            </a:r>
            <a:r>
              <a:rPr lang="en-US" altLang="ko-KR" b="1" dirty="0" err="1" smtClean="0"/>
              <a:t>WARE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MALWARE</a:t>
            </a:r>
          </a:p>
          <a:p>
            <a:r>
              <a:rPr lang="en-US" altLang="ko-KR" dirty="0" smtClean="0"/>
              <a:t>A software that is designed to break security</a:t>
            </a:r>
          </a:p>
        </p:txBody>
      </p:sp>
    </p:spTree>
    <p:extLst>
      <p:ext uri="{BB962C8B-B14F-4D97-AF65-F5344CB8AC3E}">
        <p14:creationId xmlns:p14="http://schemas.microsoft.com/office/powerpoint/2010/main" val="3505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 Malware </a:t>
            </a:r>
            <a:r>
              <a:rPr lang="en-US" altLang="ko-KR" sz="4800" b="1" dirty="0" err="1" smtClean="0"/>
              <a:t>Deteciton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How to</a:t>
            </a:r>
            <a:r>
              <a:rPr lang="en-US" altLang="ko-KR" b="1" dirty="0" smtClean="0"/>
              <a:t> Detect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general approaches</a:t>
            </a:r>
          </a:p>
          <a:p>
            <a:pPr lvl="1"/>
            <a:r>
              <a:rPr lang="en-US" altLang="ko-KR" dirty="0" smtClean="0"/>
              <a:t>each has relative advantages and disadvantages</a:t>
            </a:r>
          </a:p>
          <a:p>
            <a:r>
              <a:rPr lang="en-US" altLang="ko-KR" dirty="0" smtClean="0"/>
              <a:t>Most and common, signature detection</a:t>
            </a:r>
          </a:p>
          <a:p>
            <a:r>
              <a:rPr lang="en-US" altLang="ko-KR" dirty="0" smtClean="0"/>
              <a:t>Change detection</a:t>
            </a:r>
          </a:p>
          <a:p>
            <a:r>
              <a:rPr lang="en-US" altLang="ko-KR" dirty="0" smtClean="0"/>
              <a:t>Anomaly detection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8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11.3.6.1 Signature Detection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Signature Detection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common way to detect malware</a:t>
            </a:r>
          </a:p>
          <a:p>
            <a:r>
              <a:rPr lang="en-US" altLang="ko-KR" dirty="0" smtClean="0"/>
              <a:t>Detects using common string of bits</a:t>
            </a:r>
          </a:p>
          <a:p>
            <a:pPr lvl="1"/>
            <a:r>
              <a:rPr lang="en-US" altLang="ko-KR" dirty="0" smtClean="0"/>
              <a:t>83EB 0274 EB02 740A 81EB 0301 0000 for example, which is signature of W32/Beast virus</a:t>
            </a:r>
          </a:p>
          <a:p>
            <a:pPr lvl="1"/>
            <a:r>
              <a:rPr lang="en-US" altLang="ko-KR" dirty="0" smtClean="0"/>
              <a:t>But innocent file also can be detected as malware</a:t>
            </a:r>
          </a:p>
          <a:p>
            <a:r>
              <a:rPr lang="en-US" altLang="ko-KR" dirty="0" smtClean="0"/>
              <a:t>Highly effective on well-known malware</a:t>
            </a:r>
          </a:p>
          <a:p>
            <a:r>
              <a:rPr lang="en-US" altLang="ko-KR" dirty="0" smtClean="0"/>
              <a:t>Minimal burden on users and administrators</a:t>
            </a:r>
          </a:p>
          <a:p>
            <a:r>
              <a:rPr lang="en-US" altLang="ko-KR" dirty="0" smtClean="0"/>
              <a:t>Signature files become large and slowdown scanning</a:t>
            </a:r>
          </a:p>
          <a:p>
            <a:r>
              <a:rPr lang="en-US" altLang="ko-KR" dirty="0" smtClean="0"/>
              <a:t>Recent or slight variant of a known malware might be missed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0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11.3.6.2 Change Detection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4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Change Detection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Detects changes somewhere on a system</a:t>
            </a:r>
          </a:p>
          <a:p>
            <a:r>
              <a:rPr lang="en-US" altLang="ko-KR" dirty="0" smtClean="0"/>
              <a:t>Hash functions are useful</a:t>
            </a:r>
            <a:endParaRPr lang="en-US" altLang="ko-KR" dirty="0"/>
          </a:p>
          <a:p>
            <a:pPr lvl="1"/>
            <a:r>
              <a:rPr lang="en-US" altLang="ko-KR" dirty="0" smtClean="0"/>
              <a:t>Hashes all files on a system and securely store these hash values</a:t>
            </a:r>
          </a:p>
          <a:p>
            <a:pPr lvl="1"/>
            <a:r>
              <a:rPr lang="en-US" altLang="ko-KR" dirty="0" smtClean="0"/>
              <a:t>periodic </a:t>
            </a:r>
            <a:r>
              <a:rPr lang="en-US" altLang="ko-KR" dirty="0" err="1" smtClean="0"/>
              <a:t>recompute</a:t>
            </a:r>
            <a:r>
              <a:rPr lang="en-US" altLang="ko-KR" dirty="0" smtClean="0"/>
              <a:t> the hashes and compare new values</a:t>
            </a:r>
          </a:p>
          <a:p>
            <a:r>
              <a:rPr lang="en-US" altLang="ko-KR" dirty="0" smtClean="0"/>
              <a:t>If file has been infected, always can detect a change</a:t>
            </a:r>
          </a:p>
          <a:p>
            <a:r>
              <a:rPr lang="en-US" altLang="ko-KR" dirty="0" smtClean="0"/>
              <a:t>Previously unknown malware can be detected</a:t>
            </a:r>
          </a:p>
          <a:p>
            <a:r>
              <a:rPr lang="en-US" altLang="ko-KR" dirty="0" smtClean="0"/>
              <a:t>But files on a system often change</a:t>
            </a:r>
          </a:p>
          <a:p>
            <a:pPr lvl="1"/>
            <a:r>
              <a:rPr lang="en-US" altLang="ko-KR" dirty="0" smtClean="0"/>
              <a:t>Heavy burden on users and administrators</a:t>
            </a:r>
            <a:endParaRPr lang="en-US" altLang="ko-KR" dirty="0"/>
          </a:p>
          <a:p>
            <a:pPr lvl="1"/>
            <a:r>
              <a:rPr lang="en-US" altLang="ko-KR" dirty="0" smtClean="0"/>
              <a:t>Also, if malware is changed often, it can avoid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33732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11.3.6.3 Anomaly Detection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0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Anomaly Detection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Detects unusual, virus-like, or other potentially malicious activity and behavior</a:t>
            </a:r>
          </a:p>
          <a:p>
            <a:r>
              <a:rPr lang="en-US" altLang="ko-KR" dirty="0" smtClean="0"/>
              <a:t>Distinguishing what is normal and what is unusual is challenging</a:t>
            </a:r>
          </a:p>
          <a:p>
            <a:r>
              <a:rPr lang="en-US" altLang="ko-KR" dirty="0" smtClean="0"/>
              <a:t>Some hope of detecting previously unknown malware</a:t>
            </a:r>
          </a:p>
          <a:p>
            <a:r>
              <a:rPr lang="en-US" altLang="ko-KR" dirty="0" smtClean="0"/>
              <a:t>But in practice, anomaly detection is largely unproven</a:t>
            </a:r>
          </a:p>
          <a:p>
            <a:pPr lvl="1"/>
            <a:r>
              <a:rPr lang="en-US" altLang="ko-KR" dirty="0" smtClean="0"/>
              <a:t>Not robust enough to be used as a standalone detection system</a:t>
            </a:r>
          </a:p>
          <a:p>
            <a:pPr lvl="1"/>
            <a:r>
              <a:rPr lang="en-US" altLang="ko-KR" dirty="0" smtClean="0"/>
              <a:t>Usually combined with a signature detection system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59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11.3.7 The Future of Malware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Encrypted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 the detections are stronger, also the malwares are harder to be detected</a:t>
            </a:r>
          </a:p>
          <a:p>
            <a:r>
              <a:rPr lang="en-US" altLang="ko-KR" dirty="0" smtClean="0"/>
              <a:t>Encrypted malware</a:t>
            </a:r>
          </a:p>
          <a:p>
            <a:pPr lvl="1"/>
            <a:r>
              <a:rPr lang="en-US" altLang="ko-KR" dirty="0" smtClean="0"/>
              <a:t>Responses to s</a:t>
            </a:r>
            <a:r>
              <a:rPr lang="en-US" altLang="ko-KR" dirty="0" smtClean="0"/>
              <a:t>ignature detection</a:t>
            </a:r>
          </a:p>
          <a:p>
            <a:pPr lvl="1"/>
            <a:r>
              <a:rPr lang="en-US" altLang="ko-KR" dirty="0" smtClean="0"/>
              <a:t>Changes itself by using different keys each time it propagates</a:t>
            </a:r>
          </a:p>
          <a:p>
            <a:r>
              <a:rPr lang="en-US" altLang="ko-KR" dirty="0" smtClean="0"/>
              <a:t>Must include decryption code is the Achilles heel</a:t>
            </a:r>
          </a:p>
          <a:p>
            <a:pPr lvl="1"/>
            <a:r>
              <a:rPr lang="en-US" altLang="ko-KR" dirty="0" smtClean="0"/>
              <a:t>So still can be detected by signature detection, but it makes detection slower than when detects unencrypted malware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43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Malware Categories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Virus</a:t>
            </a:r>
          </a:p>
          <a:p>
            <a:pPr lvl="1"/>
            <a:r>
              <a:rPr lang="en-US" altLang="ko-KR" dirty="0" smtClean="0"/>
              <a:t>Most popular form of malware</a:t>
            </a:r>
          </a:p>
          <a:p>
            <a:pPr lvl="1"/>
            <a:r>
              <a:rPr lang="en-US" altLang="ko-KR" dirty="0" err="1" smtClean="0"/>
              <a:t>Propagetes</a:t>
            </a:r>
            <a:r>
              <a:rPr lang="en-US" altLang="ko-KR" dirty="0" smtClean="0"/>
              <a:t> from one system to another</a:t>
            </a:r>
          </a:p>
          <a:p>
            <a:r>
              <a:rPr lang="en-US" altLang="ko-KR" dirty="0" smtClean="0"/>
              <a:t>Worm</a:t>
            </a:r>
          </a:p>
          <a:p>
            <a:pPr lvl="1"/>
            <a:r>
              <a:rPr lang="en-US" altLang="ko-KR" dirty="0" smtClean="0"/>
              <a:t>Like a virus except that it propagates by itself without the need for outside assistance</a:t>
            </a:r>
          </a:p>
          <a:p>
            <a:pPr lvl="1"/>
            <a:r>
              <a:rPr lang="en-US" altLang="ko-KR" dirty="0" smtClean="0"/>
              <a:t>Uses network to spread its infection</a:t>
            </a:r>
          </a:p>
          <a:p>
            <a:r>
              <a:rPr lang="en-US" altLang="ko-KR" dirty="0" smtClean="0"/>
              <a:t>Trojan(or Trojan Horse)</a:t>
            </a:r>
          </a:p>
          <a:p>
            <a:pPr lvl="1"/>
            <a:r>
              <a:rPr lang="en-US" altLang="ko-KR" dirty="0" smtClean="0"/>
              <a:t>Seems to be a general software, but has unexpected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48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Polymorphic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Uses polymorphic code</a:t>
            </a:r>
          </a:p>
          <a:p>
            <a:r>
              <a:rPr lang="en-US" altLang="ko-KR" dirty="0" smtClean="0"/>
              <a:t>The body is encrypted and the decryption code is morphed</a:t>
            </a:r>
          </a:p>
          <a:p>
            <a:pPr lvl="1"/>
            <a:r>
              <a:rPr lang="en-US" altLang="ko-KR" dirty="0" smtClean="0"/>
              <a:t>Encrypted body has no common signature, also the decryption code due to the morphing</a:t>
            </a:r>
          </a:p>
          <a:p>
            <a:r>
              <a:rPr lang="en-US" altLang="ko-KR" dirty="0" smtClean="0"/>
              <a:t>Can be detected using emulation</a:t>
            </a:r>
          </a:p>
          <a:p>
            <a:pPr lvl="1"/>
            <a:r>
              <a:rPr lang="en-US" altLang="ko-KR" dirty="0" smtClean="0"/>
              <a:t>Suspicious code can be executed in an emulator</a:t>
            </a:r>
          </a:p>
          <a:p>
            <a:pPr lvl="1"/>
            <a:r>
              <a:rPr lang="en-US" altLang="ko-KR" dirty="0" smtClean="0"/>
              <a:t>Much slower than simple signature detection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1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Metamorphic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Mutates before infecting a new system</a:t>
            </a:r>
          </a:p>
          <a:p>
            <a:pPr lvl="1"/>
            <a:r>
              <a:rPr lang="en-US" altLang="ko-KR" dirty="0" smtClean="0"/>
              <a:t>If the mutation is sufficient, </a:t>
            </a:r>
            <a:r>
              <a:rPr lang="en-US" altLang="ko-KR" dirty="0" smtClean="0"/>
              <a:t>it can likely avoid any signature-based detection system</a:t>
            </a:r>
          </a:p>
          <a:p>
            <a:pPr lvl="1"/>
            <a:r>
              <a:rPr lang="en-US" altLang="ko-KR" dirty="0" smtClean="0"/>
              <a:t>Internal structure is different enough to avoid detection</a:t>
            </a:r>
          </a:p>
          <a:p>
            <a:pPr lvl="1"/>
            <a:r>
              <a:rPr lang="en-US" altLang="ko-KR" dirty="0" smtClean="0"/>
              <a:t>But does the same thing as the original one</a:t>
            </a:r>
          </a:p>
          <a:p>
            <a:r>
              <a:rPr lang="en-US" altLang="ko-KR" dirty="0" smtClean="0"/>
              <a:t>Detection metamorphic malware is still challenging research</a:t>
            </a:r>
          </a:p>
          <a:p>
            <a:r>
              <a:rPr lang="en-US" altLang="ko-KR" dirty="0" smtClean="0"/>
              <a:t>Disassemble itself and reconstruct</a:t>
            </a:r>
          </a:p>
          <a:p>
            <a:pPr lvl="1"/>
            <a:r>
              <a:rPr lang="en-US" altLang="ko-KR" dirty="0" smtClean="0"/>
              <a:t>Randomly selected code could be inserted in to the assembly</a:t>
            </a:r>
          </a:p>
          <a:p>
            <a:pPr lvl="1"/>
            <a:r>
              <a:rPr lang="en-US" altLang="ko-KR" dirty="0" smtClean="0"/>
              <a:t>And also </a:t>
            </a:r>
            <a:r>
              <a:rPr lang="en-US" altLang="ko-KR" dirty="0" smtClean="0"/>
              <a:t>rearranging jumps and inserting dead code</a:t>
            </a:r>
          </a:p>
        </p:txBody>
      </p:sp>
    </p:spTree>
    <p:extLst>
      <p:ext uri="{BB962C8B-B14F-4D97-AF65-F5344CB8AC3E}">
        <p14:creationId xmlns:p14="http://schemas.microsoft.com/office/powerpoint/2010/main" val="31510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Speed of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Try to infect as many machines as possible in short time</a:t>
            </a:r>
          </a:p>
          <a:p>
            <a:pPr lvl="1"/>
            <a:r>
              <a:rPr lang="en-US" altLang="ko-KR" dirty="0" smtClean="0"/>
              <a:t>Can also be viewed as an attack for defeating signature detection</a:t>
            </a:r>
          </a:p>
          <a:p>
            <a:pPr lvl="1"/>
            <a:r>
              <a:rPr lang="en-US" altLang="ko-KR" dirty="0" smtClean="0"/>
              <a:t>Rapid attack would not allow time for extracting signatures</a:t>
            </a:r>
          </a:p>
          <a:p>
            <a:r>
              <a:rPr lang="en-US" altLang="ko-KR" dirty="0" smtClean="0"/>
              <a:t>Warhol worm, for example, is designed to infect the entire Internet in 15 minutes or less</a:t>
            </a:r>
          </a:p>
          <a:p>
            <a:pPr lvl="1"/>
            <a:r>
              <a:rPr lang="en-US" altLang="ko-KR" dirty="0" smtClean="0"/>
              <a:t>Sites of “hit list” of vulnerable IP addresses would initially be seeded</a:t>
            </a:r>
          </a:p>
          <a:p>
            <a:pPr lvl="1"/>
            <a:r>
              <a:rPr lang="en-US" altLang="ko-KR" dirty="0" smtClean="0"/>
              <a:t>Then the hit lists are looking for another victims</a:t>
            </a:r>
          </a:p>
          <a:p>
            <a:r>
              <a:rPr lang="en-US" altLang="ko-KR" dirty="0" smtClean="0"/>
              <a:t>Flash worm, the much faster than Warhol worm</a:t>
            </a:r>
          </a:p>
          <a:p>
            <a:pPr lvl="1"/>
            <a:r>
              <a:rPr lang="en-US" altLang="ko-KR" dirty="0" smtClean="0"/>
              <a:t>Embedding all susceptible IP addresses into the worm</a:t>
            </a:r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ell-designed flash worm can infects entire Internet in 15 seconds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42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Defense Against Fast Attacks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Such Warhol worm and flash worm are too fast to respond</a:t>
            </a:r>
          </a:p>
          <a:p>
            <a:pPr lvl="1"/>
            <a:r>
              <a:rPr lang="en-US" altLang="ko-KR" dirty="0" smtClean="0"/>
              <a:t>Defense systems must be automated</a:t>
            </a:r>
          </a:p>
          <a:p>
            <a:r>
              <a:rPr lang="en-US" altLang="ko-KR" dirty="0" smtClean="0"/>
              <a:t>When attacks detected, make a defense line to block spreading the malwares</a:t>
            </a:r>
          </a:p>
          <a:p>
            <a:pPr lvl="1"/>
            <a:r>
              <a:rPr lang="en-US" altLang="ko-KR" dirty="0" smtClean="0"/>
              <a:t>Let the malware proceed on a few nodes</a:t>
            </a:r>
          </a:p>
          <a:p>
            <a:pPr lvl="1"/>
            <a:r>
              <a:rPr lang="en-US" altLang="ko-KR" dirty="0" smtClean="0"/>
              <a:t>While temporarily blocking it elsewhere</a:t>
            </a:r>
          </a:p>
          <a:p>
            <a:pPr lvl="1"/>
            <a:r>
              <a:rPr lang="en-US" altLang="ko-KR" dirty="0" smtClean="0"/>
              <a:t>If it’s a false alarm, the other nodes are only delayed slightly</a:t>
            </a:r>
          </a:p>
        </p:txBody>
      </p:sp>
    </p:spTree>
    <p:extLst>
      <p:ext uri="{BB962C8B-B14F-4D97-AF65-F5344CB8AC3E}">
        <p14:creationId xmlns:p14="http://schemas.microsoft.com/office/powerpoint/2010/main" val="27467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11.3.8 Cyber Diseases Versus Biological Diseases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2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Similarities and Differences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there are few susceptible individuals or systems, diseases will not be survived</a:t>
            </a:r>
          </a:p>
          <a:p>
            <a:r>
              <a:rPr lang="en-US" altLang="ko-KR" dirty="0" smtClean="0"/>
              <a:t>There is virtually no distance between cyber diseases</a:t>
            </a:r>
          </a:p>
          <a:p>
            <a:r>
              <a:rPr lang="en-US" altLang="ko-KR" dirty="0" smtClean="0"/>
              <a:t>Diseases randomly attack in nature, while cyber attack is focused on specific targets most desirable or vulnerable</a:t>
            </a:r>
          </a:p>
          <a:p>
            <a:r>
              <a:rPr lang="en-US" altLang="ko-KR" dirty="0" smtClean="0"/>
              <a:t>As a result, computer attacks are potentially more focused and damaging than biological diseases</a:t>
            </a:r>
          </a:p>
          <a:p>
            <a:r>
              <a:rPr lang="en-US" altLang="ko-KR" dirty="0" smtClean="0"/>
              <a:t>Biological analogy is useful, but it can’t be taken too literally</a:t>
            </a:r>
          </a:p>
          <a:p>
            <a:r>
              <a:rPr lang="en-US" altLang="ko-KR" dirty="0" smtClean="0"/>
              <a:t>Mobile attacks could include aspects of </a:t>
            </a:r>
            <a:r>
              <a:rPr lang="en-US" altLang="ko-KR" dirty="0" err="1" smtClean="0"/>
              <a:t>boths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4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Malware Categories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Trapdoor(or backdoor)</a:t>
            </a:r>
          </a:p>
          <a:p>
            <a:pPr lvl="1"/>
            <a:r>
              <a:rPr lang="en-US" altLang="ko-KR" dirty="0" smtClean="0"/>
              <a:t>Allows unauthorized access to a system</a:t>
            </a:r>
          </a:p>
          <a:p>
            <a:r>
              <a:rPr lang="en-US" altLang="ko-KR" dirty="0" smtClean="0"/>
              <a:t>Rabbit</a:t>
            </a:r>
          </a:p>
          <a:p>
            <a:pPr lvl="1"/>
            <a:r>
              <a:rPr lang="en-US" altLang="ko-KR" dirty="0" smtClean="0"/>
              <a:t>Exhausts system resources</a:t>
            </a:r>
          </a:p>
          <a:p>
            <a:pPr lvl="1"/>
            <a:r>
              <a:rPr lang="en-US" altLang="ko-KR" dirty="0" smtClean="0"/>
              <a:t>Could be implemented using virus, worms, etc.</a:t>
            </a:r>
          </a:p>
          <a:p>
            <a:r>
              <a:rPr lang="en-US" altLang="ko-KR" dirty="0" smtClean="0"/>
              <a:t>Spyware</a:t>
            </a:r>
          </a:p>
          <a:p>
            <a:pPr lvl="1"/>
            <a:r>
              <a:rPr lang="en-US" altLang="ko-KR" dirty="0" smtClean="0"/>
              <a:t>Monitor user I/O</a:t>
            </a:r>
          </a:p>
          <a:p>
            <a:pPr lvl="1"/>
            <a:r>
              <a:rPr lang="en-US" altLang="ko-KR" dirty="0" smtClean="0"/>
              <a:t>Steals data or files, or performs some similar function</a:t>
            </a:r>
          </a:p>
        </p:txBody>
      </p:sp>
    </p:spTree>
    <p:extLst>
      <p:ext uri="{BB962C8B-B14F-4D97-AF65-F5344CB8AC3E}">
        <p14:creationId xmlns:p14="http://schemas.microsoft.com/office/powerpoint/2010/main" val="20064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Characteristics of Malware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Lives on many system places</a:t>
            </a:r>
          </a:p>
          <a:p>
            <a:pPr lvl="1"/>
            <a:r>
              <a:rPr lang="en-US" altLang="ko-KR" dirty="0" smtClean="0"/>
              <a:t>Boot sector, memory, etc.</a:t>
            </a:r>
          </a:p>
          <a:p>
            <a:r>
              <a:rPr lang="en-US" altLang="ko-KR" dirty="0" smtClean="0"/>
              <a:t>Malware is ancient</a:t>
            </a:r>
          </a:p>
          <a:p>
            <a:pPr lvl="1"/>
            <a:r>
              <a:rPr lang="en-US" altLang="ko-KR" dirty="0" smtClean="0"/>
              <a:t>First work on viruses, Fred Cohen, 1980s</a:t>
            </a:r>
          </a:p>
        </p:txBody>
      </p:sp>
    </p:spTree>
    <p:extLst>
      <p:ext uri="{BB962C8B-B14F-4D97-AF65-F5344CB8AC3E}">
        <p14:creationId xmlns:p14="http://schemas.microsoft.com/office/powerpoint/2010/main" val="38018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11.3.1 Brain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The First Malware, Brain Virus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Appears on 1986</a:t>
            </a:r>
          </a:p>
          <a:p>
            <a:pPr lvl="1"/>
            <a:r>
              <a:rPr lang="en-US" altLang="ko-KR" dirty="0" smtClean="0"/>
              <a:t>The first malware</a:t>
            </a:r>
          </a:p>
          <a:p>
            <a:r>
              <a:rPr lang="en-US" altLang="ko-KR" dirty="0" smtClean="0"/>
              <a:t>More annoying than harmful</a:t>
            </a:r>
          </a:p>
          <a:p>
            <a:pPr lvl="1"/>
            <a:r>
              <a:rPr lang="en-US" altLang="ko-KR" dirty="0" smtClean="0"/>
              <a:t>Little reaction by users</a:t>
            </a:r>
          </a:p>
          <a:p>
            <a:pPr lvl="1"/>
            <a:r>
              <a:rPr lang="en-US" altLang="ko-KR" dirty="0" smtClean="0"/>
              <a:t>Provided clear warning of the potential for malware to cause damage, but ignored at that time</a:t>
            </a:r>
          </a:p>
          <a:p>
            <a:r>
              <a:rPr lang="en-US" altLang="ko-KR" dirty="0" smtClean="0"/>
              <a:t>Prototype for many other later viruses</a:t>
            </a:r>
          </a:p>
        </p:txBody>
      </p:sp>
    </p:spTree>
    <p:extLst>
      <p:ext uri="{BB962C8B-B14F-4D97-AF65-F5344CB8AC3E}">
        <p14:creationId xmlns:p14="http://schemas.microsoft.com/office/powerpoint/2010/main" val="3897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What Brain Virus Does?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Placed in the boot sector</a:t>
            </a:r>
          </a:p>
          <a:p>
            <a:pPr lvl="1"/>
            <a:r>
              <a:rPr lang="en-US" altLang="ko-KR" dirty="0" smtClean="0"/>
              <a:t>And other places</a:t>
            </a:r>
          </a:p>
          <a:p>
            <a:r>
              <a:rPr lang="en-US" altLang="ko-KR" dirty="0" smtClean="0"/>
              <a:t>Screened all disk access</a:t>
            </a:r>
          </a:p>
          <a:p>
            <a:pPr lvl="1"/>
            <a:r>
              <a:rPr lang="en-US" altLang="ko-KR" dirty="0" smtClean="0"/>
              <a:t>Avoid detection and to maintain its infection</a:t>
            </a:r>
          </a:p>
          <a:p>
            <a:r>
              <a:rPr lang="en-US" altLang="ko-KR" dirty="0" smtClean="0"/>
              <a:t>Difficult to completely remove</a:t>
            </a:r>
          </a:p>
          <a:p>
            <a:pPr lvl="1"/>
            <a:r>
              <a:rPr lang="en-US" altLang="ko-KR" dirty="0" smtClean="0"/>
              <a:t>Check and reinstall itself to boot section again and again each time the disk was read.</a:t>
            </a:r>
          </a:p>
        </p:txBody>
      </p:sp>
    </p:spTree>
    <p:extLst>
      <p:ext uri="{BB962C8B-B14F-4D97-AF65-F5344CB8AC3E}">
        <p14:creationId xmlns:p14="http://schemas.microsoft.com/office/powerpoint/2010/main" val="16852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11.3.2 Morris Worm</a:t>
            </a:r>
            <a:endParaRPr lang="ko-KR" altLang="en-US" sz="48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1220</Words>
  <Application>Microsoft Office PowerPoint</Application>
  <PresentationFormat>와이드스크린</PresentationFormat>
  <Paragraphs>179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11.3 Malware</vt:lpstr>
      <vt:lpstr>What is Malware?</vt:lpstr>
      <vt:lpstr>Malware Categories</vt:lpstr>
      <vt:lpstr>Malware Categories</vt:lpstr>
      <vt:lpstr>Characteristics of Malware</vt:lpstr>
      <vt:lpstr>11.3.1 Brain</vt:lpstr>
      <vt:lpstr>The First Malware, Brain Virus</vt:lpstr>
      <vt:lpstr>What Brain Virus Does?</vt:lpstr>
      <vt:lpstr>11.3.2 Morris Worm</vt:lpstr>
      <vt:lpstr>Morris Worm</vt:lpstr>
      <vt:lpstr>Morris Worm Works</vt:lpstr>
      <vt:lpstr>What Morris Worm Gives</vt:lpstr>
      <vt:lpstr>11.3.3 Code Red</vt:lpstr>
      <vt:lpstr>Code Red</vt:lpstr>
      <vt:lpstr>Works of Code Red</vt:lpstr>
      <vt:lpstr>11.3.4 SQL Slammer</vt:lpstr>
      <vt:lpstr>Threaten of SQL Slammer</vt:lpstr>
      <vt:lpstr>11.3.5 Trojan Example</vt:lpstr>
      <vt:lpstr>Trojan Horse</vt:lpstr>
      <vt:lpstr>11.3.6 Malware Deteciton</vt:lpstr>
      <vt:lpstr>How to Detect Malware</vt:lpstr>
      <vt:lpstr>11.3.6.1 Signature Detection</vt:lpstr>
      <vt:lpstr>Signature Detection</vt:lpstr>
      <vt:lpstr>11.3.6.2 Change Detection</vt:lpstr>
      <vt:lpstr>Change Detection</vt:lpstr>
      <vt:lpstr>11.3.6.3 Anomaly Detection</vt:lpstr>
      <vt:lpstr>Anomaly Detection</vt:lpstr>
      <vt:lpstr>11.3.7 The Future of Malware</vt:lpstr>
      <vt:lpstr>Encrypted Malware</vt:lpstr>
      <vt:lpstr>Polymorphic Malware</vt:lpstr>
      <vt:lpstr>Metamorphic Malware</vt:lpstr>
      <vt:lpstr>Speed of Malware</vt:lpstr>
      <vt:lpstr>Defense Against Fast Attacks</vt:lpstr>
      <vt:lpstr>11.3.8 Cyber Diseases Versus Biological Diseases</vt:lpstr>
      <vt:lpstr>Similarities and Differences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11.3 MALWARE</dc:title>
  <dc:creator>Revolution PC 2</dc:creator>
  <cp:lastModifiedBy>Dongwon Park</cp:lastModifiedBy>
  <cp:revision>40</cp:revision>
  <dcterms:created xsi:type="dcterms:W3CDTF">2016-11-23T04:57:41Z</dcterms:created>
  <dcterms:modified xsi:type="dcterms:W3CDTF">2016-11-23T17:40:06Z</dcterms:modified>
</cp:coreProperties>
</file>