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1D1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4"/>
    <p:restoredTop sz="94699"/>
  </p:normalViewPr>
  <p:slideViewPr>
    <p:cSldViewPr snapToGrid="0" showGuides="1">
      <p:cViewPr>
        <p:scale>
          <a:sx n="62" d="100"/>
          <a:sy n="62" d="100"/>
        </p:scale>
        <p:origin x="808" y="392"/>
      </p:cViewPr>
      <p:guideLst>
        <p:guide orient="horz" pos="312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3DD-D82C-F547-8967-88DE67326667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C1-AC76-6C49-A816-3FC11F1A0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3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3DD-D82C-F547-8967-88DE67326667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C1-AC76-6C49-A816-3FC11F1A0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2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3DD-D82C-F547-8967-88DE67326667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C1-AC76-6C49-A816-3FC11F1A0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92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3DD-D82C-F547-8967-88DE67326667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C1-AC76-6C49-A816-3FC11F1A0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71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3DD-D82C-F547-8967-88DE67326667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C1-AC76-6C49-A816-3FC11F1A0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24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3DD-D82C-F547-8967-88DE67326667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C1-AC76-6C49-A816-3FC11F1A0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9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3DD-D82C-F547-8967-88DE67326667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C1-AC76-6C49-A816-3FC11F1A0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3DD-D82C-F547-8967-88DE67326667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C1-AC76-6C49-A816-3FC11F1A0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07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3DD-D82C-F547-8967-88DE67326667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C1-AC76-6C49-A816-3FC11F1A0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45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3DD-D82C-F547-8967-88DE67326667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C1-AC76-6C49-A816-3FC11F1A0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63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B3DD-D82C-F547-8967-88DE67326667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C2C1-AC76-6C49-A816-3FC11F1A0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9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4B3DD-D82C-F547-8967-88DE67326667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26C2C1-AC76-6C49-A816-3FC11F1A04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3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B1E915-4A6D-7E0F-53D3-D22221B4BF31}"/>
              </a:ext>
            </a:extLst>
          </p:cNvPr>
          <p:cNvSpPr txBox="1"/>
          <p:nvPr/>
        </p:nvSpPr>
        <p:spPr>
          <a:xfrm>
            <a:off x="249010" y="308671"/>
            <a:ext cx="55157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2C81D1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Illumination as code</a:t>
            </a:r>
          </a:p>
          <a:p>
            <a:r>
              <a:rPr kumimoji="1" lang="ja-JP" altLang="en-US" sz="2400">
                <a:solidFill>
                  <a:srgbClr val="2C81D1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　</a:t>
            </a:r>
            <a:r>
              <a:rPr kumimoji="1" lang="en-US" altLang="ja-JP" sz="2400" dirty="0">
                <a:solidFill>
                  <a:srgbClr val="2C81D1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VM</a:t>
            </a:r>
            <a:r>
              <a:rPr kumimoji="1" lang="ja-JP" altLang="en-US" sz="2400">
                <a:solidFill>
                  <a:srgbClr val="2C81D1"/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のコア数を当てるゲーム</a:t>
            </a:r>
            <a:endParaRPr kumimoji="1" lang="en-US" altLang="ja-JP" sz="2400" dirty="0">
              <a:solidFill>
                <a:srgbClr val="2C81D1"/>
              </a:solidFill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751AF9-3C17-9056-D678-8DDF5F9CC3FE}"/>
              </a:ext>
            </a:extLst>
          </p:cNvPr>
          <p:cNvSpPr txBox="1"/>
          <p:nvPr/>
        </p:nvSpPr>
        <p:spPr>
          <a:xfrm>
            <a:off x="335278" y="2691049"/>
            <a:ext cx="2905760" cy="206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コア数が異なる</a:t>
            </a:r>
            <a:r>
              <a:rPr kumimoji="1" lang="en-US" altLang="ja-JP" dirty="0"/>
              <a:t>3</a:t>
            </a:r>
            <a:r>
              <a:rPr kumimoji="1" lang="ja-JP" altLang="en-US"/>
              <a:t>台のバーチャルマシン（</a:t>
            </a:r>
            <a:r>
              <a:rPr kumimoji="1" lang="en-US" altLang="ja-JP" dirty="0"/>
              <a:t>VM)</a:t>
            </a:r>
            <a:r>
              <a:rPr kumimoji="1" lang="ja-JP" altLang="en-US"/>
              <a:t>がある。それぞれの性能差を</a:t>
            </a:r>
            <a:r>
              <a:rPr kumimoji="1" lang="en-US" altLang="ja-JP" dirty="0"/>
              <a:t>LED</a:t>
            </a:r>
            <a:r>
              <a:rPr kumimoji="1" lang="ja-JP" altLang="en-US"/>
              <a:t>の彩度で表現する。光を見て、</a:t>
            </a:r>
            <a:r>
              <a:rPr kumimoji="1" lang="en-US" altLang="ja-JP" dirty="0"/>
              <a:t>VM</a:t>
            </a:r>
            <a:r>
              <a:rPr kumimoji="1" lang="ja-JP" altLang="en-US"/>
              <a:t>のコア数を予測してください。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B8C2E7-64B5-9625-9550-BF5F856232AE}"/>
              </a:ext>
            </a:extLst>
          </p:cNvPr>
          <p:cNvSpPr txBox="1"/>
          <p:nvPr/>
        </p:nvSpPr>
        <p:spPr>
          <a:xfrm>
            <a:off x="335278" y="5871956"/>
            <a:ext cx="2905760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kumimoji="1" lang="en" altLang="ja-JP" dirty="0"/>
              <a:t>LED</a:t>
            </a:r>
            <a:r>
              <a:rPr kumimoji="1" lang="ja-JP" altLang="en-US"/>
              <a:t>をみて</a:t>
            </a:r>
            <a:r>
              <a:rPr kumimoji="1" lang="en-US" altLang="ja-JP" dirty="0"/>
              <a:t>3</a:t>
            </a:r>
            <a:r>
              <a:rPr kumimoji="1" lang="ja-JP" altLang="en-US"/>
              <a:t>台のコア数を推測</a:t>
            </a:r>
            <a:endParaRPr kumimoji="1" lang="en-US" altLang="ja-JP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/>
              <a:t>推測したコア数の処理能力を</a:t>
            </a:r>
            <a:r>
              <a:rPr kumimoji="1" lang="en" altLang="ja-JP" dirty="0"/>
              <a:t>LED</a:t>
            </a:r>
            <a:r>
              <a:rPr kumimoji="1" lang="ja-JP" altLang="en-US"/>
              <a:t>で表現する</a:t>
            </a:r>
            <a:endParaRPr kumimoji="1" lang="en-US" altLang="ja-JP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kumimoji="1" lang="en" altLang="ja-JP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kumimoji="1" lang="en" altLang="ja-JP" dirty="0"/>
              <a:t>VM</a:t>
            </a:r>
            <a:r>
              <a:rPr kumimoji="1" lang="ja-JP" altLang="en-US"/>
              <a:t>の光と予測した光をみくらべて答え合わせする</a:t>
            </a:r>
          </a:p>
          <a:p>
            <a:endParaRPr kumimoji="1" lang="ja-JP" altLang="en-US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E48750-E575-5704-1C2F-FC9A37DADF94}"/>
              </a:ext>
            </a:extLst>
          </p:cNvPr>
          <p:cNvSpPr txBox="1"/>
          <p:nvPr/>
        </p:nvSpPr>
        <p:spPr>
          <a:xfrm>
            <a:off x="3616962" y="2428404"/>
            <a:ext cx="2905760" cy="472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kumimoji="1" lang="en" altLang="ja-JP" dirty="0"/>
              <a:t>Raspberry Pi</a:t>
            </a:r>
            <a:r>
              <a:rPr kumimoji="1" lang="ja-JP" altLang="en-US"/>
              <a:t>がホストマシンに</a:t>
            </a:r>
            <a:r>
              <a:rPr kumimoji="1" lang="en" altLang="ja-JP" dirty="0"/>
              <a:t>VM</a:t>
            </a:r>
            <a:r>
              <a:rPr kumimoji="1" lang="ja-JP" altLang="en-US"/>
              <a:t>を立てる指令を出す</a:t>
            </a:r>
            <a:endParaRPr kumimoji="1" lang="en-US" altLang="ja-JP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kumimoji="1" lang="en" altLang="ja-JP" dirty="0"/>
              <a:t>terraform</a:t>
            </a:r>
            <a:r>
              <a:rPr kumimoji="1" lang="ja-JP" altLang="en-US"/>
              <a:t>によって</a:t>
            </a:r>
            <a:r>
              <a:rPr kumimoji="1" lang="en" altLang="ja-JP" dirty="0"/>
              <a:t>VM</a:t>
            </a:r>
            <a:r>
              <a:rPr kumimoji="1" lang="ja-JP" altLang="en-US"/>
              <a:t>が</a:t>
            </a:r>
            <a:r>
              <a:rPr kumimoji="1" lang="en-US" altLang="ja-JP" dirty="0"/>
              <a:t>3</a:t>
            </a:r>
            <a:r>
              <a:rPr kumimoji="1" lang="ja-JP" altLang="en-US"/>
              <a:t>台立ち上がる</a:t>
            </a:r>
            <a:endParaRPr kumimoji="1" lang="en-US" altLang="ja-JP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kumimoji="1" lang="en" altLang="ja-JP" dirty="0"/>
              <a:t>VM</a:t>
            </a:r>
            <a:r>
              <a:rPr kumimoji="1" lang="ja-JP" altLang="en-US"/>
              <a:t>で負荷をかけるプログラムを実行</a:t>
            </a:r>
            <a:endParaRPr kumimoji="1" lang="en-US" altLang="ja-JP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ja-JP" dirty="0"/>
              <a:t>VM</a:t>
            </a:r>
            <a:r>
              <a:rPr kumimoji="1" lang="ja-JP" altLang="en-US"/>
              <a:t>の性能が高いほどたくさんの文字列をホストマシンに送信する。</a:t>
            </a:r>
            <a:endParaRPr kumimoji="1" lang="en-US" altLang="ja-JP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/>
              <a:t>受け取った文字列の数によって、ホストマシンが</a:t>
            </a:r>
            <a:r>
              <a:rPr kumimoji="1" lang="en" altLang="ja-JP" dirty="0"/>
              <a:t>LED</a:t>
            </a:r>
            <a:r>
              <a:rPr kumimoji="1" lang="ja-JP" altLang="en-US"/>
              <a:t>の彩度を決定し</a:t>
            </a:r>
            <a:r>
              <a:rPr kumimoji="1" lang="en-US" altLang="ja-JP" dirty="0"/>
              <a:t>,Raspberry</a:t>
            </a:r>
            <a:r>
              <a:rPr kumimoji="1" lang="ja-JP" altLang="en-US"/>
              <a:t> </a:t>
            </a:r>
            <a:r>
              <a:rPr kumimoji="1" lang="en-US" altLang="ja-JP" dirty="0"/>
              <a:t>Pi</a:t>
            </a:r>
            <a:r>
              <a:rPr kumimoji="1" lang="ja-JP" altLang="en-US"/>
              <a:t>が光る。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C064EA-E7E9-B8D0-52BC-4327D6B2D1BF}"/>
              </a:ext>
            </a:extLst>
          </p:cNvPr>
          <p:cNvSpPr/>
          <p:nvPr/>
        </p:nvSpPr>
        <p:spPr>
          <a:xfrm flipH="1">
            <a:off x="142140" y="464096"/>
            <a:ext cx="108437" cy="953822"/>
          </a:xfrm>
          <a:prstGeom prst="rect">
            <a:avLst/>
          </a:prstGeom>
          <a:solidFill>
            <a:srgbClr val="2C81D1"/>
          </a:solidFill>
          <a:ln>
            <a:solidFill>
              <a:srgbClr val="2C8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EB3F96-8826-4107-243F-A43B30CB6242}"/>
              </a:ext>
            </a:extLst>
          </p:cNvPr>
          <p:cNvSpPr txBox="1"/>
          <p:nvPr/>
        </p:nvSpPr>
        <p:spPr>
          <a:xfrm>
            <a:off x="4668033" y="616447"/>
            <a:ext cx="2233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200"/>
              <a:t>公立はこだて未来大学</a:t>
            </a:r>
            <a:endParaRPr kumimoji="1" lang="en-US" altLang="ja-JP" sz="1200" dirty="0"/>
          </a:p>
          <a:p>
            <a:pPr algn="r"/>
            <a:r>
              <a:rPr kumimoji="1" lang="en-US" altLang="ja-JP" sz="1200" dirty="0"/>
              <a:t>OSS</a:t>
            </a:r>
            <a:r>
              <a:rPr kumimoji="1" lang="ja-JP" altLang="en-US" sz="1200"/>
              <a:t>研究室</a:t>
            </a:r>
            <a:endParaRPr kumimoji="1" lang="en-US" altLang="ja-JP" sz="1200" dirty="0"/>
          </a:p>
          <a:p>
            <a:pPr algn="r"/>
            <a:r>
              <a:rPr kumimoji="1" lang="ja-JP" altLang="en-US" sz="1200"/>
              <a:t>境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優馬</a:t>
            </a:r>
            <a:endParaRPr kumimoji="1" lang="en-US" altLang="ja-JP" sz="1200" dirty="0"/>
          </a:p>
          <a:p>
            <a:pPr algn="r"/>
            <a:r>
              <a:rPr kumimoji="1" lang="ja-JP" altLang="en-US" sz="1200"/>
              <a:t>西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侑亮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DDF077-6F17-3892-CD09-973A53558DA5}"/>
              </a:ext>
            </a:extLst>
          </p:cNvPr>
          <p:cNvSpPr txBox="1"/>
          <p:nvPr/>
        </p:nvSpPr>
        <p:spPr>
          <a:xfrm>
            <a:off x="413234" y="1841455"/>
            <a:ext cx="268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どんなゲーム？？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58DFFE7-445A-9533-3C0A-F6C995628CD8}"/>
              </a:ext>
            </a:extLst>
          </p:cNvPr>
          <p:cNvSpPr txBox="1"/>
          <p:nvPr/>
        </p:nvSpPr>
        <p:spPr>
          <a:xfrm>
            <a:off x="523529" y="5026258"/>
            <a:ext cx="2529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遊び方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EB0CB6-590E-5064-7C00-6C601F6300E4}"/>
              </a:ext>
            </a:extLst>
          </p:cNvPr>
          <p:cNvSpPr txBox="1"/>
          <p:nvPr/>
        </p:nvSpPr>
        <p:spPr>
          <a:xfrm>
            <a:off x="3616962" y="1841455"/>
            <a:ext cx="268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仕組み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D2FB48-FA06-C245-B1DD-A2BA1D274AC0}"/>
              </a:ext>
            </a:extLst>
          </p:cNvPr>
          <p:cNvSpPr/>
          <p:nvPr/>
        </p:nvSpPr>
        <p:spPr>
          <a:xfrm>
            <a:off x="4428395" y="9446966"/>
            <a:ext cx="1440000" cy="339908"/>
          </a:xfrm>
          <a:prstGeom prst="rect">
            <a:avLst/>
          </a:prstGeom>
          <a:solidFill>
            <a:srgbClr val="2C8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Raspberry Pi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1A8779C-D8A8-CB8A-343E-BCC23FC6314A}"/>
              </a:ext>
            </a:extLst>
          </p:cNvPr>
          <p:cNvSpPr/>
          <p:nvPr/>
        </p:nvSpPr>
        <p:spPr>
          <a:xfrm>
            <a:off x="4428395" y="8426851"/>
            <a:ext cx="1440000" cy="763111"/>
          </a:xfrm>
          <a:prstGeom prst="rect">
            <a:avLst/>
          </a:prstGeom>
          <a:noFill/>
          <a:ln>
            <a:solidFill>
              <a:srgbClr val="2C8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ホストマシン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(ubuntu)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085A18D-1F62-941E-8249-89F6631B7FDD}"/>
              </a:ext>
            </a:extLst>
          </p:cNvPr>
          <p:cNvSpPr/>
          <p:nvPr/>
        </p:nvSpPr>
        <p:spPr>
          <a:xfrm>
            <a:off x="4145872" y="7394189"/>
            <a:ext cx="2059619" cy="76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09409C-7D17-71EB-DE5E-CF9418C586CF}"/>
              </a:ext>
            </a:extLst>
          </p:cNvPr>
          <p:cNvSpPr txBox="1"/>
          <p:nvPr/>
        </p:nvSpPr>
        <p:spPr>
          <a:xfrm>
            <a:off x="4242134" y="7505744"/>
            <a:ext cx="540000" cy="540000"/>
          </a:xfrm>
          <a:prstGeom prst="rect">
            <a:avLst/>
          </a:prstGeom>
          <a:noFill/>
          <a:ln>
            <a:solidFill>
              <a:srgbClr val="2C81D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ja-JP" dirty="0" err="1"/>
              <a:t>vm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2E7EFB-B3A0-2266-0B01-52B7B12969B0}"/>
              </a:ext>
            </a:extLst>
          </p:cNvPr>
          <p:cNvSpPr txBox="1"/>
          <p:nvPr/>
        </p:nvSpPr>
        <p:spPr>
          <a:xfrm>
            <a:off x="4878395" y="7509561"/>
            <a:ext cx="540000" cy="540000"/>
          </a:xfrm>
          <a:prstGeom prst="rect">
            <a:avLst/>
          </a:prstGeom>
          <a:noFill/>
          <a:ln>
            <a:solidFill>
              <a:srgbClr val="2C81D1"/>
            </a:solidFill>
          </a:ln>
        </p:spPr>
        <p:txBody>
          <a:bodyPr wrap="square" lIns="90000" rtlCol="0" anchor="ctr">
            <a:noAutofit/>
          </a:bodyPr>
          <a:lstStyle/>
          <a:p>
            <a:pPr algn="ctr"/>
            <a:r>
              <a:rPr kumimoji="1" lang="en-US" altLang="ja-JP" dirty="0" err="1"/>
              <a:t>vm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642091F-9174-8F2A-3467-2744347CD715}"/>
              </a:ext>
            </a:extLst>
          </p:cNvPr>
          <p:cNvSpPr txBox="1"/>
          <p:nvPr/>
        </p:nvSpPr>
        <p:spPr>
          <a:xfrm>
            <a:off x="5514656" y="7505744"/>
            <a:ext cx="540000" cy="540000"/>
          </a:xfrm>
          <a:prstGeom prst="rect">
            <a:avLst/>
          </a:prstGeom>
          <a:noFill/>
          <a:ln>
            <a:solidFill>
              <a:srgbClr val="2C81D1"/>
            </a:solidFill>
          </a:ln>
        </p:spPr>
        <p:txBody>
          <a:bodyPr wrap="square" lIns="90000" rtlCol="0" anchor="ctr">
            <a:noAutofit/>
          </a:bodyPr>
          <a:lstStyle/>
          <a:p>
            <a:pPr algn="ctr"/>
            <a:r>
              <a:rPr kumimoji="1" lang="en-US" altLang="ja-JP" dirty="0" err="1"/>
              <a:t>vm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D05421A-F1A2-A4CD-7C2E-9286A546937C}"/>
              </a:ext>
            </a:extLst>
          </p:cNvPr>
          <p:cNvCxnSpPr>
            <a:cxnSpLocks/>
          </p:cNvCxnSpPr>
          <p:nvPr/>
        </p:nvCxnSpPr>
        <p:spPr>
          <a:xfrm flipV="1">
            <a:off x="4765431" y="9189962"/>
            <a:ext cx="0" cy="257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73BCBD3-B409-1E77-2335-B788A7D7695F}"/>
              </a:ext>
            </a:extLst>
          </p:cNvPr>
          <p:cNvCxnSpPr>
            <a:cxnSpLocks/>
          </p:cNvCxnSpPr>
          <p:nvPr/>
        </p:nvCxnSpPr>
        <p:spPr>
          <a:xfrm flipV="1">
            <a:off x="5603275" y="9189962"/>
            <a:ext cx="0" cy="257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1DC02B7-A90C-72E4-F979-741AE21655D0}"/>
              </a:ext>
            </a:extLst>
          </p:cNvPr>
          <p:cNvCxnSpPr/>
          <p:nvPr/>
        </p:nvCxnSpPr>
        <p:spPr>
          <a:xfrm flipV="1">
            <a:off x="4786379" y="8157300"/>
            <a:ext cx="0" cy="269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8B6BE45-286F-B195-007D-CE12B552038A}"/>
              </a:ext>
            </a:extLst>
          </p:cNvPr>
          <p:cNvCxnSpPr>
            <a:cxnSpLocks/>
          </p:cNvCxnSpPr>
          <p:nvPr/>
        </p:nvCxnSpPr>
        <p:spPr>
          <a:xfrm>
            <a:off x="5603275" y="8157300"/>
            <a:ext cx="0" cy="286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グラフィックス 27" descr="バッジ 1 単色塗りつぶし">
            <a:extLst>
              <a:ext uri="{FF2B5EF4-FFF2-40B4-BE49-F238E27FC236}">
                <a16:creationId xmlns:a16="http://schemas.microsoft.com/office/drawing/2014/main" id="{2140CD82-D436-6E86-956A-A64D43A55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2826" y="9221923"/>
            <a:ext cx="237590" cy="237590"/>
          </a:xfrm>
          <a:prstGeom prst="rect">
            <a:avLst/>
          </a:prstGeom>
        </p:spPr>
      </p:pic>
      <p:pic>
        <p:nvPicPr>
          <p:cNvPr id="30" name="グラフィックス 29" descr="バッジ 単色塗りつぶし">
            <a:extLst>
              <a:ext uri="{FF2B5EF4-FFF2-40B4-BE49-F238E27FC236}">
                <a16:creationId xmlns:a16="http://schemas.microsoft.com/office/drawing/2014/main" id="{75E24C73-ECA6-A081-E653-645F8DF97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1260" y="8174043"/>
            <a:ext cx="236064" cy="236064"/>
          </a:xfrm>
          <a:prstGeom prst="rect">
            <a:avLst/>
          </a:prstGeom>
        </p:spPr>
      </p:pic>
      <p:pic>
        <p:nvPicPr>
          <p:cNvPr id="32" name="グラフィックス 31" descr="バッジ 3 単色塗りつぶし">
            <a:extLst>
              <a:ext uri="{FF2B5EF4-FFF2-40B4-BE49-F238E27FC236}">
                <a16:creationId xmlns:a16="http://schemas.microsoft.com/office/drawing/2014/main" id="{1B716F71-4CE2-4418-6EFA-A3F01DBC5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9595" y="7120531"/>
            <a:ext cx="237600" cy="237600"/>
          </a:xfrm>
          <a:prstGeom prst="rect">
            <a:avLst/>
          </a:prstGeom>
        </p:spPr>
      </p:pic>
      <p:pic>
        <p:nvPicPr>
          <p:cNvPr id="34" name="グラフィックス 33" descr="バッジ 4 単色塗りつぶし">
            <a:extLst>
              <a:ext uri="{FF2B5EF4-FFF2-40B4-BE49-F238E27FC236}">
                <a16:creationId xmlns:a16="http://schemas.microsoft.com/office/drawing/2014/main" id="{A0FB7237-5162-AF59-1BC4-5D536AEC8C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5856" y="8174043"/>
            <a:ext cx="237600" cy="237600"/>
          </a:xfrm>
          <a:prstGeom prst="rect">
            <a:avLst/>
          </a:prstGeom>
        </p:spPr>
      </p:pic>
      <p:pic>
        <p:nvPicPr>
          <p:cNvPr id="36" name="グラフィックス 35" descr="バッジ 5 単色塗りつぶし">
            <a:extLst>
              <a:ext uri="{FF2B5EF4-FFF2-40B4-BE49-F238E27FC236}">
                <a16:creationId xmlns:a16="http://schemas.microsoft.com/office/drawing/2014/main" id="{416C45AF-8ECD-8CCB-83A4-9DB9F5654E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5856" y="9199664"/>
            <a:ext cx="237600" cy="2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9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168</Words>
  <Application>Microsoft Macintosh PowerPoint</Application>
  <PresentationFormat>ユーザー設定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HGPGothicE</vt:lpstr>
      <vt:lpstr>HGPSoeiKakugothicUB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西侑亮</dc:creator>
  <cp:lastModifiedBy>西侑亮</cp:lastModifiedBy>
  <cp:revision>3</cp:revision>
  <cp:lastPrinted>2024-06-21T11:20:28Z</cp:lastPrinted>
  <dcterms:created xsi:type="dcterms:W3CDTF">2024-06-20T09:19:58Z</dcterms:created>
  <dcterms:modified xsi:type="dcterms:W3CDTF">2024-06-21T11:20:29Z</dcterms:modified>
</cp:coreProperties>
</file>