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939"/>
    <a:srgbClr val="5BB0FF"/>
    <a:srgbClr val="787878"/>
    <a:srgbClr val="000000"/>
    <a:srgbClr val="1A4F7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30"/>
    <p:restoredTop sz="94733"/>
  </p:normalViewPr>
  <p:slideViewPr>
    <p:cSldViewPr snapToGrid="0" showGuides="1">
      <p:cViewPr>
        <p:scale>
          <a:sx n="67" d="100"/>
          <a:sy n="67" d="100"/>
        </p:scale>
        <p:origin x="-440" y="8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E05831-8CC7-743C-69D4-BE892E911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19E6F8-4FC2-BDBA-A98F-57977F117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CDE04F-4A14-D414-0045-DCB3E9EF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975B-D55A-134E-97B1-6146CC03EA9E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8ECBF9-443F-CC86-830D-0A46399EE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1C6E09-6190-A04C-AB64-AB493B31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8AD-D1ED-7D48-A058-8D77CA406D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40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139324-BD34-D296-66FA-6B31DA8D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ABD331-11D4-37FF-DB5B-ABEC6C073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F5A510-75D2-D580-2C0B-64B13E7F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975B-D55A-134E-97B1-6146CC03EA9E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E7F909-6B1B-9A41-7DEE-D3DFED2F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EF913E-0A09-0871-3C7D-74FCA994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8AD-D1ED-7D48-A058-8D77CA406D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83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34BB2C8-256F-699B-00CB-53B416E38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806AF1-8928-C3F5-C616-33881894E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89E1AE-CED7-10B4-3F91-2A7BDCBC7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975B-D55A-134E-97B1-6146CC03EA9E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551D1C-AF58-E6CE-B590-92BFF14C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40CEF9-44E5-B2A2-AAFA-5C478FF3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8AD-D1ED-7D48-A058-8D77CA406D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72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6B3E66-925A-9A74-4627-DB546D28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B88BF5-7067-C3D1-1CCF-8EE92D1D4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3F51DE-78F6-6EA4-4B06-216C06F5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975B-D55A-134E-97B1-6146CC03EA9E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991C03-4570-FEF2-C444-D1013D59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31A71D-B72E-6DB6-EAEB-B818CAFA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8AD-D1ED-7D48-A058-8D77CA406D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36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CF985-3616-8E3B-3DE9-9F2EB494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809DB9-C0F2-D544-6A40-DC5FECB2C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12302A-A0ED-48FD-9786-AC01EBEA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975B-D55A-134E-97B1-6146CC03EA9E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64203D-24B4-7526-5EB4-E78BA54C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EB2151-612D-715F-FE60-CB747319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8AD-D1ED-7D48-A058-8D77CA406D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07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674356-DCDC-F1C0-6470-69F6E920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42E43F-23DC-BD4C-8E30-6F73E6368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E8EEEA-A09C-2CD6-1BB8-516631F49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A75BC8-D642-AF37-946A-E6656F95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975B-D55A-134E-97B1-6146CC03EA9E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C95108-A435-D1FB-CAAC-29CD6E2C0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489230-3FB1-1566-AA9D-9367992A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8AD-D1ED-7D48-A058-8D77CA406D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83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1C5C22-1267-5B89-9C55-4DA6FAB2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C0B510-6DC2-2B37-8E3F-5D92BD26E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B2D42E-3D05-F8D9-B236-D930F4590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6A5ADC-34A1-EC66-2DB5-F8B31F962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A54702-DE95-E57C-8C36-14B43C0B4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725194-E4FA-38F9-5ECE-98CED27E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975B-D55A-134E-97B1-6146CC03EA9E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B9501C-1707-1D82-1DF6-955B3136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399AC32-7CD7-5B17-E954-334D7ED5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8AD-D1ED-7D48-A058-8D77CA406D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26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96FDC9-B830-1D5A-AF69-E7BFBA42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39ACF5F-8182-0B78-287B-BFB88631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975B-D55A-134E-97B1-6146CC03EA9E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0A6E48C-BB11-46AB-6B83-130CDC43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1A29B7-73B0-BD78-FAFD-E2ACEFB7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8AD-D1ED-7D48-A058-8D77CA406D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58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B276A0-A883-3996-5725-F40586D8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975B-D55A-134E-97B1-6146CC03EA9E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55DC81C-2091-321B-06EB-6ABD5394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2F2C2A-3B9A-1B11-58D5-8FA02749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8AD-D1ED-7D48-A058-8D77CA406D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93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396325-F938-335D-BF40-95574C1C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198CF1-F533-B58C-8891-812D8B8EA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D9E294-B881-A790-F6CB-6F633C011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E7D72E-FF4B-F42B-D3CC-033929AE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975B-D55A-134E-97B1-6146CC03EA9E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B707E5-5EB1-AB3A-9580-3B538EDA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871A10-1D95-11EE-4242-E2317C84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8AD-D1ED-7D48-A058-8D77CA406D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33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7F4CD-2A98-E3CC-196E-58913A30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6C514B3-DE1F-5860-A744-6E5DDE508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B9FAFB-66AA-8764-6DEF-E4D47CB41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3FBE84-7C8E-A77C-F4B6-4EBED3CD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975B-D55A-134E-97B1-6146CC03EA9E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10F4C6-BE39-1A85-3F83-258285CC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0DCD85-D3C3-E81F-8DFB-A7C30B39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8AD-D1ED-7D48-A058-8D77CA406D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22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98A9A1-F0F5-462C-0B2E-C7DF18367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ACF16E-AAF9-9F98-BD33-386B40D73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2D3C4A-25DA-798C-AAD9-2FFFC7970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B5975B-D55A-134E-97B1-6146CC03EA9E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0BED4D-7B99-D521-D810-9C2D012E8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B4CE75-2AA9-D046-AFBD-D80A8F7EC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2318AD-D1ED-7D48-A058-8D77CA406D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67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角丸四角形 57">
            <a:extLst>
              <a:ext uri="{FF2B5EF4-FFF2-40B4-BE49-F238E27FC236}">
                <a16:creationId xmlns:a16="http://schemas.microsoft.com/office/drawing/2014/main" id="{6C67989A-8760-B5CA-C9F7-E366A9EA6D86}"/>
              </a:ext>
            </a:extLst>
          </p:cNvPr>
          <p:cNvSpPr/>
          <p:nvPr/>
        </p:nvSpPr>
        <p:spPr>
          <a:xfrm>
            <a:off x="6317800" y="1415345"/>
            <a:ext cx="5248970" cy="485540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BFCFEDC-4207-2ECD-E246-09EE8B3EA9BE}"/>
              </a:ext>
            </a:extLst>
          </p:cNvPr>
          <p:cNvSpPr txBox="1"/>
          <p:nvPr/>
        </p:nvSpPr>
        <p:spPr>
          <a:xfrm>
            <a:off x="3737735" y="179398"/>
            <a:ext cx="5157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rgbClr val="5BB0FF"/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Illumination as code</a:t>
            </a:r>
          </a:p>
          <a:p>
            <a:r>
              <a:rPr kumimoji="1" lang="ja-JP" altLang="en-US">
                <a:solidFill>
                  <a:srgbClr val="5BB0FF"/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　</a:t>
            </a:r>
            <a:r>
              <a:rPr kumimoji="1" lang="en-US" altLang="ja-JP" dirty="0">
                <a:solidFill>
                  <a:srgbClr val="5BB0FF"/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VM</a:t>
            </a:r>
            <a:r>
              <a:rPr kumimoji="1" lang="ja-JP" altLang="en-US">
                <a:solidFill>
                  <a:srgbClr val="5BB0FF"/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のコア数を当てるゲーム</a:t>
            </a:r>
            <a:endParaRPr kumimoji="1" lang="en-US" altLang="ja-JP" dirty="0">
              <a:solidFill>
                <a:srgbClr val="5BB0FF"/>
              </a:solidFill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59FD33EA-0B5D-5367-992D-6DDC62B6373C}"/>
              </a:ext>
            </a:extLst>
          </p:cNvPr>
          <p:cNvSpPr/>
          <p:nvPr/>
        </p:nvSpPr>
        <p:spPr>
          <a:xfrm>
            <a:off x="3623942" y="321733"/>
            <a:ext cx="161827" cy="780995"/>
          </a:xfrm>
          <a:prstGeom prst="rect">
            <a:avLst/>
          </a:prstGeom>
          <a:solidFill>
            <a:srgbClr val="5BB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rgbClr val="5BB0FF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F1A83BD-3F2C-0918-5968-81C5C5BC3A08}"/>
              </a:ext>
            </a:extLst>
          </p:cNvPr>
          <p:cNvSpPr txBox="1"/>
          <p:nvPr/>
        </p:nvSpPr>
        <p:spPr>
          <a:xfrm>
            <a:off x="10514527" y="394842"/>
            <a:ext cx="1514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5875" algn="r"/>
            <a:r>
              <a:rPr kumimoji="1" lang="ja-JP" altLang="en-US" sz="1000"/>
              <a:t>公立はこだて未来大学</a:t>
            </a:r>
            <a:endParaRPr kumimoji="1" lang="en-US" altLang="ja-JP" sz="1000" dirty="0"/>
          </a:p>
          <a:p>
            <a:pPr indent="15875" algn="r"/>
            <a:r>
              <a:rPr kumimoji="1" lang="en-US" altLang="ja-JP" sz="1000" dirty="0"/>
              <a:t>OSS</a:t>
            </a:r>
            <a:r>
              <a:rPr kumimoji="1" lang="ja-JP" altLang="en-US" sz="1000"/>
              <a:t>研究室</a:t>
            </a:r>
            <a:endParaRPr kumimoji="1" lang="en-US" altLang="ja-JP" sz="1000" dirty="0"/>
          </a:p>
          <a:p>
            <a:pPr indent="15875" algn="r"/>
            <a:r>
              <a:rPr lang="ja-JP" altLang="en-US" sz="1000"/>
              <a:t>酒井佑馬</a:t>
            </a:r>
            <a:endParaRPr lang="en-US" altLang="ja-JP" sz="1000" dirty="0"/>
          </a:p>
          <a:p>
            <a:pPr indent="15875" algn="r"/>
            <a:r>
              <a:rPr kumimoji="1" lang="ja-JP" altLang="en-US" sz="1000"/>
              <a:t>西</a:t>
            </a:r>
            <a:r>
              <a:rPr kumimoji="1" lang="en-US" altLang="ja-JP" sz="1000" dirty="0"/>
              <a:t> </a:t>
            </a:r>
            <a:r>
              <a:rPr kumimoji="1" lang="ja-JP" altLang="en-US" sz="1000"/>
              <a:t>侑亮</a:t>
            </a: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1410AA92-45C5-1669-B2F0-ED240D5BE6B6}"/>
              </a:ext>
            </a:extLst>
          </p:cNvPr>
          <p:cNvSpPr/>
          <p:nvPr/>
        </p:nvSpPr>
        <p:spPr>
          <a:xfrm>
            <a:off x="222154" y="1415345"/>
            <a:ext cx="5248970" cy="485540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5BB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332033D4-17F8-AF13-FC52-5D657FBF9848}"/>
              </a:ext>
            </a:extLst>
          </p:cNvPr>
          <p:cNvSpPr/>
          <p:nvPr/>
        </p:nvSpPr>
        <p:spPr>
          <a:xfrm>
            <a:off x="2946250" y="2719446"/>
            <a:ext cx="2339652" cy="3231316"/>
          </a:xfrm>
          <a:prstGeom prst="roundRect">
            <a:avLst/>
          </a:prstGeom>
          <a:solidFill>
            <a:srgbClr val="5BB0FF"/>
          </a:solidFill>
          <a:ln>
            <a:solidFill>
              <a:srgbClr val="5BB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18F33D41-1D76-4CBC-E997-4B6E8978F795}"/>
              </a:ext>
            </a:extLst>
          </p:cNvPr>
          <p:cNvSpPr/>
          <p:nvPr/>
        </p:nvSpPr>
        <p:spPr>
          <a:xfrm>
            <a:off x="3082617" y="3355047"/>
            <a:ext cx="2066917" cy="2465704"/>
          </a:xfrm>
          <a:prstGeom prst="roundRect">
            <a:avLst>
              <a:gd name="adj" fmla="val 101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22F94B7-3DD5-EBB6-C8FA-174AD3213441}"/>
              </a:ext>
            </a:extLst>
          </p:cNvPr>
          <p:cNvSpPr txBox="1"/>
          <p:nvPr/>
        </p:nvSpPr>
        <p:spPr>
          <a:xfrm>
            <a:off x="1542701" y="1716140"/>
            <a:ext cx="2555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PGothicE" panose="020B0900000000000000" pitchFamily="34" charset="-128"/>
                <a:ea typeface="HGPGothicE" panose="020B0900000000000000" pitchFamily="34" charset="-128"/>
              </a:rPr>
              <a:t>Raspberry</a:t>
            </a:r>
            <a:r>
              <a:rPr kumimoji="1" lang="ja-JP" altLang="en-US" sz="2800">
                <a:latin typeface="HGPGothicE" panose="020B0900000000000000" pitchFamily="34" charset="-128"/>
                <a:ea typeface="HGPGothicE" panose="020B0900000000000000" pitchFamily="34" charset="-128"/>
              </a:rPr>
              <a:t> </a:t>
            </a:r>
            <a:r>
              <a:rPr kumimoji="1" lang="en-US" altLang="ja-JP" sz="2800" dirty="0">
                <a:latin typeface="HGPGothicE" panose="020B0900000000000000" pitchFamily="34" charset="-128"/>
                <a:ea typeface="HGPGothicE" panose="020B0900000000000000" pitchFamily="34" charset="-128"/>
              </a:rPr>
              <a:t>Pi</a:t>
            </a:r>
            <a:endParaRPr kumimoji="1" lang="ja-JP" altLang="en-US" sz="2800">
              <a:latin typeface="HGPGothicE" panose="020B0900000000000000" pitchFamily="34" charset="-128"/>
              <a:ea typeface="HGPGothicE" panose="020B09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6E4423-27CE-3E29-EADF-7EC89650BEF1}"/>
              </a:ext>
            </a:extLst>
          </p:cNvPr>
          <p:cNvSpPr txBox="1"/>
          <p:nvPr/>
        </p:nvSpPr>
        <p:spPr>
          <a:xfrm>
            <a:off x="3279646" y="2763371"/>
            <a:ext cx="1889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>
                <a:latin typeface="HGPGothicE" panose="020B0900000000000000" pitchFamily="34" charset="-128"/>
                <a:ea typeface="HGPGothicE" panose="020B0900000000000000" pitchFamily="34" charset="-128"/>
              </a:rPr>
              <a:t>Blinkt_raspi</a:t>
            </a:r>
            <a:r>
              <a:rPr kumimoji="1" lang="en-US" altLang="ja-JP" sz="2400" dirty="0">
                <a:latin typeface="HGPGothicE" panose="020B0900000000000000" pitchFamily="34" charset="-128"/>
                <a:ea typeface="HGPGothicE" panose="020B0900000000000000" pitchFamily="34" charset="-128"/>
              </a:rPr>
              <a:t> 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C7FA5178-ABA7-C95A-B9FE-24B70A5404EC}"/>
              </a:ext>
            </a:extLst>
          </p:cNvPr>
          <p:cNvSpPr/>
          <p:nvPr/>
        </p:nvSpPr>
        <p:spPr>
          <a:xfrm>
            <a:off x="372876" y="2726820"/>
            <a:ext cx="2339652" cy="3231316"/>
          </a:xfrm>
          <a:prstGeom prst="roundRect">
            <a:avLst/>
          </a:prstGeom>
          <a:solidFill>
            <a:srgbClr val="5BB0FF"/>
          </a:solidFill>
          <a:ln>
            <a:solidFill>
              <a:srgbClr val="5BB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B9F7C071-631B-214E-843D-F555CC57D784}"/>
              </a:ext>
            </a:extLst>
          </p:cNvPr>
          <p:cNvSpPr/>
          <p:nvPr/>
        </p:nvSpPr>
        <p:spPr>
          <a:xfrm>
            <a:off x="509243" y="3362421"/>
            <a:ext cx="2066917" cy="2465704"/>
          </a:xfrm>
          <a:prstGeom prst="roundRect">
            <a:avLst>
              <a:gd name="adj" fmla="val 101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A6658B6-29EF-5DC9-3D52-B806CCB21491}"/>
              </a:ext>
            </a:extLst>
          </p:cNvPr>
          <p:cNvSpPr txBox="1"/>
          <p:nvPr/>
        </p:nvSpPr>
        <p:spPr>
          <a:xfrm>
            <a:off x="456802" y="2794395"/>
            <a:ext cx="225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>
                <a:latin typeface="HGPGothicE" panose="020B0900000000000000" pitchFamily="34" charset="-128"/>
                <a:ea typeface="HGPGothicE" panose="020B0900000000000000" pitchFamily="34" charset="-128"/>
              </a:rPr>
              <a:t>Chroma_server</a:t>
            </a:r>
            <a:endParaRPr kumimoji="1" lang="en-US" altLang="ja-JP" sz="2400" dirty="0">
              <a:latin typeface="HGPGothicE" panose="020B0900000000000000" pitchFamily="34" charset="-128"/>
              <a:ea typeface="HGPGothicE" panose="020B0900000000000000" pitchFamily="34" charset="-128"/>
            </a:endParaRPr>
          </a:p>
        </p:txBody>
      </p:sp>
      <p:pic>
        <p:nvPicPr>
          <p:cNvPr id="41" name="図 40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D02D0DFC-E9E5-6A15-9572-404C8C6B8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85" y="3429000"/>
            <a:ext cx="1286192" cy="1584439"/>
          </a:xfrm>
          <a:prstGeom prst="rect">
            <a:avLst/>
          </a:prstGeom>
        </p:spPr>
      </p:pic>
      <p:pic>
        <p:nvPicPr>
          <p:cNvPr id="42" name="図 41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177B6555-AF7D-0AC7-3FA4-B78100AE3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09" y="3452429"/>
            <a:ext cx="1286192" cy="1584439"/>
          </a:xfrm>
          <a:prstGeom prst="rect">
            <a:avLst/>
          </a:prstGeom>
        </p:spPr>
      </p:pic>
      <p:sp>
        <p:nvSpPr>
          <p:cNvPr id="53" name="角丸四角形 52">
            <a:extLst>
              <a:ext uri="{FF2B5EF4-FFF2-40B4-BE49-F238E27FC236}">
                <a16:creationId xmlns:a16="http://schemas.microsoft.com/office/drawing/2014/main" id="{2FE69AB7-D43B-C96A-E09E-8B31FB42C8F9}"/>
              </a:ext>
            </a:extLst>
          </p:cNvPr>
          <p:cNvSpPr/>
          <p:nvPr/>
        </p:nvSpPr>
        <p:spPr>
          <a:xfrm>
            <a:off x="6785305" y="3895092"/>
            <a:ext cx="1420540" cy="1961922"/>
          </a:xfrm>
          <a:prstGeom prst="roundRect">
            <a:avLst/>
          </a:prstGeom>
          <a:solidFill>
            <a:srgbClr val="5BB0FF"/>
          </a:solidFill>
          <a:ln>
            <a:solidFill>
              <a:srgbClr val="5BB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角丸四角形 54">
            <a:extLst>
              <a:ext uri="{FF2B5EF4-FFF2-40B4-BE49-F238E27FC236}">
                <a16:creationId xmlns:a16="http://schemas.microsoft.com/office/drawing/2014/main" id="{6CD5B4F7-EA52-DC36-2F9D-6C28F08B005C}"/>
              </a:ext>
            </a:extLst>
          </p:cNvPr>
          <p:cNvSpPr/>
          <p:nvPr/>
        </p:nvSpPr>
        <p:spPr>
          <a:xfrm>
            <a:off x="6842447" y="4237405"/>
            <a:ext cx="1319235" cy="1489816"/>
          </a:xfrm>
          <a:prstGeom prst="roundRect">
            <a:avLst>
              <a:gd name="adj" fmla="val 101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D73E93C-09FC-495E-A54E-293D339C238E}"/>
              </a:ext>
            </a:extLst>
          </p:cNvPr>
          <p:cNvSpPr txBox="1"/>
          <p:nvPr/>
        </p:nvSpPr>
        <p:spPr>
          <a:xfrm>
            <a:off x="6985720" y="3832684"/>
            <a:ext cx="115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HGPGothicE" panose="020B0900000000000000" pitchFamily="34" charset="-128"/>
                <a:ea typeface="HGPGothicE" panose="020B0900000000000000" pitchFamily="34" charset="-128"/>
              </a:rPr>
              <a:t>tf</a:t>
            </a:r>
            <a:r>
              <a:rPr kumimoji="1" lang="en-US" altLang="ja-JP" dirty="0">
                <a:latin typeface="HGPGothicE" panose="020B0900000000000000" pitchFamily="34" charset="-128"/>
                <a:ea typeface="HGPGothicE" panose="020B0900000000000000" pitchFamily="34" charset="-128"/>
              </a:rPr>
              <a:t>-server </a:t>
            </a:r>
          </a:p>
        </p:txBody>
      </p:sp>
      <p:pic>
        <p:nvPicPr>
          <p:cNvPr id="57" name="図 56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40AA2980-73A7-BEFC-21EB-B0C533EBE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122" y="4501310"/>
            <a:ext cx="780923" cy="96200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E15208B-7CD9-4576-D790-2F0EDD14E314}"/>
              </a:ext>
            </a:extLst>
          </p:cNvPr>
          <p:cNvSpPr txBox="1"/>
          <p:nvPr/>
        </p:nvSpPr>
        <p:spPr>
          <a:xfrm>
            <a:off x="-1952786" y="-1255363"/>
            <a:ext cx="184731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46" name="図 45" descr="アイコン&#10;&#10;自動的に生成された説明">
            <a:extLst>
              <a:ext uri="{FF2B5EF4-FFF2-40B4-BE49-F238E27FC236}">
                <a16:creationId xmlns:a16="http://schemas.microsoft.com/office/drawing/2014/main" id="{05B951C1-750A-A726-FE5F-90E8DF8E0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927" y="4021671"/>
            <a:ext cx="1536912" cy="1536912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EEC6B84-5BBD-3C93-C2DB-E5C076E207E2}"/>
              </a:ext>
            </a:extLst>
          </p:cNvPr>
          <p:cNvSpPr txBox="1"/>
          <p:nvPr/>
        </p:nvSpPr>
        <p:spPr>
          <a:xfrm>
            <a:off x="10353906" y="4512073"/>
            <a:ext cx="140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VM</a:t>
            </a:r>
            <a:endParaRPr kumimoji="1" lang="ja-JP" altLang="en-US">
              <a:solidFill>
                <a:srgbClr val="0070C0"/>
              </a:solidFill>
            </a:endParaRPr>
          </a:p>
        </p:txBody>
      </p:sp>
      <p:pic>
        <p:nvPicPr>
          <p:cNvPr id="47" name="図 46" descr="アイコン&#10;&#10;自動的に生成された説">
            <a:extLst>
              <a:ext uri="{FF2B5EF4-FFF2-40B4-BE49-F238E27FC236}">
                <a16:creationId xmlns:a16="http://schemas.microsoft.com/office/drawing/2014/main" id="{59C3C901-6CFE-E96D-5C0D-71E96A2C551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904" y="4030590"/>
            <a:ext cx="1536912" cy="1536912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0EB8137-0BAE-3DDD-31E9-7884A1DF446C}"/>
              </a:ext>
            </a:extLst>
          </p:cNvPr>
          <p:cNvSpPr txBox="1"/>
          <p:nvPr/>
        </p:nvSpPr>
        <p:spPr>
          <a:xfrm>
            <a:off x="8882946" y="4528434"/>
            <a:ext cx="72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B050"/>
                </a:solidFill>
              </a:rPr>
              <a:t>VM</a:t>
            </a:r>
            <a:endParaRPr kumimoji="1" lang="ja-JP" altLang="en-US">
              <a:solidFill>
                <a:srgbClr val="00B050"/>
              </a:solidFill>
            </a:endParaRPr>
          </a:p>
        </p:txBody>
      </p:sp>
      <p:pic>
        <p:nvPicPr>
          <p:cNvPr id="44" name="図 43" descr="アイコン&#10;&#10;自動的に生成された説">
            <a:extLst>
              <a:ext uri="{FF2B5EF4-FFF2-40B4-BE49-F238E27FC236}">
                <a16:creationId xmlns:a16="http://schemas.microsoft.com/office/drawing/2014/main" id="{A2FB8213-78FA-B0CD-E158-EAC809DD5F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1129" y="2683973"/>
            <a:ext cx="1536912" cy="1536912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4208044-54B3-B297-3187-D5F49AD53EF7}"/>
              </a:ext>
            </a:extLst>
          </p:cNvPr>
          <p:cNvSpPr txBox="1"/>
          <p:nvPr/>
        </p:nvSpPr>
        <p:spPr>
          <a:xfrm>
            <a:off x="9605072" y="3159827"/>
            <a:ext cx="80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VM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AEC8C25-8786-5C46-A52E-7B3F86440DE1}"/>
              </a:ext>
            </a:extLst>
          </p:cNvPr>
          <p:cNvCxnSpPr>
            <a:cxnSpLocks/>
          </p:cNvCxnSpPr>
          <p:nvPr/>
        </p:nvCxnSpPr>
        <p:spPr>
          <a:xfrm>
            <a:off x="8420904" y="3714841"/>
            <a:ext cx="0" cy="210959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7818144-1D7A-03DB-E7A0-63CB1C82FEC7}"/>
              </a:ext>
            </a:extLst>
          </p:cNvPr>
          <p:cNvCxnSpPr>
            <a:cxnSpLocks/>
          </p:cNvCxnSpPr>
          <p:nvPr/>
        </p:nvCxnSpPr>
        <p:spPr>
          <a:xfrm>
            <a:off x="5285902" y="2721337"/>
            <a:ext cx="14308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4FE8E5A-FD42-D62C-F170-8402E2EC39A4}"/>
              </a:ext>
            </a:extLst>
          </p:cNvPr>
          <p:cNvSpPr txBox="1"/>
          <p:nvPr/>
        </p:nvSpPr>
        <p:spPr>
          <a:xfrm>
            <a:off x="332977" y="5247830"/>
            <a:ext cx="211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彩度の決定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4099E5F-7299-A3FF-0E8A-F4151D05C830}"/>
              </a:ext>
            </a:extLst>
          </p:cNvPr>
          <p:cNvSpPr txBox="1"/>
          <p:nvPr/>
        </p:nvSpPr>
        <p:spPr>
          <a:xfrm>
            <a:off x="2985265" y="5088823"/>
            <a:ext cx="243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VM</a:t>
            </a:r>
            <a:r>
              <a:rPr lang="ja-JP" altLang="en-US"/>
              <a:t>の起動命令</a:t>
            </a:r>
            <a:endParaRPr lang="en-US" altLang="ja-JP" dirty="0"/>
          </a:p>
          <a:p>
            <a:pPr algn="ctr"/>
            <a:r>
              <a:rPr kumimoji="1" lang="en-US" altLang="ja-JP" dirty="0"/>
              <a:t>LED</a:t>
            </a:r>
            <a:r>
              <a:rPr kumimoji="1" lang="ja-JP" altLang="en-US"/>
              <a:t>を光らせる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6214F56-77CD-73A1-2B1B-54515BFFAC35}"/>
              </a:ext>
            </a:extLst>
          </p:cNvPr>
          <p:cNvSpPr txBox="1"/>
          <p:nvPr/>
        </p:nvSpPr>
        <p:spPr>
          <a:xfrm>
            <a:off x="7760449" y="1531017"/>
            <a:ext cx="2555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latin typeface="HGPGothicE" panose="020B0900000000000000" pitchFamily="34" charset="-128"/>
                <a:ea typeface="HGPGothicE" panose="020B0900000000000000" pitchFamily="34" charset="-128"/>
              </a:rPr>
              <a:t>ホストマシン</a:t>
            </a:r>
            <a:endParaRPr lang="en-US" altLang="ja-JP" sz="2400" dirty="0"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r>
              <a:rPr lang="en-US" altLang="ja-JP" sz="2400" dirty="0">
                <a:latin typeface="HGPGothicE" panose="020B0900000000000000" pitchFamily="34" charset="-128"/>
                <a:ea typeface="HGPGothicE" panose="020B0900000000000000" pitchFamily="34" charset="-128"/>
              </a:rPr>
              <a:t>(ubuntu)</a:t>
            </a:r>
            <a:endParaRPr kumimoji="1" lang="ja-JP" altLang="en-US" sz="2400">
              <a:latin typeface="HGPGothicE" panose="020B0900000000000000" pitchFamily="34" charset="-128"/>
              <a:ea typeface="HGPGothicE" panose="020B09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579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F33E2D-D5B3-4B59-794B-32BFB09F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C37DF6-1BBA-E4AD-16F1-C211BDAD5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A2372447-441D-98D4-1C97-3616380D19D2}"/>
              </a:ext>
            </a:extLst>
          </p:cNvPr>
          <p:cNvCxnSpPr>
            <a:cxnSpLocks/>
          </p:cNvCxnSpPr>
          <p:nvPr/>
        </p:nvCxnSpPr>
        <p:spPr>
          <a:xfrm flipV="1">
            <a:off x="9023205" y="1366569"/>
            <a:ext cx="0" cy="99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32879A1-03CF-763F-E0AF-29717750A0E7}"/>
              </a:ext>
            </a:extLst>
          </p:cNvPr>
          <p:cNvCxnSpPr>
            <a:cxnSpLocks/>
          </p:cNvCxnSpPr>
          <p:nvPr/>
        </p:nvCxnSpPr>
        <p:spPr>
          <a:xfrm>
            <a:off x="10648413" y="1528758"/>
            <a:ext cx="0" cy="99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グラフィックス 5" descr="バッジ 1 単色塗りつぶし">
            <a:extLst>
              <a:ext uri="{FF2B5EF4-FFF2-40B4-BE49-F238E27FC236}">
                <a16:creationId xmlns:a16="http://schemas.microsoft.com/office/drawing/2014/main" id="{F7E1D663-77DE-E563-C716-241287074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8359" y="1814019"/>
            <a:ext cx="360000" cy="360000"/>
          </a:xfrm>
          <a:prstGeom prst="rect">
            <a:avLst/>
          </a:prstGeom>
        </p:spPr>
      </p:pic>
      <p:pic>
        <p:nvPicPr>
          <p:cNvPr id="7" name="グラフィックス 6" descr="バッジ 単色塗りつぶし">
            <a:extLst>
              <a:ext uri="{FF2B5EF4-FFF2-40B4-BE49-F238E27FC236}">
                <a16:creationId xmlns:a16="http://schemas.microsoft.com/office/drawing/2014/main" id="{A22C3FB6-88FB-CC75-A41C-3B696DC985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2586" y="1329516"/>
            <a:ext cx="360000" cy="360000"/>
          </a:xfrm>
          <a:prstGeom prst="rect">
            <a:avLst/>
          </a:prstGeom>
        </p:spPr>
      </p:pic>
      <p:pic>
        <p:nvPicPr>
          <p:cNvPr id="8" name="グラフィックス 7" descr="バッジ 3 単色塗りつぶし">
            <a:extLst>
              <a:ext uri="{FF2B5EF4-FFF2-40B4-BE49-F238E27FC236}">
                <a16:creationId xmlns:a16="http://schemas.microsoft.com/office/drawing/2014/main" id="{4321470C-41B2-0401-A876-455F2AD139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85700" y="114897"/>
            <a:ext cx="360000" cy="3600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3993F65-DD66-FC8F-36EC-7B8EBDAA88B5}"/>
              </a:ext>
            </a:extLst>
          </p:cNvPr>
          <p:cNvSpPr txBox="1"/>
          <p:nvPr/>
        </p:nvSpPr>
        <p:spPr>
          <a:xfrm>
            <a:off x="2959229" y="114897"/>
            <a:ext cx="4007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 dirty="0"/>
              <a:t>VM</a:t>
            </a:r>
            <a:r>
              <a:rPr kumimoji="1" lang="ja-JP" altLang="en-US"/>
              <a:t>で負荷をかけるプログラムを実行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903ACE-9586-928F-0366-1FDFF2949B2E}"/>
              </a:ext>
            </a:extLst>
          </p:cNvPr>
          <p:cNvSpPr txBox="1"/>
          <p:nvPr/>
        </p:nvSpPr>
        <p:spPr>
          <a:xfrm>
            <a:off x="10102086" y="2719639"/>
            <a:ext cx="2394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ホストマシンに</a:t>
            </a:r>
            <a:r>
              <a:rPr kumimoji="1" lang="en" altLang="ja-JP" dirty="0"/>
              <a:t>VM</a:t>
            </a:r>
            <a:r>
              <a:rPr kumimoji="1" lang="ja-JP" altLang="en-US"/>
              <a:t>を立てる指令を出す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A9A4FC-0603-99A2-5434-C2B53113E7C5}"/>
              </a:ext>
            </a:extLst>
          </p:cNvPr>
          <p:cNvSpPr txBox="1"/>
          <p:nvPr/>
        </p:nvSpPr>
        <p:spPr>
          <a:xfrm>
            <a:off x="6959705" y="1251541"/>
            <a:ext cx="18280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ja-JP" dirty="0"/>
              <a:t>terraform</a:t>
            </a:r>
            <a:r>
              <a:rPr kumimoji="1" lang="ja-JP" altLang="en-US"/>
              <a:t>によって</a:t>
            </a:r>
            <a:r>
              <a:rPr kumimoji="1" lang="en" altLang="ja-JP" dirty="0"/>
              <a:t>VM</a:t>
            </a:r>
            <a:r>
              <a:rPr kumimoji="1" lang="ja-JP" altLang="en-US"/>
              <a:t>が</a:t>
            </a:r>
            <a:r>
              <a:rPr kumimoji="1" lang="en-US" altLang="ja-JP" dirty="0"/>
              <a:t>3</a:t>
            </a:r>
            <a:r>
              <a:rPr kumimoji="1" lang="ja-JP" altLang="en-US"/>
              <a:t>台立ち上がる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EE38EF5-A440-275C-FC16-9DBA5B5B09BD}"/>
              </a:ext>
            </a:extLst>
          </p:cNvPr>
          <p:cNvSpPr txBox="1"/>
          <p:nvPr/>
        </p:nvSpPr>
        <p:spPr>
          <a:xfrm>
            <a:off x="7270976" y="1924734"/>
            <a:ext cx="18280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VM</a:t>
            </a:r>
            <a:r>
              <a:rPr kumimoji="1" lang="ja-JP" altLang="en-US"/>
              <a:t>の性能が高いほど多くの文字列を送信</a:t>
            </a:r>
            <a:endParaRPr kumimoji="1"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7E27C23-B3D3-C66A-1ADE-801E170FE091}"/>
              </a:ext>
            </a:extLst>
          </p:cNvPr>
          <p:cNvSpPr txBox="1"/>
          <p:nvPr/>
        </p:nvSpPr>
        <p:spPr>
          <a:xfrm>
            <a:off x="8941621" y="3979269"/>
            <a:ext cx="18280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/>
              <a:t>文字列の数によって、</a:t>
            </a:r>
            <a:r>
              <a:rPr kumimoji="1" lang="en" altLang="ja-JP" dirty="0"/>
              <a:t>LED</a:t>
            </a:r>
            <a:r>
              <a:rPr kumimoji="1" lang="ja-JP" altLang="en-US"/>
              <a:t>の彩度を決定</a:t>
            </a:r>
            <a:r>
              <a:rPr kumimoji="1" lang="en-US" altLang="ja-JP" dirty="0"/>
              <a:t>Raspberry</a:t>
            </a:r>
            <a:r>
              <a:rPr kumimoji="1" lang="ja-JP" altLang="en-US"/>
              <a:t> </a:t>
            </a:r>
            <a:r>
              <a:rPr kumimoji="1" lang="en-US" altLang="ja-JP" dirty="0"/>
              <a:t>Pi</a:t>
            </a:r>
            <a:r>
              <a:rPr kumimoji="1" lang="ja-JP" altLang="en-US"/>
              <a:t>が光る</a:t>
            </a:r>
            <a:endParaRPr kumimoji="1" lang="en-US" altLang="ja-JP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C4E32D3-0CB8-0D70-2C9E-7535B3813270}"/>
              </a:ext>
            </a:extLst>
          </p:cNvPr>
          <p:cNvSpPr/>
          <p:nvPr/>
        </p:nvSpPr>
        <p:spPr>
          <a:xfrm>
            <a:off x="8015123" y="2184703"/>
            <a:ext cx="1908785" cy="1411940"/>
          </a:xfrm>
          <a:prstGeom prst="rect">
            <a:avLst/>
          </a:prstGeom>
          <a:noFill/>
          <a:ln>
            <a:solidFill>
              <a:srgbClr val="2C8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ホストマシン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(ubuntu)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FC6B4F8-2984-6F56-F228-A50C0F7F8F4B}"/>
              </a:ext>
            </a:extLst>
          </p:cNvPr>
          <p:cNvCxnSpPr>
            <a:cxnSpLocks/>
          </p:cNvCxnSpPr>
          <p:nvPr/>
        </p:nvCxnSpPr>
        <p:spPr>
          <a:xfrm>
            <a:off x="9705725" y="3967327"/>
            <a:ext cx="0" cy="7070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グラフィックス 15" descr="バッジ 4 単色塗りつぶし">
            <a:extLst>
              <a:ext uri="{FF2B5EF4-FFF2-40B4-BE49-F238E27FC236}">
                <a16:creationId xmlns:a16="http://schemas.microsoft.com/office/drawing/2014/main" id="{DD3CB100-CB0A-F2BA-CB75-6F80F9DFE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07570" y="2206399"/>
            <a:ext cx="360000" cy="360000"/>
          </a:xfrm>
          <a:prstGeom prst="rect">
            <a:avLst/>
          </a:prstGeom>
        </p:spPr>
      </p:pic>
      <p:pic>
        <p:nvPicPr>
          <p:cNvPr id="17" name="グラフィックス 16" descr="バッジ 5 単色塗りつぶし">
            <a:extLst>
              <a:ext uri="{FF2B5EF4-FFF2-40B4-BE49-F238E27FC236}">
                <a16:creationId xmlns:a16="http://schemas.microsoft.com/office/drawing/2014/main" id="{3ECE4026-5D7F-B672-8B5C-C55EC1BF95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37682" y="4172188"/>
            <a:ext cx="321527" cy="321527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64A5B30-6BF5-5F95-9F10-BF2C22C5C5CC}"/>
              </a:ext>
            </a:extLst>
          </p:cNvPr>
          <p:cNvCxnSpPr>
            <a:cxnSpLocks/>
          </p:cNvCxnSpPr>
          <p:nvPr/>
        </p:nvCxnSpPr>
        <p:spPr>
          <a:xfrm>
            <a:off x="10036730" y="2935917"/>
            <a:ext cx="0" cy="7070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80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103</Words>
  <Application>Microsoft Macintosh PowerPoint</Application>
  <PresentationFormat>ワイド画面</PresentationFormat>
  <Paragraphs>25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HGPGothicE</vt:lpstr>
      <vt:lpstr>HGPSoeiKakugothicUB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西侑亮</dc:creator>
  <cp:lastModifiedBy>西侑亮</cp:lastModifiedBy>
  <cp:revision>10</cp:revision>
  <dcterms:created xsi:type="dcterms:W3CDTF">2024-06-22T08:39:07Z</dcterms:created>
  <dcterms:modified xsi:type="dcterms:W3CDTF">2024-06-24T07:14:53Z</dcterms:modified>
</cp:coreProperties>
</file>