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8" r:id="rId4"/>
    <p:sldId id="272" r:id="rId5"/>
    <p:sldId id="257" r:id="rId6"/>
    <p:sldId id="270" r:id="rId7"/>
    <p:sldId id="271" r:id="rId8"/>
    <p:sldId id="265" r:id="rId9"/>
    <p:sldId id="266" r:id="rId10"/>
    <p:sldId id="269" r:id="rId11"/>
    <p:sldId id="25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53D4-350B-4113-B259-0C1EC2BB980E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06C-284B-4ECD-B47B-1F18839A2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1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3" y="2643758"/>
            <a:ext cx="5883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Surf.4U</a:t>
            </a:r>
            <a:endParaRPr lang="en-US" altLang="ko-KR" sz="4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Shape 76"/>
          <p:cNvSpPr txBox="1">
            <a:spLocks/>
          </p:cNvSpPr>
          <p:nvPr/>
        </p:nvSpPr>
        <p:spPr>
          <a:xfrm>
            <a:off x="107503" y="4628236"/>
            <a:ext cx="8601856" cy="5919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sz="1400" dirty="0" smtClean="0">
                <a:solidFill>
                  <a:schemeClr val="bg1"/>
                </a:solidFill>
              </a:rPr>
              <a:t>201</a:t>
            </a:r>
            <a:r>
              <a:rPr lang="en-US" altLang="zh-TW" sz="1400" dirty="0" smtClean="0">
                <a:solidFill>
                  <a:schemeClr val="bg1"/>
                </a:solidFill>
              </a:rPr>
              <a:t>8</a:t>
            </a:r>
            <a:r>
              <a:rPr lang="zh-TW" sz="1400" dirty="0" smtClean="0">
                <a:solidFill>
                  <a:schemeClr val="bg1"/>
                </a:solidFill>
              </a:rPr>
              <a:t>Open Data創新應用競賽</a:t>
            </a:r>
            <a:r>
              <a:rPr lang="en-US" altLang="zh-TW" sz="1400" dirty="0" smtClean="0">
                <a:solidFill>
                  <a:schemeClr val="bg1"/>
                </a:solidFill>
              </a:rPr>
              <a:t>-</a:t>
            </a:r>
            <a:r>
              <a:rPr lang="zh-TW" altLang="en-US" sz="1400" dirty="0" smtClean="0">
                <a:solidFill>
                  <a:schemeClr val="bg1"/>
                </a:solidFill>
              </a:rPr>
              <a:t>氣象開放資料應用</a:t>
            </a:r>
            <a:endParaRPr lang="zh-TW" sz="14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43608" y="408391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  指導</a:t>
            </a:r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教授</a:t>
            </a:r>
            <a:r>
              <a:rPr lang="en-US" altLang="zh-TW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李漢銘 教授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ym typeface="Arial"/>
              </a:rPr>
              <a:t>組員分工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491630"/>
            <a:ext cx="6912768" cy="2995737"/>
          </a:xfrm>
        </p:spPr>
        <p:txBody>
          <a:bodyPr/>
          <a:lstStyle/>
          <a:p>
            <a:r>
              <a:rPr lang="en-US" altLang="zh-TW" sz="2000" b="1" dirty="0" smtClean="0"/>
              <a:t>M10615096</a:t>
            </a:r>
            <a:r>
              <a:rPr lang="zh-TW" altLang="en-US" sz="2000" b="1" dirty="0" smtClean="0"/>
              <a:t>吳漢陽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開發</a:t>
            </a:r>
            <a:endParaRPr lang="en-US" altLang="zh-TW" sz="2000" b="1" dirty="0"/>
          </a:p>
          <a:p>
            <a:r>
              <a:rPr lang="en-US" altLang="zh-TW" sz="2000" b="1" dirty="0" smtClean="0"/>
              <a:t>M10615090</a:t>
            </a:r>
            <a:r>
              <a:rPr lang="zh-TW" altLang="en-US" sz="2000" b="1" dirty="0" smtClean="0"/>
              <a:t>吳澤鑫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開發</a:t>
            </a:r>
            <a:endParaRPr lang="zh-TW" altLang="zh-TW" sz="2000" b="1" dirty="0"/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Outline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08789" y="2006939"/>
            <a:ext cx="457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2.What-</a:t>
            </a:r>
            <a:r>
              <a:rPr lang="zh-TW" altLang="en-U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創新性</a:t>
            </a:r>
            <a:endParaRPr lang="zh-TW" altLang="en-US" sz="28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8520" y="2881133"/>
            <a:ext cx="90730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3.How-</a:t>
            </a:r>
            <a:r>
              <a:rPr lang="en-US" altLang="zh-TW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Concept,System </a:t>
            </a:r>
            <a:r>
              <a:rPr lang="en-US" altLang="zh-TW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Architecture,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可行性</a:t>
            </a:r>
          </a:p>
        </p:txBody>
      </p:sp>
      <p:sp>
        <p:nvSpPr>
          <p:cNvPr id="8" name="矩形 7"/>
          <p:cNvSpPr/>
          <p:nvPr/>
        </p:nvSpPr>
        <p:spPr>
          <a:xfrm>
            <a:off x="-308789" y="3751291"/>
            <a:ext cx="4427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4.Result-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市場</a:t>
            </a:r>
          </a:p>
        </p:txBody>
      </p:sp>
      <p:sp>
        <p:nvSpPr>
          <p:cNvPr id="9" name="矩形 8"/>
          <p:cNvSpPr/>
          <p:nvPr/>
        </p:nvSpPr>
        <p:spPr>
          <a:xfrm>
            <a:off x="292442" y="1136781"/>
            <a:ext cx="76535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1.Why-</a:t>
            </a:r>
            <a:r>
              <a:rPr lang="en-US" altLang="zh-TW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Motivation, </a:t>
            </a:r>
            <a:r>
              <a:rPr lang="zh-TW" altLang="en-US" sz="28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解決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什麼問題</a:t>
            </a:r>
            <a:r>
              <a:rPr lang="en-US" altLang="zh-TW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關聯性</a:t>
            </a:r>
            <a:endParaRPr lang="zh-TW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45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67544" y="1131590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關於老師提到的市場太小的問題</a:t>
            </a:r>
            <a:r>
              <a:rPr lang="en-US" altLang="zh-TW" sz="1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</a:p>
          <a:p>
            <a:pPr lvl="1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我們希望可以透過和衝浪景點周邊旅遊業者合作來擴大市場，例如使用我們產品的使用者在合作之商店享有折扣。</a:t>
            </a:r>
            <a:endParaRPr lang="en-US" altLang="zh-TW" sz="1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85467"/>
            <a:ext cx="8496944" cy="460648"/>
          </a:xfrm>
        </p:spPr>
        <p:txBody>
          <a:bodyPr/>
          <a:lstStyle/>
          <a:p>
            <a:r>
              <a:rPr lang="zh-TW" altLang="en-US" sz="2800" b="1" dirty="0"/>
              <a:t>創作動機</a:t>
            </a:r>
            <a:endParaRPr lang="en-US" altLang="zh-TW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707654"/>
            <a:ext cx="8496944" cy="177160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衝浪在台灣相較其他運動似乎並不這麼盛行，且衝浪前最需要注意的是氣候的狀況，其中包括了潮汐時間、波浪方向及高度、晴天、氣溫、風速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等種種環境因素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除此之外，同時包含以上資訊之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其實少之又少，又或者是以外國的居多，因此便突發奇想的想自己動手做一次，恰好此次比賽之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Open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包含了所有衝浪所需的資訊。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55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TW" dirty="0" smtClean="0"/>
              <a:t>Why-</a:t>
            </a:r>
            <a:r>
              <a:rPr lang="zh-TW" altLang="en-US" dirty="0" smtClean="0"/>
              <a:t>動機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3096344" cy="2063579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" y="2787774"/>
            <a:ext cx="3132347" cy="2088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單箭頭接點 5"/>
          <p:cNvCxnSpPr/>
          <p:nvPr/>
        </p:nvCxnSpPr>
        <p:spPr>
          <a:xfrm>
            <a:off x="3563888" y="1491630"/>
            <a:ext cx="1152128" cy="576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707904" y="2931822"/>
            <a:ext cx="1065696" cy="792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77" y="627438"/>
            <a:ext cx="742950" cy="7143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764" y="3963534"/>
            <a:ext cx="561975" cy="561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27275"/>
            <a:ext cx="4072072" cy="28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What-</a:t>
            </a:r>
            <a:r>
              <a:rPr lang="zh-TW" altLang="en-US" dirty="0" smtClean="0"/>
              <a:t>創新性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Wave Recommendation</a:t>
            </a:r>
            <a:endParaRPr lang="zh-TW" altLang="en-US" sz="28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946648" y="1867074"/>
            <a:ext cx="5945832" cy="299573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將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浪況分級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(1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至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5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顆星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省略研究數據的時間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根據使用者的程度推薦給使用者適合的浪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56512"/>
            <a:ext cx="1912952" cy="25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569850"/>
            <a:ext cx="7571700" cy="3573600"/>
          </a:xfrm>
        </p:spPr>
        <p:txBody>
          <a:bodyPr/>
          <a:lstStyle/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今明</a:t>
            </a:r>
            <a:r>
              <a:rPr lang="en-US" altLang="zh-TW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36</a:t>
            </a: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小時天氣預報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台灣天氣概況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全台天氣小幫手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波浪分析圖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波浪預報圖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滿潮預報圖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潮汐預報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/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0" y="-91440"/>
            <a:ext cx="7823220" cy="915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kern="1200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zh-TW" altLang="en-US" sz="3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How</a:t>
            </a:r>
            <a:endParaRPr lang="zh-TW" sz="36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5536" y="987574"/>
            <a:ext cx="8496944" cy="58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>
              <a:spcBef>
                <a:spcPct val="20000"/>
              </a:spcBef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使用資料</a:t>
            </a:r>
          </a:p>
        </p:txBody>
      </p:sp>
    </p:spTree>
    <p:extLst>
      <p:ext uri="{BB962C8B-B14F-4D97-AF65-F5344CB8AC3E}">
        <p14:creationId xmlns:p14="http://schemas.microsoft.com/office/powerpoint/2010/main" val="112998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-116975"/>
            <a:ext cx="782322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3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lang="zh-TW" sz="36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8</a:t>
            </a:fld>
            <a:endParaRPr lang="zh-TW"/>
          </a:p>
        </p:txBody>
      </p:sp>
      <p:pic>
        <p:nvPicPr>
          <p:cNvPr id="108" name="Shape 108" descr="backdro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792" y="308119"/>
            <a:ext cx="36467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867067" y="1146198"/>
            <a:ext cx="2119225" cy="1364895"/>
          </a:xfrm>
          <a:prstGeom prst="wedgeRectCallout">
            <a:avLst>
              <a:gd name="adj1" fmla="val 72410"/>
              <a:gd name="adj2" fmla="val 321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dirty="0">
                <a:solidFill>
                  <a:srgbClr val="434343"/>
                </a:solidFill>
              </a:rPr>
              <a:t>輸入</a:t>
            </a:r>
            <a:r>
              <a:rPr lang="zh-TW" sz="1800" dirty="0" smtClean="0">
                <a:solidFill>
                  <a:srgbClr val="434343"/>
                </a:solidFill>
              </a:rPr>
              <a:t>個人</a:t>
            </a:r>
            <a:r>
              <a:rPr lang="zh-TW" altLang="en-US" sz="1800" dirty="0" smtClean="0">
                <a:solidFill>
                  <a:srgbClr val="434343"/>
                </a:solidFill>
              </a:rPr>
              <a:t>資料</a:t>
            </a:r>
            <a:r>
              <a:rPr lang="en-US" altLang="zh-TW" sz="1800" dirty="0" smtClean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434343"/>
                </a:solidFill>
              </a:rPr>
              <a:t>1.</a:t>
            </a:r>
            <a:r>
              <a:rPr lang="zh-TW" altLang="en-US" sz="1800" dirty="0" smtClean="0">
                <a:solidFill>
                  <a:srgbClr val="434343"/>
                </a:solidFill>
              </a:rPr>
              <a:t>衝浪年齡</a:t>
            </a:r>
            <a:endParaRPr lang="en-US" altLang="zh-TW" sz="1800" dirty="0" smtClean="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434343"/>
                </a:solidFill>
              </a:rPr>
              <a:t>2.</a:t>
            </a:r>
            <a:r>
              <a:rPr lang="zh-TW" altLang="en-US" sz="1800" dirty="0" smtClean="0">
                <a:solidFill>
                  <a:srgbClr val="434343"/>
                </a:solidFill>
              </a:rPr>
              <a:t>程度</a:t>
            </a:r>
            <a:endParaRPr lang="zh-TW" sz="1800" dirty="0">
              <a:solidFill>
                <a:srgbClr val="434343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115768" y="3363837"/>
            <a:ext cx="1817778" cy="1360681"/>
          </a:xfrm>
          <a:prstGeom prst="wedgeRectCallout">
            <a:avLst>
              <a:gd name="adj1" fmla="val -81748"/>
              <a:gd name="adj2" fmla="val -315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dirty="0">
                <a:solidFill>
                  <a:srgbClr val="434343"/>
                </a:solidFill>
              </a:rPr>
              <a:t>用戶</a:t>
            </a:r>
            <a:r>
              <a:rPr lang="zh-TW" sz="1800" dirty="0" smtClean="0">
                <a:solidFill>
                  <a:srgbClr val="434343"/>
                </a:solidFill>
              </a:rPr>
              <a:t>回饋</a:t>
            </a:r>
            <a:endParaRPr lang="zh-TW" sz="1800"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altLang="en-US" dirty="0">
                <a:solidFill>
                  <a:srgbClr val="434343"/>
                </a:solidFill>
              </a:rPr>
              <a:t>希</a:t>
            </a:r>
            <a:r>
              <a:rPr lang="zh-TW" sz="1800" dirty="0" smtClean="0">
                <a:solidFill>
                  <a:srgbClr val="434343"/>
                </a:solidFill>
              </a:rPr>
              <a:t>望</a:t>
            </a:r>
            <a:r>
              <a:rPr lang="zh-TW" sz="1800" dirty="0">
                <a:solidFill>
                  <a:srgbClr val="434343"/>
                </a:solidFill>
              </a:rPr>
              <a:t>能新增.改進</a:t>
            </a:r>
          </a:p>
        </p:txBody>
      </p:sp>
      <p:sp>
        <p:nvSpPr>
          <p:cNvPr id="113" name="Shape 113"/>
          <p:cNvSpPr/>
          <p:nvPr/>
        </p:nvSpPr>
        <p:spPr>
          <a:xfrm>
            <a:off x="867067" y="2969494"/>
            <a:ext cx="2119226" cy="1654425"/>
          </a:xfrm>
          <a:prstGeom prst="wedgeRectCallout">
            <a:avLst>
              <a:gd name="adj1" fmla="val 74548"/>
              <a:gd name="adj2" fmla="val 63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rgbClr val="434343"/>
                </a:solidFill>
              </a:rPr>
              <a:t>評價系統</a:t>
            </a:r>
            <a:r>
              <a:rPr lang="en-US" altLang="zh-TW" sz="1800" dirty="0" smtClean="0">
                <a:solidFill>
                  <a:srgbClr val="434343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rgbClr val="434343"/>
                </a:solidFill>
              </a:rPr>
              <a:t>使用者回傳當天的浪況與此</a:t>
            </a:r>
            <a:r>
              <a:rPr lang="en-US" altLang="zh-TW" sz="1800" dirty="0" smtClean="0">
                <a:solidFill>
                  <a:srgbClr val="434343"/>
                </a:solidFill>
              </a:rPr>
              <a:t>APP</a:t>
            </a:r>
            <a:r>
              <a:rPr lang="zh-TW" altLang="en-US" sz="1800" dirty="0" smtClean="0">
                <a:solidFill>
                  <a:srgbClr val="434343"/>
                </a:solidFill>
              </a:rPr>
              <a:t>推薦的做比較</a:t>
            </a:r>
            <a:endParaRPr lang="zh-TW" sz="1800" dirty="0">
              <a:solidFill>
                <a:srgbClr val="434343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962261" y="1146199"/>
            <a:ext cx="2301027" cy="1490539"/>
          </a:xfrm>
          <a:prstGeom prst="wedgeRectCallout">
            <a:avLst>
              <a:gd name="adj1" fmla="val -71730"/>
              <a:gd name="adj2" fmla="val 3911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rgbClr val="434343"/>
                </a:solidFill>
              </a:rPr>
              <a:t>資訊分享</a:t>
            </a:r>
            <a:r>
              <a:rPr lang="en-US" altLang="zh-TW" sz="1800" dirty="0" smtClean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rgbClr val="434343"/>
                </a:solidFill>
              </a:rPr>
              <a:t>浪況</a:t>
            </a:r>
            <a:r>
              <a:rPr lang="en-US" altLang="zh-TW" sz="1800" dirty="0" smtClean="0">
                <a:solidFill>
                  <a:srgbClr val="434343"/>
                </a:solidFill>
              </a:rPr>
              <a:t>, </a:t>
            </a:r>
            <a:r>
              <a:rPr lang="zh-TW" altLang="en-US" sz="1800" dirty="0" smtClean="0">
                <a:solidFill>
                  <a:srgbClr val="434343"/>
                </a:solidFill>
              </a:rPr>
              <a:t>風速</a:t>
            </a:r>
            <a:r>
              <a:rPr lang="en-US" altLang="zh-TW" sz="1800" dirty="0" smtClean="0">
                <a:solidFill>
                  <a:srgbClr val="434343"/>
                </a:solidFill>
              </a:rPr>
              <a:t>, </a:t>
            </a:r>
            <a:r>
              <a:rPr lang="zh-TW" altLang="en-US" sz="1800" dirty="0" smtClean="0">
                <a:solidFill>
                  <a:srgbClr val="434343"/>
                </a:solidFill>
              </a:rPr>
              <a:t>潮汐時間</a:t>
            </a:r>
            <a:endParaRPr lang="en-US" altLang="zh-TW" sz="1800" dirty="0" smtClean="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altLang="zh-TW" sz="1800" dirty="0" smtClean="0">
              <a:solidFill>
                <a:srgbClr val="434343"/>
              </a:solidFill>
            </a:endParaRPr>
          </a:p>
          <a:p>
            <a:pPr lvl="0"/>
            <a:r>
              <a:rPr lang="zh-TW" altLang="en-US" sz="1800" dirty="0">
                <a:solidFill>
                  <a:srgbClr val="434343"/>
                </a:solidFill>
              </a:rPr>
              <a:t>推薦</a:t>
            </a:r>
            <a:r>
              <a:rPr lang="zh-TW" altLang="en-US" sz="1800" dirty="0" smtClean="0">
                <a:solidFill>
                  <a:srgbClr val="434343"/>
                </a:solidFill>
              </a:rPr>
              <a:t>系統</a:t>
            </a:r>
            <a:r>
              <a:rPr lang="en-US" altLang="zh-TW" sz="1800" dirty="0" smtClean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rgbClr val="434343"/>
                </a:solidFill>
              </a:rPr>
              <a:t>推薦使用者適合的浪</a:t>
            </a:r>
            <a:endParaRPr lang="en-US" altLang="zh-TW" sz="1800" dirty="0" smtClean="0">
              <a:solidFill>
                <a:srgbClr val="43434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682" y="1223685"/>
            <a:ext cx="2244696" cy="32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-252536" y="1696673"/>
            <a:ext cx="8187221" cy="13876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衝浪愛好者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旅客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旅遊業者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62365" y="958149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>
              <a:spcBef>
                <a:spcPct val="20000"/>
              </a:spcBef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市場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313</Words>
  <Application>Microsoft Office PowerPoint</Application>
  <PresentationFormat>如螢幕大小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맑은 고딕</vt:lpstr>
      <vt:lpstr>Roboto Slab</vt:lpstr>
      <vt:lpstr>Source Sans Pro</vt:lpstr>
      <vt:lpstr>新細明體</vt:lpstr>
      <vt:lpstr>標楷體</vt:lpstr>
      <vt:lpstr>Arial</vt:lpstr>
      <vt:lpstr>Calibri</vt:lpstr>
      <vt:lpstr>Wingdings</vt:lpstr>
      <vt:lpstr>Office Theme</vt:lpstr>
      <vt:lpstr>Custom Design</vt:lpstr>
      <vt:lpstr>PowerPoint 簡報</vt:lpstr>
      <vt:lpstr> Outline</vt:lpstr>
      <vt:lpstr>Q&amp;A</vt:lpstr>
      <vt:lpstr> Why-動機</vt:lpstr>
      <vt:lpstr>PowerPoint 簡報</vt:lpstr>
      <vt:lpstr> What-創新性</vt:lpstr>
      <vt:lpstr>PowerPoint 簡報</vt:lpstr>
      <vt:lpstr> System Architecture</vt:lpstr>
      <vt:lpstr> Result</vt:lpstr>
      <vt:lpstr>組員分工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Ian</cp:lastModifiedBy>
  <cp:revision>48</cp:revision>
  <dcterms:created xsi:type="dcterms:W3CDTF">2014-04-01T16:27:38Z</dcterms:created>
  <dcterms:modified xsi:type="dcterms:W3CDTF">2018-04-19T06:35:37Z</dcterms:modified>
</cp:coreProperties>
</file>