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71" r:id="rId6"/>
    <p:sldId id="266" r:id="rId7"/>
    <p:sldId id="267" r:id="rId8"/>
    <p:sldId id="270" r:id="rId9"/>
    <p:sldId id="262" r:id="rId10"/>
    <p:sldId id="272" r:id="rId11"/>
    <p:sldId id="263"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77AD8F7D-8FF2-44B4-B8E7-84C8E1206C8D}" type="datetimeFigureOut">
              <a:rPr lang="zh-TW" altLang="en-US" smtClean="0"/>
              <a:t>2018/4/18</a:t>
            </a:fld>
            <a:endParaRPr lang="zh-TW" altLang="en-US"/>
          </a:p>
        </p:txBody>
      </p:sp>
      <p:sp>
        <p:nvSpPr>
          <p:cNvPr id="5" name="Footer Placeholder 4"/>
          <p:cNvSpPr>
            <a:spLocks noGrp="1"/>
          </p:cNvSpPr>
          <p:nvPr>
            <p:ph type="ftr" sz="quarter" idx="11"/>
          </p:nvPr>
        </p:nvSpPr>
        <p:spPr>
          <a:xfrm>
            <a:off x="5332412" y="5883275"/>
            <a:ext cx="4324044" cy="365125"/>
          </a:xfrm>
        </p:spPr>
        <p:txBody>
          <a:bodyPr/>
          <a:lstStyle/>
          <a:p>
            <a:endParaRPr lang="zh-TW" altLang="en-US"/>
          </a:p>
        </p:txBody>
      </p:sp>
      <p:sp>
        <p:nvSpPr>
          <p:cNvPr id="6" name="Slide Number Placeholder 5"/>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409057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7AD8F7D-8FF2-44B4-B8E7-84C8E1206C8D}" type="datetimeFigureOut">
              <a:rPr lang="zh-TW" altLang="en-US" smtClean="0"/>
              <a:t>2018/4/18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1895365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7AD8F7D-8FF2-44B4-B8E7-84C8E1206C8D}" type="datetimeFigureOut">
              <a:rPr lang="zh-TW" altLang="en-US" smtClean="0"/>
              <a:t>2018/4/18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1341816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7AD8F7D-8FF2-44B4-B8E7-84C8E1206C8D}" type="datetimeFigureOut">
              <a:rPr lang="zh-TW" altLang="en-US" smtClean="0"/>
              <a:t>2018/4/18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645174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7AD8F7D-8FF2-44B4-B8E7-84C8E1206C8D}" type="datetimeFigureOut">
              <a:rPr lang="zh-TW" altLang="en-US" smtClean="0"/>
              <a:t>2018/4/18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863556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TW" altLang="en-US"/>
              <a:t>按一下以編輯母片文字樣式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7AD8F7D-8FF2-44B4-B8E7-84C8E1206C8D}" type="datetimeFigureOut">
              <a:rPr lang="zh-TW" altLang="en-US" smtClean="0"/>
              <a:t>2018/4/18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414416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a:t>按一下以編輯母片文字樣式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7AD8F7D-8FF2-44B4-B8E7-84C8E1206C8D}" type="datetimeFigureOut">
              <a:rPr lang="zh-TW" altLang="en-US" smtClean="0"/>
              <a:t>2018/4/18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426204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7AD8F7D-8FF2-44B4-B8E7-84C8E1206C8D}" type="datetimeFigureOut">
              <a:rPr lang="zh-TW" altLang="en-US" smtClean="0"/>
              <a:t>2018/4/18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1221665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7AD8F7D-8FF2-44B4-B8E7-84C8E1206C8D}" type="datetimeFigureOut">
              <a:rPr lang="zh-TW" altLang="en-US" smtClean="0"/>
              <a:t>2018/4/18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3716356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7AD8F7D-8FF2-44B4-B8E7-84C8E1206C8D}" type="datetimeFigureOut">
              <a:rPr lang="zh-TW" altLang="en-US" smtClean="0"/>
              <a:t>2018/4/18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10951856" y="5867131"/>
            <a:ext cx="551167" cy="365125"/>
          </a:xfrm>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18525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7AD8F7D-8FF2-44B4-B8E7-84C8E1206C8D}" type="datetimeFigureOut">
              <a:rPr lang="zh-TW" altLang="en-US" smtClean="0"/>
              <a:t>2018/4/18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1761352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7AD8F7D-8FF2-44B4-B8E7-84C8E1206C8D}" type="datetimeFigureOut">
              <a:rPr lang="zh-TW" altLang="en-US" smtClean="0"/>
              <a:t>2018/4/18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2269507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7AD8F7D-8FF2-44B4-B8E7-84C8E1206C8D}" type="datetimeFigureOut">
              <a:rPr lang="zh-TW" altLang="en-US" smtClean="0"/>
              <a:t>2018/4/18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2824323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77AD8F7D-8FF2-44B4-B8E7-84C8E1206C8D}" type="datetimeFigureOut">
              <a:rPr lang="zh-TW" altLang="en-US" smtClean="0"/>
              <a:t>2018/4/18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364627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AD8F7D-8FF2-44B4-B8E7-84C8E1206C8D}" type="datetimeFigureOut">
              <a:rPr lang="zh-TW" altLang="en-US" smtClean="0"/>
              <a:t>2018/4/18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760192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7AD8F7D-8FF2-44B4-B8E7-84C8E1206C8D}" type="datetimeFigureOut">
              <a:rPr lang="zh-TW" altLang="en-US" smtClean="0"/>
              <a:t>2018/4/18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135737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7AD8F7D-8FF2-44B4-B8E7-84C8E1206C8D}" type="datetimeFigureOut">
              <a:rPr lang="zh-TW" altLang="en-US" smtClean="0"/>
              <a:t>2018/4/18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422125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AD8F7D-8FF2-44B4-B8E7-84C8E1206C8D}" type="datetimeFigureOut">
              <a:rPr lang="zh-TW" altLang="en-US" smtClean="0"/>
              <a:t>2018/4/18</a:t>
            </a:fld>
            <a:endParaRPr lang="zh-TW"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14E4D2-056F-4EFC-A49D-A192FD735C90}" type="slidenum">
              <a:rPr lang="zh-TW" altLang="en-US" smtClean="0"/>
              <a:t>‹#›</a:t>
            </a:fld>
            <a:endParaRPr lang="zh-TW" altLang="en-US"/>
          </a:p>
        </p:txBody>
      </p:sp>
    </p:spTree>
    <p:extLst>
      <p:ext uri="{BB962C8B-B14F-4D97-AF65-F5344CB8AC3E}">
        <p14:creationId xmlns:p14="http://schemas.microsoft.com/office/powerpoint/2010/main" val="4245346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hyperlink" Target="http://admin.taiwan.net.tw/upload/statistic/20180306/8434f2d4-3366-4f79-aa26-f2a4a911fbde.pdf"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hyperlink" Target="http://data.taipei/opendata/datalist/datasetMeta?oid=df97f2ce-eb83-44e8-b2ef-76b50a4d0be9" TargetMode="External" /><Relationship Id="rId7" Type="http://schemas.openxmlformats.org/officeDocument/2006/relationships/hyperlink" Target="https://data.gov.tw/dataset/7780" TargetMode="External" /><Relationship Id="rId2" Type="http://schemas.openxmlformats.org/officeDocument/2006/relationships/hyperlink" Target="http://data.taipei/opendata/datalist/apiAccess?scope=resourceAquire&amp;rid=36847f3f-deff-4183-a5bb-800737591de5" TargetMode="External" /><Relationship Id="rId1" Type="http://schemas.openxmlformats.org/officeDocument/2006/relationships/slideLayout" Target="../slideLayouts/slideLayout2.xml" /><Relationship Id="rId6" Type="http://schemas.openxmlformats.org/officeDocument/2006/relationships/hyperlink" Target="http://data.taipei/opendata/datalist/datasetMeta?oid=d384ad18-1d77-4475-aa2a-34aa8fadafad" TargetMode="External" /><Relationship Id="rId5" Type="http://schemas.openxmlformats.org/officeDocument/2006/relationships/hyperlink" Target="http://data.taipei/opendata/datalist/datasetMeta?oid=d5c0656b-5250-4179-a491-c94daa56ef2c" TargetMode="External" /><Relationship Id="rId4" Type="http://schemas.openxmlformats.org/officeDocument/2006/relationships/hyperlink" Target="https://data.gov.tw/dataset/6069"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lgn="ctr"/>
            <a:r>
              <a:rPr lang="zh-TW" altLang="en-US" dirty="0">
                <a:latin typeface="微軟正黑體" panose="020B0604030504040204" pitchFamily="34" charset="-120"/>
                <a:ea typeface="微軟正黑體" panose="020B0604030504040204" pitchFamily="34" charset="-120"/>
              </a:rPr>
              <a:t>漂流</a:t>
            </a:r>
          </a:p>
        </p:txBody>
      </p:sp>
      <p:sp>
        <p:nvSpPr>
          <p:cNvPr id="3" name="副標題 2"/>
          <p:cNvSpPr>
            <a:spLocks noGrp="1"/>
          </p:cNvSpPr>
          <p:nvPr>
            <p:ph type="subTitle" idx="1"/>
          </p:nvPr>
        </p:nvSpPr>
        <p:spPr/>
        <p:txBody>
          <a:bodyPr>
            <a:normAutofit/>
          </a:bodyPr>
          <a:lstStyle/>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組員</a:t>
            </a:r>
            <a:r>
              <a:rPr lang="en-US" altLang="zh-TW" dirty="0">
                <a:latin typeface="微軟正黑體" panose="020B0604030504040204" pitchFamily="34" charset="-120"/>
                <a:ea typeface="微軟正黑體" panose="020B0604030504040204" pitchFamily="34" charset="-120"/>
              </a:rPr>
              <a:t>：M10607504 </a:t>
            </a:r>
            <a:r>
              <a:rPr lang="zh-TW" altLang="en-US" dirty="0">
                <a:latin typeface="微軟正黑體" panose="020B0604030504040204" pitchFamily="34" charset="-120"/>
                <a:ea typeface="微軟正黑體" panose="020B0604030504040204" pitchFamily="34" charset="-120"/>
              </a:rPr>
              <a:t>林新皓</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M10607512 </a:t>
            </a:r>
            <a:r>
              <a:rPr lang="zh-TW" altLang="en-US" dirty="0">
                <a:latin typeface="微軟正黑體" panose="020B0604030504040204" pitchFamily="34" charset="-120"/>
                <a:ea typeface="微軟正黑體" panose="020B0604030504040204" pitchFamily="34" charset="-120"/>
              </a:rPr>
              <a:t>葉冠麟</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9660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26F2F7-EF81-4978-B163-1D449207C09A}"/>
              </a:ext>
            </a:extLst>
          </p:cNvPr>
          <p:cNvSpPr>
            <a:spLocks noGrp="1"/>
          </p:cNvSpPr>
          <p:nvPr>
            <p:ph type="title"/>
          </p:nvPr>
        </p:nvSpPr>
        <p:spPr/>
        <p:txBody>
          <a:bodyPr/>
          <a:lstStyle/>
          <a:p>
            <a:r>
              <a:rPr lang="zh-TW" altLang="en-US" dirty="0"/>
              <a:t>工作分配</a:t>
            </a:r>
          </a:p>
        </p:txBody>
      </p:sp>
      <p:sp>
        <p:nvSpPr>
          <p:cNvPr id="3" name="內容版面配置區 2">
            <a:extLst>
              <a:ext uri="{FF2B5EF4-FFF2-40B4-BE49-F238E27FC236}">
                <a16:creationId xmlns:a16="http://schemas.microsoft.com/office/drawing/2014/main" id="{F85E6F45-F640-433D-9B35-FC4732DD129D}"/>
              </a:ext>
            </a:extLst>
          </p:cNvPr>
          <p:cNvSpPr>
            <a:spLocks noGrp="1"/>
          </p:cNvSpPr>
          <p:nvPr>
            <p:ph idx="1"/>
          </p:nvPr>
        </p:nvSpPr>
        <p:spPr/>
        <p:txBody>
          <a:bodyPr/>
          <a:lstStyle/>
          <a:p>
            <a:r>
              <a:rPr lang="en-US" altLang="zh-TW" dirty="0">
                <a:latin typeface="微軟正黑體" panose="020B0604030504040204" pitchFamily="34" charset="-120"/>
                <a:ea typeface="微軟正黑體" panose="020B0604030504040204" pitchFamily="34" charset="-120"/>
              </a:rPr>
              <a:t>M10607504	</a:t>
            </a:r>
            <a:r>
              <a:rPr lang="zh-TW" altLang="en-US" dirty="0">
                <a:latin typeface="微軟正黑體" panose="020B0604030504040204" pitchFamily="34" charset="-120"/>
                <a:ea typeface="微軟正黑體" panose="020B0604030504040204" pitchFamily="34" charset="-120"/>
              </a:rPr>
              <a:t>林新澔：資料蒐集整理、系統構想</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M10607512</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葉冠麟：系統構想、</a:t>
            </a:r>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雛形設計</a:t>
            </a:r>
          </a:p>
        </p:txBody>
      </p:sp>
    </p:spTree>
    <p:extLst>
      <p:ext uri="{BB962C8B-B14F-4D97-AF65-F5344CB8AC3E}">
        <p14:creationId xmlns:p14="http://schemas.microsoft.com/office/powerpoint/2010/main" val="88649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43698" y="457200"/>
            <a:ext cx="10959326" cy="6178377"/>
          </a:xfrm>
        </p:spPr>
        <p:txBody>
          <a:bodyPr>
            <a:normAutofit/>
          </a:bodyPr>
          <a:lstStyle/>
          <a:p>
            <a:pPr marL="0" indent="0" algn="ctr">
              <a:buNone/>
            </a:pPr>
            <a:r>
              <a:rPr lang="en-US" altLang="zh-TW" sz="4000" dirty="0"/>
              <a:t>END</a:t>
            </a:r>
            <a:endParaRPr lang="zh-TW" altLang="en-US" sz="4000" dirty="0"/>
          </a:p>
        </p:txBody>
      </p:sp>
    </p:spTree>
    <p:extLst>
      <p:ext uri="{BB962C8B-B14F-4D97-AF65-F5344CB8AC3E}">
        <p14:creationId xmlns:p14="http://schemas.microsoft.com/office/powerpoint/2010/main" val="286930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動機</a:t>
            </a:r>
          </a:p>
        </p:txBody>
      </p:sp>
      <p:sp>
        <p:nvSpPr>
          <p:cNvPr id="3" name="內容版面配置區 2"/>
          <p:cNvSpPr>
            <a:spLocks noGrp="1"/>
          </p:cNvSpPr>
          <p:nvPr>
            <p:ph idx="1"/>
          </p:nvPr>
        </p:nvSpPr>
        <p:spPr>
          <a:xfrm>
            <a:off x="1276493" y="2438399"/>
            <a:ext cx="10018713" cy="3124201"/>
          </a:xfrm>
        </p:spPr>
        <p:txBody>
          <a:bodyPr anchor="t">
            <a:normAutofit/>
          </a:bodyPr>
          <a:lstStyle/>
          <a:p>
            <a:pPr marL="0" indent="457200" algn="just">
              <a:buNone/>
            </a:pPr>
            <a:r>
              <a:rPr lang="zh-TW" altLang="en-US" dirty="0">
                <a:latin typeface="微軟正黑體" panose="020B0604030504040204" pitchFamily="34" charset="-120"/>
                <a:ea typeface="微軟正黑體" panose="020B0604030504040204" pitchFamily="34" charset="-120"/>
              </a:rPr>
              <a:t>在繁忙的生活中，避免被沉重的壓力擊垮，一定要有舒壓的途徑。除了戶外運動，民眾也可以選擇游山玩水，而透過網路找到的景點千千萬萬，還是要自己決定行程。此時若有</a:t>
            </a:r>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可以帶領民眾隨波逐流，拜訪名勝古蹟，踏遍青山萬水，閱盡天下美景。省去查資料與決定行程等諸多繁瑣細節。</a:t>
            </a:r>
            <a:endParaRPr lang="en-US" altLang="zh-TW" dirty="0">
              <a:latin typeface="微軟正黑體" panose="020B0604030504040204" pitchFamily="34" charset="-120"/>
              <a:ea typeface="微軟正黑體" panose="020B0604030504040204" pitchFamily="34" charset="-120"/>
            </a:endParaRPr>
          </a:p>
          <a:p>
            <a:pPr marL="0" indent="457200">
              <a:buNone/>
            </a:pPr>
            <a:endParaRPr lang="en-US" altLang="zh-TW" dirty="0">
              <a:latin typeface="微軟正黑體" panose="020B0604030504040204" pitchFamily="34" charset="-120"/>
              <a:ea typeface="微軟正黑體" panose="020B0604030504040204" pitchFamily="34" charset="-120"/>
            </a:endParaRPr>
          </a:p>
          <a:p>
            <a:pPr marL="0" indent="457200">
              <a:buNone/>
            </a:pPr>
            <a:r>
              <a:rPr lang="zh-TW" altLang="en-US" dirty="0">
                <a:latin typeface="微軟正黑體" panose="020B0604030504040204" pitchFamily="34" charset="-120"/>
                <a:ea typeface="微軟正黑體" panose="020B0604030504040204" pitchFamily="34" charset="-120"/>
              </a:rPr>
              <a:t>參賽組別</a:t>
            </a:r>
            <a:r>
              <a:rPr lang="zh-TW" altLang="en-US" dirty="0">
                <a:latin typeface="新細明體" panose="02020500000000000000" pitchFamily="18" charset="-120"/>
              </a:rPr>
              <a:t>：</a:t>
            </a:r>
            <a:r>
              <a:rPr lang="zh-TW" altLang="en-US" dirty="0">
                <a:latin typeface="微軟正黑體" panose="020B0604030504040204" pitchFamily="34" charset="-120"/>
                <a:ea typeface="微軟正黑體" panose="020B0604030504040204" pitchFamily="34" charset="-120"/>
              </a:rPr>
              <a:t>多元族群氣象資料應用組</a:t>
            </a:r>
          </a:p>
        </p:txBody>
      </p:sp>
    </p:spTree>
    <p:extLst>
      <p:ext uri="{BB962C8B-B14F-4D97-AF65-F5344CB8AC3E}">
        <p14:creationId xmlns:p14="http://schemas.microsoft.com/office/powerpoint/2010/main" val="4083580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適切性</a:t>
            </a:r>
          </a:p>
        </p:txBody>
      </p:sp>
      <p:sp>
        <p:nvSpPr>
          <p:cNvPr id="3" name="內容版面配置區 2"/>
          <p:cNvSpPr>
            <a:spLocks noGrp="1"/>
          </p:cNvSpPr>
          <p:nvPr>
            <p:ph idx="1"/>
          </p:nvPr>
        </p:nvSpPr>
        <p:spPr>
          <a:xfrm>
            <a:off x="1484311" y="2666999"/>
            <a:ext cx="5269416" cy="3429001"/>
          </a:xfrm>
        </p:spPr>
        <p:txBody>
          <a:bodyPr anchor="t">
            <a:normAutofit lnSpcReduction="10000"/>
          </a:bodyPr>
          <a:lstStyle/>
          <a:p>
            <a:pPr indent="457200" algn="just">
              <a:buNone/>
            </a:pPr>
            <a:r>
              <a:rPr lang="zh-TW" altLang="en-US" dirty="0">
                <a:latin typeface="微軟正黑體" panose="020B0604030504040204" pitchFamily="34" charset="-120"/>
                <a:ea typeface="微軟正黑體" panose="020B0604030504040204" pitchFamily="34" charset="-120"/>
              </a:rPr>
              <a:t>整合景點、餐廳、停車場、氣象資料，規劃出理想行程，並避免不適合的旅遊，如某地區天候不佳則顯示不適合旅遊。</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收錄眾多旅遊景點</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收錄眾多餐廳</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可依照地區與種類自動安排行程</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將資料簡潔呈現</a:t>
            </a:r>
          </a:p>
          <a:p>
            <a:pPr indent="457200">
              <a:buNone/>
            </a:pPr>
            <a:endParaRPr lang="zh-TW" altLang="en-US" dirty="0">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6440" y="2666353"/>
            <a:ext cx="2261936" cy="4021220"/>
          </a:xfrm>
          <a:prstGeom prst="rect">
            <a:avLst/>
          </a:prstGeom>
        </p:spPr>
      </p:pic>
      <p:pic>
        <p:nvPicPr>
          <p:cNvPr id="5" name="圖片 4"/>
          <p:cNvPicPr>
            <a:picLocks noChangeAspect="1"/>
          </p:cNvPicPr>
          <p:nvPr/>
        </p:nvPicPr>
        <p:blipFill>
          <a:blip r:embed="rId3"/>
          <a:stretch>
            <a:fillRect/>
          </a:stretch>
        </p:blipFill>
        <p:spPr>
          <a:xfrm>
            <a:off x="9241089" y="2666999"/>
            <a:ext cx="2261935" cy="4020574"/>
          </a:xfrm>
          <a:prstGeom prst="rect">
            <a:avLst/>
          </a:prstGeom>
        </p:spPr>
      </p:pic>
    </p:spTree>
    <p:extLst>
      <p:ext uri="{BB962C8B-B14F-4D97-AF65-F5344CB8AC3E}">
        <p14:creationId xmlns:p14="http://schemas.microsoft.com/office/powerpoint/2010/main" val="273895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創新性</a:t>
            </a:r>
          </a:p>
        </p:txBody>
      </p:sp>
      <p:sp>
        <p:nvSpPr>
          <p:cNvPr id="3" name="內容版面配置區 2"/>
          <p:cNvSpPr>
            <a:spLocks noGrp="1"/>
          </p:cNvSpPr>
          <p:nvPr>
            <p:ph idx="1"/>
          </p:nvPr>
        </p:nvSpPr>
        <p:spPr>
          <a:xfrm>
            <a:off x="1484311" y="2547729"/>
            <a:ext cx="4611689" cy="3124201"/>
          </a:xfrm>
        </p:spPr>
        <p:txBody>
          <a:bodyPr anchor="t"/>
          <a:lstStyle/>
          <a:p>
            <a:pPr marL="0" indent="0" algn="just">
              <a:buNone/>
            </a:pP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此系統依照天氣、路線、地區自動規劃行程，節省決定地點與規劃行程的時間。</a:t>
            </a:r>
            <a:endParaRPr lang="zh-TW" altLang="en-US" dirty="0"/>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3667" y="2547729"/>
            <a:ext cx="2390274" cy="4249376"/>
          </a:xfrm>
          <a:prstGeom prst="rect">
            <a:avLst/>
          </a:prstGeom>
        </p:spPr>
      </p:pic>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2750" y="2547729"/>
            <a:ext cx="2390274" cy="4249376"/>
          </a:xfrm>
          <a:prstGeom prst="rect">
            <a:avLst/>
          </a:prstGeom>
        </p:spPr>
      </p:pic>
    </p:spTree>
    <p:extLst>
      <p:ext uri="{BB962C8B-B14F-4D97-AF65-F5344CB8AC3E}">
        <p14:creationId xmlns:p14="http://schemas.microsoft.com/office/powerpoint/2010/main" val="1584992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創新性</a:t>
            </a:r>
          </a:p>
        </p:txBody>
      </p:sp>
      <p:sp>
        <p:nvSpPr>
          <p:cNvPr id="3" name="內容版面配置區 2"/>
          <p:cNvSpPr>
            <a:spLocks noGrp="1"/>
          </p:cNvSpPr>
          <p:nvPr>
            <p:ph idx="1"/>
          </p:nvPr>
        </p:nvSpPr>
        <p:spPr>
          <a:xfrm>
            <a:off x="1484311" y="2547729"/>
            <a:ext cx="10018713" cy="3124201"/>
          </a:xfrm>
        </p:spPr>
        <p:txBody>
          <a:bodyPr anchor="t">
            <a:normAutofit fontScale="92500" lnSpcReduction="10000"/>
          </a:bodyPr>
          <a:lstStyle/>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使用者可自行設定規劃條件</a:t>
            </a:r>
            <a:endParaRPr lang="en-US" altLang="zh-TW" dirty="0">
              <a:latin typeface="微軟正黑體" panose="020B0604030504040204" pitchFamily="34" charset="-120"/>
              <a:ea typeface="微軟正黑體" panose="020B0604030504040204" pitchFamily="34" charset="-120"/>
            </a:endParaRPr>
          </a:p>
          <a:p>
            <a:pPr marL="0" indent="457200">
              <a:buNone/>
            </a:pPr>
            <a:r>
              <a:rPr lang="en-US" altLang="zh-TW" dirty="0">
                <a:latin typeface="微軟正黑體" panose="020B0604030504040204" pitchFamily="34" charset="-120"/>
                <a:ea typeface="微軟正黑體" panose="020B0604030504040204" pitchFamily="34" charset="-120"/>
              </a:rPr>
              <a:t>	1.	</a:t>
            </a:r>
            <a:r>
              <a:rPr lang="zh-TW" altLang="en-US" dirty="0">
                <a:latin typeface="微軟正黑體" panose="020B0604030504040204" pitchFamily="34" charset="-120"/>
                <a:ea typeface="微軟正黑體" panose="020B0604030504040204" pitchFamily="34" charset="-120"/>
              </a:rPr>
              <a:t>指定日期</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以近兩周為主</a:t>
            </a:r>
            <a:r>
              <a:rPr lang="en-US" altLang="zh-TW" dirty="0">
                <a:latin typeface="微軟正黑體" panose="020B0604030504040204" pitchFamily="34" charset="-120"/>
                <a:ea typeface="微軟正黑體" panose="020B0604030504040204" pitchFamily="34" charset="-120"/>
              </a:rPr>
              <a:t>)</a:t>
            </a:r>
          </a:p>
          <a:p>
            <a:pPr marL="0" indent="457200">
              <a:buNone/>
            </a:pPr>
            <a:r>
              <a:rPr lang="en-US" altLang="zh-TW" dirty="0">
                <a:latin typeface="微軟正黑體" panose="020B0604030504040204" pitchFamily="34" charset="-120"/>
                <a:ea typeface="微軟正黑體" panose="020B0604030504040204" pitchFamily="34" charset="-120"/>
              </a:rPr>
              <a:t>	2.	</a:t>
            </a:r>
            <a:r>
              <a:rPr lang="zh-TW" altLang="en-US" dirty="0">
                <a:latin typeface="微軟正黑體" panose="020B0604030504040204" pitchFamily="34" charset="-120"/>
                <a:ea typeface="微軟正黑體" panose="020B0604030504040204" pitchFamily="34" charset="-120"/>
              </a:rPr>
              <a:t>地區</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依縣市進行區分</a:t>
            </a:r>
            <a:r>
              <a:rPr lang="en-US" altLang="zh-TW" dirty="0">
                <a:latin typeface="微軟正黑體" panose="020B0604030504040204" pitchFamily="34" charset="-120"/>
                <a:ea typeface="微軟正黑體" panose="020B0604030504040204" pitchFamily="34" charset="-120"/>
              </a:rPr>
              <a:t>)</a:t>
            </a:r>
          </a:p>
          <a:p>
            <a:pPr marL="0" indent="457200">
              <a:buNone/>
            </a:pPr>
            <a:r>
              <a:rPr lang="en-US" altLang="zh-TW" dirty="0">
                <a:latin typeface="微軟正黑體" panose="020B0604030504040204" pitchFamily="34" charset="-120"/>
                <a:ea typeface="微軟正黑體" panose="020B0604030504040204" pitchFamily="34" charset="-120"/>
              </a:rPr>
              <a:t>	3.	</a:t>
            </a:r>
            <a:r>
              <a:rPr lang="zh-TW" altLang="en-US" dirty="0">
                <a:latin typeface="微軟正黑體" panose="020B0604030504040204" pitchFamily="34" charset="-120"/>
                <a:ea typeface="微軟正黑體" panose="020B0604030504040204" pitchFamily="34" charset="-120"/>
              </a:rPr>
              <a:t>指定交通方式</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大眾運輸或自行開車</a:t>
            </a:r>
            <a:r>
              <a:rPr lang="en-US" altLang="zh-TW" dirty="0">
                <a:latin typeface="微軟正黑體" panose="020B0604030504040204" pitchFamily="34" charset="-120"/>
                <a:ea typeface="微軟正黑體" panose="020B0604030504040204" pitchFamily="34" charset="-120"/>
              </a:rPr>
              <a:t>)</a:t>
            </a:r>
          </a:p>
          <a:p>
            <a:pPr marL="0" indent="457200">
              <a:buNone/>
            </a:pPr>
            <a:r>
              <a:rPr lang="en-US" altLang="zh-TW" dirty="0">
                <a:latin typeface="微軟正黑體" panose="020B0604030504040204" pitchFamily="34" charset="-120"/>
                <a:ea typeface="微軟正黑體" panose="020B0604030504040204" pitchFamily="34" charset="-120"/>
              </a:rPr>
              <a:t>	4.	</a:t>
            </a:r>
            <a:r>
              <a:rPr lang="zh-TW" altLang="en-US" dirty="0">
                <a:latin typeface="微軟正黑體" panose="020B0604030504040204" pitchFamily="34" charset="-120"/>
                <a:ea typeface="微軟正黑體" panose="020B0604030504040204" pitchFamily="34" charset="-120"/>
              </a:rPr>
              <a:t>景點類型</a:t>
            </a:r>
            <a:endParaRPr lang="en-US" altLang="zh-TW" dirty="0">
              <a:latin typeface="微軟正黑體" panose="020B0604030504040204" pitchFamily="34" charset="-120"/>
              <a:ea typeface="微軟正黑體" panose="020B0604030504040204" pitchFamily="34" charset="-120"/>
            </a:endParaRPr>
          </a:p>
          <a:p>
            <a:pPr marL="0" indent="457200">
              <a:buNone/>
            </a:pPr>
            <a:r>
              <a:rPr lang="zh-TW" altLang="en-US" dirty="0">
                <a:latin typeface="微軟正黑體" panose="020B0604030504040204" pitchFamily="34" charset="-120"/>
                <a:ea typeface="微軟正黑體" panose="020B0604030504040204" pitchFamily="34" charset="-120"/>
              </a:rPr>
              <a:t>系統會依照氣象狀況自動決定行程，最後列出全部行程及沿途景點、餐廳，若超過一日的行程，系統會連到利於後續行程的飯店讓使用者預約。</a:t>
            </a:r>
          </a:p>
        </p:txBody>
      </p:sp>
    </p:spTree>
    <p:extLst>
      <p:ext uri="{BB962C8B-B14F-4D97-AF65-F5344CB8AC3E}">
        <p14:creationId xmlns:p14="http://schemas.microsoft.com/office/powerpoint/2010/main" val="261141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可行性</a:t>
            </a:r>
          </a:p>
        </p:txBody>
      </p:sp>
      <p:sp>
        <p:nvSpPr>
          <p:cNvPr id="3" name="內容版面配置區 2"/>
          <p:cNvSpPr>
            <a:spLocks noGrp="1"/>
          </p:cNvSpPr>
          <p:nvPr>
            <p:ph idx="1"/>
          </p:nvPr>
        </p:nvSpPr>
        <p:spPr/>
        <p:txBody>
          <a:bodyPr anchor="t"/>
          <a:lstStyle/>
          <a:p>
            <a:pPr marL="0" indent="457200">
              <a:buNone/>
            </a:pPr>
            <a:r>
              <a:rPr lang="zh-TW" altLang="en-US" dirty="0">
                <a:latin typeface="微軟正黑體" panose="020B0604030504040204" pitchFamily="34" charset="-120"/>
                <a:ea typeface="微軟正黑體" panose="020B0604030504040204" pitchFamily="34" charset="-120"/>
              </a:rPr>
              <a:t>此系統運作方式是使用</a:t>
            </a:r>
            <a:r>
              <a:rPr lang="en-US" altLang="zh-TW" dirty="0">
                <a:latin typeface="微軟正黑體" panose="020B0604030504040204" pitchFamily="34" charset="-120"/>
                <a:ea typeface="微軟正黑體" panose="020B0604030504040204" pitchFamily="34" charset="-120"/>
              </a:rPr>
              <a:t>API</a:t>
            </a:r>
            <a:r>
              <a:rPr lang="zh-TW" altLang="en-US" dirty="0">
                <a:latin typeface="微軟正黑體" panose="020B0604030504040204" pitchFamily="34" charset="-120"/>
                <a:ea typeface="微軟正黑體" panose="020B0604030504040204" pitchFamily="34" charset="-120"/>
              </a:rPr>
              <a:t>獲取資料，再結合</a:t>
            </a:r>
            <a:r>
              <a:rPr lang="en-US" altLang="zh-TW" dirty="0">
                <a:latin typeface="微軟正黑體" panose="020B0604030504040204" pitchFamily="34" charset="-120"/>
                <a:ea typeface="微軟正黑體" panose="020B0604030504040204" pitchFamily="34" charset="-120"/>
              </a:rPr>
              <a:t>Google</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Map</a:t>
            </a:r>
            <a:r>
              <a:rPr lang="zh-TW" altLang="en-US" dirty="0">
                <a:latin typeface="微軟正黑體" panose="020B0604030504040204" pitchFamily="34" charset="-120"/>
                <a:ea typeface="微軟正黑體" panose="020B0604030504040204" pitchFamily="34" charset="-120"/>
              </a:rPr>
              <a:t>進行估算，依照使用者指定日期選擇天氣較好的區域，再挑選附近之景點、餐廳，並配合當地店家營業時間或景點開放時間以及交通方式進行旅遊規劃，最後顯示整個路線行程及相近各景點與餐廳。</a:t>
            </a:r>
          </a:p>
        </p:txBody>
      </p:sp>
    </p:spTree>
    <p:extLst>
      <p:ext uri="{BB962C8B-B14F-4D97-AF65-F5344CB8AC3E}">
        <p14:creationId xmlns:p14="http://schemas.microsoft.com/office/powerpoint/2010/main" val="99543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市場性</a:t>
            </a:r>
          </a:p>
        </p:txBody>
      </p:sp>
      <p:sp>
        <p:nvSpPr>
          <p:cNvPr id="3" name="內容版面配置區 2"/>
          <p:cNvSpPr>
            <a:spLocks noGrp="1"/>
          </p:cNvSpPr>
          <p:nvPr>
            <p:ph idx="1"/>
          </p:nvPr>
        </p:nvSpPr>
        <p:spPr>
          <a:xfrm>
            <a:off x="1484310" y="2666998"/>
            <a:ext cx="10018713" cy="4191001"/>
          </a:xfrm>
        </p:spPr>
        <p:txBody>
          <a:bodyPr anchor="t">
            <a:normAutofit/>
          </a:bodyPr>
          <a:lstStyle/>
          <a:p>
            <a:pPr marL="0" indent="457200">
              <a:buNone/>
            </a:pPr>
            <a:r>
              <a:rPr lang="zh-TW" altLang="en-US" dirty="0">
                <a:latin typeface="微軟正黑體" panose="020B0604030504040204" pitchFamily="34" charset="-120"/>
                <a:ea typeface="微軟正黑體" panose="020B0604030504040204" pitchFamily="34" charset="-120"/>
              </a:rPr>
              <a:t>國人在國內的旅遊方式約</a:t>
            </a:r>
            <a:r>
              <a:rPr lang="en-US" altLang="zh-TW" dirty="0">
                <a:solidFill>
                  <a:srgbClr val="FF0000"/>
                </a:solidFill>
                <a:latin typeface="微軟正黑體" panose="020B0604030504040204" pitchFamily="34" charset="-120"/>
                <a:ea typeface="微軟正黑體" panose="020B0604030504040204" pitchFamily="34" charset="-120"/>
              </a:rPr>
              <a:t>88%</a:t>
            </a:r>
            <a:r>
              <a:rPr lang="zh-TW" altLang="en-US" dirty="0">
                <a:latin typeface="微軟正黑體" panose="020B0604030504040204" pitchFamily="34" charset="-120"/>
                <a:ea typeface="微軟正黑體" panose="020B0604030504040204" pitchFamily="34" charset="-120"/>
              </a:rPr>
              <a:t>採「</a:t>
            </a:r>
            <a:r>
              <a:rPr lang="zh-TW" altLang="en-US" dirty="0">
                <a:solidFill>
                  <a:srgbClr val="FF0000"/>
                </a:solidFill>
                <a:latin typeface="微軟正黑體" panose="020B0604030504040204" pitchFamily="34" charset="-120"/>
                <a:ea typeface="微軟正黑體" panose="020B0604030504040204" pitchFamily="34" charset="-120"/>
              </a:rPr>
              <a:t>個人旅遊</a:t>
            </a:r>
            <a:r>
              <a:rPr lang="zh-TW" altLang="en-US" dirty="0">
                <a:latin typeface="微軟正黑體" panose="020B0604030504040204" pitchFamily="34" charset="-120"/>
                <a:ea typeface="微軟正黑體" panose="020B0604030504040204" pitchFamily="34" charset="-120"/>
              </a:rPr>
              <a:t>」，意指自行規劃旅遊且主要利用交通工具非遊覽車。而選擇參加旅行社套裝行程的原因常為「套裝行程具吸引力」、「</a:t>
            </a:r>
            <a:r>
              <a:rPr lang="zh-TW" altLang="en-US" dirty="0">
                <a:solidFill>
                  <a:srgbClr val="FF0000"/>
                </a:solidFill>
                <a:latin typeface="微軟正黑體" panose="020B0604030504040204" pitchFamily="34" charset="-120"/>
                <a:ea typeface="微軟正黑體" panose="020B0604030504040204" pitchFamily="34" charset="-120"/>
              </a:rPr>
              <a:t>節省自行規劃行程的時間</a:t>
            </a:r>
            <a:r>
              <a:rPr lang="zh-TW" altLang="en-US" dirty="0">
                <a:latin typeface="微軟正黑體" panose="020B0604030504040204" pitchFamily="34" charset="-120"/>
                <a:ea typeface="微軟正黑體" panose="020B0604030504040204" pitchFamily="34" charset="-120"/>
              </a:rPr>
              <a:t>」及「不必自己開車」。</a:t>
            </a:r>
            <a:endParaRPr lang="en-US" altLang="zh-TW" dirty="0">
              <a:latin typeface="微軟正黑體" panose="020B0604030504040204" pitchFamily="34" charset="-120"/>
              <a:ea typeface="微軟正黑體" panose="020B0604030504040204" pitchFamily="34" charset="-120"/>
            </a:endParaRPr>
          </a:p>
          <a:p>
            <a:pPr marL="0" indent="457200">
              <a:buNone/>
            </a:pPr>
            <a:endParaRPr lang="en-US" altLang="zh-TW" dirty="0">
              <a:latin typeface="微軟正黑體" panose="020B0604030504040204" pitchFamily="34" charset="-120"/>
              <a:ea typeface="微軟正黑體" panose="020B0604030504040204" pitchFamily="34" charset="-120"/>
            </a:endParaRPr>
          </a:p>
          <a:p>
            <a:pPr marL="0" indent="457200">
              <a:buNone/>
            </a:pPr>
            <a:endParaRPr lang="en-US" altLang="zh-TW" dirty="0">
              <a:latin typeface="微軟正黑體" panose="020B0604030504040204" pitchFamily="34" charset="-120"/>
              <a:ea typeface="微軟正黑體" panose="020B0604030504040204" pitchFamily="34" charset="-120"/>
            </a:endParaRPr>
          </a:p>
          <a:p>
            <a:pPr marL="0" indent="457200">
              <a:buNone/>
            </a:pPr>
            <a:endParaRPr lang="en-US" altLang="zh-TW" dirty="0">
              <a:latin typeface="微軟正黑體" panose="020B0604030504040204" pitchFamily="34" charset="-120"/>
              <a:ea typeface="微軟正黑體" panose="020B0604030504040204" pitchFamily="34" charset="-120"/>
            </a:endParaRPr>
          </a:p>
          <a:p>
            <a:pPr marL="0" indent="457200">
              <a:buNone/>
            </a:pPr>
            <a:endParaRPr lang="en-US" altLang="zh-TW" dirty="0">
              <a:latin typeface="微軟正黑體" panose="020B0604030504040204" pitchFamily="34" charset="-120"/>
              <a:ea typeface="微軟正黑體" panose="020B0604030504040204" pitchFamily="34" charset="-120"/>
            </a:endParaRPr>
          </a:p>
          <a:p>
            <a:pPr marL="0" indent="457200">
              <a:buNone/>
            </a:pPr>
            <a:endParaRPr lang="en-US" altLang="zh-TW" sz="1200" dirty="0">
              <a:latin typeface="微軟正黑體" panose="020B0604030504040204" pitchFamily="34" charset="-120"/>
              <a:ea typeface="微軟正黑體" panose="020B0604030504040204" pitchFamily="34" charset="-120"/>
            </a:endParaRPr>
          </a:p>
          <a:p>
            <a:pPr marL="0" indent="457200">
              <a:buNone/>
            </a:pP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參考交通部觀光局 </a:t>
            </a:r>
            <a:r>
              <a:rPr lang="en-US" altLang="zh-TW" sz="1200" dirty="0">
                <a:latin typeface="微軟正黑體" panose="020B0604030504040204" pitchFamily="34" charset="-120"/>
                <a:ea typeface="微軟正黑體" panose="020B0604030504040204" pitchFamily="34" charset="-120"/>
              </a:rPr>
              <a:t>2016 </a:t>
            </a:r>
            <a:r>
              <a:rPr lang="zh-TW" altLang="en-US" sz="1200" dirty="0">
                <a:latin typeface="微軟正黑體" panose="020B0604030504040204" pitchFamily="34" charset="-120"/>
                <a:ea typeface="微軟正黑體" panose="020B0604030504040204" pitchFamily="34" charset="-120"/>
              </a:rPr>
              <a:t>年 國人旅遊狀況調查</a:t>
            </a:r>
            <a:r>
              <a:rPr lang="en-US" altLang="zh-TW" sz="1200" dirty="0">
                <a:latin typeface="微軟正黑體" panose="020B0604030504040204" pitchFamily="34" charset="-120"/>
                <a:ea typeface="微軟正黑體" panose="020B0604030504040204" pitchFamily="34" charset="-120"/>
              </a:rPr>
              <a:t>:</a:t>
            </a:r>
            <a:r>
              <a:rPr lang="en-US" altLang="zh-TW" sz="1200" dirty="0">
                <a:hlinkClick r:id="rId2"/>
              </a:rPr>
              <a:t>http://admin.taiwan.net.tw/upload/statistic/20180306/8434f2d4-3366-4f79-aa26-f2a4a911fbde.pdf</a:t>
            </a:r>
            <a:r>
              <a:rPr lang="zh-TW" altLang="en-US" sz="1200" dirty="0"/>
              <a:t> </a:t>
            </a:r>
            <a:r>
              <a:rPr lang="en-US" altLang="zh-TW" sz="1200" dirty="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p>
            <a:pPr marL="0" indent="457200">
              <a:buNone/>
            </a:pPr>
            <a:endParaRPr lang="zh-TW" altLang="en-US"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33C5511E-07F8-4FC8-AF58-2D9A93252942}"/>
              </a:ext>
            </a:extLst>
          </p:cNvPr>
          <p:cNvPicPr>
            <a:picLocks noChangeAspect="1"/>
          </p:cNvPicPr>
          <p:nvPr/>
        </p:nvPicPr>
        <p:blipFill rotWithShape="1">
          <a:blip r:embed="rId3"/>
          <a:srcRect t="14844" b="4364"/>
          <a:stretch/>
        </p:blipFill>
        <p:spPr>
          <a:xfrm>
            <a:off x="2614985" y="3902242"/>
            <a:ext cx="7757361" cy="2269958"/>
          </a:xfrm>
          <a:prstGeom prst="rect">
            <a:avLst/>
          </a:prstGeom>
        </p:spPr>
      </p:pic>
    </p:spTree>
    <p:extLst>
      <p:ext uri="{BB962C8B-B14F-4D97-AF65-F5344CB8AC3E}">
        <p14:creationId xmlns:p14="http://schemas.microsoft.com/office/powerpoint/2010/main" val="255294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市場性</a:t>
            </a:r>
            <a:endParaRPr lang="zh-TW" altLang="en-US" dirty="0"/>
          </a:p>
        </p:txBody>
      </p:sp>
      <p:sp>
        <p:nvSpPr>
          <p:cNvPr id="3" name="內容版面配置區 2"/>
          <p:cNvSpPr>
            <a:spLocks noGrp="1"/>
          </p:cNvSpPr>
          <p:nvPr>
            <p:ph idx="1"/>
          </p:nvPr>
        </p:nvSpPr>
        <p:spPr/>
        <p:txBody>
          <a:bodyPr anchor="t"/>
          <a:lstStyle/>
          <a:p>
            <a:pPr marL="0" indent="0">
              <a:buNone/>
            </a:pP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依交通部觀光局 </a:t>
            </a:r>
            <a:r>
              <a:rPr lang="en-US" altLang="zh-TW" dirty="0">
                <a:latin typeface="微軟正黑體" panose="020B0604030504040204" pitchFamily="34" charset="-120"/>
                <a:ea typeface="微軟正黑體" panose="020B0604030504040204" pitchFamily="34" charset="-120"/>
              </a:rPr>
              <a:t>2016 </a:t>
            </a:r>
            <a:r>
              <a:rPr lang="zh-TW" altLang="en-US" dirty="0">
                <a:latin typeface="微軟正黑體" panose="020B0604030504040204" pitchFamily="34" charset="-120"/>
                <a:ea typeface="微軟正黑體" panose="020B0604030504040204" pitchFamily="34" charset="-120"/>
              </a:rPr>
              <a:t>年國人旅遊狀況調查狀況來看，大多數民眾偏好自行旅遊，而此</a:t>
            </a:r>
            <a:r>
              <a:rPr lang="en-US" altLang="zh-TW" dirty="0">
                <a:latin typeface="微軟正黑體" panose="020B0604030504040204" pitchFamily="34" charset="-120"/>
                <a:ea typeface="微軟正黑體" panose="020B0604030504040204" pitchFamily="34" charset="-120"/>
              </a:rPr>
              <a:t>APP</a:t>
            </a:r>
            <a:r>
              <a:rPr lang="zh-TW" altLang="en-US" dirty="0">
                <a:latin typeface="微軟正黑體" panose="020B0604030504040204" pitchFamily="34" charset="-120"/>
                <a:ea typeface="微軟正黑體" panose="020B0604030504040204" pitchFamily="34" charset="-120"/>
              </a:rPr>
              <a:t>可以提供路線、景點以及飯店的建議，對於花費大量時間規畫行程的民眾也是一種好選擇，且間接提高觀光產業人潮以及餐廳、飯店曝光機率。</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	</a:t>
            </a: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29568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OPEN</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DATA</a:t>
            </a:r>
            <a:endParaRPr lang="zh-TW" altLang="en-US" dirty="0"/>
          </a:p>
        </p:txBody>
      </p:sp>
      <p:sp>
        <p:nvSpPr>
          <p:cNvPr id="3" name="內容版面配置區 2"/>
          <p:cNvSpPr>
            <a:spLocks noGrp="1"/>
          </p:cNvSpPr>
          <p:nvPr>
            <p:ph idx="1"/>
          </p:nvPr>
        </p:nvSpPr>
        <p:spPr>
          <a:xfrm>
            <a:off x="2502568" y="2666998"/>
            <a:ext cx="9063790" cy="4041711"/>
          </a:xfrm>
        </p:spPr>
        <p:txBody>
          <a:bodyPr>
            <a:normAutofit fontScale="92500" lnSpcReduction="20000"/>
          </a:bodyPr>
          <a:lstStyle/>
          <a:p>
            <a:r>
              <a:rPr lang="zh-TW" altLang="en-US" sz="1600" dirty="0">
                <a:latin typeface="微軟正黑體" panose="020B0604030504040204" pitchFamily="34" charset="-120"/>
                <a:ea typeface="微軟正黑體" panose="020B0604030504040204" pitchFamily="34" charset="-120"/>
              </a:rPr>
              <a:t>台北市景點</a:t>
            </a:r>
            <a:endParaRPr lang="en-US" altLang="zh-TW" sz="1600" dirty="0">
              <a:latin typeface="微軟正黑體" panose="020B0604030504040204" pitchFamily="34" charset="-120"/>
              <a:ea typeface="微軟正黑體" panose="020B0604030504040204" pitchFamily="34" charset="-120"/>
            </a:endParaRPr>
          </a:p>
          <a:p>
            <a:pPr marL="0" indent="0">
              <a:buNone/>
            </a:pPr>
            <a:r>
              <a:rPr lang="en-US" altLang="zh-TW" sz="1600" dirty="0">
                <a:latin typeface="微軟正黑體" panose="020B0604030504040204" pitchFamily="34" charset="-120"/>
                <a:ea typeface="微軟正黑體" panose="020B0604030504040204" pitchFamily="34" charset="-120"/>
                <a:hlinkClick r:id="rId2"/>
              </a:rPr>
              <a:t>http://data.taipei/opendata/datalist/apiAccess?scope=resourceAquire&amp;rid=36847f3f-deff-4183-a5bb-800737591de5</a:t>
            </a:r>
            <a:r>
              <a:rPr lang="zh-TW" altLang="en-US" sz="1600" dirty="0">
                <a:latin typeface="微軟正黑體" panose="020B0604030504040204" pitchFamily="34" charset="-120"/>
                <a:ea typeface="微軟正黑體" panose="020B0604030504040204" pitchFamily="34" charset="-120"/>
              </a:rPr>
              <a:t> </a:t>
            </a:r>
            <a:endParaRPr lang="en-US" altLang="zh-TW" sz="1600" dirty="0">
              <a:latin typeface="微軟正黑體" panose="020B0604030504040204" pitchFamily="34" charset="-120"/>
              <a:ea typeface="微軟正黑體" panose="020B0604030504040204" pitchFamily="34" charset="-120"/>
            </a:endParaRPr>
          </a:p>
          <a:p>
            <a:r>
              <a:rPr lang="zh-TW" altLang="en-US" sz="1600" dirty="0">
                <a:latin typeface="微軟正黑體" panose="020B0604030504040204" pitchFamily="34" charset="-120"/>
                <a:ea typeface="微軟正黑體" panose="020B0604030504040204" pitchFamily="34" charset="-120"/>
              </a:rPr>
              <a:t>臺北美食環遊世界</a:t>
            </a:r>
            <a:r>
              <a:rPr lang="en-US" altLang="zh-TW" sz="1600" dirty="0">
                <a:latin typeface="微軟正黑體" panose="020B0604030504040204" pitchFamily="34" charset="-120"/>
                <a:ea typeface="微軟正黑體" panose="020B0604030504040204" pitchFamily="34" charset="-120"/>
              </a:rPr>
              <a:t>136</a:t>
            </a:r>
            <a:r>
              <a:rPr lang="zh-TW" altLang="en-US" sz="1600" dirty="0">
                <a:latin typeface="微軟正黑體" panose="020B0604030504040204" pitchFamily="34" charset="-120"/>
                <a:ea typeface="微軟正黑體" panose="020B0604030504040204" pitchFamily="34" charset="-120"/>
              </a:rPr>
              <a:t>家世界美食餐廳名單</a:t>
            </a:r>
            <a:endParaRPr lang="en-US" altLang="zh-TW" sz="1600" dirty="0">
              <a:latin typeface="微軟正黑體" panose="020B0604030504040204" pitchFamily="34" charset="-120"/>
              <a:ea typeface="微軟正黑體" panose="020B0604030504040204" pitchFamily="34" charset="-120"/>
            </a:endParaRPr>
          </a:p>
          <a:p>
            <a:pPr marL="0" indent="0">
              <a:buNone/>
            </a:pPr>
            <a:r>
              <a:rPr lang="en-US" altLang="zh-TW" sz="1600" dirty="0">
                <a:latin typeface="微軟正黑體" panose="020B0604030504040204" pitchFamily="34" charset="-120"/>
                <a:ea typeface="微軟正黑體" panose="020B0604030504040204" pitchFamily="34" charset="-120"/>
                <a:hlinkClick r:id="rId3"/>
              </a:rPr>
              <a:t>http://data.taipei/opendata/datalist/datasetMeta?oid=df97f2ce-eb83-44e8-b2ef-76b50a4d0be9</a:t>
            </a:r>
            <a:r>
              <a:rPr lang="zh-TW" altLang="en-US" sz="1600" dirty="0">
                <a:latin typeface="微軟正黑體" panose="020B0604030504040204" pitchFamily="34" charset="-120"/>
                <a:ea typeface="微軟正黑體" panose="020B0604030504040204" pitchFamily="34" charset="-120"/>
              </a:rPr>
              <a:t> </a:t>
            </a:r>
            <a:endParaRPr lang="en-US" altLang="zh-TW" sz="1600" dirty="0">
              <a:latin typeface="微軟正黑體" panose="020B0604030504040204" pitchFamily="34" charset="-120"/>
              <a:ea typeface="微軟正黑體" panose="020B0604030504040204" pitchFamily="34" charset="-120"/>
            </a:endParaRPr>
          </a:p>
          <a:p>
            <a:r>
              <a:rPr lang="zh-TW" altLang="en-US" sz="1600" dirty="0">
                <a:latin typeface="微軟正黑體" panose="020B0604030504040204" pitchFamily="34" charset="-120"/>
                <a:ea typeface="微軟正黑體" panose="020B0604030504040204" pitchFamily="34" charset="-120"/>
              </a:rPr>
              <a:t>一般天氣預報</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今明</a:t>
            </a:r>
            <a:r>
              <a:rPr lang="en-US" altLang="zh-TW" sz="1600" dirty="0">
                <a:latin typeface="微軟正黑體" panose="020B0604030504040204" pitchFamily="34" charset="-120"/>
                <a:ea typeface="微軟正黑體" panose="020B0604030504040204" pitchFamily="34" charset="-120"/>
              </a:rPr>
              <a:t>36</a:t>
            </a:r>
            <a:r>
              <a:rPr lang="zh-TW" altLang="en-US" sz="1600" dirty="0">
                <a:latin typeface="微軟正黑體" panose="020B0604030504040204" pitchFamily="34" charset="-120"/>
                <a:ea typeface="微軟正黑體" panose="020B0604030504040204" pitchFamily="34" charset="-120"/>
              </a:rPr>
              <a:t>小時天氣預報</a:t>
            </a:r>
            <a:endParaRPr lang="en-US" altLang="zh-TW" sz="1600" dirty="0">
              <a:latin typeface="微軟正黑體" panose="020B0604030504040204" pitchFamily="34" charset="-120"/>
              <a:ea typeface="微軟正黑體" panose="020B0604030504040204" pitchFamily="34" charset="-120"/>
            </a:endParaRPr>
          </a:p>
          <a:p>
            <a:pPr marL="0" indent="0">
              <a:buNone/>
            </a:pPr>
            <a:r>
              <a:rPr lang="en-US" altLang="zh-TW" sz="1600" dirty="0">
                <a:latin typeface="微軟正黑體" panose="020B0604030504040204" pitchFamily="34" charset="-120"/>
                <a:ea typeface="微軟正黑體" panose="020B0604030504040204" pitchFamily="34" charset="-120"/>
                <a:hlinkClick r:id="rId4"/>
              </a:rPr>
              <a:t>https://data.gov.tw/dataset/6069</a:t>
            </a:r>
            <a:r>
              <a:rPr lang="zh-TW" altLang="en-US" sz="1600" dirty="0">
                <a:latin typeface="微軟正黑體" panose="020B0604030504040204" pitchFamily="34" charset="-120"/>
                <a:ea typeface="微軟正黑體" panose="020B0604030504040204" pitchFamily="34" charset="-120"/>
              </a:rPr>
              <a:t> </a:t>
            </a:r>
            <a:endParaRPr lang="en-US" altLang="zh-TW" sz="1600" dirty="0">
              <a:latin typeface="微軟正黑體" panose="020B0604030504040204" pitchFamily="34" charset="-120"/>
              <a:ea typeface="微軟正黑體" panose="020B0604030504040204" pitchFamily="34" charset="-120"/>
            </a:endParaRPr>
          </a:p>
          <a:p>
            <a:r>
              <a:rPr lang="zh-TW" altLang="en-US" sz="1600" dirty="0">
                <a:latin typeface="微軟正黑體" panose="020B0604030504040204" pitchFamily="34" charset="-120"/>
                <a:ea typeface="微軟正黑體" panose="020B0604030504040204" pitchFamily="34" charset="-120"/>
              </a:rPr>
              <a:t>臺北市停車場資訊</a:t>
            </a:r>
            <a:endParaRPr lang="en-US" altLang="zh-TW" sz="1600" dirty="0">
              <a:latin typeface="微軟正黑體" panose="020B0604030504040204" pitchFamily="34" charset="-120"/>
              <a:ea typeface="微軟正黑體" panose="020B0604030504040204" pitchFamily="34" charset="-120"/>
            </a:endParaRPr>
          </a:p>
          <a:p>
            <a:pPr marL="0" indent="0">
              <a:buNone/>
            </a:pPr>
            <a:r>
              <a:rPr lang="en-US" altLang="zh-TW" sz="1600" dirty="0">
                <a:hlinkClick r:id="rId5"/>
              </a:rPr>
              <a:t>http://data.taipei/opendata/datalist/datasetMeta?oid=d5c0656b-5250-4179-a491-c94daa56ef2c</a:t>
            </a:r>
            <a:r>
              <a:rPr lang="zh-TW" altLang="en-US" sz="1600" dirty="0"/>
              <a:t> </a:t>
            </a:r>
            <a:endParaRPr lang="en-US" altLang="zh-TW" sz="1600" dirty="0"/>
          </a:p>
          <a:p>
            <a:r>
              <a:rPr lang="zh-TW" altLang="en-US" sz="1600" dirty="0">
                <a:latin typeface="微軟正黑體" panose="020B0604030504040204" pitchFamily="34" charset="-120"/>
                <a:ea typeface="微軟正黑體" panose="020B0604030504040204" pitchFamily="34" charset="-120"/>
              </a:rPr>
              <a:t>公車動態資訊</a:t>
            </a:r>
            <a:endParaRPr lang="en-US" altLang="zh-TW" sz="1600" dirty="0">
              <a:latin typeface="微軟正黑體" panose="020B0604030504040204" pitchFamily="34" charset="-120"/>
              <a:ea typeface="微軟正黑體" panose="020B0604030504040204" pitchFamily="34" charset="-120"/>
            </a:endParaRPr>
          </a:p>
          <a:p>
            <a:pPr marL="0" indent="0">
              <a:buNone/>
            </a:pPr>
            <a:r>
              <a:rPr lang="en-US" altLang="zh-TW" sz="1600" dirty="0">
                <a:latin typeface="微軟正黑體" panose="020B0604030504040204" pitchFamily="34" charset="-120"/>
                <a:ea typeface="微軟正黑體" panose="020B0604030504040204" pitchFamily="34" charset="-120"/>
                <a:hlinkClick r:id="rId6"/>
              </a:rPr>
              <a:t>http://data.taipei/opendata/datalist/datasetMeta?oid=d384ad18-1d77-4475-aa2a-34aa8fadafad</a:t>
            </a:r>
            <a:r>
              <a:rPr lang="zh-TW" altLang="en-US" sz="1600" dirty="0">
                <a:latin typeface="微軟正黑體" panose="020B0604030504040204" pitchFamily="34" charset="-120"/>
                <a:ea typeface="微軟正黑體" panose="020B0604030504040204" pitchFamily="34" charset="-120"/>
              </a:rPr>
              <a:t> </a:t>
            </a:r>
            <a:endParaRPr lang="en-US" altLang="zh-TW" sz="1600" dirty="0">
              <a:latin typeface="微軟正黑體" panose="020B0604030504040204" pitchFamily="34" charset="-120"/>
              <a:ea typeface="微軟正黑體" panose="020B0604030504040204" pitchFamily="34" charset="-120"/>
            </a:endParaRPr>
          </a:p>
          <a:p>
            <a:r>
              <a:rPr lang="zh-TW" altLang="en-US" sz="1600" dirty="0">
                <a:latin typeface="微軟正黑體" panose="020B0604030504040204" pitchFamily="34" charset="-120"/>
                <a:ea typeface="微軟正黑體" panose="020B0604030504040204" pitchFamily="34" charset="-120"/>
              </a:rPr>
              <a:t>旅館民宿</a:t>
            </a:r>
            <a:endParaRPr lang="en-US" altLang="zh-TW" sz="1600" dirty="0">
              <a:latin typeface="微軟正黑體" panose="020B0604030504040204" pitchFamily="34" charset="-120"/>
              <a:ea typeface="微軟正黑體" panose="020B0604030504040204" pitchFamily="34" charset="-120"/>
            </a:endParaRPr>
          </a:p>
          <a:p>
            <a:pPr marL="0" indent="0">
              <a:buNone/>
            </a:pPr>
            <a:r>
              <a:rPr lang="en-US" altLang="zh-TW" sz="1600" dirty="0">
                <a:latin typeface="微軟正黑體" panose="020B0604030504040204" pitchFamily="34" charset="-120"/>
                <a:ea typeface="微軟正黑體" panose="020B0604030504040204" pitchFamily="34" charset="-120"/>
                <a:hlinkClick r:id="rId7"/>
              </a:rPr>
              <a:t>https://data.gov.tw/dataset/7780</a:t>
            </a:r>
            <a:r>
              <a:rPr lang="zh-TW" altLang="en-US" sz="1600" dirty="0">
                <a:latin typeface="微軟正黑體" panose="020B0604030504040204" pitchFamily="34" charset="-120"/>
                <a:ea typeface="微軟正黑體" panose="020B0604030504040204" pitchFamily="34" charset="-120"/>
              </a:rPr>
              <a:t> </a:t>
            </a:r>
            <a:endParaRPr lang="en-US" altLang="zh-TW"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81749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機器人">
  <a:themeElements>
    <a:clrScheme name="機器人">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機器人">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機器人">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TM03457496[[fn=視差]]</Template>
  <TotalTime>697</TotalTime>
  <Words>414</Words>
  <Application>Microsoft Office PowerPoint</Application>
  <PresentationFormat>寬螢幕</PresentationFormat>
  <Paragraphs>54</Paragraphs>
  <Slides>11</Slides>
  <Notes>0</Notes>
  <HiddenSlides>0</HiddenSlides>
  <MMClips>0</MMClips>
  <ScaleCrop>false</ScaleCrop>
  <HeadingPairs>
    <vt:vector size="4" baseType="variant">
      <vt:variant>
        <vt:lpstr>佈景主題</vt:lpstr>
      </vt:variant>
      <vt:variant>
        <vt:i4>1</vt:i4>
      </vt:variant>
      <vt:variant>
        <vt:lpstr>投影片標題</vt:lpstr>
      </vt:variant>
      <vt:variant>
        <vt:i4>11</vt:i4>
      </vt:variant>
    </vt:vector>
  </HeadingPairs>
  <TitlesOfParts>
    <vt:vector size="12" baseType="lpstr">
      <vt:lpstr>機器人</vt:lpstr>
      <vt:lpstr>漂流</vt:lpstr>
      <vt:lpstr>動機</vt:lpstr>
      <vt:lpstr>適切性</vt:lpstr>
      <vt:lpstr>創新性</vt:lpstr>
      <vt:lpstr>創新性</vt:lpstr>
      <vt:lpstr>可行性</vt:lpstr>
      <vt:lpstr>市場性</vt:lpstr>
      <vt:lpstr>市場性</vt:lpstr>
      <vt:lpstr>OPEN DATA</vt:lpstr>
      <vt:lpstr>工作分配</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自動旅遊行程規劃</dc:title>
  <dc:creator>Windows 使用者</dc:creator>
  <cp:lastModifiedBy>林七七</cp:lastModifiedBy>
  <cp:revision>53</cp:revision>
  <dcterms:created xsi:type="dcterms:W3CDTF">2018-04-09T09:23:55Z</dcterms:created>
  <dcterms:modified xsi:type="dcterms:W3CDTF">2018-04-18T07:59:48Z</dcterms:modified>
</cp:coreProperties>
</file>