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85" r:id="rId2"/>
    <p:sldId id="370" r:id="rId3"/>
    <p:sldId id="447" r:id="rId4"/>
    <p:sldId id="448" r:id="rId5"/>
    <p:sldId id="449" r:id="rId6"/>
    <p:sldId id="450" r:id="rId7"/>
    <p:sldId id="451" r:id="rId8"/>
    <p:sldId id="453" r:id="rId9"/>
  </p:sldIdLst>
  <p:sldSz cx="9144000" cy="5143500" type="screen16x9"/>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4"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120"/>
    <a:srgbClr val="E13F1F"/>
    <a:srgbClr val="BA2123"/>
    <a:srgbClr val="0C7F6C"/>
    <a:srgbClr val="414042"/>
    <a:srgbClr val="F1919D"/>
    <a:srgbClr val="FDFDFD"/>
    <a:srgbClr val="6AB642"/>
    <a:srgbClr val="66AA48"/>
    <a:srgbClr val="6DC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autoAdjust="0"/>
    <p:restoredTop sz="88155" autoAdjust="0"/>
  </p:normalViewPr>
  <p:slideViewPr>
    <p:cSldViewPr>
      <p:cViewPr varScale="1">
        <p:scale>
          <a:sx n="105" d="100"/>
          <a:sy n="105" d="100"/>
        </p:scale>
        <p:origin x="480" y="84"/>
      </p:cViewPr>
      <p:guideLst>
        <p:guide orient="horz" pos="8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2018/4/19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279522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243142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zh-TW" altLang="zh-TW" dirty="0"/>
              <a:t>有鑑於現在運動風氣越來越盛行，不管是在室內</a:t>
            </a:r>
            <a:r>
              <a:rPr lang="en-US" altLang="zh-TW" dirty="0"/>
              <a:t>(</a:t>
            </a:r>
            <a:r>
              <a:rPr lang="zh-TW" altLang="zh-TW" dirty="0"/>
              <a:t>健身房、運動中心</a:t>
            </a:r>
            <a:r>
              <a:rPr lang="en-US" altLang="zh-TW" dirty="0"/>
              <a:t>)</a:t>
            </a:r>
            <a:r>
              <a:rPr lang="zh-TW" altLang="zh-TW" dirty="0"/>
              <a:t>，或是室外</a:t>
            </a:r>
            <a:r>
              <a:rPr lang="en-US" altLang="zh-TW" dirty="0"/>
              <a:t>(</a:t>
            </a:r>
            <a:r>
              <a:rPr lang="zh-TW" altLang="zh-TW" dirty="0"/>
              <a:t>球場、路跑</a:t>
            </a:r>
            <a:r>
              <a:rPr lang="en-US" altLang="zh-TW" dirty="0"/>
              <a:t>)</a:t>
            </a:r>
            <a:r>
              <a:rPr lang="zh-TW" altLang="zh-TW" dirty="0"/>
              <a:t>，都越來越多人加入運動的行列，其中路跑更是蔚為流行，不論是城市路跑，還是有特定主題的路跑活動</a:t>
            </a:r>
            <a:r>
              <a:rPr lang="en-US" altLang="zh-TW" dirty="0"/>
              <a:t>(</a:t>
            </a:r>
            <a:r>
              <a:rPr lang="zh-TW" altLang="zh-TW" dirty="0"/>
              <a:t>如</a:t>
            </a:r>
            <a:r>
              <a:rPr lang="en-US" altLang="zh-TW" dirty="0"/>
              <a:t>:</a:t>
            </a:r>
            <a:r>
              <a:rPr lang="zh-TW" altLang="zh-TW" dirty="0"/>
              <a:t>螢光路跑</a:t>
            </a:r>
            <a:r>
              <a:rPr lang="en-US" altLang="zh-TW" dirty="0"/>
              <a:t>)</a:t>
            </a:r>
            <a:r>
              <a:rPr lang="zh-TW" altLang="zh-TW" dirty="0"/>
              <a:t>，都有許多人熱烈參與，這反映出國人對於健康的生活越來越重視，但在參與城市路跑活動時仍有個隱憂，就是空氣中的有害懸浮粒子，近年來空氣汙染也日漸嚴重，當國人想要進行戶外運動時，同時可能在超過政府制訂的空汙指標環境下進行劇烈運動，在追求身體健康的同時，卻因為劇烈運動換氣而繼續吸入更多的有害懸浮粒子，這是很矛盾的情況。</a:t>
            </a:r>
          </a:p>
          <a:p>
            <a:r>
              <a:rPr lang="en-US" altLang="zh-TW" dirty="0"/>
              <a:t> </a:t>
            </a:r>
            <a:endParaRPr lang="zh-TW" altLang="zh-TW" dirty="0"/>
          </a:p>
          <a:p>
            <a:r>
              <a:rPr lang="zh-TW" altLang="zh-TW" dirty="0"/>
              <a:t>為了解決這個情況，我們將透過中央氣象局提供的空汙資料，如</a:t>
            </a:r>
            <a:r>
              <a:rPr lang="en-US" altLang="zh-TW" dirty="0"/>
              <a:t>PM2.5</a:t>
            </a:r>
            <a:r>
              <a:rPr lang="zh-TW" altLang="zh-TW" dirty="0"/>
              <a:t>、酸雨、臭氧、紫外線等資料進行建模，假如今天台北市舉辦了一場路跑，我們會先針對這場路跑的日期及路線去預測說，是否在這個時間及地點進行路跑活動時，參與者全程所暴露的環境中懸浮粒子是在政府制訂的標準內，如果是在標準內，可以當成是這項活動的背書，如果不是在標準內，期望可以規劃出符合標準的路跑路線。</a:t>
            </a:r>
          </a:p>
          <a:p>
            <a:endParaRPr lang="zh-TW" altLang="en-US" dirty="0"/>
          </a:p>
        </p:txBody>
      </p:sp>
      <p:sp>
        <p:nvSpPr>
          <p:cNvPr id="4" name="投影片編號版面配置區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901339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Microsoft YaHei" panose="020B0503020204020204" pitchFamily="34" charset="-122"/>
                <a:ea typeface="Microsoft YaHei" panose="020B0503020204020204" pitchFamily="34" charset="-122"/>
              </a:rPr>
              <a:t>當有活動的單位想要測試他們所規劃的路線是否合乎標準，就可以透過我們的網站，將業者的活動區域標記起來，並預測說如果在劇烈運動的情況下吸入的懸浮微粒是否超標</a:t>
            </a:r>
            <a:endParaRPr lang="en-US" altLang="zh-CN" sz="1200" dirty="0">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Microsoft YaHei" panose="020B0503020204020204" pitchFamily="34" charset="-122"/>
                <a:ea typeface="Microsoft YaHei" panose="020B0503020204020204" pitchFamily="34" charset="-122"/>
              </a:rPr>
              <a:t>我們需要的不只是大區塊的空汙指標，如果要更準確的結果，會需要更詳細的區域空氣資訊，以及需要人體在劇烈活動時換氣的頻率等與運動相關的知識以方便建模。</a:t>
            </a:r>
          </a:p>
          <a:p>
            <a:endParaRPr lang="zh-TW" altLang="en-US" dirty="0"/>
          </a:p>
        </p:txBody>
      </p:sp>
      <p:sp>
        <p:nvSpPr>
          <p:cNvPr id="4" name="投影片編號版面配置區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29462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83927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4" name="直接连接符 3"/>
          <p:cNvCxnSpPr/>
          <p:nvPr userDrawn="1"/>
        </p:nvCxnSpPr>
        <p:spPr>
          <a:xfrm flipH="1">
            <a:off x="323528" y="573705"/>
            <a:ext cx="8554319" cy="0"/>
          </a:xfrm>
          <a:prstGeom prst="line">
            <a:avLst/>
          </a:prstGeom>
          <a:ln>
            <a:solidFill>
              <a:srgbClr val="E6612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2018/4/19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2018/4/19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A09D3E-35A5-4481-9F4F-1D4DA9EEC6C3}"/>
              </a:ext>
            </a:extLst>
          </p:cNvPr>
          <p:cNvSpPr/>
          <p:nvPr userDrawn="1"/>
        </p:nvSpPr>
        <p:spPr>
          <a:xfrm>
            <a:off x="0" y="0"/>
            <a:ext cx="9144000" cy="5143500"/>
          </a:xfrm>
          <a:prstGeom prst="rect">
            <a:avLst/>
          </a:prstGeom>
          <a:solidFill>
            <a:srgbClr val="FDFD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1" y="2679420"/>
            <a:ext cx="9144000" cy="2464080"/>
          </a:xfrm>
          <a:prstGeom prst="rect">
            <a:avLst/>
          </a:prstGeom>
        </p:spPr>
      </p:pic>
      <p:sp>
        <p:nvSpPr>
          <p:cNvPr id="31" name="文本框 30"/>
          <p:cNvSpPr txBox="1"/>
          <p:nvPr/>
        </p:nvSpPr>
        <p:spPr>
          <a:xfrm>
            <a:off x="1839124" y="1066738"/>
            <a:ext cx="5465751" cy="1446550"/>
          </a:xfrm>
          <a:prstGeom prst="rect">
            <a:avLst/>
          </a:prstGeom>
          <a:noFill/>
        </p:spPr>
        <p:txBody>
          <a:bodyPr wrap="square" rtlCol="0">
            <a:spAutoFit/>
            <a:scene3d>
              <a:camera prst="orthographicFront"/>
              <a:lightRig rig="threePt" dir="t"/>
            </a:scene3d>
            <a:sp3d contourW="12700"/>
          </a:bodyPr>
          <a:lstStyle/>
          <a:p>
            <a:pPr algn="ctr">
              <a:defRPr/>
            </a:pPr>
            <a:r>
              <a:rPr lang="en-US" altLang="zh-TW" sz="7200" b="1" i="1" dirty="0">
                <a:solidFill>
                  <a:srgbClr val="E13F1F"/>
                </a:solidFill>
                <a:ea typeface="Microsoft YaHei" panose="020B0503020204020204" pitchFamily="34" charset="-122"/>
                <a:cs typeface="Aharoni" panose="02010803020104030203" pitchFamily="2" charset="-79"/>
              </a:rPr>
              <a:t>Outdoor Go</a:t>
            </a:r>
          </a:p>
          <a:p>
            <a:pPr algn="ctr">
              <a:defRPr/>
            </a:pPr>
            <a:r>
              <a:rPr lang="zh-TW" altLang="zh-TW" sz="1600" b="1" i="1" dirty="0">
                <a:solidFill>
                  <a:srgbClr val="E13F1F"/>
                </a:solidFill>
                <a:latin typeface="Aharoni" panose="02010803020104030203" pitchFamily="2" charset="-79"/>
                <a:ea typeface="Microsoft YaHei" panose="020B0503020204020204" pitchFamily="34" charset="-122"/>
                <a:cs typeface="Aharoni" panose="02010803020104030203" pitchFamily="2" charset="-79"/>
              </a:rPr>
              <a:t>多元族群氣象資料應用組</a:t>
            </a:r>
            <a:endParaRPr lang="zh-CN" altLang="en-US" sz="1600" b="1" i="1" dirty="0">
              <a:solidFill>
                <a:srgbClr val="E13F1F"/>
              </a:solidFill>
              <a:latin typeface="Aharoni" panose="02010803020104030203" pitchFamily="2" charset="-79"/>
              <a:ea typeface="Microsoft YaHei" panose="020B0503020204020204" pitchFamily="34" charset="-122"/>
              <a:cs typeface="Aharoni" panose="02010803020104030203" pitchFamily="2" charset="-79"/>
            </a:endParaRPr>
          </a:p>
        </p:txBody>
      </p:sp>
      <p:sp>
        <p:nvSpPr>
          <p:cNvPr id="32" name="文本框 31"/>
          <p:cNvSpPr txBox="1"/>
          <p:nvPr/>
        </p:nvSpPr>
        <p:spPr>
          <a:xfrm>
            <a:off x="2619072" y="3068795"/>
            <a:ext cx="3618347" cy="954107"/>
          </a:xfrm>
          <a:prstGeom prst="rect">
            <a:avLst/>
          </a:prstGeom>
          <a:noFill/>
        </p:spPr>
        <p:txBody>
          <a:bodyPr wrap="square" rtlCol="0">
            <a:spAutoFit/>
            <a:scene3d>
              <a:camera prst="orthographicFront"/>
              <a:lightRig rig="threePt" dir="t"/>
            </a:scene3d>
            <a:sp3d contourW="12700"/>
          </a:bodyPr>
          <a:lstStyle/>
          <a:p>
            <a:pPr algn="ctr">
              <a:defRPr/>
            </a:pPr>
            <a:r>
              <a:rPr lang="en-US" altLang="zh-TW"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M10615066</a:t>
            </a:r>
            <a:r>
              <a:rPr lang="zh-TW" altLang="en-US"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 方誌賢      </a:t>
            </a:r>
            <a:r>
              <a:rPr lang="en-US" altLang="zh-TW"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M10615052</a:t>
            </a:r>
            <a:r>
              <a:rPr lang="zh-TW" altLang="en-US"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 王群升</a:t>
            </a:r>
            <a:endParaRPr lang="en-US" altLang="zh-TW"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endParaRPr>
          </a:p>
        </p:txBody>
      </p: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4606" y="161898"/>
            <a:ext cx="2563568" cy="1137524"/>
          </a:xfrm>
          <a:prstGeom prst="rect">
            <a:avLst/>
          </a:prstGeom>
        </p:spPr>
      </p:pic>
      <p:cxnSp>
        <p:nvCxnSpPr>
          <p:cNvPr id="8" name="直接连接符 7"/>
          <p:cNvCxnSpPr>
            <a:cxnSpLocks/>
          </p:cNvCxnSpPr>
          <p:nvPr/>
        </p:nvCxnSpPr>
        <p:spPr>
          <a:xfrm>
            <a:off x="2123728" y="1203598"/>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657" y="1276350"/>
            <a:ext cx="3119039" cy="3170831"/>
          </a:xfrm>
          <a:prstGeom prst="rect">
            <a:avLst/>
          </a:prstGeom>
        </p:spPr>
      </p:pic>
      <p:cxnSp>
        <p:nvCxnSpPr>
          <p:cNvPr id="11" name="直接连接符 7">
            <a:extLst>
              <a:ext uri="{FF2B5EF4-FFF2-40B4-BE49-F238E27FC236}">
                <a16:creationId xmlns:a16="http://schemas.microsoft.com/office/drawing/2014/main" id="{A9229961-FF4D-4650-A7CA-C16D498D6486}"/>
              </a:ext>
            </a:extLst>
          </p:cNvPr>
          <p:cNvCxnSpPr>
            <a:cxnSpLocks/>
          </p:cNvCxnSpPr>
          <p:nvPr/>
        </p:nvCxnSpPr>
        <p:spPr>
          <a:xfrm>
            <a:off x="2195736" y="2679420"/>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147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iṥḻîḑé"/>
          <p:cNvSpPr txBox="1"/>
          <p:nvPr/>
        </p:nvSpPr>
        <p:spPr>
          <a:xfrm>
            <a:off x="281418" y="1453108"/>
            <a:ext cx="3600401" cy="320595"/>
          </a:xfrm>
          <a:prstGeom prst="rect">
            <a:avLst/>
          </a:prstGeom>
          <a:noFill/>
        </p:spPr>
        <p:txBody>
          <a:bodyPr wrap="square" lIns="0" tIns="0" rIns="0" bIns="0" anchor="ctr">
            <a:noAutofit/>
          </a:bodyPr>
          <a:lstStyle/>
          <a:p>
            <a:pPr algn="ctr"/>
            <a:r>
              <a:rPr lang="en-US" altLang="zh-CN" sz="4400" dirty="0">
                <a:solidFill>
                  <a:srgbClr val="E13F1F"/>
                </a:solidFill>
                <a:latin typeface="微软雅黑" panose="020B0503020204020204" pitchFamily="34" charset="-122"/>
                <a:ea typeface="微软雅黑" panose="020B0503020204020204" pitchFamily="34" charset="-122"/>
              </a:rPr>
              <a:t>CONTENTS</a:t>
            </a:r>
          </a:p>
        </p:txBody>
      </p:sp>
      <p:grpSp>
        <p:nvGrpSpPr>
          <p:cNvPr id="132" name="ïSḷiḋè"/>
          <p:cNvGrpSpPr/>
          <p:nvPr/>
        </p:nvGrpSpPr>
        <p:grpSpPr>
          <a:xfrm>
            <a:off x="5292080" y="1439347"/>
            <a:ext cx="3312422" cy="530915"/>
            <a:chOff x="6764723" y="1520469"/>
            <a:chExt cx="4416563" cy="707886"/>
          </a:xfrm>
        </p:grpSpPr>
        <p:sp>
          <p:nvSpPr>
            <p:cNvPr id="153" name="iṥļídè"/>
            <p:cNvSpPr txBox="1"/>
            <p:nvPr/>
          </p:nvSpPr>
          <p:spPr>
            <a:xfrm>
              <a:off x="6764723" y="1520469"/>
              <a:ext cx="655949" cy="707886"/>
            </a:xfrm>
            <a:prstGeom prst="rect">
              <a:avLst/>
            </a:prstGeom>
            <a:noFill/>
          </p:spPr>
          <p:txBody>
            <a:bodyPr wrap="none" anchor="ctr">
              <a:normAutofit fontScale="85000" lnSpcReduction="20000"/>
            </a:bodyPr>
            <a:lstStyle/>
            <a:p>
              <a:pPr algn="ctr"/>
              <a:r>
                <a:rPr lang="en-US" altLang="zh-CN" sz="4000" dirty="0">
                  <a:solidFill>
                    <a:schemeClr val="accent1">
                      <a:lumMod val="100000"/>
                    </a:schemeClr>
                  </a:solidFill>
                  <a:latin typeface="Impact" panose="020B0806030902050204" pitchFamily="34" charset="0"/>
                </a:rPr>
                <a:t>01</a:t>
              </a:r>
            </a:p>
          </p:txBody>
        </p:sp>
        <p:grpSp>
          <p:nvGrpSpPr>
            <p:cNvPr id="154" name="îSḻíḑé"/>
            <p:cNvGrpSpPr/>
            <p:nvPr/>
          </p:nvGrpSpPr>
          <p:grpSpPr>
            <a:xfrm>
              <a:off x="7218712" y="1592796"/>
              <a:ext cx="3962574" cy="563232"/>
              <a:chOff x="3943834" y="704409"/>
              <a:chExt cx="3962574" cy="563232"/>
            </a:xfrm>
          </p:grpSpPr>
          <p:sp>
            <p:nvSpPr>
              <p:cNvPr id="155" name="iṩlïḓé"/>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1">
                        <a:lumMod val="100000"/>
                      </a:schemeClr>
                    </a:solidFill>
                    <a:latin typeface="微软雅黑" panose="020B0503020204020204" pitchFamily="34" charset="-122"/>
                    <a:ea typeface="微软雅黑" panose="020B0503020204020204" pitchFamily="34" charset="-122"/>
                  </a:rPr>
                  <a:t>WHY</a:t>
                </a:r>
                <a:endParaRPr lang="zh-CN" altLang="en-US" sz="16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156" name="î$1iḓe"/>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en-US" altLang="zh-CN" sz="1050" dirty="0">
                    <a:solidFill>
                      <a:schemeClr val="dk1">
                        <a:lumMod val="100000"/>
                      </a:schemeClr>
                    </a:solidFill>
                  </a:rPr>
                  <a:t>Motivation</a:t>
                </a:r>
                <a:r>
                  <a:rPr lang="zh-TW" altLang="en-US" sz="1050" dirty="0">
                    <a:solidFill>
                      <a:schemeClr val="dk1">
                        <a:lumMod val="100000"/>
                      </a:schemeClr>
                    </a:solidFill>
                  </a:rPr>
                  <a:t>、解決什麼問題、關聯性</a:t>
                </a:r>
                <a:endParaRPr lang="zh-CN" altLang="en-US" sz="1050" dirty="0">
                  <a:solidFill>
                    <a:schemeClr val="dk1">
                      <a:lumMod val="100000"/>
                    </a:schemeClr>
                  </a:solidFill>
                </a:endParaRPr>
              </a:p>
            </p:txBody>
          </p:sp>
        </p:grpSp>
      </p:grpSp>
      <p:grpSp>
        <p:nvGrpSpPr>
          <p:cNvPr id="133" name="îSļîḑé"/>
          <p:cNvGrpSpPr/>
          <p:nvPr/>
        </p:nvGrpSpPr>
        <p:grpSpPr>
          <a:xfrm>
            <a:off x="5268637" y="2079015"/>
            <a:ext cx="3335866" cy="530915"/>
            <a:chOff x="6733465" y="2527404"/>
            <a:chExt cx="4447821" cy="707886"/>
          </a:xfrm>
        </p:grpSpPr>
        <p:sp>
          <p:nvSpPr>
            <p:cNvPr id="149" name="îşļíḑé"/>
            <p:cNvSpPr txBox="1"/>
            <p:nvPr/>
          </p:nvSpPr>
          <p:spPr>
            <a:xfrm>
              <a:off x="6733465" y="2527404"/>
              <a:ext cx="718466" cy="707886"/>
            </a:xfrm>
            <a:prstGeom prst="rect">
              <a:avLst/>
            </a:prstGeom>
            <a:noFill/>
          </p:spPr>
          <p:txBody>
            <a:bodyPr wrap="none" anchor="ctr">
              <a:normAutofit fontScale="85000" lnSpcReduction="20000"/>
            </a:bodyPr>
            <a:lstStyle/>
            <a:p>
              <a:pPr algn="ctr"/>
              <a:r>
                <a:rPr lang="en-US" altLang="zh-CN" sz="4000">
                  <a:solidFill>
                    <a:schemeClr val="accent2">
                      <a:lumMod val="100000"/>
                    </a:schemeClr>
                  </a:solidFill>
                  <a:latin typeface="Impact" panose="020B0806030902050204" pitchFamily="34" charset="0"/>
                </a:rPr>
                <a:t>02</a:t>
              </a:r>
            </a:p>
          </p:txBody>
        </p:sp>
        <p:grpSp>
          <p:nvGrpSpPr>
            <p:cNvPr id="150" name="ïš1iḓè"/>
            <p:cNvGrpSpPr/>
            <p:nvPr/>
          </p:nvGrpSpPr>
          <p:grpSpPr>
            <a:xfrm>
              <a:off x="7218712" y="2599731"/>
              <a:ext cx="3962574" cy="563232"/>
              <a:chOff x="3943834" y="704409"/>
              <a:chExt cx="3962574" cy="563232"/>
            </a:xfrm>
          </p:grpSpPr>
          <p:sp>
            <p:nvSpPr>
              <p:cNvPr id="151" name="ïṥ1íḓê"/>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2">
                        <a:lumMod val="100000"/>
                      </a:schemeClr>
                    </a:solidFill>
                    <a:latin typeface="微软雅黑" panose="020B0503020204020204" pitchFamily="34" charset="-122"/>
                    <a:ea typeface="微软雅黑" panose="020B0503020204020204" pitchFamily="34" charset="-122"/>
                  </a:rPr>
                  <a:t>WHAT</a:t>
                </a:r>
                <a:endParaRPr lang="zh-CN" altLang="en-US" sz="1600" b="1" dirty="0">
                  <a:solidFill>
                    <a:schemeClr val="accent2">
                      <a:lumMod val="100000"/>
                    </a:schemeClr>
                  </a:solidFill>
                  <a:latin typeface="微软雅黑" panose="020B0503020204020204" pitchFamily="34" charset="-122"/>
                  <a:ea typeface="微软雅黑" panose="020B0503020204020204" pitchFamily="34" charset="-122"/>
                </a:endParaRPr>
              </a:p>
            </p:txBody>
          </p:sp>
          <p:sp>
            <p:nvSpPr>
              <p:cNvPr id="152" name="í$ļíďé"/>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zh-TW" altLang="en-US" sz="1050" dirty="0">
                    <a:solidFill>
                      <a:schemeClr val="dk1">
                        <a:lumMod val="100000"/>
                      </a:schemeClr>
                    </a:solidFill>
                  </a:rPr>
                  <a:t>創新性</a:t>
                </a:r>
                <a:endParaRPr lang="zh-CN" altLang="en-US" sz="1050" dirty="0">
                  <a:solidFill>
                    <a:schemeClr val="dk1">
                      <a:lumMod val="100000"/>
                    </a:schemeClr>
                  </a:solidFill>
                </a:endParaRPr>
              </a:p>
            </p:txBody>
          </p:sp>
        </p:grpSp>
      </p:grpSp>
      <p:grpSp>
        <p:nvGrpSpPr>
          <p:cNvPr id="134" name="iŝļîḍé"/>
          <p:cNvGrpSpPr/>
          <p:nvPr/>
        </p:nvGrpSpPr>
        <p:grpSpPr>
          <a:xfrm>
            <a:off x="5263226" y="2718682"/>
            <a:ext cx="3341276" cy="530915"/>
            <a:chOff x="6726251" y="3534339"/>
            <a:chExt cx="4455035" cy="707886"/>
          </a:xfrm>
        </p:grpSpPr>
        <p:sp>
          <p:nvSpPr>
            <p:cNvPr id="145" name="îṥḻîdé"/>
            <p:cNvSpPr txBox="1"/>
            <p:nvPr/>
          </p:nvSpPr>
          <p:spPr>
            <a:xfrm>
              <a:off x="6726251" y="3534339"/>
              <a:ext cx="732893" cy="707886"/>
            </a:xfrm>
            <a:prstGeom prst="rect">
              <a:avLst/>
            </a:prstGeom>
            <a:noFill/>
          </p:spPr>
          <p:txBody>
            <a:bodyPr wrap="none" anchor="ctr">
              <a:normAutofit fontScale="85000" lnSpcReduction="20000"/>
            </a:bodyPr>
            <a:lstStyle/>
            <a:p>
              <a:pPr algn="ctr"/>
              <a:r>
                <a:rPr lang="en-US" altLang="zh-CN" sz="4000">
                  <a:solidFill>
                    <a:schemeClr val="accent3">
                      <a:lumMod val="100000"/>
                    </a:schemeClr>
                  </a:solidFill>
                  <a:latin typeface="Impact" panose="020B0806030902050204" pitchFamily="34" charset="0"/>
                </a:rPr>
                <a:t>03</a:t>
              </a:r>
            </a:p>
          </p:txBody>
        </p:sp>
        <p:grpSp>
          <p:nvGrpSpPr>
            <p:cNvPr id="146" name="íšlîdè"/>
            <p:cNvGrpSpPr/>
            <p:nvPr/>
          </p:nvGrpSpPr>
          <p:grpSpPr>
            <a:xfrm>
              <a:off x="7218712" y="3606666"/>
              <a:ext cx="3962574" cy="563232"/>
              <a:chOff x="3943834" y="704409"/>
              <a:chExt cx="3962574" cy="563232"/>
            </a:xfrm>
          </p:grpSpPr>
          <p:sp>
            <p:nvSpPr>
              <p:cNvPr id="147" name="iṩḻíḑé"/>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3">
                        <a:lumMod val="100000"/>
                      </a:schemeClr>
                    </a:solidFill>
                    <a:latin typeface="微软雅黑" panose="020B0503020204020204" pitchFamily="34" charset="-122"/>
                    <a:ea typeface="微软雅黑" panose="020B0503020204020204" pitchFamily="34" charset="-122"/>
                  </a:rPr>
                  <a:t>HOW</a:t>
                </a:r>
                <a:endParaRPr lang="zh-CN" altLang="en-US" sz="1600" b="1" dirty="0">
                  <a:solidFill>
                    <a:schemeClr val="accent3">
                      <a:lumMod val="100000"/>
                    </a:schemeClr>
                  </a:solidFill>
                  <a:latin typeface="微软雅黑" panose="020B0503020204020204" pitchFamily="34" charset="-122"/>
                  <a:ea typeface="微软雅黑" panose="020B0503020204020204" pitchFamily="34" charset="-122"/>
                </a:endParaRPr>
              </a:p>
            </p:txBody>
          </p:sp>
          <p:sp>
            <p:nvSpPr>
              <p:cNvPr id="148" name="í$1ïḑe"/>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en-US" altLang="zh-TW" sz="1050" dirty="0">
                    <a:solidFill>
                      <a:schemeClr val="dk1">
                        <a:lumMod val="100000"/>
                      </a:schemeClr>
                    </a:solidFill>
                  </a:rPr>
                  <a:t>Concept</a:t>
                </a:r>
                <a:r>
                  <a:rPr lang="zh-TW" altLang="en-US" sz="1050" dirty="0">
                    <a:solidFill>
                      <a:schemeClr val="dk1">
                        <a:lumMod val="100000"/>
                      </a:schemeClr>
                    </a:solidFill>
                  </a:rPr>
                  <a:t>、</a:t>
                </a:r>
                <a:r>
                  <a:rPr lang="en-US" altLang="zh-TW" sz="1050" dirty="0">
                    <a:solidFill>
                      <a:schemeClr val="dk1">
                        <a:lumMod val="100000"/>
                      </a:schemeClr>
                    </a:solidFill>
                  </a:rPr>
                  <a:t>System architecture</a:t>
                </a:r>
                <a:r>
                  <a:rPr lang="zh-TW" altLang="en-US" sz="1050" dirty="0">
                    <a:solidFill>
                      <a:schemeClr val="dk1">
                        <a:lumMod val="100000"/>
                      </a:schemeClr>
                    </a:solidFill>
                  </a:rPr>
                  <a:t>、可行性</a:t>
                </a:r>
                <a:endParaRPr lang="zh-CN" altLang="en-US" sz="1050" dirty="0">
                  <a:solidFill>
                    <a:schemeClr val="dk1">
                      <a:lumMod val="100000"/>
                    </a:schemeClr>
                  </a:solidFill>
                </a:endParaRPr>
              </a:p>
            </p:txBody>
          </p:sp>
        </p:grpSp>
      </p:grpSp>
      <p:grpSp>
        <p:nvGrpSpPr>
          <p:cNvPr id="135" name="íṧľiḓê"/>
          <p:cNvGrpSpPr/>
          <p:nvPr/>
        </p:nvGrpSpPr>
        <p:grpSpPr>
          <a:xfrm>
            <a:off x="5269237" y="3358350"/>
            <a:ext cx="3335265" cy="530915"/>
            <a:chOff x="6734266" y="4541274"/>
            <a:chExt cx="4447020" cy="707886"/>
          </a:xfrm>
        </p:grpSpPr>
        <p:sp>
          <p:nvSpPr>
            <p:cNvPr id="141" name="îŝḻïḍé"/>
            <p:cNvSpPr txBox="1"/>
            <p:nvPr/>
          </p:nvSpPr>
          <p:spPr>
            <a:xfrm>
              <a:off x="6734266" y="4541274"/>
              <a:ext cx="716863" cy="707886"/>
            </a:xfrm>
            <a:prstGeom prst="rect">
              <a:avLst/>
            </a:prstGeom>
            <a:noFill/>
          </p:spPr>
          <p:txBody>
            <a:bodyPr wrap="none" anchor="ctr">
              <a:normAutofit fontScale="85000" lnSpcReduction="20000"/>
            </a:bodyPr>
            <a:lstStyle/>
            <a:p>
              <a:pPr algn="ctr"/>
              <a:r>
                <a:rPr lang="en-US" altLang="zh-CN" sz="4000">
                  <a:solidFill>
                    <a:schemeClr val="accent4">
                      <a:lumMod val="100000"/>
                    </a:schemeClr>
                  </a:solidFill>
                  <a:latin typeface="Impact" panose="020B0806030902050204" pitchFamily="34" charset="0"/>
                </a:rPr>
                <a:t>04</a:t>
              </a:r>
            </a:p>
          </p:txBody>
        </p:sp>
        <p:grpSp>
          <p:nvGrpSpPr>
            <p:cNvPr id="142" name="îṥļïḓê"/>
            <p:cNvGrpSpPr/>
            <p:nvPr/>
          </p:nvGrpSpPr>
          <p:grpSpPr>
            <a:xfrm>
              <a:off x="7218712" y="4613601"/>
              <a:ext cx="3962574" cy="563232"/>
              <a:chOff x="3943834" y="704409"/>
              <a:chExt cx="3962574" cy="563232"/>
            </a:xfrm>
          </p:grpSpPr>
          <p:sp>
            <p:nvSpPr>
              <p:cNvPr id="143" name="íŝļíḑé"/>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4">
                        <a:lumMod val="100000"/>
                      </a:schemeClr>
                    </a:solidFill>
                    <a:latin typeface="微软雅黑" panose="020B0503020204020204" pitchFamily="34" charset="-122"/>
                    <a:ea typeface="微软雅黑" panose="020B0503020204020204" pitchFamily="34" charset="-122"/>
                  </a:rPr>
                  <a:t>RESAULT</a:t>
                </a:r>
                <a:endParaRPr lang="zh-CN" altLang="en-US" sz="1600" b="1" dirty="0">
                  <a:solidFill>
                    <a:schemeClr val="accent4">
                      <a:lumMod val="100000"/>
                    </a:schemeClr>
                  </a:solidFill>
                  <a:latin typeface="微软雅黑" panose="020B0503020204020204" pitchFamily="34" charset="-122"/>
                  <a:ea typeface="微软雅黑" panose="020B0503020204020204" pitchFamily="34" charset="-122"/>
                </a:endParaRPr>
              </a:p>
            </p:txBody>
          </p:sp>
          <p:sp>
            <p:nvSpPr>
              <p:cNvPr id="144" name="iśľíḍe"/>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zh-TW" altLang="en-US" sz="1050" dirty="0">
                    <a:solidFill>
                      <a:schemeClr val="dk1">
                        <a:lumMod val="100000"/>
                      </a:schemeClr>
                    </a:solidFill>
                  </a:rPr>
                  <a:t>市場</a:t>
                </a:r>
                <a:endParaRPr lang="zh-CN" altLang="en-US" sz="1050" dirty="0">
                  <a:solidFill>
                    <a:schemeClr val="dk1">
                      <a:lumMod val="100000"/>
                    </a:schemeClr>
                  </a:solidFill>
                </a:endParaRPr>
              </a:p>
            </p:txBody>
          </p:sp>
        </p:grpSp>
      </p:gr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15143" y="1761173"/>
            <a:ext cx="5436096" cy="3376969"/>
          </a:xfrm>
          <a:prstGeom prst="rect">
            <a:avLst/>
          </a:prstGeom>
        </p:spPr>
      </p:pic>
    </p:spTree>
    <p:extLst>
      <p:ext uri="{BB962C8B-B14F-4D97-AF65-F5344CB8AC3E}">
        <p14:creationId xmlns:p14="http://schemas.microsoft.com/office/powerpoint/2010/main" val="278616902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7216"/>
            <a:ext cx="615874" cy="307777"/>
          </a:xfrm>
          <a:prstGeom prst="rect">
            <a:avLst/>
          </a:prstGeom>
        </p:spPr>
        <p:txBody>
          <a:bodyPr wrap="none">
            <a:spAutoFit/>
          </a:bodyPr>
          <a:lstStyle/>
          <a:p>
            <a:r>
              <a:rPr lang="en-US" altLang="zh-TW" sz="1400" dirty="0">
                <a:solidFill>
                  <a:srgbClr val="404040"/>
                </a:solidFill>
                <a:latin typeface="Microsoft YaHei" panose="020B0503020204020204" pitchFamily="34" charset="-122"/>
                <a:ea typeface="Microsoft YaHei" panose="020B0503020204020204" pitchFamily="34" charset="-122"/>
              </a:rPr>
              <a:t>WHY</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323528" y="371882"/>
            <a:ext cx="1766464" cy="338554"/>
          </a:xfrm>
          <a:prstGeom prst="rect">
            <a:avLst/>
          </a:prstGeom>
        </p:spPr>
        <p:txBody>
          <a:bodyPr wrap="square">
            <a:spAutoFit/>
          </a:bodyPr>
          <a:lstStyle/>
          <a:p>
            <a:r>
              <a:rPr lang="en-US" altLang="zh-CN"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Motivation</a:t>
            </a:r>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、解決什麼問題、關聯性</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a:p>
            <a:pPr lvl="0"/>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 name="îs1iḋe"/>
          <p:cNvSpPr>
            <a:spLocks/>
          </p:cNvSpPr>
          <p:nvPr/>
        </p:nvSpPr>
        <p:spPr bwMode="auto">
          <a:xfrm>
            <a:off x="564405" y="1246789"/>
            <a:ext cx="1860672" cy="1513098"/>
          </a:xfrm>
          <a:custGeom>
            <a:avLst/>
            <a:gdLst/>
            <a:ahLst/>
            <a:cxnLst>
              <a:cxn ang="0">
                <a:pos x="172" y="317"/>
              </a:cxn>
              <a:cxn ang="0">
                <a:pos x="126" y="317"/>
              </a:cxn>
              <a:cxn ang="0">
                <a:pos x="129" y="314"/>
              </a:cxn>
              <a:cxn ang="0">
                <a:pos x="141" y="285"/>
              </a:cxn>
              <a:cxn ang="0">
                <a:pos x="129" y="256"/>
              </a:cxn>
              <a:cxn ang="0">
                <a:pos x="100" y="245"/>
              </a:cxn>
              <a:cxn ang="0">
                <a:pos x="71" y="256"/>
              </a:cxn>
              <a:cxn ang="0">
                <a:pos x="59" y="285"/>
              </a:cxn>
              <a:cxn ang="0">
                <a:pos x="71" y="314"/>
              </a:cxn>
              <a:cxn ang="0">
                <a:pos x="74" y="317"/>
              </a:cxn>
              <a:cxn ang="0">
                <a:pos x="0" y="317"/>
              </a:cxn>
              <a:cxn ang="0">
                <a:pos x="74" y="114"/>
              </a:cxn>
              <a:cxn ang="0">
                <a:pos x="72" y="114"/>
              </a:cxn>
              <a:cxn ang="0">
                <a:pos x="43" y="102"/>
              </a:cxn>
              <a:cxn ang="0">
                <a:pos x="31" y="73"/>
              </a:cxn>
              <a:cxn ang="0">
                <a:pos x="43" y="44"/>
              </a:cxn>
              <a:cxn ang="0">
                <a:pos x="72" y="32"/>
              </a:cxn>
              <a:cxn ang="0">
                <a:pos x="101" y="44"/>
              </a:cxn>
              <a:cxn ang="0">
                <a:pos x="113" y="73"/>
              </a:cxn>
              <a:cxn ang="0">
                <a:pos x="113" y="75"/>
              </a:cxn>
              <a:cxn ang="0">
                <a:pos x="318" y="0"/>
              </a:cxn>
              <a:cxn ang="0">
                <a:pos x="320" y="0"/>
              </a:cxn>
              <a:cxn ang="0">
                <a:pos x="320" y="70"/>
              </a:cxn>
              <a:cxn ang="0">
                <a:pos x="349" y="58"/>
              </a:cxn>
              <a:cxn ang="0">
                <a:pos x="378" y="70"/>
              </a:cxn>
              <a:cxn ang="0">
                <a:pos x="390" y="99"/>
              </a:cxn>
              <a:cxn ang="0">
                <a:pos x="378" y="128"/>
              </a:cxn>
              <a:cxn ang="0">
                <a:pos x="349" y="140"/>
              </a:cxn>
              <a:cxn ang="0">
                <a:pos x="320" y="128"/>
              </a:cxn>
              <a:cxn ang="0">
                <a:pos x="320" y="171"/>
              </a:cxn>
              <a:cxn ang="0">
                <a:pos x="318" y="171"/>
              </a:cxn>
              <a:cxn ang="0">
                <a:pos x="214" y="214"/>
              </a:cxn>
              <a:cxn ang="0">
                <a:pos x="172" y="317"/>
              </a:cxn>
            </a:cxnLst>
            <a:rect l="0" t="0" r="r" b="b"/>
            <a:pathLst>
              <a:path w="390" h="317">
                <a:moveTo>
                  <a:pt x="172" y="317"/>
                </a:moveTo>
                <a:cubicBezTo>
                  <a:pt x="126" y="317"/>
                  <a:pt x="126" y="317"/>
                  <a:pt x="126" y="317"/>
                </a:cubicBezTo>
                <a:cubicBezTo>
                  <a:pt x="127" y="316"/>
                  <a:pt x="128" y="315"/>
                  <a:pt x="129" y="314"/>
                </a:cubicBezTo>
                <a:cubicBezTo>
                  <a:pt x="137" y="306"/>
                  <a:pt x="141" y="297"/>
                  <a:pt x="141" y="285"/>
                </a:cubicBezTo>
                <a:cubicBezTo>
                  <a:pt x="141" y="274"/>
                  <a:pt x="137" y="264"/>
                  <a:pt x="129" y="256"/>
                </a:cubicBezTo>
                <a:cubicBezTo>
                  <a:pt x="121" y="249"/>
                  <a:pt x="111" y="245"/>
                  <a:pt x="100" y="245"/>
                </a:cubicBezTo>
                <a:cubicBezTo>
                  <a:pt x="89" y="245"/>
                  <a:pt x="79" y="249"/>
                  <a:pt x="71" y="256"/>
                </a:cubicBezTo>
                <a:cubicBezTo>
                  <a:pt x="63" y="264"/>
                  <a:pt x="59" y="274"/>
                  <a:pt x="59" y="285"/>
                </a:cubicBezTo>
                <a:cubicBezTo>
                  <a:pt x="59" y="297"/>
                  <a:pt x="63" y="306"/>
                  <a:pt x="71" y="314"/>
                </a:cubicBezTo>
                <a:cubicBezTo>
                  <a:pt x="72" y="315"/>
                  <a:pt x="73" y="316"/>
                  <a:pt x="74" y="317"/>
                </a:cubicBezTo>
                <a:cubicBezTo>
                  <a:pt x="0" y="317"/>
                  <a:pt x="0" y="317"/>
                  <a:pt x="0" y="317"/>
                </a:cubicBezTo>
                <a:cubicBezTo>
                  <a:pt x="0" y="239"/>
                  <a:pt x="25" y="171"/>
                  <a:pt x="74" y="114"/>
                </a:cubicBezTo>
                <a:cubicBezTo>
                  <a:pt x="73" y="114"/>
                  <a:pt x="73" y="114"/>
                  <a:pt x="72" y="114"/>
                </a:cubicBezTo>
                <a:cubicBezTo>
                  <a:pt x="61" y="114"/>
                  <a:pt x="51" y="110"/>
                  <a:pt x="43" y="102"/>
                </a:cubicBezTo>
                <a:cubicBezTo>
                  <a:pt x="35" y="94"/>
                  <a:pt x="31" y="84"/>
                  <a:pt x="31" y="73"/>
                </a:cubicBezTo>
                <a:cubicBezTo>
                  <a:pt x="31" y="62"/>
                  <a:pt x="35" y="52"/>
                  <a:pt x="43" y="44"/>
                </a:cubicBezTo>
                <a:cubicBezTo>
                  <a:pt x="51" y="36"/>
                  <a:pt x="61" y="32"/>
                  <a:pt x="72" y="32"/>
                </a:cubicBezTo>
                <a:cubicBezTo>
                  <a:pt x="83" y="32"/>
                  <a:pt x="93" y="36"/>
                  <a:pt x="101" y="44"/>
                </a:cubicBezTo>
                <a:cubicBezTo>
                  <a:pt x="109" y="52"/>
                  <a:pt x="113" y="62"/>
                  <a:pt x="113" y="73"/>
                </a:cubicBezTo>
                <a:cubicBezTo>
                  <a:pt x="113" y="74"/>
                  <a:pt x="113" y="74"/>
                  <a:pt x="113" y="75"/>
                </a:cubicBezTo>
                <a:cubicBezTo>
                  <a:pt x="170" y="25"/>
                  <a:pt x="239" y="0"/>
                  <a:pt x="318" y="0"/>
                </a:cubicBezTo>
                <a:cubicBezTo>
                  <a:pt x="319" y="0"/>
                  <a:pt x="319" y="0"/>
                  <a:pt x="320" y="0"/>
                </a:cubicBezTo>
                <a:cubicBezTo>
                  <a:pt x="320" y="70"/>
                  <a:pt x="320" y="70"/>
                  <a:pt x="320" y="70"/>
                </a:cubicBezTo>
                <a:cubicBezTo>
                  <a:pt x="328" y="62"/>
                  <a:pt x="338" y="58"/>
                  <a:pt x="349" y="58"/>
                </a:cubicBezTo>
                <a:cubicBezTo>
                  <a:pt x="361" y="58"/>
                  <a:pt x="370" y="62"/>
                  <a:pt x="378" y="70"/>
                </a:cubicBezTo>
                <a:cubicBezTo>
                  <a:pt x="386" y="78"/>
                  <a:pt x="390" y="88"/>
                  <a:pt x="390" y="99"/>
                </a:cubicBezTo>
                <a:cubicBezTo>
                  <a:pt x="390" y="110"/>
                  <a:pt x="386" y="120"/>
                  <a:pt x="378" y="128"/>
                </a:cubicBezTo>
                <a:cubicBezTo>
                  <a:pt x="370" y="136"/>
                  <a:pt x="361" y="140"/>
                  <a:pt x="349" y="140"/>
                </a:cubicBezTo>
                <a:cubicBezTo>
                  <a:pt x="338" y="140"/>
                  <a:pt x="328" y="136"/>
                  <a:pt x="320" y="128"/>
                </a:cubicBezTo>
                <a:cubicBezTo>
                  <a:pt x="320" y="171"/>
                  <a:pt x="320" y="171"/>
                  <a:pt x="320" y="171"/>
                </a:cubicBezTo>
                <a:cubicBezTo>
                  <a:pt x="320" y="171"/>
                  <a:pt x="319" y="171"/>
                  <a:pt x="318" y="171"/>
                </a:cubicBezTo>
                <a:cubicBezTo>
                  <a:pt x="277" y="171"/>
                  <a:pt x="243" y="186"/>
                  <a:pt x="214" y="214"/>
                </a:cubicBezTo>
                <a:cubicBezTo>
                  <a:pt x="186" y="242"/>
                  <a:pt x="172" y="277"/>
                  <a:pt x="172" y="317"/>
                </a:cubicBezTo>
                <a:close/>
              </a:path>
            </a:pathLst>
          </a:custGeom>
          <a:solidFill>
            <a:schemeClr val="accent2"/>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îsļîḍe"/>
          <p:cNvSpPr>
            <a:spLocks/>
          </p:cNvSpPr>
          <p:nvPr/>
        </p:nvSpPr>
        <p:spPr bwMode="auto">
          <a:xfrm>
            <a:off x="564406" y="2416473"/>
            <a:ext cx="1525585" cy="1860672"/>
          </a:xfrm>
          <a:custGeom>
            <a:avLst/>
            <a:gdLst/>
            <a:ahLst/>
            <a:cxnLst>
              <a:cxn ang="0">
                <a:pos x="172" y="72"/>
              </a:cxn>
              <a:cxn ang="0">
                <a:pos x="172" y="73"/>
              </a:cxn>
              <a:cxn ang="0">
                <a:pos x="214" y="176"/>
              </a:cxn>
              <a:cxn ang="0">
                <a:pos x="318" y="219"/>
              </a:cxn>
              <a:cxn ang="0">
                <a:pos x="320" y="219"/>
              </a:cxn>
              <a:cxn ang="0">
                <a:pos x="320" y="264"/>
              </a:cxn>
              <a:cxn ang="0">
                <a:pos x="317" y="261"/>
              </a:cxn>
              <a:cxn ang="0">
                <a:pos x="288" y="249"/>
              </a:cxn>
              <a:cxn ang="0">
                <a:pos x="259" y="261"/>
              </a:cxn>
              <a:cxn ang="0">
                <a:pos x="247" y="290"/>
              </a:cxn>
              <a:cxn ang="0">
                <a:pos x="259" y="319"/>
              </a:cxn>
              <a:cxn ang="0">
                <a:pos x="288" y="331"/>
              </a:cxn>
              <a:cxn ang="0">
                <a:pos x="317" y="319"/>
              </a:cxn>
              <a:cxn ang="0">
                <a:pos x="320" y="315"/>
              </a:cxn>
              <a:cxn ang="0">
                <a:pos x="320" y="390"/>
              </a:cxn>
              <a:cxn ang="0">
                <a:pos x="318" y="390"/>
              </a:cxn>
              <a:cxn ang="0">
                <a:pos x="117" y="319"/>
              </a:cxn>
              <a:cxn ang="0">
                <a:pos x="119" y="317"/>
              </a:cxn>
              <a:cxn ang="0">
                <a:pos x="151" y="303"/>
              </a:cxn>
              <a:cxn ang="0">
                <a:pos x="164" y="272"/>
              </a:cxn>
              <a:cxn ang="0">
                <a:pos x="151" y="240"/>
              </a:cxn>
              <a:cxn ang="0">
                <a:pos x="119" y="227"/>
              </a:cxn>
              <a:cxn ang="0">
                <a:pos x="87" y="240"/>
              </a:cxn>
              <a:cxn ang="0">
                <a:pos x="74" y="272"/>
              </a:cxn>
              <a:cxn ang="0">
                <a:pos x="72" y="274"/>
              </a:cxn>
              <a:cxn ang="0">
                <a:pos x="0" y="72"/>
              </a:cxn>
              <a:cxn ang="0">
                <a:pos x="0" y="72"/>
              </a:cxn>
              <a:cxn ang="0">
                <a:pos x="74" y="72"/>
              </a:cxn>
              <a:cxn ang="0">
                <a:pos x="71" y="69"/>
              </a:cxn>
              <a:cxn ang="0">
                <a:pos x="59" y="40"/>
              </a:cxn>
              <a:cxn ang="0">
                <a:pos x="71" y="11"/>
              </a:cxn>
              <a:cxn ang="0">
                <a:pos x="100" y="0"/>
              </a:cxn>
              <a:cxn ang="0">
                <a:pos x="129" y="11"/>
              </a:cxn>
              <a:cxn ang="0">
                <a:pos x="141" y="40"/>
              </a:cxn>
              <a:cxn ang="0">
                <a:pos x="129" y="69"/>
              </a:cxn>
              <a:cxn ang="0">
                <a:pos x="126" y="72"/>
              </a:cxn>
              <a:cxn ang="0">
                <a:pos x="172" y="72"/>
              </a:cxn>
            </a:cxnLst>
            <a:rect l="0" t="0" r="r" b="b"/>
            <a:pathLst>
              <a:path w="320" h="390">
                <a:moveTo>
                  <a:pt x="172" y="72"/>
                </a:moveTo>
                <a:cubicBezTo>
                  <a:pt x="172" y="72"/>
                  <a:pt x="172" y="72"/>
                  <a:pt x="172" y="73"/>
                </a:cubicBezTo>
                <a:cubicBezTo>
                  <a:pt x="172" y="113"/>
                  <a:pt x="186" y="147"/>
                  <a:pt x="214" y="176"/>
                </a:cubicBezTo>
                <a:cubicBezTo>
                  <a:pt x="243" y="205"/>
                  <a:pt x="277" y="219"/>
                  <a:pt x="318" y="219"/>
                </a:cubicBezTo>
                <a:cubicBezTo>
                  <a:pt x="319" y="219"/>
                  <a:pt x="320" y="219"/>
                  <a:pt x="320" y="219"/>
                </a:cubicBezTo>
                <a:cubicBezTo>
                  <a:pt x="320" y="264"/>
                  <a:pt x="320" y="264"/>
                  <a:pt x="320" y="264"/>
                </a:cubicBezTo>
                <a:cubicBezTo>
                  <a:pt x="319" y="263"/>
                  <a:pt x="318" y="262"/>
                  <a:pt x="317" y="261"/>
                </a:cubicBezTo>
                <a:cubicBezTo>
                  <a:pt x="309" y="253"/>
                  <a:pt x="300" y="249"/>
                  <a:pt x="288" y="249"/>
                </a:cubicBezTo>
                <a:cubicBezTo>
                  <a:pt x="277" y="249"/>
                  <a:pt x="267" y="253"/>
                  <a:pt x="259" y="261"/>
                </a:cubicBezTo>
                <a:cubicBezTo>
                  <a:pt x="251" y="269"/>
                  <a:pt x="247" y="278"/>
                  <a:pt x="247" y="290"/>
                </a:cubicBezTo>
                <a:cubicBezTo>
                  <a:pt x="247" y="301"/>
                  <a:pt x="251" y="311"/>
                  <a:pt x="259" y="319"/>
                </a:cubicBezTo>
                <a:cubicBezTo>
                  <a:pt x="267" y="327"/>
                  <a:pt x="277" y="331"/>
                  <a:pt x="288" y="331"/>
                </a:cubicBezTo>
                <a:cubicBezTo>
                  <a:pt x="300" y="331"/>
                  <a:pt x="309" y="327"/>
                  <a:pt x="317" y="319"/>
                </a:cubicBezTo>
                <a:cubicBezTo>
                  <a:pt x="318" y="317"/>
                  <a:pt x="319" y="316"/>
                  <a:pt x="320" y="315"/>
                </a:cubicBezTo>
                <a:cubicBezTo>
                  <a:pt x="320" y="390"/>
                  <a:pt x="320" y="390"/>
                  <a:pt x="320" y="390"/>
                </a:cubicBezTo>
                <a:cubicBezTo>
                  <a:pt x="319" y="390"/>
                  <a:pt x="319" y="390"/>
                  <a:pt x="318" y="390"/>
                </a:cubicBezTo>
                <a:cubicBezTo>
                  <a:pt x="241" y="390"/>
                  <a:pt x="174" y="366"/>
                  <a:pt x="117" y="319"/>
                </a:cubicBezTo>
                <a:cubicBezTo>
                  <a:pt x="119" y="317"/>
                  <a:pt x="119" y="317"/>
                  <a:pt x="119" y="317"/>
                </a:cubicBezTo>
                <a:cubicBezTo>
                  <a:pt x="132" y="317"/>
                  <a:pt x="142" y="312"/>
                  <a:pt x="151" y="303"/>
                </a:cubicBezTo>
                <a:cubicBezTo>
                  <a:pt x="160" y="295"/>
                  <a:pt x="164" y="284"/>
                  <a:pt x="164" y="272"/>
                </a:cubicBezTo>
                <a:cubicBezTo>
                  <a:pt x="164" y="259"/>
                  <a:pt x="160" y="249"/>
                  <a:pt x="151" y="240"/>
                </a:cubicBezTo>
                <a:cubicBezTo>
                  <a:pt x="142" y="231"/>
                  <a:pt x="132" y="227"/>
                  <a:pt x="119" y="227"/>
                </a:cubicBezTo>
                <a:cubicBezTo>
                  <a:pt x="107" y="227"/>
                  <a:pt x="96" y="231"/>
                  <a:pt x="87" y="240"/>
                </a:cubicBezTo>
                <a:cubicBezTo>
                  <a:pt x="79" y="249"/>
                  <a:pt x="74" y="259"/>
                  <a:pt x="74" y="272"/>
                </a:cubicBezTo>
                <a:cubicBezTo>
                  <a:pt x="72" y="274"/>
                  <a:pt x="72" y="274"/>
                  <a:pt x="72" y="274"/>
                </a:cubicBezTo>
                <a:cubicBezTo>
                  <a:pt x="24" y="217"/>
                  <a:pt x="0" y="149"/>
                  <a:pt x="0" y="72"/>
                </a:cubicBezTo>
                <a:cubicBezTo>
                  <a:pt x="0" y="72"/>
                  <a:pt x="0" y="72"/>
                  <a:pt x="0" y="72"/>
                </a:cubicBezTo>
                <a:cubicBezTo>
                  <a:pt x="74" y="72"/>
                  <a:pt x="74" y="72"/>
                  <a:pt x="74" y="72"/>
                </a:cubicBezTo>
                <a:cubicBezTo>
                  <a:pt x="73" y="71"/>
                  <a:pt x="72" y="70"/>
                  <a:pt x="71" y="69"/>
                </a:cubicBezTo>
                <a:cubicBezTo>
                  <a:pt x="63" y="61"/>
                  <a:pt x="59" y="52"/>
                  <a:pt x="59" y="40"/>
                </a:cubicBezTo>
                <a:cubicBezTo>
                  <a:pt x="59" y="29"/>
                  <a:pt x="63" y="19"/>
                  <a:pt x="71" y="11"/>
                </a:cubicBezTo>
                <a:cubicBezTo>
                  <a:pt x="79" y="4"/>
                  <a:pt x="89" y="0"/>
                  <a:pt x="100" y="0"/>
                </a:cubicBezTo>
                <a:cubicBezTo>
                  <a:pt x="111" y="0"/>
                  <a:pt x="121" y="4"/>
                  <a:pt x="129" y="11"/>
                </a:cubicBezTo>
                <a:cubicBezTo>
                  <a:pt x="137" y="19"/>
                  <a:pt x="141" y="29"/>
                  <a:pt x="141" y="40"/>
                </a:cubicBezTo>
                <a:cubicBezTo>
                  <a:pt x="141" y="52"/>
                  <a:pt x="137" y="61"/>
                  <a:pt x="129" y="69"/>
                </a:cubicBezTo>
                <a:cubicBezTo>
                  <a:pt x="128" y="70"/>
                  <a:pt x="127" y="71"/>
                  <a:pt x="126" y="72"/>
                </a:cubicBezTo>
                <a:lnTo>
                  <a:pt x="172" y="72"/>
                </a:lnTo>
                <a:close/>
              </a:path>
            </a:pathLst>
          </a:custGeom>
          <a:solidFill>
            <a:schemeClr val="accent1"/>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îš1îḑè"/>
          <p:cNvSpPr>
            <a:spLocks/>
          </p:cNvSpPr>
          <p:nvPr/>
        </p:nvSpPr>
        <p:spPr bwMode="auto">
          <a:xfrm>
            <a:off x="2089991" y="1246789"/>
            <a:ext cx="1502691" cy="1860672"/>
          </a:xfrm>
          <a:custGeom>
            <a:avLst/>
            <a:gdLst/>
            <a:ahLst/>
            <a:cxnLst>
              <a:cxn ang="0">
                <a:pos x="315" y="317"/>
              </a:cxn>
              <a:cxn ang="0">
                <a:pos x="239" y="317"/>
              </a:cxn>
              <a:cxn ang="0">
                <a:pos x="244" y="320"/>
              </a:cxn>
              <a:cxn ang="0">
                <a:pos x="255" y="349"/>
              </a:cxn>
              <a:cxn ang="0">
                <a:pos x="244" y="378"/>
              </a:cxn>
              <a:cxn ang="0">
                <a:pos x="226" y="389"/>
              </a:cxn>
              <a:cxn ang="0">
                <a:pos x="215" y="390"/>
              </a:cxn>
              <a:cxn ang="0">
                <a:pos x="204" y="389"/>
              </a:cxn>
              <a:cxn ang="0">
                <a:pos x="186" y="378"/>
              </a:cxn>
              <a:cxn ang="0">
                <a:pos x="174" y="349"/>
              </a:cxn>
              <a:cxn ang="0">
                <a:pos x="186" y="320"/>
              </a:cxn>
              <a:cxn ang="0">
                <a:pos x="190" y="317"/>
              </a:cxn>
              <a:cxn ang="0">
                <a:pos x="144" y="317"/>
              </a:cxn>
              <a:cxn ang="0">
                <a:pos x="101" y="214"/>
              </a:cxn>
              <a:cxn ang="0">
                <a:pos x="0" y="171"/>
              </a:cxn>
              <a:cxn ang="0">
                <a:pos x="0" y="128"/>
              </a:cxn>
              <a:cxn ang="0">
                <a:pos x="29" y="140"/>
              </a:cxn>
              <a:cxn ang="0">
                <a:pos x="58" y="128"/>
              </a:cxn>
              <a:cxn ang="0">
                <a:pos x="70" y="99"/>
              </a:cxn>
              <a:cxn ang="0">
                <a:pos x="58" y="70"/>
              </a:cxn>
              <a:cxn ang="0">
                <a:pos x="29" y="58"/>
              </a:cxn>
              <a:cxn ang="0">
                <a:pos x="0" y="70"/>
              </a:cxn>
              <a:cxn ang="0">
                <a:pos x="0" y="0"/>
              </a:cxn>
              <a:cxn ang="0">
                <a:pos x="202" y="74"/>
              </a:cxn>
              <a:cxn ang="0">
                <a:pos x="171" y="87"/>
              </a:cxn>
              <a:cxn ang="0">
                <a:pos x="158" y="119"/>
              </a:cxn>
              <a:cxn ang="0">
                <a:pos x="171" y="151"/>
              </a:cxn>
              <a:cxn ang="0">
                <a:pos x="203" y="164"/>
              </a:cxn>
              <a:cxn ang="0">
                <a:pos x="235" y="151"/>
              </a:cxn>
              <a:cxn ang="0">
                <a:pos x="247" y="121"/>
              </a:cxn>
              <a:cxn ang="0">
                <a:pos x="315" y="317"/>
              </a:cxn>
            </a:cxnLst>
            <a:rect l="0" t="0" r="r" b="b"/>
            <a:pathLst>
              <a:path w="315" h="390">
                <a:moveTo>
                  <a:pt x="315" y="317"/>
                </a:moveTo>
                <a:cubicBezTo>
                  <a:pt x="239" y="317"/>
                  <a:pt x="239" y="317"/>
                  <a:pt x="239" y="317"/>
                </a:cubicBezTo>
                <a:cubicBezTo>
                  <a:pt x="241" y="318"/>
                  <a:pt x="242" y="319"/>
                  <a:pt x="244" y="320"/>
                </a:cubicBezTo>
                <a:cubicBezTo>
                  <a:pt x="251" y="328"/>
                  <a:pt x="255" y="338"/>
                  <a:pt x="255" y="349"/>
                </a:cubicBezTo>
                <a:cubicBezTo>
                  <a:pt x="255" y="361"/>
                  <a:pt x="251" y="370"/>
                  <a:pt x="244" y="378"/>
                </a:cubicBezTo>
                <a:cubicBezTo>
                  <a:pt x="238" y="384"/>
                  <a:pt x="232" y="387"/>
                  <a:pt x="226" y="389"/>
                </a:cubicBezTo>
                <a:cubicBezTo>
                  <a:pt x="222" y="390"/>
                  <a:pt x="218" y="390"/>
                  <a:pt x="215" y="390"/>
                </a:cubicBezTo>
                <a:cubicBezTo>
                  <a:pt x="211" y="390"/>
                  <a:pt x="207" y="390"/>
                  <a:pt x="204" y="389"/>
                </a:cubicBezTo>
                <a:cubicBezTo>
                  <a:pt x="197" y="387"/>
                  <a:pt x="191" y="384"/>
                  <a:pt x="186" y="378"/>
                </a:cubicBezTo>
                <a:cubicBezTo>
                  <a:pt x="178" y="370"/>
                  <a:pt x="174" y="361"/>
                  <a:pt x="174" y="349"/>
                </a:cubicBezTo>
                <a:cubicBezTo>
                  <a:pt x="174" y="338"/>
                  <a:pt x="178" y="328"/>
                  <a:pt x="186" y="320"/>
                </a:cubicBezTo>
                <a:cubicBezTo>
                  <a:pt x="187" y="319"/>
                  <a:pt x="189" y="318"/>
                  <a:pt x="190" y="317"/>
                </a:cubicBezTo>
                <a:cubicBezTo>
                  <a:pt x="144" y="317"/>
                  <a:pt x="144" y="317"/>
                  <a:pt x="144" y="317"/>
                </a:cubicBezTo>
                <a:cubicBezTo>
                  <a:pt x="144" y="277"/>
                  <a:pt x="129" y="242"/>
                  <a:pt x="101" y="214"/>
                </a:cubicBezTo>
                <a:cubicBezTo>
                  <a:pt x="73" y="186"/>
                  <a:pt x="40" y="172"/>
                  <a:pt x="0" y="171"/>
                </a:cubicBezTo>
                <a:cubicBezTo>
                  <a:pt x="0" y="128"/>
                  <a:pt x="0" y="128"/>
                  <a:pt x="0" y="128"/>
                </a:cubicBezTo>
                <a:cubicBezTo>
                  <a:pt x="8" y="136"/>
                  <a:pt x="18" y="140"/>
                  <a:pt x="29" y="140"/>
                </a:cubicBezTo>
                <a:cubicBezTo>
                  <a:pt x="41" y="140"/>
                  <a:pt x="50" y="136"/>
                  <a:pt x="58" y="128"/>
                </a:cubicBezTo>
                <a:cubicBezTo>
                  <a:pt x="66" y="120"/>
                  <a:pt x="70" y="110"/>
                  <a:pt x="70" y="99"/>
                </a:cubicBezTo>
                <a:cubicBezTo>
                  <a:pt x="70" y="88"/>
                  <a:pt x="66" y="78"/>
                  <a:pt x="58" y="70"/>
                </a:cubicBezTo>
                <a:cubicBezTo>
                  <a:pt x="50" y="62"/>
                  <a:pt x="41" y="58"/>
                  <a:pt x="29" y="58"/>
                </a:cubicBezTo>
                <a:cubicBezTo>
                  <a:pt x="18" y="58"/>
                  <a:pt x="8" y="62"/>
                  <a:pt x="0" y="70"/>
                </a:cubicBezTo>
                <a:cubicBezTo>
                  <a:pt x="0" y="0"/>
                  <a:pt x="0" y="0"/>
                  <a:pt x="0" y="0"/>
                </a:cubicBezTo>
                <a:cubicBezTo>
                  <a:pt x="77" y="1"/>
                  <a:pt x="145" y="25"/>
                  <a:pt x="202" y="74"/>
                </a:cubicBezTo>
                <a:cubicBezTo>
                  <a:pt x="190" y="74"/>
                  <a:pt x="180" y="79"/>
                  <a:pt x="171" y="87"/>
                </a:cubicBezTo>
                <a:cubicBezTo>
                  <a:pt x="162" y="96"/>
                  <a:pt x="158" y="107"/>
                  <a:pt x="158" y="119"/>
                </a:cubicBezTo>
                <a:cubicBezTo>
                  <a:pt x="158" y="131"/>
                  <a:pt x="162" y="142"/>
                  <a:pt x="171" y="151"/>
                </a:cubicBezTo>
                <a:cubicBezTo>
                  <a:pt x="180" y="159"/>
                  <a:pt x="190" y="164"/>
                  <a:pt x="203" y="164"/>
                </a:cubicBezTo>
                <a:cubicBezTo>
                  <a:pt x="215" y="164"/>
                  <a:pt x="226" y="159"/>
                  <a:pt x="235" y="151"/>
                </a:cubicBezTo>
                <a:cubicBezTo>
                  <a:pt x="243" y="142"/>
                  <a:pt x="247" y="133"/>
                  <a:pt x="247" y="121"/>
                </a:cubicBezTo>
                <a:cubicBezTo>
                  <a:pt x="292" y="177"/>
                  <a:pt x="315" y="242"/>
                  <a:pt x="315" y="317"/>
                </a:cubicBezTo>
                <a:close/>
              </a:path>
            </a:pathLst>
          </a:custGeom>
          <a:solidFill>
            <a:schemeClr val="accent3"/>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ïṡlïḑe"/>
          <p:cNvSpPr>
            <a:spLocks/>
          </p:cNvSpPr>
          <p:nvPr/>
        </p:nvSpPr>
        <p:spPr bwMode="auto">
          <a:xfrm>
            <a:off x="1742415" y="2759888"/>
            <a:ext cx="1850266" cy="1517260"/>
          </a:xfrm>
          <a:custGeom>
            <a:avLst/>
            <a:gdLst/>
            <a:ahLst/>
            <a:cxnLst>
              <a:cxn ang="0">
                <a:pos x="73" y="318"/>
              </a:cxn>
              <a:cxn ang="0">
                <a:pos x="73" y="243"/>
              </a:cxn>
              <a:cxn ang="0">
                <a:pos x="70" y="247"/>
              </a:cxn>
              <a:cxn ang="0">
                <a:pos x="41" y="259"/>
              </a:cxn>
              <a:cxn ang="0">
                <a:pos x="12" y="247"/>
              </a:cxn>
              <a:cxn ang="0">
                <a:pos x="0" y="218"/>
              </a:cxn>
              <a:cxn ang="0">
                <a:pos x="12" y="189"/>
              </a:cxn>
              <a:cxn ang="0">
                <a:pos x="41" y="177"/>
              </a:cxn>
              <a:cxn ang="0">
                <a:pos x="70" y="189"/>
              </a:cxn>
              <a:cxn ang="0">
                <a:pos x="73" y="192"/>
              </a:cxn>
              <a:cxn ang="0">
                <a:pos x="73" y="147"/>
              </a:cxn>
              <a:cxn ang="0">
                <a:pos x="124" y="137"/>
              </a:cxn>
              <a:cxn ang="0">
                <a:pos x="174" y="104"/>
              </a:cxn>
              <a:cxn ang="0">
                <a:pos x="199" y="72"/>
              </a:cxn>
              <a:cxn ang="0">
                <a:pos x="217" y="1"/>
              </a:cxn>
              <a:cxn ang="0">
                <a:pos x="217" y="0"/>
              </a:cxn>
              <a:cxn ang="0">
                <a:pos x="263" y="0"/>
              </a:cxn>
              <a:cxn ang="0">
                <a:pos x="259" y="3"/>
              </a:cxn>
              <a:cxn ang="0">
                <a:pos x="247" y="32"/>
              </a:cxn>
              <a:cxn ang="0">
                <a:pos x="259" y="61"/>
              </a:cxn>
              <a:cxn ang="0">
                <a:pos x="277" y="72"/>
              </a:cxn>
              <a:cxn ang="0">
                <a:pos x="288" y="73"/>
              </a:cxn>
              <a:cxn ang="0">
                <a:pos x="299" y="72"/>
              </a:cxn>
              <a:cxn ang="0">
                <a:pos x="317" y="61"/>
              </a:cxn>
              <a:cxn ang="0">
                <a:pos x="328" y="32"/>
              </a:cxn>
              <a:cxn ang="0">
                <a:pos x="317" y="3"/>
              </a:cxn>
              <a:cxn ang="0">
                <a:pos x="312" y="0"/>
              </a:cxn>
              <a:cxn ang="0">
                <a:pos x="388" y="0"/>
              </a:cxn>
              <a:cxn ang="0">
                <a:pos x="388" y="0"/>
              </a:cxn>
              <a:cxn ang="0">
                <a:pos x="380" y="72"/>
              </a:cxn>
              <a:cxn ang="0">
                <a:pos x="316" y="202"/>
              </a:cxn>
              <a:cxn ang="0">
                <a:pos x="342" y="214"/>
              </a:cxn>
              <a:cxn ang="0">
                <a:pos x="353" y="243"/>
              </a:cxn>
              <a:cxn ang="0">
                <a:pos x="342" y="272"/>
              </a:cxn>
              <a:cxn ang="0">
                <a:pos x="341" y="272"/>
              </a:cxn>
              <a:cxn ang="0">
                <a:pos x="313" y="284"/>
              </a:cxn>
              <a:cxn ang="0">
                <a:pos x="284" y="272"/>
              </a:cxn>
              <a:cxn ang="0">
                <a:pos x="284" y="272"/>
              </a:cxn>
              <a:cxn ang="0">
                <a:pos x="272" y="246"/>
              </a:cxn>
              <a:cxn ang="0">
                <a:pos x="236" y="272"/>
              </a:cxn>
              <a:cxn ang="0">
                <a:pos x="73" y="318"/>
              </a:cxn>
            </a:cxnLst>
            <a:rect l="0" t="0" r="r" b="b"/>
            <a:pathLst>
              <a:path w="388" h="318">
                <a:moveTo>
                  <a:pt x="73" y="318"/>
                </a:moveTo>
                <a:cubicBezTo>
                  <a:pt x="73" y="243"/>
                  <a:pt x="73" y="243"/>
                  <a:pt x="73" y="243"/>
                </a:cubicBezTo>
                <a:cubicBezTo>
                  <a:pt x="72" y="244"/>
                  <a:pt x="71" y="245"/>
                  <a:pt x="70" y="247"/>
                </a:cubicBezTo>
                <a:cubicBezTo>
                  <a:pt x="62" y="255"/>
                  <a:pt x="53" y="259"/>
                  <a:pt x="41" y="259"/>
                </a:cubicBezTo>
                <a:cubicBezTo>
                  <a:pt x="30" y="259"/>
                  <a:pt x="20" y="255"/>
                  <a:pt x="12" y="247"/>
                </a:cubicBezTo>
                <a:cubicBezTo>
                  <a:pt x="4" y="239"/>
                  <a:pt x="0" y="229"/>
                  <a:pt x="0" y="218"/>
                </a:cubicBezTo>
                <a:cubicBezTo>
                  <a:pt x="0" y="206"/>
                  <a:pt x="4" y="197"/>
                  <a:pt x="12" y="189"/>
                </a:cubicBezTo>
                <a:cubicBezTo>
                  <a:pt x="20" y="181"/>
                  <a:pt x="30" y="177"/>
                  <a:pt x="41" y="177"/>
                </a:cubicBezTo>
                <a:cubicBezTo>
                  <a:pt x="53" y="177"/>
                  <a:pt x="62" y="181"/>
                  <a:pt x="70" y="189"/>
                </a:cubicBezTo>
                <a:cubicBezTo>
                  <a:pt x="71" y="190"/>
                  <a:pt x="72" y="191"/>
                  <a:pt x="73" y="192"/>
                </a:cubicBezTo>
                <a:cubicBezTo>
                  <a:pt x="73" y="147"/>
                  <a:pt x="73" y="147"/>
                  <a:pt x="73" y="147"/>
                </a:cubicBezTo>
                <a:cubicBezTo>
                  <a:pt x="91" y="147"/>
                  <a:pt x="108" y="143"/>
                  <a:pt x="124" y="137"/>
                </a:cubicBezTo>
                <a:cubicBezTo>
                  <a:pt x="142" y="130"/>
                  <a:pt x="159" y="119"/>
                  <a:pt x="174" y="104"/>
                </a:cubicBezTo>
                <a:cubicBezTo>
                  <a:pt x="184" y="94"/>
                  <a:pt x="192" y="83"/>
                  <a:pt x="199" y="72"/>
                </a:cubicBezTo>
                <a:cubicBezTo>
                  <a:pt x="211" y="51"/>
                  <a:pt x="217" y="27"/>
                  <a:pt x="217" y="1"/>
                </a:cubicBezTo>
                <a:cubicBezTo>
                  <a:pt x="217" y="0"/>
                  <a:pt x="217" y="0"/>
                  <a:pt x="217" y="0"/>
                </a:cubicBezTo>
                <a:cubicBezTo>
                  <a:pt x="263" y="0"/>
                  <a:pt x="263" y="0"/>
                  <a:pt x="263" y="0"/>
                </a:cubicBezTo>
                <a:cubicBezTo>
                  <a:pt x="262" y="1"/>
                  <a:pt x="260" y="2"/>
                  <a:pt x="259" y="3"/>
                </a:cubicBezTo>
                <a:cubicBezTo>
                  <a:pt x="251" y="11"/>
                  <a:pt x="247" y="21"/>
                  <a:pt x="247" y="32"/>
                </a:cubicBezTo>
                <a:cubicBezTo>
                  <a:pt x="247" y="44"/>
                  <a:pt x="251" y="53"/>
                  <a:pt x="259" y="61"/>
                </a:cubicBezTo>
                <a:cubicBezTo>
                  <a:pt x="264" y="67"/>
                  <a:pt x="270" y="70"/>
                  <a:pt x="277" y="72"/>
                </a:cubicBezTo>
                <a:cubicBezTo>
                  <a:pt x="280" y="73"/>
                  <a:pt x="284" y="73"/>
                  <a:pt x="288" y="73"/>
                </a:cubicBezTo>
                <a:cubicBezTo>
                  <a:pt x="291" y="73"/>
                  <a:pt x="295" y="73"/>
                  <a:pt x="299" y="72"/>
                </a:cubicBezTo>
                <a:cubicBezTo>
                  <a:pt x="305" y="70"/>
                  <a:pt x="311" y="67"/>
                  <a:pt x="317" y="61"/>
                </a:cubicBezTo>
                <a:cubicBezTo>
                  <a:pt x="324" y="53"/>
                  <a:pt x="328" y="44"/>
                  <a:pt x="328" y="32"/>
                </a:cubicBezTo>
                <a:cubicBezTo>
                  <a:pt x="328" y="21"/>
                  <a:pt x="324" y="11"/>
                  <a:pt x="317" y="3"/>
                </a:cubicBezTo>
                <a:cubicBezTo>
                  <a:pt x="315" y="2"/>
                  <a:pt x="314" y="1"/>
                  <a:pt x="312" y="0"/>
                </a:cubicBezTo>
                <a:cubicBezTo>
                  <a:pt x="388" y="0"/>
                  <a:pt x="388" y="0"/>
                  <a:pt x="388" y="0"/>
                </a:cubicBezTo>
                <a:cubicBezTo>
                  <a:pt x="388" y="0"/>
                  <a:pt x="388" y="0"/>
                  <a:pt x="388" y="0"/>
                </a:cubicBezTo>
                <a:cubicBezTo>
                  <a:pt x="388" y="25"/>
                  <a:pt x="385" y="49"/>
                  <a:pt x="380" y="72"/>
                </a:cubicBezTo>
                <a:cubicBezTo>
                  <a:pt x="370" y="120"/>
                  <a:pt x="348" y="163"/>
                  <a:pt x="316" y="202"/>
                </a:cubicBezTo>
                <a:cubicBezTo>
                  <a:pt x="326" y="203"/>
                  <a:pt x="334" y="207"/>
                  <a:pt x="342" y="214"/>
                </a:cubicBezTo>
                <a:cubicBezTo>
                  <a:pt x="349" y="222"/>
                  <a:pt x="353" y="231"/>
                  <a:pt x="353" y="243"/>
                </a:cubicBezTo>
                <a:cubicBezTo>
                  <a:pt x="353" y="254"/>
                  <a:pt x="349" y="264"/>
                  <a:pt x="342" y="272"/>
                </a:cubicBezTo>
                <a:cubicBezTo>
                  <a:pt x="341" y="272"/>
                  <a:pt x="341" y="272"/>
                  <a:pt x="341" y="272"/>
                </a:cubicBezTo>
                <a:cubicBezTo>
                  <a:pt x="333" y="280"/>
                  <a:pt x="324" y="284"/>
                  <a:pt x="313" y="284"/>
                </a:cubicBezTo>
                <a:cubicBezTo>
                  <a:pt x="302" y="284"/>
                  <a:pt x="292" y="280"/>
                  <a:pt x="284" y="272"/>
                </a:cubicBezTo>
                <a:cubicBezTo>
                  <a:pt x="284" y="272"/>
                  <a:pt x="284" y="272"/>
                  <a:pt x="284" y="272"/>
                </a:cubicBezTo>
                <a:cubicBezTo>
                  <a:pt x="277" y="265"/>
                  <a:pt x="273" y="256"/>
                  <a:pt x="272" y="246"/>
                </a:cubicBezTo>
                <a:cubicBezTo>
                  <a:pt x="261" y="256"/>
                  <a:pt x="249" y="264"/>
                  <a:pt x="236" y="272"/>
                </a:cubicBezTo>
                <a:cubicBezTo>
                  <a:pt x="188" y="302"/>
                  <a:pt x="134" y="317"/>
                  <a:pt x="73" y="318"/>
                </a:cubicBezTo>
                <a:close/>
              </a:path>
            </a:pathLst>
          </a:custGeom>
          <a:solidFill>
            <a:schemeClr val="accent6"/>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í$ļíďe"/>
          <p:cNvSpPr>
            <a:spLocks noChangeAspect="1"/>
          </p:cNvSpPr>
          <p:nvPr/>
        </p:nvSpPr>
        <p:spPr bwMode="auto">
          <a:xfrm>
            <a:off x="1607515" y="2304069"/>
            <a:ext cx="950975" cy="936000"/>
          </a:xfrm>
          <a:prstGeom prst="cloud">
            <a:avLst/>
          </a:prstGeom>
          <a:solidFill>
            <a:schemeClr val="bg1">
              <a:lumMod val="75000"/>
            </a:schemeClr>
          </a:solidFill>
          <a:ln w="9525">
            <a:no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ïs1ïdê"/>
          <p:cNvGrpSpPr/>
          <p:nvPr/>
        </p:nvGrpSpPr>
        <p:grpSpPr>
          <a:xfrm>
            <a:off x="4283968" y="1265133"/>
            <a:ext cx="4202306" cy="3534539"/>
            <a:chOff x="1342945" y="2203290"/>
            <a:chExt cx="3230838" cy="4330656"/>
          </a:xfrm>
        </p:grpSpPr>
        <p:sp>
          <p:nvSpPr>
            <p:cNvPr id="10" name="íslîḍê"/>
            <p:cNvSpPr txBox="1">
              <a:spLocks/>
            </p:cNvSpPr>
            <p:nvPr/>
          </p:nvSpPr>
          <p:spPr>
            <a:xfrm>
              <a:off x="1342945" y="2203290"/>
              <a:ext cx="2177660" cy="323165"/>
            </a:xfrm>
            <a:prstGeom prst="rect">
              <a:avLst/>
            </a:prstGeom>
          </p:spPr>
          <p:txBody>
            <a:bodyPr wrap="none" lIns="144000" tIns="0" rIns="144000" bIns="0" anchor="ctr" anchorCtr="0">
              <a:noAutofit/>
            </a:bodyPr>
            <a:lstStyle/>
            <a:p>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運動風氣盛行 </a:t>
              </a:r>
              <a:r>
                <a:rPr lang="en-US" altLang="zh-TW"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îṥ1ïḓe"/>
            <p:cNvSpPr/>
            <p:nvPr/>
          </p:nvSpPr>
          <p:spPr>
            <a:xfrm>
              <a:off x="1398307" y="2503980"/>
              <a:ext cx="3175476" cy="4029966"/>
            </a:xfrm>
            <a:prstGeom prst="rect">
              <a:avLst/>
            </a:prstGeom>
          </p:spPr>
          <p:txBody>
            <a:bodyPr wrap="square" lIns="144000" rIns="144000" anchor="ctr">
              <a:normAutofit/>
            </a:bodyPr>
            <a:lstStyle/>
            <a:p>
              <a:pPr lvl="0"/>
              <a:endParaRPr lang="zh-TW" altLang="zh-TW" dirty="0"/>
            </a:p>
          </p:txBody>
        </p:sp>
      </p:grpSp>
      <p:pic>
        <p:nvPicPr>
          <p:cNvPr id="12" name="圖片 11"/>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22981" b="30821" l="53780" r="61620">
                        <a14:foregroundMark x1="56739" y1="24536" x2="56739" y2="24536"/>
                        <a14:foregroundMark x1="58111" y1="26069" x2="58111" y2="26069"/>
                        <a14:foregroundMark x1="59403" y1="29621" x2="59403" y2="29621"/>
                        <a14:foregroundMark x1="54722" y1="26473" x2="54722" y2="26473"/>
                        <a14:backgroundMark x1="60452" y1="26715" x2="60452" y2="26715"/>
                        <a14:backgroundMark x1="54399" y1="24617" x2="54399" y2="24617"/>
                        <a14:backgroundMark x1="58999" y1="23567" x2="58999" y2="23567"/>
                        <a14:backgroundMark x1="54883" y1="28329" x2="54883" y2="28329"/>
                        <a14:backgroundMark x1="58676" y1="30105" x2="58676" y2="30105"/>
                        <a14:backgroundMark x1="58918" y1="31477" x2="58918" y2="31477"/>
                        <a14:backgroundMark x1="54802" y1="31396" x2="54802" y2="31396"/>
                        <a14:backgroundMark x1="54802" y1="29298" x2="54802" y2="29298"/>
                      </a14:backgroundRemoval>
                    </a14:imgEffect>
                  </a14:imgLayer>
                </a14:imgProps>
              </a:ext>
              <a:ext uri="{28A0092B-C50C-407E-A947-70E740481C1C}">
                <a14:useLocalDpi xmlns:a14="http://schemas.microsoft.com/office/drawing/2010/main" val="0"/>
              </a:ext>
            </a:extLst>
          </a:blip>
          <a:srcRect l="52800" t="22001" r="37400" b="68199"/>
          <a:stretch/>
        </p:blipFill>
        <p:spPr>
          <a:xfrm>
            <a:off x="2865484" y="2153189"/>
            <a:ext cx="504056" cy="504056"/>
          </a:xfrm>
          <a:prstGeom prst="rect">
            <a:avLst/>
          </a:prstGeom>
        </p:spPr>
      </p:pic>
      <p:pic>
        <p:nvPicPr>
          <p:cNvPr id="13" name="圖片 12"/>
          <p:cNvPicPr>
            <a:picLocks noChangeAspect="1"/>
          </p:cNvPicPr>
          <p:nvPr/>
        </p:nvPicPr>
        <p:blipFill rotWithShape="1">
          <a:blip r:embed="rId5" cstate="print">
            <a:extLst>
              <a:ext uri="{BEBA8EAE-BF5A-486C-A8C5-ECC9F3942E4B}">
                <a14:imgProps xmlns:a14="http://schemas.microsoft.com/office/drawing/2010/main">
                  <a14:imgLayer r:embed="rId4">
                    <a14:imgEffect>
                      <a14:backgroundRemoval t="21792" b="31881" l="10492" r="19693">
                        <a14:foregroundMark x1="13236" y1="24617" x2="13236" y2="24617"/>
                        <a14:foregroundMark x1="15012" y1="24536" x2="15012" y2="24536"/>
                        <a14:foregroundMark x1="16626" y1="26312" x2="16626" y2="26312"/>
                        <a14:foregroundMark x1="15658" y1="28006" x2="15658" y2="28006"/>
                        <a14:foregroundMark x1="17030" y1="30670" x2="17030" y2="30670"/>
                        <a14:foregroundMark x1="19693" y1="22437" x2="19693" y2="22437"/>
                      </a14:backgroundRemoval>
                    </a14:imgEffect>
                  </a14:imgLayer>
                </a14:imgProps>
              </a:ext>
              <a:ext uri="{28A0092B-C50C-407E-A947-70E740481C1C}">
                <a14:useLocalDpi xmlns:a14="http://schemas.microsoft.com/office/drawing/2010/main" val="0"/>
              </a:ext>
            </a:extLst>
          </a:blip>
          <a:srcRect l="9400" t="20601" r="79400" b="66799"/>
          <a:stretch/>
        </p:blipFill>
        <p:spPr>
          <a:xfrm>
            <a:off x="2443285" y="3336511"/>
            <a:ext cx="576064" cy="648072"/>
          </a:xfrm>
          <a:prstGeom prst="rect">
            <a:avLst/>
          </a:prstGeom>
        </p:spPr>
      </p:pic>
      <p:pic>
        <p:nvPicPr>
          <p:cNvPr id="14" name="圖片 13"/>
          <p:cNvPicPr>
            <a:picLocks noChangeAspect="1"/>
          </p:cNvPicPr>
          <p:nvPr/>
        </p:nvPicPr>
        <p:blipFill rotWithShape="1">
          <a:blip r:embed="rId6" cstate="print">
            <a:extLst>
              <a:ext uri="{BEBA8EAE-BF5A-486C-A8C5-ECC9F3942E4B}">
                <a14:imgProps xmlns:a14="http://schemas.microsoft.com/office/drawing/2010/main">
                  <a14:imgLayer r:embed="rId4">
                    <a14:imgEffect>
                      <a14:backgroundRemoval t="77240" b="97579" l="81679" r="89508">
                        <a14:foregroundMark x1="83293" y1="81275" x2="83293" y2="81275"/>
                        <a14:foregroundMark x1="83697" y1="79984" x2="83697" y2="79984"/>
                        <a14:foregroundMark x1="86602" y1="77240" x2="86602" y2="77240"/>
                        <a14:foregroundMark x1="85956" y1="81598" x2="85956" y2="81598"/>
                        <a14:foregroundMark x1="86279" y1="80872" x2="86279" y2="80872"/>
                        <a14:foregroundMark x1="87490" y1="86279" x2="87490" y2="86279"/>
                      </a14:backgroundRemoval>
                    </a14:imgEffect>
                  </a14:imgLayer>
                </a14:imgProps>
              </a:ext>
              <a:ext uri="{28A0092B-C50C-407E-A947-70E740481C1C}">
                <a14:useLocalDpi xmlns:a14="http://schemas.microsoft.com/office/drawing/2010/main" val="0"/>
              </a:ext>
            </a:extLst>
          </a:blip>
          <a:srcRect l="80727" t="76393" r="9473"/>
          <a:stretch/>
        </p:blipFill>
        <p:spPr>
          <a:xfrm>
            <a:off x="864131" y="2853155"/>
            <a:ext cx="504056" cy="1214204"/>
          </a:xfrm>
          <a:prstGeom prst="rect">
            <a:avLst/>
          </a:prstGeom>
        </p:spPr>
      </p:pic>
      <p:pic>
        <p:nvPicPr>
          <p:cNvPr id="15" name="圖片 14"/>
          <p:cNvPicPr>
            <a:picLocks noChangeAspect="1"/>
          </p:cNvPicPr>
          <p:nvPr/>
        </p:nvPicPr>
        <p:blipFill rotWithShape="1">
          <a:blip r:embed="rId7" cstate="print">
            <a:extLst>
              <a:ext uri="{BEBA8EAE-BF5A-486C-A8C5-ECC9F3942E4B}">
                <a14:imgProps xmlns:a14="http://schemas.microsoft.com/office/drawing/2010/main">
                  <a14:imgLayer r:embed="rId4">
                    <a14:imgEffect>
                      <a14:backgroundRemoval t="36952" b="44567" l="81900" r="90696">
                        <a14:foregroundMark x1="84826" y1="39144" x2="84826" y2="39144"/>
                        <a14:foregroundMark x1="87086" y1="38822" x2="87086" y2="38822"/>
                      </a14:backgroundRemoval>
                    </a14:imgEffect>
                  </a14:imgLayer>
                </a14:imgProps>
              </a:ext>
              <a:ext uri="{28A0092B-C50C-407E-A947-70E740481C1C}">
                <a14:useLocalDpi xmlns:a14="http://schemas.microsoft.com/office/drawing/2010/main" val="0"/>
              </a:ext>
            </a:extLst>
          </a:blip>
          <a:srcRect l="80800" t="36000" r="8204" b="54481"/>
          <a:stretch/>
        </p:blipFill>
        <p:spPr>
          <a:xfrm>
            <a:off x="1015070" y="1699099"/>
            <a:ext cx="565609" cy="489590"/>
          </a:xfrm>
          <a:prstGeom prst="rect">
            <a:avLst/>
          </a:prstGeom>
        </p:spPr>
      </p:pic>
      <p:sp>
        <p:nvSpPr>
          <p:cNvPr id="16" name="矩形 15"/>
          <p:cNvSpPr/>
          <p:nvPr/>
        </p:nvSpPr>
        <p:spPr>
          <a:xfrm>
            <a:off x="1620329" y="2567003"/>
            <a:ext cx="1001970" cy="369332"/>
          </a:xfrm>
          <a:prstGeom prst="rect">
            <a:avLst/>
          </a:prstGeom>
        </p:spPr>
        <p:txBody>
          <a:bodyPr wrap="square">
            <a:spAutoFit/>
          </a:bodyPr>
          <a:lstStyle/>
          <a:p>
            <a:r>
              <a:rPr lang="en-US" altLang="zh-TW" b="1" dirty="0">
                <a:solidFill>
                  <a:schemeClr val="bg1"/>
                </a:solidFill>
                <a:latin typeface="微软雅黑" panose="020B0503020204020204" pitchFamily="34" charset="-122"/>
                <a:ea typeface="微软雅黑" panose="020B0503020204020204" pitchFamily="34" charset="-122"/>
              </a:rPr>
              <a:t>PM2.5</a:t>
            </a:r>
            <a:endParaRPr lang="zh-TW" altLang="en-US" b="1" dirty="0">
              <a:solidFill>
                <a:schemeClr val="bg1"/>
              </a:solidFill>
              <a:latin typeface="微软雅黑" panose="020B0503020204020204" pitchFamily="34" charset="-122"/>
              <a:ea typeface="微软雅黑" panose="020B0503020204020204" pitchFamily="34" charset="-122"/>
            </a:endParaRPr>
          </a:p>
        </p:txBody>
      </p:sp>
      <p:cxnSp>
        <p:nvCxnSpPr>
          <p:cNvPr id="17" name="直線接點 16"/>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147901B-95B9-4746-A141-6D19F14A5868}"/>
              </a:ext>
            </a:extLst>
          </p:cNvPr>
          <p:cNvSpPr/>
          <p:nvPr/>
        </p:nvSpPr>
        <p:spPr>
          <a:xfrm>
            <a:off x="4373069" y="2628558"/>
            <a:ext cx="1620957" cy="523220"/>
          </a:xfrm>
          <a:prstGeom prst="rect">
            <a:avLst/>
          </a:prstGeom>
        </p:spPr>
        <p:txBody>
          <a:bodyPr wrap="none">
            <a:spAutoFit/>
          </a:bodyPr>
          <a:lstStyle/>
          <a:p>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空氣品質</a:t>
            </a:r>
            <a:endParaRPr lang="zh-TW" altLang="en-US" sz="2800" dirty="0"/>
          </a:p>
        </p:txBody>
      </p:sp>
      <p:sp>
        <p:nvSpPr>
          <p:cNvPr id="19" name="文字方塊 18">
            <a:extLst>
              <a:ext uri="{FF2B5EF4-FFF2-40B4-BE49-F238E27FC236}">
                <a16:creationId xmlns:a16="http://schemas.microsoft.com/office/drawing/2014/main" id="{6F9116D6-D920-4AFD-8690-FE5D0246F02C}"/>
              </a:ext>
            </a:extLst>
          </p:cNvPr>
          <p:cNvSpPr txBox="1"/>
          <p:nvPr/>
        </p:nvSpPr>
        <p:spPr>
          <a:xfrm>
            <a:off x="4572000" y="1699099"/>
            <a:ext cx="3816424" cy="646331"/>
          </a:xfrm>
          <a:prstGeom prst="rect">
            <a:avLst/>
          </a:prstGeom>
          <a:noFill/>
        </p:spPr>
        <p:txBody>
          <a:bodyPr wrap="square" rtlCol="0">
            <a:spAutoFit/>
          </a:bodyPr>
          <a:lstStyle/>
          <a:p>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室內：健身房、運動中心</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室外：球場、路跑、單車</a:t>
            </a:r>
          </a:p>
        </p:txBody>
      </p:sp>
      <p:sp>
        <p:nvSpPr>
          <p:cNvPr id="20" name="文字方塊 19">
            <a:extLst>
              <a:ext uri="{FF2B5EF4-FFF2-40B4-BE49-F238E27FC236}">
                <a16:creationId xmlns:a16="http://schemas.microsoft.com/office/drawing/2014/main" id="{B8D44A49-0757-4E3D-A491-67F90AEEB289}"/>
              </a:ext>
            </a:extLst>
          </p:cNvPr>
          <p:cNvSpPr txBox="1"/>
          <p:nvPr/>
        </p:nvSpPr>
        <p:spPr>
          <a:xfrm>
            <a:off x="4608004" y="3346809"/>
            <a:ext cx="4068452" cy="369332"/>
          </a:xfrm>
          <a:prstGeom prst="rect">
            <a:avLst/>
          </a:prstGeom>
          <a:noFill/>
        </p:spPr>
        <p:txBody>
          <a:bodyPr wrap="square" rtlCol="0">
            <a:spAutoFit/>
          </a:bodyPr>
          <a:lstStyle/>
          <a:p>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PM2.5</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PM10</a:t>
            </a:r>
            <a:r>
              <a:rPr lang="zh-TW" altLang="zh-TW" dirty="0">
                <a:solidFill>
                  <a:schemeClr val="tx1">
                    <a:lumMod val="75000"/>
                    <a:lumOff val="25000"/>
                  </a:schemeClr>
                </a:solidFill>
                <a:latin typeface="微软雅黑" panose="020B0503020204020204" pitchFamily="34" charset="-122"/>
                <a:ea typeface="微软雅黑" panose="020B0503020204020204" pitchFamily="34" charset="-122"/>
              </a:rPr>
              <a:t>、酸雨、臭氧、紫外線</a:t>
            </a:r>
            <a:endParaRPr lang="zh-TW"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080650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7216"/>
            <a:ext cx="722185" cy="307777"/>
          </a:xfrm>
          <a:prstGeom prst="rect">
            <a:avLst/>
          </a:prstGeom>
        </p:spPr>
        <p:txBody>
          <a:bodyPr wrap="none">
            <a:spAutoFit/>
          </a:bodyPr>
          <a:lstStyle/>
          <a:p>
            <a:r>
              <a:rPr lang="en-US" altLang="zh-CN" sz="1400" dirty="0">
                <a:solidFill>
                  <a:srgbClr val="404040"/>
                </a:solidFill>
                <a:latin typeface="Microsoft YaHei" panose="020B0503020204020204" pitchFamily="34" charset="-122"/>
                <a:ea typeface="Microsoft YaHei" panose="020B0503020204020204" pitchFamily="34" charset="-122"/>
              </a:rPr>
              <a:t>WHAT</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323528" y="371882"/>
            <a:ext cx="1824404" cy="338554"/>
          </a:xfrm>
          <a:prstGeom prst="rect">
            <a:avLst/>
          </a:prstGeom>
        </p:spPr>
        <p:txBody>
          <a:bodyPr wrap="square">
            <a:spAutoFit/>
          </a:bodyPr>
          <a:lstStyle/>
          <a:p>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創新性</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a:p>
            <a:pPr lvl="0"/>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grpSp>
        <p:nvGrpSpPr>
          <p:cNvPr id="4" name="ïSļiḑê"/>
          <p:cNvGrpSpPr>
            <a:grpSpLocks/>
          </p:cNvGrpSpPr>
          <p:nvPr/>
        </p:nvGrpSpPr>
        <p:grpSpPr bwMode="auto">
          <a:xfrm>
            <a:off x="221243" y="1336740"/>
            <a:ext cx="4312872" cy="2461721"/>
            <a:chOff x="8540751" y="4843463"/>
            <a:chExt cx="8012112" cy="4562475"/>
          </a:xfrm>
          <a:effectLst/>
        </p:grpSpPr>
        <p:sp>
          <p:nvSpPr>
            <p:cNvPr id="5" name="ïṥľîḋé"/>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ïŝļiďé"/>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íṧ1ïḓe"/>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p14="http://schemas.microsoft.com/office/powerpoint/2010/main" xmlns:a14="http://schemas.microsoft.com/office/drawing/2010/main" xmlns:lc="http://schemas.openxmlformats.org/drawingml/2006/lockedCanvas" xmlns="">
                  <a:solidFill>
                    <a:srgbClr val="FFFFFF"/>
                  </a:solidFill>
                </a14:hiddenFill>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iS1idè"/>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ísḻîḑè"/>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íśļîḍè"/>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7" name="矩形 26"/>
          <p:cNvSpPr/>
          <p:nvPr/>
        </p:nvSpPr>
        <p:spPr>
          <a:xfrm>
            <a:off x="794956" y="1477821"/>
            <a:ext cx="3181681" cy="207231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ïš1ïďe"/>
          <p:cNvSpPr/>
          <p:nvPr/>
        </p:nvSpPr>
        <p:spPr bwMode="auto">
          <a:xfrm>
            <a:off x="4584120" y="1336741"/>
            <a:ext cx="4338638" cy="2461720"/>
          </a:xfrm>
          <a:prstGeom prst="rect">
            <a:avLst/>
          </a:prstGeom>
          <a:solidFill>
            <a:schemeClr val="accent1">
              <a:lumMod val="100000"/>
            </a:schemeClr>
          </a:solidFill>
          <a:ln w="19050">
            <a:noFill/>
            <a:round/>
            <a:headEnd/>
            <a:tailEnd/>
          </a:ln>
        </p:spPr>
        <p:txBody>
          <a:bodyPr anchor="ctr"/>
          <a:lstStyle/>
          <a:p>
            <a:pPr algn="ctr"/>
            <a:endParaRPr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iŝľïḋe"/>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ï$lîḍe"/>
          <p:cNvGrpSpPr/>
          <p:nvPr/>
        </p:nvGrpSpPr>
        <p:grpSpPr>
          <a:xfrm>
            <a:off x="5591232" y="1606925"/>
            <a:ext cx="3155350" cy="2191535"/>
            <a:chOff x="7505490" y="2041662"/>
            <a:chExt cx="4207134" cy="2922049"/>
          </a:xfrm>
        </p:grpSpPr>
        <p:sp>
          <p:nvSpPr>
            <p:cNvPr id="16" name="íṡlîdè"/>
            <p:cNvSpPr txBox="1"/>
            <p:nvPr/>
          </p:nvSpPr>
          <p:spPr>
            <a:xfrm>
              <a:off x="7505490" y="2041662"/>
              <a:ext cx="4207134" cy="422406"/>
            </a:xfrm>
            <a:prstGeom prst="rect">
              <a:avLst/>
            </a:prstGeom>
            <a:noFill/>
          </p:spPr>
          <p:txBody>
            <a:bodyPr wrap="none" lIns="72000" tIns="72000" rIns="72000" bIns="72000" anchor="b" anchorCtr="0">
              <a:noAutofit/>
            </a:bodyPr>
            <a:lstStyle/>
            <a:p>
              <a:r>
                <a:rPr lang="zh-TW" altLang="en-US" sz="2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戶外運動族群</a:t>
              </a:r>
              <a:endParaRPr lang="zh-CN" altLang="en-US" sz="2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ïṩḷíḑé"/>
            <p:cNvSpPr txBox="1"/>
            <p:nvPr/>
          </p:nvSpPr>
          <p:spPr>
            <a:xfrm>
              <a:off x="7505490" y="2557866"/>
              <a:ext cx="4207134" cy="2405845"/>
            </a:xfrm>
            <a:prstGeom prst="rect">
              <a:avLst/>
            </a:prstGeom>
            <a:noFill/>
          </p:spPr>
          <p:txBody>
            <a:bodyPr wrap="square" lIns="72000" tIns="72000" rIns="72000" bIns="72000" anchor="t" anchorCtr="0">
              <a:normAutofit fontScale="47500" lnSpcReduction="20000"/>
            </a:bodyPr>
            <a:lstStyle/>
            <a:p>
              <a:pPr lvl="0">
                <a:lnSpc>
                  <a:spcPct val="120000"/>
                </a:lnSpc>
              </a:pPr>
              <a:r>
                <a:rPr lang="zh-TW" altLang="zh-TW" sz="2800" dirty="0">
                  <a:solidFill>
                    <a:schemeClr val="bg1"/>
                  </a:solidFill>
                  <a:latin typeface="Microsoft YaHei" panose="020B0503020204020204" pitchFamily="34" charset="-122"/>
                  <a:ea typeface="Microsoft YaHei" panose="020B0503020204020204" pitchFamily="34" charset="-122"/>
                </a:rPr>
                <a:t>依照各種不同的戶外運動種類，去設定一套運動強度準則，並依照每位使用者的運動習慣再去調整這些運動強度，當使用者輸入運動種類、運動地點、運動時間，會去從將中央氣象局的空汙指標建立的模型中，評估這位使用者在這個時間地點從事這項戶外運動動時最佳的運動時間。</a:t>
              </a:r>
            </a:p>
            <a:p>
              <a:pPr>
                <a:lnSpc>
                  <a:spcPct val="120000"/>
                </a:lnSpc>
              </a:pPr>
              <a:endParaRPr lang="zh-CN" altLang="en-US" sz="13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8" name="ïṣ1îďè"/>
          <p:cNvGrpSpPr/>
          <p:nvPr/>
        </p:nvGrpSpPr>
        <p:grpSpPr>
          <a:xfrm>
            <a:off x="5591232" y="2832613"/>
            <a:ext cx="3155350" cy="743926"/>
            <a:chOff x="7505490" y="2041661"/>
            <a:chExt cx="4207134" cy="991902"/>
          </a:xfrm>
        </p:grpSpPr>
        <p:sp>
          <p:nvSpPr>
            <p:cNvPr id="19" name="ïśḷídè"/>
            <p:cNvSpPr txBox="1"/>
            <p:nvPr/>
          </p:nvSpPr>
          <p:spPr>
            <a:xfrm>
              <a:off x="7505490" y="2041661"/>
              <a:ext cx="4207134" cy="422405"/>
            </a:xfrm>
            <a:prstGeom prst="rect">
              <a:avLst/>
            </a:prstGeom>
            <a:noFill/>
          </p:spPr>
          <p:txBody>
            <a:bodyPr wrap="none" lIns="72000" tIns="72000" rIns="72000" bIns="72000" anchor="b" anchorCtr="0">
              <a:noAutofit/>
            </a:bodyPr>
            <a:lstStyle/>
            <a:p>
              <a:endParaRPr lang="zh-CN" altLang="en-US" sz="2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ïṣ1íďè"/>
            <p:cNvSpPr txBox="1"/>
            <p:nvPr/>
          </p:nvSpPr>
          <p:spPr>
            <a:xfrm>
              <a:off x="7505490" y="2464067"/>
              <a:ext cx="4207134" cy="569496"/>
            </a:xfrm>
            <a:prstGeom prst="rect">
              <a:avLst/>
            </a:prstGeom>
            <a:noFill/>
          </p:spPr>
          <p:txBody>
            <a:bodyPr wrap="square" lIns="72000" tIns="72000" rIns="72000" bIns="72000" anchor="t" anchorCtr="0">
              <a:noAutofit/>
            </a:bodyPr>
            <a:lstStyle/>
            <a:p>
              <a:pPr>
                <a:lnSpc>
                  <a:spcPct val="120000"/>
                </a:lnSpc>
              </a:pPr>
              <a:endParaRPr lang="zh-CN" altLang="en-US" sz="105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1" name="圖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399" y="1542101"/>
            <a:ext cx="1968067" cy="1968067"/>
          </a:xfrm>
          <a:prstGeom prst="rect">
            <a:avLst/>
          </a:prstGeom>
        </p:spPr>
      </p:pic>
      <p:cxnSp>
        <p:nvCxnSpPr>
          <p:cNvPr id="24" name="直線接點 23"/>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圖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676" y="1743455"/>
            <a:ext cx="528000" cy="396000"/>
          </a:xfrm>
          <a:prstGeom prst="rect">
            <a:avLst/>
          </a:prstGeom>
        </p:spPr>
      </p:pic>
    </p:spTree>
    <p:extLst>
      <p:ext uri="{BB962C8B-B14F-4D97-AF65-F5344CB8AC3E}">
        <p14:creationId xmlns:p14="http://schemas.microsoft.com/office/powerpoint/2010/main" val="10611459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7216"/>
            <a:ext cx="652743" cy="307777"/>
          </a:xfrm>
          <a:prstGeom prst="rect">
            <a:avLst/>
          </a:prstGeom>
        </p:spPr>
        <p:txBody>
          <a:bodyPr wrap="none">
            <a:spAutoFit/>
          </a:bodyPr>
          <a:lstStyle/>
          <a:p>
            <a:r>
              <a:rPr lang="en-US" altLang="zh-CN" sz="1400" dirty="0">
                <a:solidFill>
                  <a:srgbClr val="404040"/>
                </a:solidFill>
                <a:latin typeface="Microsoft YaHei" panose="020B0503020204020204" pitchFamily="34" charset="-122"/>
                <a:ea typeface="Microsoft YaHei" panose="020B0503020204020204" pitchFamily="34" charset="-122"/>
              </a:rPr>
              <a:t>HOW</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323528" y="371882"/>
            <a:ext cx="2160240" cy="338554"/>
          </a:xfrm>
          <a:prstGeom prst="rect">
            <a:avLst/>
          </a:prstGeom>
        </p:spPr>
        <p:txBody>
          <a:bodyPr wrap="square">
            <a:spAutoFit/>
          </a:bodyPr>
          <a:lstStyle/>
          <a:p>
            <a:r>
              <a:rPr lang="en-US" altLang="zh-TW"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Concept</a:t>
            </a:r>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a:t>
            </a:r>
            <a:r>
              <a:rPr lang="en-US" altLang="zh-TW"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System architecture</a:t>
            </a:r>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、可行性</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a:p>
            <a:pPr lvl="0"/>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grpSp>
        <p:nvGrpSpPr>
          <p:cNvPr id="4" name="iŝľîḑè">
            <a:extLst>
              <a:ext uri="{FF2B5EF4-FFF2-40B4-BE49-F238E27FC236}">
                <a16:creationId xmlns:a16="http://schemas.microsoft.com/office/drawing/2014/main" id="{C29EDB82-885B-494F-9192-DA42CABD2832}"/>
              </a:ext>
            </a:extLst>
          </p:cNvPr>
          <p:cNvGrpSpPr/>
          <p:nvPr/>
        </p:nvGrpSpPr>
        <p:grpSpPr>
          <a:xfrm>
            <a:off x="2835233" y="915566"/>
            <a:ext cx="3462406" cy="1971659"/>
            <a:chOff x="2448694" y="1658842"/>
            <a:chExt cx="7294608" cy="4153896"/>
          </a:xfrm>
        </p:grpSpPr>
        <p:grpSp>
          <p:nvGrpSpPr>
            <p:cNvPr id="5" name="iṧľíde">
              <a:extLst>
                <a:ext uri="{FF2B5EF4-FFF2-40B4-BE49-F238E27FC236}">
                  <a16:creationId xmlns:a16="http://schemas.microsoft.com/office/drawing/2014/main" id="{5C1B39F3-08B9-49ED-B3E6-7FD39021E993}"/>
                </a:ext>
              </a:extLst>
            </p:cNvPr>
            <p:cNvGrpSpPr>
              <a:grpSpLocks/>
            </p:cNvGrpSpPr>
            <p:nvPr/>
          </p:nvGrpSpPr>
          <p:grpSpPr bwMode="auto">
            <a:xfrm>
              <a:off x="2448694" y="1658842"/>
              <a:ext cx="7294608" cy="4153896"/>
              <a:chOff x="8540751" y="4843463"/>
              <a:chExt cx="8012112" cy="4562475"/>
            </a:xfrm>
            <a:effectLst/>
          </p:grpSpPr>
          <p:sp>
            <p:nvSpPr>
              <p:cNvPr id="7" name="îṣ1íďê">
                <a:extLst>
                  <a:ext uri="{FF2B5EF4-FFF2-40B4-BE49-F238E27FC236}">
                    <a16:creationId xmlns:a16="http://schemas.microsoft.com/office/drawing/2014/main" id="{F2FF7DF1-7163-4B7C-96A4-10AC12DDB64D}"/>
                  </a:ext>
                </a:extLst>
              </p:cNvPr>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íśḷíḓè">
                <a:extLst>
                  <a:ext uri="{FF2B5EF4-FFF2-40B4-BE49-F238E27FC236}">
                    <a16:creationId xmlns:a16="http://schemas.microsoft.com/office/drawing/2014/main" id="{59CBDFD8-7619-4641-9E29-F3731FFEC028}"/>
                  </a:ext>
                </a:extLst>
              </p:cNvPr>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ïşlïḑe">
                <a:extLst>
                  <a:ext uri="{FF2B5EF4-FFF2-40B4-BE49-F238E27FC236}">
                    <a16:creationId xmlns:a16="http://schemas.microsoft.com/office/drawing/2014/main" id="{0A7D8939-45B3-4319-BD22-3F44CB1F7BC0}"/>
                  </a:ext>
                </a:extLst>
              </p:cNvPr>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6="http://schemas.microsoft.com/office/drawing/2014/main" xmlns:a14="http://schemas.microsoft.com/office/drawing/2010/main" xmlns:p14="http://schemas.microsoft.com/office/powerpoint/2010/main" xmlns:lc="http://schemas.openxmlformats.org/drawingml/2006/lockedCanvas" xmlns="">
                    <a:solidFill>
                      <a:srgbClr val="FFFFFF"/>
                    </a:solidFill>
                  </a14:hiddenFill>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íṩľîḍé">
                <a:extLst>
                  <a:ext uri="{FF2B5EF4-FFF2-40B4-BE49-F238E27FC236}">
                    <a16:creationId xmlns:a16="http://schemas.microsoft.com/office/drawing/2014/main" id="{3B2280D8-F5B4-46F9-B9B8-87EED6E2495A}"/>
                  </a:ext>
                </a:extLst>
              </p:cNvPr>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íṡľïḍè">
                <a:extLst>
                  <a:ext uri="{FF2B5EF4-FFF2-40B4-BE49-F238E27FC236}">
                    <a16:creationId xmlns:a16="http://schemas.microsoft.com/office/drawing/2014/main" id="{541B97F6-6A00-440C-BFCD-152142A08574}"/>
                  </a:ext>
                </a:extLst>
              </p:cNvPr>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isľïḍé">
                <a:extLst>
                  <a:ext uri="{FF2B5EF4-FFF2-40B4-BE49-F238E27FC236}">
                    <a16:creationId xmlns:a16="http://schemas.microsoft.com/office/drawing/2014/main" id="{B83FD15D-E228-4807-AC40-F49359066CCB}"/>
                  </a:ext>
                </a:extLst>
              </p:cNvPr>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6" name="íšlíḑe">
              <a:extLst>
                <a:ext uri="{FF2B5EF4-FFF2-40B4-BE49-F238E27FC236}">
                  <a16:creationId xmlns:a16="http://schemas.microsoft.com/office/drawing/2014/main" id="{986CDE0B-0F0B-4CD0-B2A5-D67116512383}"/>
                </a:ext>
              </a:extLst>
            </p:cNvPr>
            <p:cNvSpPr/>
            <p:nvPr/>
          </p:nvSpPr>
          <p:spPr>
            <a:xfrm>
              <a:off x="3387047" y="1980045"/>
              <a:ext cx="5417906" cy="3417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3" name="ïṡḻiḋé">
            <a:extLst>
              <a:ext uri="{FF2B5EF4-FFF2-40B4-BE49-F238E27FC236}">
                <a16:creationId xmlns:a16="http://schemas.microsoft.com/office/drawing/2014/main" id="{B688269E-DCBD-4D38-B434-1EA4C7BC8D22}"/>
              </a:ext>
            </a:extLst>
          </p:cNvPr>
          <p:cNvGrpSpPr/>
          <p:nvPr/>
        </p:nvGrpSpPr>
        <p:grpSpPr>
          <a:xfrm>
            <a:off x="582223" y="2744536"/>
            <a:ext cx="2361857" cy="1010497"/>
            <a:chOff x="728492" y="4131302"/>
            <a:chExt cx="3149143" cy="1347329"/>
          </a:xfrm>
        </p:grpSpPr>
        <p:sp>
          <p:nvSpPr>
            <p:cNvPr id="14" name="ïSḻiḑé">
              <a:extLst>
                <a:ext uri="{FF2B5EF4-FFF2-40B4-BE49-F238E27FC236}">
                  <a16:creationId xmlns:a16="http://schemas.microsoft.com/office/drawing/2014/main" id="{21BD49C5-62C7-48B9-ABFB-53A6FF089117}"/>
                </a:ext>
              </a:extLst>
            </p:cNvPr>
            <p:cNvSpPr/>
            <p:nvPr/>
          </p:nvSpPr>
          <p:spPr bwMode="auto">
            <a:xfrm>
              <a:off x="728492" y="4760151"/>
              <a:ext cx="3082200" cy="71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tabLst>
                  <a:tab pos="228594" algn="l"/>
                </a:tabLst>
                <a:defRPr/>
              </a:pPr>
              <a:r>
                <a:rPr lang="zh-TW" altLang="zh-TW" sz="1400" dirty="0">
                  <a:latin typeface="Microsoft YaHei" panose="020B0503020204020204" pitchFamily="34" charset="-122"/>
                  <a:ea typeface="Microsoft YaHei" panose="020B0503020204020204" pitchFamily="34" charset="-122"/>
                </a:rPr>
                <a:t>利用中央氣象局提供的資料為各地區的空氣污染指標做建模</a:t>
              </a:r>
              <a:endParaRPr lang="en-US" altLang="zh-CN" sz="14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ïṡľîdè">
              <a:extLst>
                <a:ext uri="{FF2B5EF4-FFF2-40B4-BE49-F238E27FC236}">
                  <a16:creationId xmlns:a16="http://schemas.microsoft.com/office/drawing/2014/main" id="{761BDC7C-103E-4387-A4DE-C7AAF4BC4E7B}"/>
                </a:ext>
              </a:extLst>
            </p:cNvPr>
            <p:cNvSpPr txBox="1"/>
            <p:nvPr/>
          </p:nvSpPr>
          <p:spPr bwMode="auto">
            <a:xfrm>
              <a:off x="795435" y="4131302"/>
              <a:ext cx="3082200" cy="41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中央氣象局</a:t>
              </a:r>
              <a:r>
                <a:rPr lang="zh-CN"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en-US" altLang="zh-CN"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6" name="îṡ1ïḓe">
            <a:extLst>
              <a:ext uri="{FF2B5EF4-FFF2-40B4-BE49-F238E27FC236}">
                <a16:creationId xmlns:a16="http://schemas.microsoft.com/office/drawing/2014/main" id="{6F1A9182-59F4-49B3-A621-38358844D6D5}"/>
              </a:ext>
            </a:extLst>
          </p:cNvPr>
          <p:cNvGrpSpPr/>
          <p:nvPr/>
        </p:nvGrpSpPr>
        <p:grpSpPr>
          <a:xfrm>
            <a:off x="6198728" y="2744536"/>
            <a:ext cx="2631957" cy="955498"/>
            <a:chOff x="795434" y="4131301"/>
            <a:chExt cx="3509276" cy="1273997"/>
          </a:xfrm>
        </p:grpSpPr>
        <p:sp>
          <p:nvSpPr>
            <p:cNvPr id="17" name="ísļídè">
              <a:extLst>
                <a:ext uri="{FF2B5EF4-FFF2-40B4-BE49-F238E27FC236}">
                  <a16:creationId xmlns:a16="http://schemas.microsoft.com/office/drawing/2014/main" id="{FC1CEDBE-CAAC-4536-92DA-D5E7E7D08C19}"/>
                </a:ext>
              </a:extLst>
            </p:cNvPr>
            <p:cNvSpPr/>
            <p:nvPr/>
          </p:nvSpPr>
          <p:spPr bwMode="auto">
            <a:xfrm>
              <a:off x="795434" y="4686820"/>
              <a:ext cx="3509276" cy="71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5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tabLst>
                  <a:tab pos="228594" algn="l"/>
                </a:tabLst>
                <a:defRPr/>
              </a:pPr>
              <a:endParaRPr lang="en-US" altLang="zh-CN" sz="40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íš1îďe">
              <a:extLst>
                <a:ext uri="{FF2B5EF4-FFF2-40B4-BE49-F238E27FC236}">
                  <a16:creationId xmlns:a16="http://schemas.microsoft.com/office/drawing/2014/main" id="{622225FD-033F-4220-AACA-808C5D767828}"/>
                </a:ext>
              </a:extLst>
            </p:cNvPr>
            <p:cNvSpPr txBox="1"/>
            <p:nvPr/>
          </p:nvSpPr>
          <p:spPr bwMode="auto">
            <a:xfrm>
              <a:off x="795435" y="4131301"/>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可行性</a:t>
              </a:r>
              <a:endParaRPr lang="en-US" altLang="zh-CN"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9" name="íṩļiḋe">
            <a:extLst>
              <a:ext uri="{FF2B5EF4-FFF2-40B4-BE49-F238E27FC236}">
                <a16:creationId xmlns:a16="http://schemas.microsoft.com/office/drawing/2014/main" id="{AE824162-24C7-40AB-A85A-36832BA540CF}"/>
              </a:ext>
            </a:extLst>
          </p:cNvPr>
          <p:cNvSpPr txBox="1"/>
          <p:nvPr/>
        </p:nvSpPr>
        <p:spPr>
          <a:xfrm>
            <a:off x="3074670" y="3058962"/>
            <a:ext cx="2994072" cy="314425"/>
          </a:xfrm>
          <a:prstGeom prst="rect">
            <a:avLst/>
          </a:prstGeom>
          <a:noFill/>
        </p:spPr>
        <p:txBody>
          <a:bodyPr wrap="none" lIns="90000" tIns="46800" rIns="90000" bIns="4680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3"/>
                </a:solidFill>
                <a:latin typeface="Microsoft YaHei" panose="020B0503020204020204" pitchFamily="34" charset="-122"/>
                <a:ea typeface="Microsoft YaHei" panose="020B0503020204020204" pitchFamily="34" charset="-122"/>
                <a:sym typeface="Microsoft YaHei" panose="020B0503020204020204" pitchFamily="34" charset="-122"/>
              </a:rPr>
              <a:t>System Model</a:t>
            </a:r>
          </a:p>
        </p:txBody>
      </p:sp>
      <p:sp>
        <p:nvSpPr>
          <p:cNvPr id="20" name="íśļiďè">
            <a:extLst>
              <a:ext uri="{FF2B5EF4-FFF2-40B4-BE49-F238E27FC236}">
                <a16:creationId xmlns:a16="http://schemas.microsoft.com/office/drawing/2014/main" id="{03F40C3F-8BB0-467D-BC96-047FB379FF0E}"/>
              </a:ext>
            </a:extLst>
          </p:cNvPr>
          <p:cNvSpPr txBox="1"/>
          <p:nvPr/>
        </p:nvSpPr>
        <p:spPr>
          <a:xfrm>
            <a:off x="3023859" y="3373388"/>
            <a:ext cx="3044883" cy="1011716"/>
          </a:xfrm>
          <a:prstGeom prst="rect">
            <a:avLst/>
          </a:prstGeom>
          <a:noFill/>
        </p:spPr>
        <p:txBody>
          <a:bodyPr wrap="square" lIns="90000" tIns="46800" rIns="90000" bIns="46800" rtlCol="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TW" altLang="zh-TW" sz="1400" dirty="0">
                <a:latin typeface="Microsoft YaHei" panose="020B0503020204020204" pitchFamily="34" charset="-122"/>
                <a:ea typeface="Microsoft YaHei" panose="020B0503020204020204" pitchFamily="34" charset="-122"/>
              </a:rPr>
              <a:t>將</a:t>
            </a:r>
            <a:r>
              <a:rPr lang="zh-TW" altLang="en-US" sz="1400" dirty="0">
                <a:latin typeface="Microsoft YaHei" panose="020B0503020204020204" pitchFamily="34" charset="-122"/>
                <a:ea typeface="Microsoft YaHei" panose="020B0503020204020204" pitchFamily="34" charset="-122"/>
              </a:rPr>
              <a:t>使用者的運動種類強度、時段、地區及身體狀況納入考量，建議使用者在空氣品質不好時最佳的運動時間</a:t>
            </a:r>
            <a:endParaRPr lang="en-US" altLang="zh-CN" sz="14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21" name="直接连接符 90">
            <a:extLst>
              <a:ext uri="{FF2B5EF4-FFF2-40B4-BE49-F238E27FC236}">
                <a16:creationId xmlns:a16="http://schemas.microsoft.com/office/drawing/2014/main" id="{EB0CA0A6-4307-4616-BB41-2E453E21DCB8}"/>
              </a:ext>
            </a:extLst>
          </p:cNvPr>
          <p:cNvCxnSpPr/>
          <p:nvPr/>
        </p:nvCxnSpPr>
        <p:spPr>
          <a:xfrm>
            <a:off x="3074067" y="3001959"/>
            <a:ext cx="0" cy="133795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91">
            <a:extLst>
              <a:ext uri="{FF2B5EF4-FFF2-40B4-BE49-F238E27FC236}">
                <a16:creationId xmlns:a16="http://schemas.microsoft.com/office/drawing/2014/main" id="{47CAAD80-BB5B-4CF5-B77A-EB6648C879C8}"/>
              </a:ext>
            </a:extLst>
          </p:cNvPr>
          <p:cNvCxnSpPr/>
          <p:nvPr/>
        </p:nvCxnSpPr>
        <p:spPr>
          <a:xfrm>
            <a:off x="6018534" y="3001959"/>
            <a:ext cx="0" cy="133795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圖片 22"/>
          <p:cNvPicPr>
            <a:picLocks noChangeAspect="1"/>
          </p:cNvPicPr>
          <p:nvPr/>
        </p:nvPicPr>
        <p:blipFill rotWithShape="1">
          <a:blip r:embed="rId3" cstate="print">
            <a:extLst>
              <a:ext uri="{28A0092B-C50C-407E-A947-70E740481C1C}">
                <a14:useLocalDpi xmlns:a14="http://schemas.microsoft.com/office/drawing/2010/main" val="0"/>
              </a:ext>
            </a:extLst>
          </a:blip>
          <a:srcRect r="-484"/>
          <a:stretch/>
        </p:blipFill>
        <p:spPr>
          <a:xfrm>
            <a:off x="200166" y="1117499"/>
            <a:ext cx="2952328" cy="1616400"/>
          </a:xfrm>
          <a:prstGeom prst="rect">
            <a:avLst/>
          </a:prstGeom>
        </p:spPr>
      </p:pic>
      <p:pic>
        <p:nvPicPr>
          <p:cNvPr id="24" name="圖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0625" y="1012561"/>
            <a:ext cx="2571624" cy="1671556"/>
          </a:xfrm>
          <a:prstGeom prst="rect">
            <a:avLst/>
          </a:prstGeom>
        </p:spPr>
      </p:pic>
      <p:pic>
        <p:nvPicPr>
          <p:cNvPr id="25" name="圖片 24"/>
          <p:cNvPicPr>
            <a:picLocks noChangeAspect="1"/>
          </p:cNvPicPr>
          <p:nvPr/>
        </p:nvPicPr>
        <p:blipFill rotWithShape="1">
          <a:blip r:embed="rId5" cstate="print">
            <a:extLst>
              <a:ext uri="{28A0092B-C50C-407E-A947-70E740481C1C}">
                <a14:useLocalDpi xmlns:a14="http://schemas.microsoft.com/office/drawing/2010/main" val="0"/>
              </a:ext>
            </a:extLst>
          </a:blip>
          <a:srcRect r="17755"/>
          <a:stretch/>
        </p:blipFill>
        <p:spPr>
          <a:xfrm>
            <a:off x="6068741" y="1105540"/>
            <a:ext cx="2761947" cy="1616400"/>
          </a:xfrm>
          <a:prstGeom prst="rect">
            <a:avLst/>
          </a:prstGeom>
        </p:spPr>
      </p:pic>
      <p:grpSp>
        <p:nvGrpSpPr>
          <p:cNvPr id="26" name="组合 79"/>
          <p:cNvGrpSpPr/>
          <p:nvPr/>
        </p:nvGrpSpPr>
        <p:grpSpPr>
          <a:xfrm>
            <a:off x="2908226" y="1705016"/>
            <a:ext cx="3326357" cy="400422"/>
            <a:chOff x="2908226" y="1968061"/>
            <a:chExt cx="3326357" cy="400422"/>
          </a:xfrm>
        </p:grpSpPr>
        <p:sp>
          <p:nvSpPr>
            <p:cNvPr id="27" name="íṩḷîḋé">
              <a:extLst>
                <a:ext uri="{FF2B5EF4-FFF2-40B4-BE49-F238E27FC236}">
                  <a16:creationId xmlns:a16="http://schemas.microsoft.com/office/drawing/2014/main" id="{0CA5D5C7-D8A1-46E3-8E5B-9A819D16AE80}"/>
                </a:ext>
              </a:extLst>
            </p:cNvPr>
            <p:cNvSpPr/>
            <p:nvPr/>
          </p:nvSpPr>
          <p:spPr>
            <a:xfrm>
              <a:off x="5902900" y="1968061"/>
              <a:ext cx="331683" cy="400422"/>
            </a:xfrm>
            <a:prstGeom prst="rightArrow">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ïşļîḑé">
              <a:extLst>
                <a:ext uri="{FF2B5EF4-FFF2-40B4-BE49-F238E27FC236}">
                  <a16:creationId xmlns:a16="http://schemas.microsoft.com/office/drawing/2014/main" id="{C5B4F612-9A7E-4141-8774-6AAFD5FD4BBD}"/>
                </a:ext>
              </a:extLst>
            </p:cNvPr>
            <p:cNvSpPr/>
            <p:nvPr/>
          </p:nvSpPr>
          <p:spPr>
            <a:xfrm flipH="1">
              <a:off x="2908226" y="1968061"/>
              <a:ext cx="331683" cy="400422"/>
            </a:xfrm>
            <a:prstGeom prst="rightArrow">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cxnSp>
        <p:nvCxnSpPr>
          <p:cNvPr id="29" name="直線接點 28"/>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AA16076-E1A8-423C-B71B-98011CEE55D7}"/>
              </a:ext>
            </a:extLst>
          </p:cNvPr>
          <p:cNvSpPr txBox="1"/>
          <p:nvPr/>
        </p:nvSpPr>
        <p:spPr>
          <a:xfrm>
            <a:off x="6297586" y="3205792"/>
            <a:ext cx="2304256" cy="1346907"/>
          </a:xfrm>
          <a:prstGeom prst="rect">
            <a:avLst/>
          </a:prstGeom>
          <a:noFill/>
        </p:spPr>
        <p:txBody>
          <a:bodyPr wrap="square" rtlCol="0">
            <a:spAutoFit/>
          </a:bodyPr>
          <a:lstStyle/>
          <a:p>
            <a:pPr algn="ctr">
              <a:lnSpc>
                <a:spcPct val="150000"/>
              </a:lnSpc>
            </a:pPr>
            <a:r>
              <a:rPr lang="zh-TW" altLang="en-US" sz="1400" dirty="0">
                <a:latin typeface="Microsoft YaHei" panose="020B0503020204020204" pitchFamily="34" charset="-122"/>
                <a:ea typeface="Microsoft YaHei" panose="020B0503020204020204" pitchFamily="34" charset="-122"/>
              </a:rPr>
              <a:t>可能需要更</a:t>
            </a:r>
            <a:r>
              <a:rPr lang="zh-TW" altLang="zh-TW" sz="1400" dirty="0">
                <a:latin typeface="Microsoft YaHei" panose="020B0503020204020204" pitchFamily="34" charset="-122"/>
                <a:ea typeface="Microsoft YaHei" panose="020B0503020204020204" pitchFamily="34" charset="-122"/>
              </a:rPr>
              <a:t>詳細的區域空氣資訊</a:t>
            </a:r>
            <a:r>
              <a:rPr lang="zh-TW" altLang="en-US" sz="1400" dirty="0">
                <a:latin typeface="Microsoft YaHei" panose="020B0503020204020204" pitchFamily="34" charset="-122"/>
                <a:ea typeface="Microsoft YaHei" panose="020B0503020204020204" pitchFamily="34" charset="-122"/>
              </a:rPr>
              <a:t>，以及</a:t>
            </a:r>
            <a:r>
              <a:rPr lang="zh-TW" altLang="zh-TW" sz="1400" dirty="0">
                <a:latin typeface="Microsoft YaHei" panose="020B0503020204020204" pitchFamily="34" charset="-122"/>
                <a:ea typeface="Microsoft YaHei" panose="020B0503020204020204" pitchFamily="34" charset="-122"/>
              </a:rPr>
              <a:t>需要人體在劇烈活動時換氣的頻率等與運動相關的知識</a:t>
            </a:r>
            <a:endParaRPr lang="zh-TW" altLang="en-US"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002422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íṧḻiḋe"/>
          <p:cNvGrpSpPr/>
          <p:nvPr/>
        </p:nvGrpSpPr>
        <p:grpSpPr>
          <a:xfrm>
            <a:off x="5814138" y="1306468"/>
            <a:ext cx="2725256" cy="1913354"/>
            <a:chOff x="7752184" y="1741957"/>
            <a:chExt cx="3633674" cy="2551138"/>
          </a:xfrm>
        </p:grpSpPr>
        <p:sp>
          <p:nvSpPr>
            <p:cNvPr id="4" name="ïş1ïdè"/>
            <p:cNvSpPr txBox="1"/>
            <p:nvPr/>
          </p:nvSpPr>
          <p:spPr bwMode="auto">
            <a:xfrm>
              <a:off x="7752184" y="1741957"/>
              <a:ext cx="1261884" cy="307777"/>
            </a:xfrm>
            <a:prstGeom prst="rect">
              <a:avLst/>
            </a:prstGeom>
            <a:noFill/>
          </p:spPr>
          <p:txBody>
            <a:bodyPr wrap="none">
              <a:noAutofit/>
            </a:bodyPr>
            <a:lstStyle/>
            <a:p>
              <a:pPr>
                <a:defRPr/>
              </a:pPr>
              <a:r>
                <a:rPr lang="zh-TW" altLang="en-US" sz="2800" b="1" dirty="0">
                  <a:solidFill>
                    <a:schemeClr val="accent1">
                      <a:lumMod val="100000"/>
                    </a:schemeClr>
                  </a:solidFill>
                  <a:ea typeface="Microsoft YaHei" panose="020B0503020204020204" pitchFamily="34" charset="-122"/>
                </a:rPr>
                <a:t>結論</a:t>
              </a:r>
              <a:endParaRPr lang="zh-CN" altLang="en-US" sz="2800" b="1" dirty="0">
                <a:solidFill>
                  <a:schemeClr val="accent1">
                    <a:lumMod val="100000"/>
                  </a:schemeClr>
                </a:solidFill>
                <a:ea typeface="Microsoft YaHei" panose="020B0503020204020204" pitchFamily="34" charset="-122"/>
              </a:endParaRPr>
            </a:p>
          </p:txBody>
        </p:sp>
        <p:sp>
          <p:nvSpPr>
            <p:cNvPr id="5" name="ïśľîḑè"/>
            <p:cNvSpPr txBox="1"/>
            <p:nvPr/>
          </p:nvSpPr>
          <p:spPr bwMode="auto">
            <a:xfrm>
              <a:off x="7752184" y="2453731"/>
              <a:ext cx="3633674" cy="1839364"/>
            </a:xfrm>
            <a:prstGeom prst="rect">
              <a:avLst/>
            </a:prstGeom>
            <a:noFill/>
          </p:spPr>
          <p:txBody>
            <a:bodyPr wrap="square">
              <a:noAutofit/>
            </a:bodyPr>
            <a:lstStyle/>
            <a:p>
              <a:pPr lvl="0">
                <a:lnSpc>
                  <a:spcPct val="150000"/>
                </a:lnSpc>
              </a:pPr>
              <a:r>
                <a:rPr lang="zh-TW" altLang="en-US" sz="1400" dirty="0">
                  <a:latin typeface="Microsoft YaHei" panose="020B0503020204020204" pitchFamily="34" charset="-122"/>
                  <a:ea typeface="Microsoft YaHei" panose="020B0503020204020204" pitchFamily="34" charset="-122"/>
                </a:rPr>
                <a:t>我們希望透過提供最佳運動時間的建議，去讓使用者了解到如何在空氣品質不好的現在和戶外運動的拿捏上取得最好的平衡。</a:t>
              </a:r>
              <a:endParaRPr lang="zh-TW" altLang="zh-TW" sz="1400" dirty="0">
                <a:latin typeface="Microsoft YaHei" panose="020B0503020204020204" pitchFamily="34" charset="-122"/>
                <a:ea typeface="Microsoft YaHei" panose="020B0503020204020204" pitchFamily="34" charset="-122"/>
              </a:endParaRPr>
            </a:p>
          </p:txBody>
        </p:sp>
      </p:grpSp>
      <p:sp>
        <p:nvSpPr>
          <p:cNvPr id="6" name="矩形 5"/>
          <p:cNvSpPr/>
          <p:nvPr/>
        </p:nvSpPr>
        <p:spPr>
          <a:xfrm>
            <a:off x="323528" y="127216"/>
            <a:ext cx="708207" cy="307777"/>
          </a:xfrm>
          <a:prstGeom prst="rect">
            <a:avLst/>
          </a:prstGeom>
        </p:spPr>
        <p:txBody>
          <a:bodyPr wrap="none">
            <a:spAutoFit/>
          </a:bodyPr>
          <a:lstStyle/>
          <a:p>
            <a:r>
              <a:rPr lang="en-US" altLang="zh-CN" sz="1400" dirty="0">
                <a:solidFill>
                  <a:srgbClr val="404040"/>
                </a:solidFill>
                <a:latin typeface="Microsoft YaHei" panose="020B0503020204020204" pitchFamily="34" charset="-122"/>
                <a:ea typeface="Microsoft YaHei" panose="020B0503020204020204" pitchFamily="34" charset="-122"/>
              </a:rPr>
              <a:t>Result</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7" name="矩形 6"/>
          <p:cNvSpPr/>
          <p:nvPr/>
        </p:nvSpPr>
        <p:spPr>
          <a:xfrm>
            <a:off x="323528" y="371882"/>
            <a:ext cx="1824404" cy="215444"/>
          </a:xfrm>
          <a:prstGeom prst="rect">
            <a:avLst/>
          </a:prstGeom>
        </p:spPr>
        <p:txBody>
          <a:bodyPr wrap="square">
            <a:spAutoFit/>
          </a:bodyPr>
          <a:lstStyle/>
          <a:p>
            <a:pPr lvl="0"/>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結論</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8" name="直線接點 7"/>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352" y="1292453"/>
            <a:ext cx="4871087" cy="3223513"/>
          </a:xfrm>
          <a:prstGeom prst="rect">
            <a:avLst/>
          </a:prstGeom>
        </p:spPr>
      </p:pic>
    </p:spTree>
    <p:extLst>
      <p:ext uri="{BB962C8B-B14F-4D97-AF65-F5344CB8AC3E}">
        <p14:creationId xmlns:p14="http://schemas.microsoft.com/office/powerpoint/2010/main" val="14865778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38AE852-60F1-4FFA-91C5-0BE0D323F1CC}"/>
              </a:ext>
            </a:extLst>
          </p:cNvPr>
          <p:cNvSpPr txBox="1"/>
          <p:nvPr/>
        </p:nvSpPr>
        <p:spPr>
          <a:xfrm>
            <a:off x="395536" y="627534"/>
            <a:ext cx="8136904" cy="4585871"/>
          </a:xfrm>
          <a:prstGeom prst="rect">
            <a:avLst/>
          </a:prstGeom>
          <a:noFill/>
        </p:spPr>
        <p:txBody>
          <a:bodyPr wrap="square" rtlCol="0">
            <a:spAutoFit/>
          </a:bodyPr>
          <a:lstStyle/>
          <a:p>
            <a:r>
              <a:rPr lang="en-US" altLang="zh-TW" sz="1400" b="1" dirty="0">
                <a:solidFill>
                  <a:schemeClr val="tx1">
                    <a:lumMod val="75000"/>
                    <a:lumOff val="25000"/>
                  </a:schemeClr>
                </a:solidFill>
                <a:latin typeface="微软雅黑" panose="020B0503020204020204" pitchFamily="34" charset="-122"/>
                <a:ea typeface="微软雅黑" panose="020B0503020204020204" pitchFamily="34" charset="-122"/>
              </a:rPr>
              <a:t>Q</a:t>
            </a:r>
            <a:r>
              <a:rPr lang="en-US" altLang="zh-TW"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1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TW"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很多關於這個方面的應用，雖然空汙危害大，但人民仍知道其不可為而為之，就像商店飲料添加很多化學原料，仍有許多人很愛喝，再加上如果是舉辦路跑，路權肯定早在很久之前就訂好，沒辦法說因為空氣汙染就停止，人民繳了報名費也不會因此而不參加，該用正向建議的方式去解決問題，如何做？</a:t>
            </a:r>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TW" sz="1400" b="1" dirty="0">
                <a:solidFill>
                  <a:schemeClr val="tx1">
                    <a:lumMod val="75000"/>
                    <a:lumOff val="25000"/>
                  </a:schemeClr>
                </a:solidFill>
                <a:latin typeface="微软雅黑" panose="020B0503020204020204" pitchFamily="34" charset="-122"/>
                <a:ea typeface="微软雅黑" panose="020B0503020204020204" pitchFamily="34" charset="-122"/>
              </a:rPr>
              <a:t>A</a:t>
            </a:r>
            <a:r>
              <a:rPr lang="en-US" altLang="zh-TW"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我們將這項服務更改成眼光放到不止於路跑，還有其他戶外運動，而解決問題的方式也從因為空汙嚴重所以今天不適合從事這項活動改成建議使用者的最佳運動時間，靈感來自於在</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2014</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年，美國環保署與疾管局</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(EPA &amp; CDC)</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研擬「關於學校空污旗體育活動指引」，開宗明義目標是：「促進孩子的體能活動」。這跟台灣當前升空污旗，阻止學生戶外運動的想法剛好完全相反。我國環保署竟在</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PM2.5</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濃度</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48</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微克時，就要校方警示學童減少戶外活動，但美國建議空污指標</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AQI</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達</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101-150(</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即</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PM2.5</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三小時平均濃度達</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89-138 </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微克</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，升橘旗但學生依然正常從事戶外體育活動。</a:t>
            </a:r>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運動確實重要，空氣汙染問題也確實重要，但我們可以從中找到一個平衡點，一個時間點內讓正在從事某戶外運動時健康的益處大於空汙健康風險，為使用者的身體狀況客製化一個戶外運動時間，那麼在這時間內從事這項戶外運動時，因為劇烈運動換氣而吸入的懸浮粒子是不會超出政府制訂的標準。</a:t>
            </a:r>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也因為這個方法，假如今天使用者有參加某路跑比賽，但當天空氣品質不好，我們為使用者規劃最佳運動時間，使用者仍可以參加比賽，而使用者可以依照這項服務給的建議運動時間為這項路跑比賽稍作調整，顧到參加運動的益處，也顧到空汙的健康風險。</a:t>
            </a:r>
          </a:p>
        </p:txBody>
      </p:sp>
      <p:cxnSp>
        <p:nvCxnSpPr>
          <p:cNvPr id="5" name="直線接點 4"/>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436518" y="119727"/>
            <a:ext cx="2342971" cy="307777"/>
          </a:xfrm>
          <a:prstGeom prst="rect">
            <a:avLst/>
          </a:prstGeom>
        </p:spPr>
        <p:txBody>
          <a:bodyPr wrap="square">
            <a:spAutoFit/>
          </a:bodyPr>
          <a:lstStyle/>
          <a:p>
            <a:pPr algn="ctr"/>
            <a:r>
              <a:rPr lang="en-US" altLang="zh-TW" sz="1400" dirty="0">
                <a:solidFill>
                  <a:srgbClr val="404040"/>
                </a:solidFill>
                <a:latin typeface="Microsoft YaHei" panose="020B0503020204020204" pitchFamily="34" charset="-122"/>
                <a:ea typeface="Microsoft YaHei" panose="020B0503020204020204" pitchFamily="34" charset="-122"/>
              </a:rPr>
              <a:t>4/11</a:t>
            </a:r>
            <a:r>
              <a:rPr lang="zh-TW" altLang="en-US" sz="1400" dirty="0">
                <a:solidFill>
                  <a:srgbClr val="404040"/>
                </a:solidFill>
                <a:latin typeface="Microsoft YaHei" panose="020B0503020204020204" pitchFamily="34" charset="-122"/>
                <a:ea typeface="Microsoft YaHei" panose="020B0503020204020204" pitchFamily="34" charset="-122"/>
              </a:rPr>
              <a:t>課堂上 老師提問</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050269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7007AC-2979-45EB-8081-34464FC1987F}"/>
              </a:ext>
            </a:extLst>
          </p:cNvPr>
          <p:cNvSpPr/>
          <p:nvPr/>
        </p:nvSpPr>
        <p:spPr>
          <a:xfrm>
            <a:off x="272181" y="114900"/>
            <a:ext cx="4032448" cy="769441"/>
          </a:xfrm>
          <a:prstGeom prst="rect">
            <a:avLst/>
          </a:prstGeom>
        </p:spPr>
        <p:txBody>
          <a:bodyPr wrap="square">
            <a:spAutoFit/>
          </a:bodyPr>
          <a:lstStyle/>
          <a:p>
            <a:r>
              <a:rPr lang="zh-TW" altLang="en-US" sz="4400" dirty="0">
                <a:solidFill>
                  <a:schemeClr val="tx1">
                    <a:lumMod val="75000"/>
                    <a:lumOff val="25000"/>
                  </a:schemeClr>
                </a:solidFill>
                <a:latin typeface="微软雅黑" panose="020B0503020204020204" pitchFamily="34" charset="-122"/>
                <a:ea typeface="微软雅黑" panose="020B0503020204020204" pitchFamily="34" charset="-122"/>
              </a:rPr>
              <a:t>組員貢獻</a:t>
            </a:r>
          </a:p>
        </p:txBody>
      </p:sp>
      <p:cxnSp>
        <p:nvCxnSpPr>
          <p:cNvPr id="3" name="直線接點 2">
            <a:extLst>
              <a:ext uri="{FF2B5EF4-FFF2-40B4-BE49-F238E27FC236}">
                <a16:creationId xmlns:a16="http://schemas.microsoft.com/office/drawing/2014/main" id="{DD66540C-4C96-4C79-991E-ACBD92EF08F4}"/>
              </a:ext>
            </a:extLst>
          </p:cNvPr>
          <p:cNvCxnSpPr/>
          <p:nvPr/>
        </p:nvCxnSpPr>
        <p:spPr>
          <a:xfrm flipV="1">
            <a:off x="287524" y="91556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74388A5A-90AB-4070-B655-C4EB29974FFA}"/>
              </a:ext>
            </a:extLst>
          </p:cNvPr>
          <p:cNvSpPr txBox="1"/>
          <p:nvPr/>
        </p:nvSpPr>
        <p:spPr>
          <a:xfrm>
            <a:off x="683568" y="1971585"/>
            <a:ext cx="6768752" cy="1200329"/>
          </a:xfrm>
          <a:prstGeom prst="rect">
            <a:avLst/>
          </a:prstGeom>
          <a:noFill/>
        </p:spPr>
        <p:txBody>
          <a:bodyPr wrap="square" rtlCol="0">
            <a:spAutoFit/>
          </a:bodyPr>
          <a:lstStyle/>
          <a:p>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方誌賢 </a:t>
            </a:r>
            <a:r>
              <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 資料蒐集、企劃書構想、市場分析</a:t>
            </a:r>
            <a:endPar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王群升 </a:t>
            </a:r>
            <a:r>
              <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 資料蒐集、企劃書構想、投影片製作</a:t>
            </a:r>
          </a:p>
        </p:txBody>
      </p:sp>
    </p:spTree>
    <p:extLst>
      <p:ext uri="{BB962C8B-B14F-4D97-AF65-F5344CB8AC3E}">
        <p14:creationId xmlns:p14="http://schemas.microsoft.com/office/powerpoint/2010/main" val="17858810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68394"/>
      </a:dk2>
      <a:lt2>
        <a:srgbClr val="F0F0F0"/>
      </a:lt2>
      <a:accent1>
        <a:srgbClr val="DE3D21"/>
      </a:accent1>
      <a:accent2>
        <a:srgbClr val="DE3D21"/>
      </a:accent2>
      <a:accent3>
        <a:srgbClr val="DE3D21"/>
      </a:accent3>
      <a:accent4>
        <a:srgbClr val="DE3D21"/>
      </a:accent4>
      <a:accent5>
        <a:srgbClr val="DE3D21"/>
      </a:accent5>
      <a:accent6>
        <a:srgbClr val="DE3D21"/>
      </a:accent6>
      <a:hlink>
        <a:srgbClr val="383838"/>
      </a:hlink>
      <a:folHlink>
        <a:srgbClr val="72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68394"/>
    </a:dk2>
    <a:lt2>
      <a:srgbClr val="F0F0F0"/>
    </a:lt2>
    <a:accent1>
      <a:srgbClr val="DE3D21"/>
    </a:accent1>
    <a:accent2>
      <a:srgbClr val="DE3D21"/>
    </a:accent2>
    <a:accent3>
      <a:srgbClr val="DE3D21"/>
    </a:accent3>
    <a:accent4>
      <a:srgbClr val="DE3D21"/>
    </a:accent4>
    <a:accent5>
      <a:srgbClr val="DE3D21"/>
    </a:accent5>
    <a:accent6>
      <a:srgbClr val="DE3D21"/>
    </a:accent6>
    <a:hlink>
      <a:srgbClr val="383838"/>
    </a:hlink>
    <a:folHlink>
      <a:srgbClr val="726F6F"/>
    </a:folHlink>
  </a:clrScheme>
</a:themeOverride>
</file>

<file path=ppt/theme/themeOverride2.xml><?xml version="1.0" encoding="utf-8"?>
<a:themeOverride xmlns:a="http://schemas.openxmlformats.org/drawingml/2006/main">
  <a:clrScheme name="自定义 237">
    <a:dk1>
      <a:srgbClr val="000000"/>
    </a:dk1>
    <a:lt1>
      <a:srgbClr val="FFFFFF"/>
    </a:lt1>
    <a:dk2>
      <a:srgbClr val="768394"/>
    </a:dk2>
    <a:lt2>
      <a:srgbClr val="F0F0F0"/>
    </a:lt2>
    <a:accent1>
      <a:srgbClr val="DE3D21"/>
    </a:accent1>
    <a:accent2>
      <a:srgbClr val="DE3D21"/>
    </a:accent2>
    <a:accent3>
      <a:srgbClr val="DE3D21"/>
    </a:accent3>
    <a:accent4>
      <a:srgbClr val="DE3D21"/>
    </a:accent4>
    <a:accent5>
      <a:srgbClr val="DE3D21"/>
    </a:accent5>
    <a:accent6>
      <a:srgbClr val="DE3D21"/>
    </a:accent6>
    <a:hlink>
      <a:srgbClr val="383838"/>
    </a:hlink>
    <a:folHlink>
      <a:srgbClr val="726F6F"/>
    </a:folHlink>
  </a:clrScheme>
</a:themeOverride>
</file>

<file path=docProps/app.xml><?xml version="1.0" encoding="utf-8"?>
<Properties xmlns="http://schemas.openxmlformats.org/officeDocument/2006/extended-properties" xmlns:vt="http://schemas.openxmlformats.org/officeDocument/2006/docPropsVTypes">
  <TotalTime>7035</TotalTime>
  <Words>972</Words>
  <Application>Microsoft Office PowerPoint</Application>
  <PresentationFormat>如螢幕大小 (16:9)</PresentationFormat>
  <Paragraphs>63</Paragraphs>
  <Slides>8</Slides>
  <Notes>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vt:i4>
      </vt:variant>
    </vt:vector>
  </HeadingPairs>
  <TitlesOfParts>
    <vt:vector size="18" baseType="lpstr">
      <vt:lpstr>Aharoni</vt:lpstr>
      <vt:lpstr>Microsoft YaHei</vt:lpstr>
      <vt:lpstr>Microsoft YaHei</vt:lpstr>
      <vt:lpstr>宋体</vt:lpstr>
      <vt:lpstr>新細明體</vt:lpstr>
      <vt:lpstr>Agency FB</vt:lpstr>
      <vt:lpstr>Arial</vt:lpstr>
      <vt:lpstr>Calibri</vt:lpstr>
      <vt:lpstr>Impact</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铭店</dc:creator>
  <cp:keywords>www.51pptmoban.com</cp:keywords>
  <cp:lastModifiedBy>Windows 使用者</cp:lastModifiedBy>
  <cp:revision>375</cp:revision>
  <dcterms:created xsi:type="dcterms:W3CDTF">2015-12-11T17:46:17Z</dcterms:created>
  <dcterms:modified xsi:type="dcterms:W3CDTF">2018-04-19T09:05:38Z</dcterms:modified>
</cp:coreProperties>
</file>