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65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61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0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0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84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5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4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DDED-E8FE-4A48-9F02-380E8F9A302C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7313-EBF5-408D-BAB9-07F869E53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 flipH="1">
            <a:off x="437605" y="378823"/>
            <a:ext cx="48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獲利能力分析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 flipH="1">
            <a:off x="3394515" y="5774071"/>
            <a:ext cx="5385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中華電</a:t>
            </a:r>
            <a:r>
              <a:rPr lang="en-US" altLang="zh-TW" sz="2400" b="1" dirty="0" smtClean="0"/>
              <a:t>ROA</a:t>
            </a:r>
            <a:r>
              <a:rPr lang="zh-TW" altLang="en-US" sz="2400" b="1" dirty="0" smtClean="0"/>
              <a:t>與</a:t>
            </a:r>
            <a:r>
              <a:rPr lang="en-US" altLang="zh-TW" sz="2400" b="1" dirty="0" smtClean="0"/>
              <a:t>ROE</a:t>
            </a:r>
            <a:r>
              <a:rPr lang="zh-TW" altLang="en-US" sz="2400" b="1" dirty="0" smtClean="0"/>
              <a:t>表現差於同業</a:t>
            </a:r>
            <a:endParaRPr lang="en-US" altLang="zh-TW" sz="2400" b="1" dirty="0" smtClean="0"/>
          </a:p>
          <a:p>
            <a:pPr algn="ctr"/>
            <a:r>
              <a:rPr lang="zh-TW" altLang="en-US" sz="2400" b="1" dirty="0" smtClean="0"/>
              <a:t>但可以看出「電信產業」獲利持續下降</a:t>
            </a:r>
            <a:endParaRPr lang="zh-TW" altLang="en-US" sz="2400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37605" y="703222"/>
            <a:ext cx="11108418" cy="4936070"/>
            <a:chOff x="437605" y="703222"/>
            <a:chExt cx="11108418" cy="4936070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8551094" y="1147086"/>
              <a:ext cx="0" cy="4492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8596132" y="1142990"/>
              <a:ext cx="0" cy="4492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1472" y="1224203"/>
              <a:ext cx="2628694" cy="4130805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 flipH="1">
              <a:off x="6807797" y="766759"/>
              <a:ext cx="1959181" cy="37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台灣大 </a:t>
              </a:r>
              <a:r>
                <a:rPr lang="en-US" altLang="zh-TW" sz="2000" b="1" dirty="0" smtClean="0"/>
                <a:t>(3045)</a:t>
              </a:r>
              <a:endParaRPr lang="zh-TW" altLang="en-US" sz="20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 flipH="1">
              <a:off x="4028752" y="736345"/>
              <a:ext cx="1959181" cy="37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中華</a:t>
              </a:r>
              <a:r>
                <a:rPr lang="zh-TW" altLang="en-US" sz="2000" b="1" dirty="0"/>
                <a:t>電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(2412)</a:t>
              </a:r>
              <a:endParaRPr lang="zh-TW" altLang="en-US" sz="2000" b="1" dirty="0"/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5718993" y="1108494"/>
              <a:ext cx="0" cy="4492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764031" y="1104398"/>
              <a:ext cx="0" cy="4492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r="20246"/>
            <a:stretch/>
          </p:blipFill>
          <p:spPr>
            <a:xfrm>
              <a:off x="5842799" y="1198803"/>
              <a:ext cx="2640802" cy="413080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683" y="1198803"/>
              <a:ext cx="5117610" cy="4130805"/>
            </a:xfrm>
            <a:prstGeom prst="rect">
              <a:avLst/>
            </a:prstGeom>
          </p:spPr>
        </p:pic>
        <p:cxnSp>
          <p:nvCxnSpPr>
            <p:cNvPr id="17" name="直線接點 16"/>
            <p:cNvCxnSpPr/>
            <p:nvPr/>
          </p:nvCxnSpPr>
          <p:spPr>
            <a:xfrm>
              <a:off x="527683" y="2324536"/>
              <a:ext cx="1076248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437605" y="2959171"/>
              <a:ext cx="10852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flipH="1">
              <a:off x="9586842" y="703222"/>
              <a:ext cx="195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遠</a:t>
              </a:r>
              <a:r>
                <a:rPr lang="zh-TW" altLang="en-US" sz="2000" b="1" dirty="0"/>
                <a:t>傳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(4904)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5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 flipH="1">
            <a:off x="437605" y="378823"/>
            <a:ext cx="48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獲利能力分析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 flipH="1">
            <a:off x="3187518" y="5661912"/>
            <a:ext cx="5816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中華電</a:t>
            </a:r>
            <a:r>
              <a:rPr lang="en-US" altLang="zh-TW" sz="2400" b="1" dirty="0" smtClean="0"/>
              <a:t>EPS</a:t>
            </a:r>
            <a:r>
              <a:rPr lang="zh-TW" altLang="en-US" sz="2400" b="1" dirty="0" smtClean="0"/>
              <a:t>表現較台灣大差，但優於遠傳</a:t>
            </a:r>
            <a:endParaRPr lang="en-US" altLang="zh-TW" sz="2400" b="1" dirty="0" smtClean="0"/>
          </a:p>
          <a:p>
            <a:pPr algn="ctr"/>
            <a:r>
              <a:rPr lang="zh-TW" altLang="en-US" sz="2400" b="1" dirty="0" smtClean="0"/>
              <a:t>但可以看出「電信產業」獲利持續下降</a:t>
            </a:r>
            <a:endParaRPr lang="zh-TW" altLang="en-US" sz="24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212420" y="1214475"/>
            <a:ext cx="11979580" cy="3915899"/>
            <a:chOff x="212420" y="1214475"/>
            <a:chExt cx="11979580" cy="3915899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2614" y="1651439"/>
              <a:ext cx="2831210" cy="317331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420" y="1677646"/>
              <a:ext cx="5437026" cy="314710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6445" y="1677646"/>
              <a:ext cx="2819528" cy="3147108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 flipH="1">
              <a:off x="7057496" y="1218456"/>
              <a:ext cx="2083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台灣大 </a:t>
              </a:r>
              <a:r>
                <a:rPr lang="en-US" altLang="zh-TW" sz="2000" b="1" dirty="0" smtClean="0"/>
                <a:t>(3045)</a:t>
              </a:r>
              <a:endParaRPr lang="zh-TW" altLang="en-US" sz="20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 flipH="1">
              <a:off x="3909689" y="1227642"/>
              <a:ext cx="2083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中華</a:t>
              </a:r>
              <a:r>
                <a:rPr lang="zh-TW" altLang="en-US" sz="2000" b="1" dirty="0"/>
                <a:t>電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(2412)</a:t>
              </a:r>
              <a:endParaRPr lang="zh-TW" altLang="en-US" sz="2000" b="1" dirty="0"/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5733211" y="1555143"/>
              <a:ext cx="0" cy="35752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781107" y="1550787"/>
              <a:ext cx="0" cy="356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55731" y="1579935"/>
              <a:ext cx="0" cy="35377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8800769" y="1579935"/>
              <a:ext cx="0" cy="35377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 flipH="1">
              <a:off x="10232819" y="1214475"/>
              <a:ext cx="195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遠</a:t>
              </a:r>
              <a:r>
                <a:rPr lang="zh-TW" altLang="en-US" sz="2000" b="1" dirty="0"/>
                <a:t>傳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(4904)</a:t>
              </a:r>
              <a:endParaRPr lang="zh-TW" altLang="en-US" sz="2000" b="1" dirty="0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212420" y="4824754"/>
              <a:ext cx="1146140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5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259805" y="840488"/>
            <a:ext cx="12195830" cy="4518912"/>
            <a:chOff x="437605" y="849186"/>
            <a:chExt cx="12195830" cy="4518912"/>
          </a:xfrm>
        </p:grpSpPr>
        <p:grpSp>
          <p:nvGrpSpPr>
            <p:cNvPr id="11" name="群組 10"/>
            <p:cNvGrpSpPr/>
            <p:nvPr/>
          </p:nvGrpSpPr>
          <p:grpSpPr>
            <a:xfrm>
              <a:off x="437605" y="849186"/>
              <a:ext cx="8949517" cy="4518912"/>
              <a:chOff x="1160045" y="840488"/>
              <a:chExt cx="8949517" cy="4518912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4240" y="1362982"/>
                <a:ext cx="2867423" cy="378357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045" y="1358758"/>
                <a:ext cx="5447197" cy="3786168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 flipH="1">
                <a:off x="8026036" y="901680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台灣大 </a:t>
                </a:r>
                <a:r>
                  <a:rPr lang="en-US" altLang="zh-TW" sz="2000" b="1" dirty="0" smtClean="0"/>
                  <a:t>(3045)</a:t>
                </a:r>
                <a:endParaRPr lang="zh-TW" altLang="en-US" sz="2000" b="1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 flipH="1">
                <a:off x="4893490" y="840488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中華</a:t>
                </a:r>
                <a:r>
                  <a:rPr lang="zh-TW" altLang="en-US" sz="2000" b="1" dirty="0"/>
                  <a:t>電</a:t>
                </a:r>
                <a:r>
                  <a:rPr lang="zh-TW" altLang="en-US" sz="2000" b="1" dirty="0" smtClean="0"/>
                  <a:t> </a:t>
                </a:r>
                <a:r>
                  <a:rPr lang="en-US" altLang="zh-TW" sz="2000" b="1" dirty="0" smtClean="0"/>
                  <a:t>(2412)</a:t>
                </a:r>
                <a:endParaRPr lang="zh-TW" altLang="en-US" sz="2000" b="1" dirty="0"/>
              </a:p>
            </p:txBody>
          </p:sp>
          <p:cxnSp>
            <p:nvCxnSpPr>
              <p:cNvPr id="13" name="直線接點 12"/>
              <p:cNvCxnSpPr/>
              <p:nvPr/>
            </p:nvCxnSpPr>
            <p:spPr>
              <a:xfrm>
                <a:off x="6691007" y="1236256"/>
                <a:ext cx="0" cy="4123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738903" y="1231900"/>
                <a:ext cx="0" cy="4127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線接點 17"/>
            <p:cNvCxnSpPr/>
            <p:nvPr/>
          </p:nvCxnSpPr>
          <p:spPr>
            <a:xfrm>
              <a:off x="9100220" y="1218667"/>
              <a:ext cx="0" cy="4134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9055322" y="1215198"/>
              <a:ext cx="0" cy="4138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 flipH="1">
              <a:off x="10674254" y="910378"/>
              <a:ext cx="195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遠</a:t>
              </a:r>
              <a:r>
                <a:rPr lang="zh-TW" altLang="en-US" sz="2000" b="1" dirty="0"/>
                <a:t>傳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(4904)</a:t>
              </a:r>
              <a:endParaRPr lang="zh-TW" altLang="en-US" sz="2000" b="1" dirty="0"/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159" y="1367456"/>
              <a:ext cx="2872266" cy="3786168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 flipH="1">
            <a:off x="437605" y="378823"/>
            <a:ext cx="48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經</a:t>
            </a:r>
            <a:r>
              <a:rPr lang="zh-TW" altLang="en-US" sz="2400" dirty="0"/>
              <a:t>營</a:t>
            </a:r>
            <a:r>
              <a:rPr lang="zh-TW" altLang="en-US" sz="2400" dirty="0" smtClean="0"/>
              <a:t>能力分析</a:t>
            </a:r>
            <a:endParaRPr lang="zh-TW" altLang="en-US" sz="24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45505" y="2565083"/>
            <a:ext cx="118559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 flipH="1">
            <a:off x="2247899" y="5589868"/>
            <a:ext cx="759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中華電總資產週轉率是「下降」</a:t>
            </a:r>
            <a:endParaRPr lang="en-US" altLang="zh-TW" sz="2400" b="1" dirty="0" smtClean="0"/>
          </a:p>
          <a:p>
            <a:pPr algn="ctr"/>
            <a:r>
              <a:rPr lang="zh-TW" altLang="en-US" sz="2400" b="1" dirty="0" smtClean="0"/>
              <a:t>表示資產使用效能差</a:t>
            </a:r>
            <a:r>
              <a:rPr lang="zh-TW" altLang="en-US" sz="2400" b="1" dirty="0"/>
              <a:t>，</a:t>
            </a:r>
            <a:r>
              <a:rPr lang="zh-TW" altLang="en-US" sz="2400" b="1" dirty="0" smtClean="0"/>
              <a:t>無論是數字與趨勢都</a:t>
            </a:r>
            <a:r>
              <a:rPr lang="zh-TW" altLang="en-US" sz="2400" b="1" dirty="0"/>
              <a:t>比</a:t>
            </a:r>
            <a:r>
              <a:rPr lang="zh-TW" altLang="en-US" sz="2400" b="1" dirty="0" smtClean="0"/>
              <a:t>同業差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76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259805" y="840488"/>
            <a:ext cx="12195830" cy="4518912"/>
            <a:chOff x="437605" y="849186"/>
            <a:chExt cx="12195830" cy="4518912"/>
          </a:xfrm>
        </p:grpSpPr>
        <p:grpSp>
          <p:nvGrpSpPr>
            <p:cNvPr id="27" name="群組 26"/>
            <p:cNvGrpSpPr/>
            <p:nvPr/>
          </p:nvGrpSpPr>
          <p:grpSpPr>
            <a:xfrm>
              <a:off x="437605" y="849186"/>
              <a:ext cx="8949517" cy="4518912"/>
              <a:chOff x="1160045" y="840488"/>
              <a:chExt cx="8949517" cy="4518912"/>
            </a:xfrm>
          </p:grpSpPr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4240" y="1362982"/>
                <a:ext cx="2867423" cy="3783570"/>
              </a:xfrm>
              <a:prstGeom prst="rect">
                <a:avLst/>
              </a:prstGeom>
            </p:spPr>
          </p:pic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045" y="1358758"/>
                <a:ext cx="5447197" cy="3786168"/>
              </a:xfrm>
              <a:prstGeom prst="rect">
                <a:avLst/>
              </a:prstGeom>
            </p:spPr>
          </p:pic>
          <p:sp>
            <p:nvSpPr>
              <p:cNvPr id="34" name="文字方塊 33"/>
              <p:cNvSpPr txBox="1"/>
              <p:nvPr/>
            </p:nvSpPr>
            <p:spPr>
              <a:xfrm flipH="1">
                <a:off x="8026036" y="901680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台灣大 </a:t>
                </a:r>
                <a:r>
                  <a:rPr lang="en-US" altLang="zh-TW" sz="2000" b="1" dirty="0" smtClean="0"/>
                  <a:t>(3045)</a:t>
                </a:r>
                <a:endParaRPr lang="zh-TW" altLang="en-US" sz="2000" b="1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 flipH="1">
                <a:off x="4893490" y="840488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中華</a:t>
                </a:r>
                <a:r>
                  <a:rPr lang="zh-TW" altLang="en-US" sz="2000" b="1" dirty="0"/>
                  <a:t>電</a:t>
                </a:r>
                <a:r>
                  <a:rPr lang="zh-TW" altLang="en-US" sz="2000" b="1" dirty="0" smtClean="0"/>
                  <a:t> </a:t>
                </a:r>
                <a:r>
                  <a:rPr lang="en-US" altLang="zh-TW" sz="2000" b="1" dirty="0" smtClean="0"/>
                  <a:t>(2412)</a:t>
                </a:r>
                <a:endParaRPr lang="zh-TW" altLang="en-US" sz="2000" b="1" dirty="0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6691007" y="1236256"/>
                <a:ext cx="0" cy="4123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738903" y="1231900"/>
                <a:ext cx="0" cy="4127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接點 27"/>
            <p:cNvCxnSpPr/>
            <p:nvPr/>
          </p:nvCxnSpPr>
          <p:spPr>
            <a:xfrm>
              <a:off x="9100220" y="1218667"/>
              <a:ext cx="0" cy="4134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9055322" y="1215198"/>
              <a:ext cx="0" cy="4138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 flipH="1">
              <a:off x="10674254" y="910378"/>
              <a:ext cx="195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遠</a:t>
              </a:r>
              <a:r>
                <a:rPr lang="zh-TW" altLang="en-US" sz="2000" b="1" dirty="0"/>
                <a:t>傳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(4904)</a:t>
              </a:r>
              <a:endParaRPr lang="zh-TW" altLang="en-US" sz="2000" b="1" dirty="0"/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159" y="1367456"/>
              <a:ext cx="2872266" cy="3786168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 flipH="1">
            <a:off x="437605" y="378823"/>
            <a:ext cx="48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經</a:t>
            </a:r>
            <a:r>
              <a:rPr lang="zh-TW" altLang="en-US" sz="2400" dirty="0"/>
              <a:t>營</a:t>
            </a:r>
            <a:r>
              <a:rPr lang="zh-TW" altLang="en-US" sz="2400" dirty="0" smtClean="0"/>
              <a:t>能力分析 </a:t>
            </a:r>
            <a:endParaRPr lang="zh-TW" altLang="en-US" sz="24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60741" y="2880267"/>
            <a:ext cx="117498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 flipH="1">
            <a:off x="2247899" y="5589868"/>
            <a:ext cx="759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中華電應收帳款週轉率是「下降」</a:t>
            </a:r>
            <a:endParaRPr lang="en-US" altLang="zh-TW" sz="2400" b="1" dirty="0" smtClean="0"/>
          </a:p>
          <a:p>
            <a:pPr algn="ctr"/>
            <a:r>
              <a:rPr lang="zh-TW" altLang="en-US" sz="2400" b="1" dirty="0" smtClean="0"/>
              <a:t>表示收款成效差，成為呆帳機會高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88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59805" y="840488"/>
            <a:ext cx="12195830" cy="4518912"/>
            <a:chOff x="437605" y="849186"/>
            <a:chExt cx="12195830" cy="4518912"/>
          </a:xfrm>
        </p:grpSpPr>
        <p:grpSp>
          <p:nvGrpSpPr>
            <p:cNvPr id="21" name="群組 20"/>
            <p:cNvGrpSpPr/>
            <p:nvPr/>
          </p:nvGrpSpPr>
          <p:grpSpPr>
            <a:xfrm>
              <a:off x="437605" y="849186"/>
              <a:ext cx="8949517" cy="4518912"/>
              <a:chOff x="1160045" y="840488"/>
              <a:chExt cx="8949517" cy="4518912"/>
            </a:xfrm>
          </p:grpSpPr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4240" y="1362982"/>
                <a:ext cx="2867423" cy="3783570"/>
              </a:xfrm>
              <a:prstGeom prst="rect">
                <a:avLst/>
              </a:prstGeom>
            </p:spPr>
          </p:pic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045" y="1358758"/>
                <a:ext cx="5447197" cy="3786168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 flipH="1">
                <a:off x="8026036" y="901680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台灣大 </a:t>
                </a:r>
                <a:r>
                  <a:rPr lang="en-US" altLang="zh-TW" sz="2000" b="1" dirty="0" smtClean="0"/>
                  <a:t>(3045)</a:t>
                </a:r>
                <a:endParaRPr lang="zh-TW" altLang="en-US" sz="2000" b="1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 flipH="1">
                <a:off x="4893490" y="840488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中華</a:t>
                </a:r>
                <a:r>
                  <a:rPr lang="zh-TW" altLang="en-US" sz="2000" b="1" dirty="0"/>
                  <a:t>電</a:t>
                </a:r>
                <a:r>
                  <a:rPr lang="zh-TW" altLang="en-US" sz="2000" b="1" dirty="0" smtClean="0"/>
                  <a:t> </a:t>
                </a:r>
                <a:r>
                  <a:rPr lang="en-US" altLang="zh-TW" sz="2000" b="1" dirty="0" smtClean="0"/>
                  <a:t>(2412)</a:t>
                </a:r>
                <a:endParaRPr lang="zh-TW" altLang="en-US" sz="2000" b="1" dirty="0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6691007" y="1236256"/>
                <a:ext cx="0" cy="4123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6738903" y="1231900"/>
                <a:ext cx="0" cy="4127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接點 21"/>
            <p:cNvCxnSpPr/>
            <p:nvPr/>
          </p:nvCxnSpPr>
          <p:spPr>
            <a:xfrm>
              <a:off x="9100220" y="1218667"/>
              <a:ext cx="0" cy="4134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055322" y="1215198"/>
              <a:ext cx="0" cy="4138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 flipH="1">
              <a:off x="10674254" y="910378"/>
              <a:ext cx="195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遠</a:t>
              </a:r>
              <a:r>
                <a:rPr lang="zh-TW" altLang="en-US" sz="2000" b="1" dirty="0"/>
                <a:t>傳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(4904)</a:t>
              </a:r>
              <a:endParaRPr lang="zh-TW" altLang="en-US" sz="2000" b="1" dirty="0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159" y="1367456"/>
              <a:ext cx="2872266" cy="3786168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 flipH="1">
            <a:off x="437605" y="378823"/>
            <a:ext cx="48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經</a:t>
            </a:r>
            <a:r>
              <a:rPr lang="zh-TW" altLang="en-US" sz="2400" dirty="0"/>
              <a:t>營</a:t>
            </a:r>
            <a:r>
              <a:rPr lang="zh-TW" altLang="en-US" sz="2400" dirty="0" smtClean="0"/>
              <a:t>能力分析 </a:t>
            </a:r>
            <a:endParaRPr lang="zh-TW" altLang="en-US" sz="24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259805" y="3517900"/>
            <a:ext cx="116508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 flipH="1">
            <a:off x="2247899" y="5589868"/>
            <a:ext cx="759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中華電存貨週轉率是「下降」</a:t>
            </a:r>
            <a:endParaRPr lang="en-US" altLang="zh-TW" sz="2400" b="1" dirty="0" smtClean="0"/>
          </a:p>
          <a:p>
            <a:pPr algn="ctr"/>
            <a:r>
              <a:rPr lang="zh-TW" altLang="en-US" sz="2400" b="1" dirty="0" smtClean="0"/>
              <a:t>表示資本運用效能差，存貨過多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42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59805" y="840488"/>
            <a:ext cx="12195830" cy="4518912"/>
            <a:chOff x="437605" y="849186"/>
            <a:chExt cx="12195830" cy="4518912"/>
          </a:xfrm>
        </p:grpSpPr>
        <p:grpSp>
          <p:nvGrpSpPr>
            <p:cNvPr id="21" name="群組 20"/>
            <p:cNvGrpSpPr/>
            <p:nvPr/>
          </p:nvGrpSpPr>
          <p:grpSpPr>
            <a:xfrm>
              <a:off x="437605" y="849186"/>
              <a:ext cx="8949517" cy="4518912"/>
              <a:chOff x="1160045" y="840488"/>
              <a:chExt cx="8949517" cy="4518912"/>
            </a:xfrm>
          </p:grpSpPr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4240" y="1362982"/>
                <a:ext cx="2867423" cy="3783570"/>
              </a:xfrm>
              <a:prstGeom prst="rect">
                <a:avLst/>
              </a:prstGeom>
            </p:spPr>
          </p:pic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045" y="1358758"/>
                <a:ext cx="5447197" cy="3786168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 flipH="1">
                <a:off x="8026036" y="901680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台灣大 </a:t>
                </a:r>
                <a:r>
                  <a:rPr lang="en-US" altLang="zh-TW" sz="2000" b="1" dirty="0" smtClean="0"/>
                  <a:t>(3045)</a:t>
                </a:r>
                <a:endParaRPr lang="zh-TW" altLang="en-US" sz="2000" b="1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 flipH="1">
                <a:off x="4893490" y="840488"/>
                <a:ext cx="2083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/>
                  <a:t>中華</a:t>
                </a:r>
                <a:r>
                  <a:rPr lang="zh-TW" altLang="en-US" sz="2000" b="1" dirty="0"/>
                  <a:t>電</a:t>
                </a:r>
                <a:r>
                  <a:rPr lang="zh-TW" altLang="en-US" sz="2000" b="1" dirty="0" smtClean="0"/>
                  <a:t> </a:t>
                </a:r>
                <a:r>
                  <a:rPr lang="en-US" altLang="zh-TW" sz="2000" b="1" dirty="0" smtClean="0"/>
                  <a:t>(2412)</a:t>
                </a:r>
                <a:endParaRPr lang="zh-TW" altLang="en-US" sz="2000" b="1" dirty="0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6691007" y="1236256"/>
                <a:ext cx="0" cy="4123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6738903" y="1231900"/>
                <a:ext cx="0" cy="4127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接點 21"/>
            <p:cNvCxnSpPr/>
            <p:nvPr/>
          </p:nvCxnSpPr>
          <p:spPr>
            <a:xfrm>
              <a:off x="9100220" y="1218667"/>
              <a:ext cx="0" cy="4134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055322" y="1215198"/>
              <a:ext cx="0" cy="4138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 flipH="1">
              <a:off x="10674254" y="910378"/>
              <a:ext cx="195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遠</a:t>
              </a:r>
              <a:r>
                <a:rPr lang="zh-TW" altLang="en-US" sz="2000" b="1" dirty="0"/>
                <a:t>傳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(4904)</a:t>
              </a:r>
              <a:endParaRPr lang="zh-TW" altLang="en-US" sz="2000" b="1" dirty="0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159" y="1367456"/>
              <a:ext cx="2872266" cy="3786168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 flipH="1">
            <a:off x="437605" y="378823"/>
            <a:ext cx="48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經</a:t>
            </a:r>
            <a:r>
              <a:rPr lang="zh-TW" altLang="en-US" sz="2400" dirty="0"/>
              <a:t>營</a:t>
            </a:r>
            <a:r>
              <a:rPr lang="zh-TW" altLang="en-US" sz="2400" dirty="0" smtClean="0"/>
              <a:t>能力分析 </a:t>
            </a:r>
            <a:endParaRPr lang="zh-TW" altLang="en-US" sz="24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259805" y="4150267"/>
            <a:ext cx="116508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 flipH="1">
            <a:off x="2247899" y="5589868"/>
            <a:ext cx="759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中華電固定資產週轉率是「下降」</a:t>
            </a:r>
            <a:endParaRPr lang="en-US" altLang="zh-TW" sz="2400" b="1" dirty="0" smtClean="0"/>
          </a:p>
          <a:p>
            <a:pPr algn="ctr"/>
            <a:r>
              <a:rPr lang="zh-TW" altLang="en-US" sz="2400" b="1" dirty="0" smtClean="0"/>
              <a:t>固定資產運用效能穩定，但較於同業差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11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中華電信超廢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72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228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 Chien</dc:creator>
  <cp:lastModifiedBy>Jerry Chien</cp:lastModifiedBy>
  <cp:revision>6</cp:revision>
  <dcterms:created xsi:type="dcterms:W3CDTF">2019-06-16T02:56:46Z</dcterms:created>
  <dcterms:modified xsi:type="dcterms:W3CDTF">2019-06-16T03:49:40Z</dcterms:modified>
</cp:coreProperties>
</file>