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2017/9/21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dirty="0" smtClean="0"/>
              <a:t>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</a:t>
            </a:r>
            <a:r>
              <a:rPr lang="zh-TW" altLang="en-US" dirty="0" smtClean="0"/>
              <a:t>基本操作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= c(1,2,3,4,5)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 2 3 4 </a:t>
            </a:r>
            <a:r>
              <a:rPr lang="en-US" altLang="zh-TW" dirty="0" smtClean="0"/>
              <a:t>5</a:t>
            </a:r>
          </a:p>
          <a:p>
            <a:pPr marL="45720" indent="0">
              <a:buNone/>
            </a:pPr>
            <a:r>
              <a:rPr lang="es-ES" altLang="zh-TW" dirty="0" smtClean="0"/>
              <a:t>&gt; y </a:t>
            </a:r>
            <a:r>
              <a:rPr lang="es-ES" altLang="zh-TW" dirty="0"/>
              <a:t>= c(1,3,5,7,9)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&gt; x+y </a:t>
            </a:r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1] 2 5 8 11 14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88123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常用的向量函數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b="1" dirty="0" err="1" smtClean="0"/>
              <a:t>seq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產生連續序列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(1,10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(1,20,by=2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/>
              <a:t>seq</a:t>
            </a:r>
            <a:r>
              <a:rPr lang="en-US" altLang="zh-TW" dirty="0"/>
              <a:t>(1,20,length.out =2)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b="1" dirty="0" smtClean="0"/>
              <a:t>rep</a:t>
            </a:r>
            <a:r>
              <a:rPr lang="zh-TW" altLang="en-US" b="1" dirty="0" smtClean="0"/>
              <a:t> 產生重複序列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rep(1,10)</a:t>
            </a:r>
          </a:p>
          <a:p>
            <a:pPr marL="45720" indent="0">
              <a:buNone/>
            </a:pPr>
            <a:r>
              <a:rPr lang="en-US" altLang="zh-TW" b="1" dirty="0" smtClean="0"/>
              <a:t>rev </a:t>
            </a:r>
            <a:r>
              <a:rPr lang="zh-TW" altLang="en-US" b="1" dirty="0" smtClean="0"/>
              <a:t>反序</a:t>
            </a:r>
            <a:endParaRPr lang="en-US" altLang="zh-TW" b="1" dirty="0" smtClean="0"/>
          </a:p>
          <a:p>
            <a:pPr marL="45720" indent="0">
              <a:buNone/>
            </a:pPr>
            <a:r>
              <a:rPr lang="en-US" altLang="zh-TW" dirty="0" smtClean="0"/>
              <a:t>&gt; rev(1:10)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34107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產生一個</a:t>
            </a:r>
            <a:r>
              <a:rPr lang="en-US" altLang="zh-TW" dirty="0" err="1" smtClean="0"/>
              <a:t>yuntech</a:t>
            </a:r>
            <a:r>
              <a:rPr lang="zh-TW" altLang="en-US" dirty="0" smtClean="0"/>
              <a:t>向量，該向量為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8,7,6,5,7,6,5,4,6,5,4,3,5,4,3,2,4,3,2,1</a:t>
            </a:r>
          </a:p>
          <a:p>
            <a:r>
              <a:rPr lang="zh-TW" altLang="en-US" dirty="0"/>
              <a:t>產生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ma308</a:t>
            </a:r>
            <a:r>
              <a:rPr lang="zh-TW" altLang="en-US" dirty="0" smtClean="0"/>
              <a:t>向量，該向量為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3,7,11,15,19,23,27,31,35,39,43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 err="1" smtClean="0"/>
              <a:t>yuntech</a:t>
            </a:r>
            <a:r>
              <a:rPr lang="en-US" altLang="zh-TW" dirty="0" smtClean="0"/>
              <a:t> &lt;- rev(c(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(1,4</a:t>
            </a:r>
            <a:r>
              <a:rPr lang="en-US" altLang="zh-TW" dirty="0"/>
              <a:t>),</a:t>
            </a:r>
            <a:r>
              <a:rPr lang="en-US" altLang="zh-TW" dirty="0" err="1"/>
              <a:t>seq</a:t>
            </a:r>
            <a:r>
              <a:rPr lang="en-US" altLang="zh-TW" dirty="0"/>
              <a:t>(2,5),</a:t>
            </a:r>
            <a:r>
              <a:rPr lang="en-US" altLang="zh-TW" dirty="0" err="1"/>
              <a:t>seq</a:t>
            </a:r>
            <a:r>
              <a:rPr lang="en-US" altLang="zh-TW" dirty="0"/>
              <a:t>(3,6),</a:t>
            </a:r>
            <a:r>
              <a:rPr lang="en-US" altLang="zh-TW" dirty="0" err="1"/>
              <a:t>seq</a:t>
            </a:r>
            <a:r>
              <a:rPr lang="en-US" altLang="zh-TW" dirty="0"/>
              <a:t>(4,7),</a:t>
            </a:r>
            <a:r>
              <a:rPr lang="en-US" altLang="zh-TW" dirty="0" err="1"/>
              <a:t>seq</a:t>
            </a:r>
            <a:r>
              <a:rPr lang="en-US" altLang="zh-TW" dirty="0"/>
              <a:t>(5,8)))</a:t>
            </a:r>
          </a:p>
          <a:p>
            <a:pPr marL="45720" indent="0">
              <a:buNone/>
            </a:pPr>
            <a:r>
              <a:rPr lang="en-US" altLang="zh-TW" dirty="0" smtClean="0"/>
              <a:t>Ma308 &lt;-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(3,43,by=4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休息一下，換你動手做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0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altLang="zh-TW" dirty="0"/>
              <a:t>&gt; x = c(1,2,3,4,5) </a:t>
            </a:r>
          </a:p>
          <a:p>
            <a:pPr marL="45720" indent="0">
              <a:buNone/>
            </a:pPr>
            <a:r>
              <a:rPr lang="es-ES" altLang="zh-TW" dirty="0" smtClean="0"/>
              <a:t>&gt; y </a:t>
            </a:r>
            <a:r>
              <a:rPr lang="es-ES" altLang="zh-TW" dirty="0"/>
              <a:t>= c(1,3,5,7,9</a:t>
            </a:r>
            <a:r>
              <a:rPr lang="es-ES" altLang="zh-TW" dirty="0" smtClean="0"/>
              <a:t>)</a:t>
            </a:r>
          </a:p>
          <a:p>
            <a:pPr marL="4572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s-ES" altLang="zh-TW" dirty="0" smtClean="0"/>
              <a:t> </a:t>
            </a:r>
            <a:r>
              <a:rPr lang="zh-TW" altLang="en-US" dirty="0" smtClean="0"/>
              <a:t>行合併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cbind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cbind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s-ES" altLang="zh-TW" dirty="0" smtClean="0"/>
              <a:t>       x </a:t>
            </a:r>
            <a:r>
              <a:rPr lang="es-ES" altLang="zh-TW" dirty="0"/>
              <a:t>y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1,] 1 1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2,] 2 3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3,] 3 5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4,] 4 7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[</a:t>
            </a:r>
            <a:r>
              <a:rPr lang="es-ES" altLang="zh-TW" dirty="0"/>
              <a:t>5,] 5 </a:t>
            </a:r>
            <a:r>
              <a:rPr lang="es-ES" altLang="zh-TW" dirty="0" smtClean="0"/>
              <a:t>9</a:t>
            </a:r>
          </a:p>
          <a:p>
            <a:pPr marL="45720" indent="0">
              <a:buNone/>
            </a:pPr>
            <a:r>
              <a:rPr lang="es-ES" altLang="zh-TW" dirty="0" smtClean="0"/>
              <a:t>#</a:t>
            </a:r>
            <a:r>
              <a:rPr lang="zh-TW" altLang="en-US" dirty="0" smtClean="0"/>
              <a:t> 列合併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rbind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n-US" altLang="zh-TW" dirty="0" smtClean="0"/>
              <a:t>&gt; </a:t>
            </a:r>
            <a:r>
              <a:rPr lang="en-US" altLang="zh-TW" dirty="0" err="1" smtClean="0"/>
              <a:t>rbind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r>
              <a:rPr lang="es-ES" altLang="zh-TW" dirty="0" smtClean="0"/>
              <a:t>   [,</a:t>
            </a:r>
            <a:r>
              <a:rPr lang="es-ES" altLang="zh-TW" dirty="0"/>
              <a:t>1] [,2] [,3] [,4] [,5] </a:t>
            </a:r>
            <a:endParaRPr lang="es-ES" altLang="zh-TW" dirty="0" smtClean="0"/>
          </a:p>
          <a:p>
            <a:pPr marL="45720" indent="0">
              <a:buNone/>
            </a:pPr>
            <a:r>
              <a:rPr lang="es-ES" altLang="zh-TW" dirty="0" smtClean="0"/>
              <a:t>x    1    2    3    4    5 </a:t>
            </a:r>
          </a:p>
          <a:p>
            <a:pPr marL="45720" indent="0">
              <a:buNone/>
            </a:pPr>
            <a:r>
              <a:rPr lang="es-ES" altLang="zh-TW" dirty="0" smtClean="0"/>
              <a:t>y    1    </a:t>
            </a:r>
            <a:r>
              <a:rPr lang="es-ES" altLang="zh-TW" dirty="0"/>
              <a:t>3 </a:t>
            </a:r>
            <a:r>
              <a:rPr lang="es-ES" altLang="zh-TW" dirty="0" smtClean="0"/>
              <a:t>   5    7    9</a:t>
            </a:r>
            <a:endParaRPr lang="es-E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97680" y="1719072"/>
            <a:ext cx="4389120" cy="4407408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產生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d </a:t>
            </a:r>
            <a:r>
              <a:rPr lang="en-US" altLang="zh-TW" dirty="0"/>
              <a:t>&lt;- </a:t>
            </a:r>
            <a:r>
              <a:rPr lang="en-US" altLang="zh-TW" dirty="0" err="1"/>
              <a:t>seq</a:t>
            </a:r>
            <a:r>
              <a:rPr lang="en-US" altLang="zh-TW" dirty="0"/>
              <a:t>(1,25,1)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matrix(d</a:t>
            </a:r>
            <a:r>
              <a:rPr lang="en-US" altLang="zh-TW" dirty="0"/>
              <a:t>, </a:t>
            </a:r>
            <a:r>
              <a:rPr lang="en-US" altLang="zh-TW" dirty="0" err="1"/>
              <a:t>nrow</a:t>
            </a:r>
            <a:r>
              <a:rPr lang="en-US" altLang="zh-TW" dirty="0"/>
              <a:t>=5, </a:t>
            </a:r>
            <a:r>
              <a:rPr lang="en-US" altLang="zh-TW" dirty="0" err="1"/>
              <a:t>ncol</a:t>
            </a:r>
            <a:r>
              <a:rPr lang="en-US" altLang="zh-TW" dirty="0"/>
              <a:t>=5, </a:t>
            </a:r>
            <a:r>
              <a:rPr lang="en-US" altLang="zh-TW" dirty="0" err="1"/>
              <a:t>byrow</a:t>
            </a:r>
            <a:r>
              <a:rPr lang="en-US" altLang="zh-TW" dirty="0"/>
              <a:t>=T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matrix(c(</a:t>
            </a:r>
            <a:r>
              <a:rPr lang="en-US" altLang="zh-TW" dirty="0" err="1" smtClean="0"/>
              <a:t>x,y</a:t>
            </a:r>
            <a:r>
              <a:rPr lang="en-US" altLang="zh-TW" dirty="0"/>
              <a:t>),</a:t>
            </a:r>
            <a:r>
              <a:rPr lang="en-US" altLang="zh-TW" dirty="0" err="1"/>
              <a:t>nrow</a:t>
            </a:r>
            <a:r>
              <a:rPr lang="en-US" altLang="zh-TW" dirty="0"/>
              <a:t>=2,ncol=5,byrow=T)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zh-TW" altLang="en-US" dirty="0" smtClean="0"/>
              <a:t>合併與矩陣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一個向量中，如果只想要某些數值或元素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&lt;- sample(1:100,20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從</a:t>
            </a:r>
            <a:r>
              <a:rPr lang="en-US" altLang="zh-TW" dirty="0" smtClean="0"/>
              <a:t>1-100</a:t>
            </a:r>
            <a:r>
              <a:rPr lang="zh-TW" altLang="en-US" dirty="0" smtClean="0"/>
              <a:t>之中隨機抽取</a:t>
            </a:r>
            <a:r>
              <a:rPr lang="en-US" altLang="zh-TW" dirty="0" smtClean="0"/>
              <a:t>20</a:t>
            </a:r>
            <a:r>
              <a:rPr lang="zh-TW" altLang="en-US" dirty="0" smtClean="0"/>
              <a:t>個數字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90 42 43 20 13 8 4 68 6 80 97 14 51 9 79 39 33 40 50 62 </a:t>
            </a:r>
            <a:r>
              <a:rPr lang="en-US" altLang="zh-TW" dirty="0"/>
              <a:t>&gt; </a:t>
            </a:r>
            <a:r>
              <a:rPr lang="en-US" altLang="zh-TW" dirty="0" smtClean="0"/>
              <a:t>x[x&gt;20</a:t>
            </a:r>
            <a:r>
              <a:rPr lang="en-US" altLang="zh-TW" dirty="0"/>
              <a:t>]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90 42 43 68 80 97 51 79 39 33 40 50 </a:t>
            </a:r>
            <a:r>
              <a:rPr lang="en-US" altLang="zh-TW" dirty="0" smtClean="0"/>
              <a:t>62</a:t>
            </a:r>
          </a:p>
          <a:p>
            <a:pPr marL="4572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如果抽出來的數字只要奇數呢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x[x</a:t>
            </a:r>
            <a:r>
              <a:rPr lang="en-US" altLang="zh-TW" dirty="0"/>
              <a:t>%%2==1</a:t>
            </a:r>
            <a:r>
              <a:rPr lang="en-US" altLang="zh-TW" dirty="0" smtClean="0"/>
              <a:t>]</a:t>
            </a:r>
          </a:p>
          <a:p>
            <a:pPr marL="45720" indent="0">
              <a:buNone/>
            </a:pPr>
            <a:r>
              <a:rPr lang="en-US" altLang="zh-TW" dirty="0"/>
              <a:t>[1] 43 13 97 51 9 79 39 3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篩選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/>
              <a:t>&gt; d &lt;- </a:t>
            </a:r>
            <a:r>
              <a:rPr lang="en-US" altLang="zh-TW" dirty="0" err="1"/>
              <a:t>seq</a:t>
            </a:r>
            <a:r>
              <a:rPr lang="en-US" altLang="zh-TW" dirty="0"/>
              <a:t>(1,25,1) </a:t>
            </a:r>
          </a:p>
          <a:p>
            <a:pPr marL="45720" indent="0">
              <a:buNone/>
            </a:pPr>
            <a:r>
              <a:rPr lang="en-US" altLang="zh-TW" dirty="0" smtClean="0"/>
              <a:t>&gt; y &lt;- matrix(d</a:t>
            </a:r>
            <a:r>
              <a:rPr lang="en-US" altLang="zh-TW" dirty="0"/>
              <a:t>, </a:t>
            </a:r>
            <a:r>
              <a:rPr lang="en-US" altLang="zh-TW" dirty="0" err="1"/>
              <a:t>nrow</a:t>
            </a:r>
            <a:r>
              <a:rPr lang="en-US" altLang="zh-TW" dirty="0"/>
              <a:t>=5, </a:t>
            </a:r>
            <a:r>
              <a:rPr lang="en-US" altLang="zh-TW" dirty="0" err="1"/>
              <a:t>ncol</a:t>
            </a:r>
            <a:r>
              <a:rPr lang="en-US" altLang="zh-TW" dirty="0"/>
              <a:t>=5, </a:t>
            </a:r>
            <a:r>
              <a:rPr lang="en-US" altLang="zh-TW" dirty="0" err="1"/>
              <a:t>byrow</a:t>
            </a:r>
            <a:r>
              <a:rPr lang="en-US" altLang="zh-TW" dirty="0"/>
              <a:t>=T</a:t>
            </a:r>
            <a:r>
              <a:rPr lang="en-US" altLang="zh-TW" dirty="0" smtClean="0"/>
              <a:t>)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y[1,1]</a:t>
            </a:r>
          </a:p>
          <a:p>
            <a:pPr marL="45720" indent="0">
              <a:buNone/>
            </a:pPr>
            <a:r>
              <a:rPr lang="en-US" altLang="zh-TW" dirty="0" smtClean="0"/>
              <a:t>&gt; y[1,]</a:t>
            </a:r>
            <a:endParaRPr lang="en-US" altLang="zh-TW" dirty="0"/>
          </a:p>
          <a:p>
            <a:pPr marL="45720" indent="0">
              <a:buNone/>
            </a:pPr>
            <a:r>
              <a:rPr lang="en-US" altLang="zh-TW" dirty="0" smtClean="0"/>
              <a:t>&gt; y[,5]</a:t>
            </a:r>
          </a:p>
          <a:p>
            <a:pPr marL="45720" indent="0">
              <a:buNone/>
            </a:pPr>
            <a:r>
              <a:rPr lang="en-US" altLang="zh-TW" dirty="0" smtClean="0"/>
              <a:t>&gt; y[3,-1]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資料篩選</a:t>
            </a:r>
            <a:r>
              <a:rPr lang="en-US" altLang="zh-TW" dirty="0" smtClean="0"/>
              <a:t>(2)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矩陣中的資料篩選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6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48231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免費、開源</a:t>
            </a:r>
            <a:endParaRPr lang="en-US" altLang="zh-TW" sz="2400" dirty="0" smtClean="0"/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專門為統計和資料分析開發的語言，各種功能和函數琳琅滿目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安裝程式只有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50Mb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左右，因為體積輕便，運行起來系統負擔也小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的相容性好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因為用的人越來越多，又是開源，有很多“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程式”為其錦上添花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GUI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RStudio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兩種風格選擇</a:t>
            </a:r>
            <a:endParaRPr lang="en-US" altLang="zh-CN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漂亮又靈活的圖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為什麼要用</a:t>
            </a:r>
            <a:r>
              <a:rPr lang="en-US" altLang="zh-TW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若要列出所有程式語言，你能忘記其他的沒關係，但最不能忘的就是 </a:t>
            </a:r>
            <a:r>
              <a:rPr lang="en-US" altLang="zh-TW" dirty="0"/>
              <a:t>R</a:t>
            </a:r>
            <a:r>
              <a:rPr lang="zh-TW" altLang="en-US" dirty="0"/>
              <a:t>。從 </a:t>
            </a:r>
            <a:r>
              <a:rPr lang="en-US" altLang="zh-TW" dirty="0"/>
              <a:t>1997 </a:t>
            </a:r>
            <a:r>
              <a:rPr lang="zh-TW" altLang="en-US" dirty="0"/>
              <a:t>年悄悄地出現，最大的優勢就是它免費，為昂貴的統計軟體像是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SAS </a:t>
            </a:r>
            <a:r>
              <a:rPr lang="zh-TW" altLang="en-US" dirty="0"/>
              <a:t>的另一種選擇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但是在過去幾年來，它的身價大翻轉，變成了資料科學界眼中的寶。不只是木訥的統計學家熟知它，包括 </a:t>
            </a:r>
            <a:r>
              <a:rPr lang="en-US" altLang="zh-TW" dirty="0"/>
              <a:t>Wall Street </a:t>
            </a:r>
            <a:r>
              <a:rPr lang="zh-TW" altLang="en-US" dirty="0"/>
              <a:t>交易員、生物學家，以及矽谷開發者，他們都相當熟悉 </a:t>
            </a:r>
            <a:r>
              <a:rPr lang="en-US" altLang="zh-TW" dirty="0"/>
              <a:t>R</a:t>
            </a:r>
            <a:r>
              <a:rPr lang="zh-TW" altLang="en-US" dirty="0"/>
              <a:t>。多元化的公司像是 </a:t>
            </a:r>
            <a:r>
              <a:rPr lang="en-US" altLang="zh-TW" dirty="0"/>
              <a:t>Google</a:t>
            </a:r>
            <a:r>
              <a:rPr lang="zh-TW" altLang="en-US" dirty="0"/>
              <a:t>、</a:t>
            </a:r>
            <a:r>
              <a:rPr lang="en-US" altLang="zh-TW" dirty="0"/>
              <a:t>Facebook</a:t>
            </a:r>
            <a:r>
              <a:rPr lang="zh-TW" altLang="en-US" dirty="0"/>
              <a:t>、美國銀行以及 </a:t>
            </a:r>
            <a:r>
              <a:rPr lang="en-US" altLang="zh-TW" dirty="0"/>
              <a:t>New York Times </a:t>
            </a:r>
            <a:r>
              <a:rPr lang="zh-TW" altLang="en-US" dirty="0"/>
              <a:t>通通都使用 </a:t>
            </a:r>
            <a:r>
              <a:rPr lang="en-US" altLang="zh-TW" dirty="0"/>
              <a:t>R</a:t>
            </a:r>
            <a:r>
              <a:rPr lang="zh-TW" altLang="en-US" dirty="0"/>
              <a:t>，它的商業效用持續提高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R </a:t>
            </a:r>
            <a:r>
              <a:rPr lang="zh-TW" altLang="en-US" dirty="0"/>
              <a:t>的好處在於它簡單易上手，透過 </a:t>
            </a:r>
            <a:r>
              <a:rPr lang="en-US" altLang="zh-TW" dirty="0"/>
              <a:t>R</a:t>
            </a:r>
            <a:r>
              <a:rPr lang="zh-TW" altLang="en-US" dirty="0"/>
              <a:t>，你可以從複雜的資料集中篩選你要的資料，從複雜的模型函數中操作資料，建立井然有序的圖表來呈現數字，這些都只需要幾行程式碼就可以了，打個比方，它就像是好動版本的 </a:t>
            </a:r>
            <a:r>
              <a:rPr lang="en-US" altLang="zh-TW" dirty="0"/>
              <a:t>Excel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R </a:t>
            </a:r>
            <a:r>
              <a:rPr lang="zh-TW" altLang="en-US" dirty="0"/>
              <a:t>最棒的資產就是活躍的動態系統，</a:t>
            </a:r>
            <a:r>
              <a:rPr lang="en-US" altLang="zh-TW" dirty="0"/>
              <a:t>R </a:t>
            </a:r>
            <a:r>
              <a:rPr lang="zh-TW" altLang="en-US" dirty="0"/>
              <a:t>社群持續地增加新的軟件包，還有以內建豐富的功能集為特點 。目前估計已有超過 </a:t>
            </a:r>
            <a:r>
              <a:rPr lang="en-US" altLang="zh-TW" dirty="0"/>
              <a:t>200 </a:t>
            </a:r>
            <a:r>
              <a:rPr lang="zh-TW" altLang="en-US" dirty="0"/>
              <a:t>萬人使用 </a:t>
            </a:r>
            <a:r>
              <a:rPr lang="en-US" altLang="zh-TW" dirty="0"/>
              <a:t>R</a:t>
            </a:r>
            <a:r>
              <a:rPr lang="zh-TW" altLang="en-US" dirty="0"/>
              <a:t>，最近的調查顯示，</a:t>
            </a:r>
            <a:r>
              <a:rPr lang="en-US" altLang="zh-TW" dirty="0"/>
              <a:t>R </a:t>
            </a:r>
            <a:r>
              <a:rPr lang="zh-TW" altLang="en-US" dirty="0"/>
              <a:t>在資料科學界裡，到目前為止最受歡迎的語言，佔了回覆者的 </a:t>
            </a:r>
            <a:r>
              <a:rPr lang="en-US" altLang="zh-TW" dirty="0"/>
              <a:t>61%</a:t>
            </a:r>
            <a:r>
              <a:rPr lang="zh-TW" altLang="en-US" dirty="0"/>
              <a:t>（緊追在後的是 </a:t>
            </a:r>
            <a:r>
              <a:rPr lang="en-US" altLang="zh-TW" dirty="0"/>
              <a:t>39% </a:t>
            </a:r>
            <a:r>
              <a:rPr lang="zh-TW" altLang="en-US" dirty="0"/>
              <a:t>的 </a:t>
            </a:r>
            <a:r>
              <a:rPr lang="en-US" altLang="zh-TW" dirty="0"/>
              <a:t>Python</a:t>
            </a:r>
            <a:r>
              <a:rPr lang="zh-TW" altLang="en-US" dirty="0" smtClean="0"/>
              <a:t>）。</a:t>
            </a:r>
            <a:endParaRPr lang="zh-TW" altLang="en-US" dirty="0"/>
          </a:p>
          <a:p>
            <a:r>
              <a:rPr lang="zh-TW" altLang="en-US" dirty="0"/>
              <a:t>它也吸引了 </a:t>
            </a:r>
            <a:r>
              <a:rPr lang="en-US" altLang="zh-TW" dirty="0"/>
              <a:t>Wall Street </a:t>
            </a:r>
            <a:r>
              <a:rPr lang="zh-TW" altLang="en-US" dirty="0"/>
              <a:t>的注目。傳統而言，證券分析師在 </a:t>
            </a:r>
            <a:r>
              <a:rPr lang="en-US" altLang="zh-TW" dirty="0"/>
              <a:t>Excel </a:t>
            </a:r>
            <a:r>
              <a:rPr lang="zh-TW" altLang="en-US" dirty="0"/>
              <a:t>檔從白天看到晚上，但現在 </a:t>
            </a:r>
            <a:r>
              <a:rPr lang="en-US" altLang="zh-TW" dirty="0"/>
              <a:t>R </a:t>
            </a:r>
            <a:r>
              <a:rPr lang="zh-TW" altLang="en-US" dirty="0"/>
              <a:t>在財務建模的使用率逐漸增加，特別是視覺化工具，美國銀行的副總裁 </a:t>
            </a:r>
            <a:r>
              <a:rPr lang="en-US" altLang="zh-TW" dirty="0"/>
              <a:t>Niall </a:t>
            </a:r>
            <a:r>
              <a:rPr lang="en-US" altLang="zh-TW" dirty="0" err="1"/>
              <a:t>O’Conno</a:t>
            </a:r>
            <a:r>
              <a:rPr lang="en-US" altLang="zh-TW" dirty="0"/>
              <a:t> </a:t>
            </a:r>
            <a:r>
              <a:rPr lang="zh-TW" altLang="en-US" dirty="0"/>
              <a:t>說，「</a:t>
            </a:r>
            <a:r>
              <a:rPr lang="en-US" altLang="zh-TW" dirty="0"/>
              <a:t>R </a:t>
            </a:r>
            <a:r>
              <a:rPr lang="zh-TW" altLang="en-US" dirty="0"/>
              <a:t>讓我們俗氣的表格變得突出」。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想挖出 </a:t>
            </a:r>
            <a:r>
              <a:rPr lang="en-US" altLang="zh-TW" dirty="0"/>
              <a:t>Big Data </a:t>
            </a:r>
            <a:r>
              <a:rPr lang="zh-TW" altLang="en-US" dirty="0"/>
              <a:t>的秘密， 這 </a:t>
            </a:r>
            <a:r>
              <a:rPr lang="en-US" altLang="zh-TW" dirty="0"/>
              <a:t>10 </a:t>
            </a:r>
            <a:r>
              <a:rPr lang="zh-TW" altLang="en-US" dirty="0"/>
              <a:t>個程式語言你不能不懂</a:t>
            </a:r>
          </a:p>
        </p:txBody>
      </p:sp>
    </p:spTree>
    <p:extLst>
      <p:ext uri="{BB962C8B-B14F-4D97-AF65-F5344CB8AC3E}">
        <p14:creationId xmlns:p14="http://schemas.microsoft.com/office/powerpoint/2010/main" val="36187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1" y="1686012"/>
            <a:ext cx="4463793" cy="324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84" y="3408218"/>
            <a:ext cx="5947990" cy="327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1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6405" y="173096"/>
            <a:ext cx="7175500" cy="4406900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" y="2556527"/>
            <a:ext cx="8898929" cy="234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" y="3577808"/>
            <a:ext cx="6919791" cy="28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7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RS</a:t>
            </a:r>
            <a:r>
              <a:rPr lang="en-US" altLang="zh-TW" cap="none" dirty="0" err="1" smtClean="0"/>
              <a:t>tudio</a:t>
            </a:r>
            <a:endParaRPr lang="zh-TW" altLang="en-US" cap="non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07" y="1677699"/>
            <a:ext cx="7291801" cy="492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" y="1054707"/>
            <a:ext cx="89344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004" y="1438102"/>
            <a:ext cx="4788131" cy="2502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1816504"/>
            <a:ext cx="1295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33003" y="3943004"/>
            <a:ext cx="4788131" cy="1917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418916"/>
            <a:ext cx="1188720" cy="12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69" y="1816504"/>
            <a:ext cx="1151485" cy="117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928755" y="1435331"/>
            <a:ext cx="4098867" cy="1607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28755" y="3042458"/>
            <a:ext cx="4098867" cy="2818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69" y="4029897"/>
            <a:ext cx="1161011" cy="1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 smtClean="0"/>
              <a:t>&gt; 6+6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</a:t>
            </a:r>
            <a:r>
              <a:rPr lang="en-US" altLang="zh-TW" dirty="0" smtClean="0"/>
              <a:t>12 </a:t>
            </a:r>
          </a:p>
          <a:p>
            <a:pPr marL="45720" indent="0">
              <a:buNone/>
            </a:pPr>
            <a:r>
              <a:rPr lang="en-US" altLang="zh-TW" dirty="0" smtClean="0"/>
              <a:t>&gt; 6-3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3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6*6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36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6/3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 smtClean="0"/>
              <a:t>&gt; 2^10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1024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9487</a:t>
            </a:r>
            <a:r>
              <a:rPr lang="en-US" altLang="zh-TW" dirty="0"/>
              <a:t>%%10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7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9487</a:t>
            </a:r>
            <a:r>
              <a:rPr lang="en-US" altLang="zh-TW" dirty="0"/>
              <a:t>%/%10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948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你可以把</a:t>
            </a:r>
            <a:r>
              <a:rPr lang="en-US" altLang="zh-TW" dirty="0" smtClean="0"/>
              <a:t>R</a:t>
            </a:r>
            <a:r>
              <a:rPr lang="zh-TW" altLang="en-US" dirty="0" smtClean="0"/>
              <a:t>當作計算機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3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zh-TW" altLang="en-US" dirty="0" smtClean="0"/>
              <a:t>令</a:t>
            </a:r>
            <a:r>
              <a:rPr lang="en-US" altLang="zh-TW" dirty="0" smtClean="0"/>
              <a:t>x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，可以有三種寫法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= 1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  <a:r>
              <a:rPr lang="en-US" altLang="zh-TW" dirty="0"/>
              <a:t>&lt;- 1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1 </a:t>
            </a:r>
            <a:r>
              <a:rPr lang="en-US" altLang="zh-TW" dirty="0"/>
              <a:t>-&gt; </a:t>
            </a:r>
            <a:r>
              <a:rPr lang="en-US" altLang="zh-TW" dirty="0" smtClean="0"/>
              <a:t>x</a:t>
            </a:r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列印</a:t>
            </a:r>
            <a:r>
              <a:rPr lang="en-US" altLang="zh-TW" dirty="0" smtClean="0"/>
              <a:t>x</a:t>
            </a:r>
            <a:r>
              <a:rPr lang="zh-TW" altLang="en-US" dirty="0" smtClean="0"/>
              <a:t>可以有兩種方法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print(x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1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zh-TW" altLang="en-US" dirty="0" smtClean="0"/>
              <a:t>邏輯判斷，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會回應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FALSE</a:t>
            </a:r>
          </a:p>
          <a:p>
            <a:pPr marL="45720" indent="0">
              <a:buNone/>
            </a:pPr>
            <a:r>
              <a:rPr lang="en-US" altLang="zh-TW" dirty="0" smtClean="0"/>
              <a:t>&gt; x&gt;0 </a:t>
            </a:r>
          </a:p>
          <a:p>
            <a:pPr marL="4572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1] TRUE 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&gt; X&gt;0 </a:t>
            </a:r>
          </a:p>
          <a:p>
            <a:pPr marL="4572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object 'X' not found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變數定義與邏輯判斷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480</TotalTime>
  <Words>911</Words>
  <Application>Microsoft Office PowerPoint</Application>
  <PresentationFormat>如螢幕大小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格線</vt:lpstr>
      <vt:lpstr>介紹R與r基本操作</vt:lpstr>
      <vt:lpstr>為什麼要用R</vt:lpstr>
      <vt:lpstr>想挖出 Big Data 的秘密， 這 10 個程式語言你不能不懂</vt:lpstr>
      <vt:lpstr>安裝R</vt:lpstr>
      <vt:lpstr>PowerPoint 簡報</vt:lpstr>
      <vt:lpstr>RStudio</vt:lpstr>
      <vt:lpstr>PowerPoint 簡報</vt:lpstr>
      <vt:lpstr>你可以把R當作計算機</vt:lpstr>
      <vt:lpstr>變數定義與邏輯判斷</vt:lpstr>
      <vt:lpstr>向量</vt:lpstr>
      <vt:lpstr>休息一下，換你動手做</vt:lpstr>
      <vt:lpstr>向量合併與矩陣</vt:lpstr>
      <vt:lpstr>資料篩選(1)</vt:lpstr>
      <vt:lpstr>資料篩選(2) – 矩陣中的資料篩選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介紹R與R-commander</dc:title>
  <dc:creator>User</dc:creator>
  <cp:lastModifiedBy>User</cp:lastModifiedBy>
  <cp:revision>32</cp:revision>
  <dcterms:created xsi:type="dcterms:W3CDTF">2017-03-13T08:40:19Z</dcterms:created>
  <dcterms:modified xsi:type="dcterms:W3CDTF">2017-09-20T15:47:56Z</dcterms:modified>
</cp:coreProperties>
</file>