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4" r:id="rId4"/>
    <p:sldId id="275" r:id="rId5"/>
    <p:sldId id="276" r:id="rId6"/>
    <p:sldId id="286" r:id="rId7"/>
    <p:sldId id="287" r:id="rId8"/>
    <p:sldId id="279" r:id="rId9"/>
    <p:sldId id="280" r:id="rId10"/>
    <p:sldId id="281" r:id="rId11"/>
    <p:sldId id="282" r:id="rId12"/>
    <p:sldId id="259" r:id="rId13"/>
    <p:sldId id="258" r:id="rId14"/>
    <p:sldId id="260" r:id="rId15"/>
    <p:sldId id="271" r:id="rId16"/>
    <p:sldId id="261" r:id="rId17"/>
    <p:sldId id="272" r:id="rId18"/>
    <p:sldId id="262" r:id="rId19"/>
    <p:sldId id="263" r:id="rId20"/>
    <p:sldId id="269" r:id="rId21"/>
    <p:sldId id="270" r:id="rId22"/>
    <p:sldId id="264" r:id="rId23"/>
    <p:sldId id="265" r:id="rId24"/>
    <p:sldId id="266" r:id="rId25"/>
    <p:sldId id="267" r:id="rId26"/>
    <p:sldId id="268"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254"/>
    <a:srgbClr val="00AEEF"/>
    <a:srgbClr val="38595B"/>
    <a:srgbClr val="D41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153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0577B-F7C1-4ED1-8FB6-FE7265CE22CC}" type="doc">
      <dgm:prSet loTypeId="urn:microsoft.com/office/officeart/2005/8/layout/process1" loCatId="process" qsTypeId="urn:microsoft.com/office/officeart/2005/8/quickstyle/3d1" qsCatId="3D" csTypeId="urn:microsoft.com/office/officeart/2005/8/colors/colorful5" csCatId="colorful" phldr="1"/>
      <dgm:spPr/>
    </dgm:pt>
    <dgm:pt modelId="{DA935AAA-D663-417A-9212-7946D7FF0F8B}">
      <dgm:prSet phldrT="[文字]"/>
      <dgm:spPr/>
      <dgm:t>
        <a:bodyPr/>
        <a:lstStyle/>
        <a:p>
          <a:r>
            <a:rPr lang="zh-TW" altLang="en-US" dirty="0" smtClean="0"/>
            <a:t>觀察</a:t>
          </a:r>
          <a:endParaRPr lang="zh-TW" altLang="en-US" dirty="0"/>
        </a:p>
      </dgm:t>
    </dgm:pt>
    <dgm:pt modelId="{DA792004-CC61-43C8-A0B4-4E7213E8963B}" type="parTrans" cxnId="{2C3D309D-0CDB-4FB8-93E0-06F23804B994}">
      <dgm:prSet/>
      <dgm:spPr/>
      <dgm:t>
        <a:bodyPr/>
        <a:lstStyle/>
        <a:p>
          <a:endParaRPr lang="zh-TW" altLang="en-US"/>
        </a:p>
      </dgm:t>
    </dgm:pt>
    <dgm:pt modelId="{A2FB0D2A-E692-4BDF-BDDA-5CFB22E8D7BE}" type="sibTrans" cxnId="{2C3D309D-0CDB-4FB8-93E0-06F23804B994}">
      <dgm:prSet/>
      <dgm:spPr/>
      <dgm:t>
        <a:bodyPr/>
        <a:lstStyle/>
        <a:p>
          <a:endParaRPr lang="zh-TW" altLang="en-US"/>
        </a:p>
      </dgm:t>
    </dgm:pt>
    <dgm:pt modelId="{31A35EBC-1BE9-4E22-9D41-3E19C2E94CDC}">
      <dgm:prSet phldrT="[文字]"/>
      <dgm:spPr/>
      <dgm:t>
        <a:bodyPr/>
        <a:lstStyle/>
        <a:p>
          <a:r>
            <a:rPr lang="zh-TW" altLang="en-US" dirty="0" smtClean="0"/>
            <a:t>學習</a:t>
          </a:r>
          <a:endParaRPr lang="zh-TW" altLang="en-US" dirty="0"/>
        </a:p>
      </dgm:t>
    </dgm:pt>
    <dgm:pt modelId="{5FFCA5AE-8CE7-4C07-8F0F-EAD0DB397213}" type="parTrans" cxnId="{2D2FFDBF-6969-41A5-B0B6-CDE130A7A8CF}">
      <dgm:prSet/>
      <dgm:spPr/>
      <dgm:t>
        <a:bodyPr/>
        <a:lstStyle/>
        <a:p>
          <a:endParaRPr lang="zh-TW" altLang="en-US"/>
        </a:p>
      </dgm:t>
    </dgm:pt>
    <dgm:pt modelId="{215B62CF-951C-4516-AD0C-247C5948C2AC}" type="sibTrans" cxnId="{2D2FFDBF-6969-41A5-B0B6-CDE130A7A8CF}">
      <dgm:prSet/>
      <dgm:spPr/>
      <dgm:t>
        <a:bodyPr/>
        <a:lstStyle/>
        <a:p>
          <a:endParaRPr lang="zh-TW" altLang="en-US"/>
        </a:p>
      </dgm:t>
    </dgm:pt>
    <dgm:pt modelId="{B56D8B91-058E-48F1-B89B-8D43137CB083}">
      <dgm:prSet phldrT="[文字]"/>
      <dgm:spPr/>
      <dgm:t>
        <a:bodyPr/>
        <a:lstStyle/>
        <a:p>
          <a:r>
            <a:rPr lang="zh-TW" altLang="en-US" dirty="0" smtClean="0"/>
            <a:t>獲得技能</a:t>
          </a:r>
          <a:endParaRPr lang="zh-TW" altLang="en-US" dirty="0"/>
        </a:p>
      </dgm:t>
    </dgm:pt>
    <dgm:pt modelId="{6E86494E-FC85-4D28-A465-8A6A7C6373BF}" type="parTrans" cxnId="{8B22B0F3-0B8A-4885-85EF-C344962C7EB6}">
      <dgm:prSet/>
      <dgm:spPr/>
      <dgm:t>
        <a:bodyPr/>
        <a:lstStyle/>
        <a:p>
          <a:endParaRPr lang="zh-TW" altLang="en-US"/>
        </a:p>
      </dgm:t>
    </dgm:pt>
    <dgm:pt modelId="{C131BE5C-AB56-455B-A162-56B3568D87DD}" type="sibTrans" cxnId="{8B22B0F3-0B8A-4885-85EF-C344962C7EB6}">
      <dgm:prSet/>
      <dgm:spPr/>
      <dgm:t>
        <a:bodyPr/>
        <a:lstStyle/>
        <a:p>
          <a:endParaRPr lang="zh-TW" altLang="en-US"/>
        </a:p>
      </dgm:t>
    </dgm:pt>
    <dgm:pt modelId="{379E1322-8165-4DC1-B367-FB494197E6D8}" type="pres">
      <dgm:prSet presAssocID="{7D70577B-F7C1-4ED1-8FB6-FE7265CE22CC}" presName="Name0" presStyleCnt="0">
        <dgm:presLayoutVars>
          <dgm:dir/>
          <dgm:resizeHandles val="exact"/>
        </dgm:presLayoutVars>
      </dgm:prSet>
      <dgm:spPr/>
    </dgm:pt>
    <dgm:pt modelId="{7AD03AF0-41D1-4296-B948-0C451BFF836C}" type="pres">
      <dgm:prSet presAssocID="{DA935AAA-D663-417A-9212-7946D7FF0F8B}" presName="node" presStyleLbl="node1" presStyleIdx="0" presStyleCnt="3">
        <dgm:presLayoutVars>
          <dgm:bulletEnabled val="1"/>
        </dgm:presLayoutVars>
      </dgm:prSet>
      <dgm:spPr/>
      <dgm:t>
        <a:bodyPr/>
        <a:lstStyle/>
        <a:p>
          <a:endParaRPr lang="zh-TW" altLang="en-US"/>
        </a:p>
      </dgm:t>
    </dgm:pt>
    <dgm:pt modelId="{F8B144BE-F9AA-4553-9582-1C7285C52959}" type="pres">
      <dgm:prSet presAssocID="{A2FB0D2A-E692-4BDF-BDDA-5CFB22E8D7BE}" presName="sibTrans" presStyleLbl="sibTrans2D1" presStyleIdx="0" presStyleCnt="2"/>
      <dgm:spPr/>
      <dgm:t>
        <a:bodyPr/>
        <a:lstStyle/>
        <a:p>
          <a:endParaRPr lang="zh-TW" altLang="en-US"/>
        </a:p>
      </dgm:t>
    </dgm:pt>
    <dgm:pt modelId="{445EA626-5982-4720-9BCD-DC580DF83762}" type="pres">
      <dgm:prSet presAssocID="{A2FB0D2A-E692-4BDF-BDDA-5CFB22E8D7BE}" presName="connectorText" presStyleLbl="sibTrans2D1" presStyleIdx="0" presStyleCnt="2"/>
      <dgm:spPr/>
      <dgm:t>
        <a:bodyPr/>
        <a:lstStyle/>
        <a:p>
          <a:endParaRPr lang="zh-TW" altLang="en-US"/>
        </a:p>
      </dgm:t>
    </dgm:pt>
    <dgm:pt modelId="{C0698AC3-3AC9-49DE-B38B-5B20AEA85D31}" type="pres">
      <dgm:prSet presAssocID="{31A35EBC-1BE9-4E22-9D41-3E19C2E94CDC}" presName="node" presStyleLbl="node1" presStyleIdx="1" presStyleCnt="3">
        <dgm:presLayoutVars>
          <dgm:bulletEnabled val="1"/>
        </dgm:presLayoutVars>
      </dgm:prSet>
      <dgm:spPr/>
      <dgm:t>
        <a:bodyPr/>
        <a:lstStyle/>
        <a:p>
          <a:endParaRPr lang="zh-TW" altLang="en-US"/>
        </a:p>
      </dgm:t>
    </dgm:pt>
    <dgm:pt modelId="{873D0431-4876-472D-BF07-1811F813AA62}" type="pres">
      <dgm:prSet presAssocID="{215B62CF-951C-4516-AD0C-247C5948C2AC}" presName="sibTrans" presStyleLbl="sibTrans2D1" presStyleIdx="1" presStyleCnt="2"/>
      <dgm:spPr/>
      <dgm:t>
        <a:bodyPr/>
        <a:lstStyle/>
        <a:p>
          <a:endParaRPr lang="zh-TW" altLang="en-US"/>
        </a:p>
      </dgm:t>
    </dgm:pt>
    <dgm:pt modelId="{18514DD5-270D-46D5-A41D-11089D373FF2}" type="pres">
      <dgm:prSet presAssocID="{215B62CF-951C-4516-AD0C-247C5948C2AC}" presName="connectorText" presStyleLbl="sibTrans2D1" presStyleIdx="1" presStyleCnt="2"/>
      <dgm:spPr/>
      <dgm:t>
        <a:bodyPr/>
        <a:lstStyle/>
        <a:p>
          <a:endParaRPr lang="zh-TW" altLang="en-US"/>
        </a:p>
      </dgm:t>
    </dgm:pt>
    <dgm:pt modelId="{FD03FDE7-B9A4-430F-BCAB-03188FCE027C}" type="pres">
      <dgm:prSet presAssocID="{B56D8B91-058E-48F1-B89B-8D43137CB083}" presName="node" presStyleLbl="node1" presStyleIdx="2" presStyleCnt="3">
        <dgm:presLayoutVars>
          <dgm:bulletEnabled val="1"/>
        </dgm:presLayoutVars>
      </dgm:prSet>
      <dgm:spPr/>
      <dgm:t>
        <a:bodyPr/>
        <a:lstStyle/>
        <a:p>
          <a:endParaRPr lang="zh-TW" altLang="en-US"/>
        </a:p>
      </dgm:t>
    </dgm:pt>
  </dgm:ptLst>
  <dgm:cxnLst>
    <dgm:cxn modelId="{0BC15FED-B5C5-4E7E-9907-DC51773B6B2D}" type="presOf" srcId="{B56D8B91-058E-48F1-B89B-8D43137CB083}" destId="{FD03FDE7-B9A4-430F-BCAB-03188FCE027C}" srcOrd="0" destOrd="0" presId="urn:microsoft.com/office/officeart/2005/8/layout/process1"/>
    <dgm:cxn modelId="{4C28EEF6-FEF1-4094-9873-53683EBD27BB}" type="presOf" srcId="{215B62CF-951C-4516-AD0C-247C5948C2AC}" destId="{18514DD5-270D-46D5-A41D-11089D373FF2}" srcOrd="1" destOrd="0" presId="urn:microsoft.com/office/officeart/2005/8/layout/process1"/>
    <dgm:cxn modelId="{55CF4BB9-685C-48BC-B6B0-99A90A14B09E}" type="presOf" srcId="{A2FB0D2A-E692-4BDF-BDDA-5CFB22E8D7BE}" destId="{F8B144BE-F9AA-4553-9582-1C7285C52959}" srcOrd="0" destOrd="0" presId="urn:microsoft.com/office/officeart/2005/8/layout/process1"/>
    <dgm:cxn modelId="{5B5215CC-8ADF-4AE7-9BD4-7B826F19CDEE}" type="presOf" srcId="{31A35EBC-1BE9-4E22-9D41-3E19C2E94CDC}" destId="{C0698AC3-3AC9-49DE-B38B-5B20AEA85D31}" srcOrd="0" destOrd="0" presId="urn:microsoft.com/office/officeart/2005/8/layout/process1"/>
    <dgm:cxn modelId="{21A78592-BC5D-4595-B23E-2297C2CBADDD}" type="presOf" srcId="{7D70577B-F7C1-4ED1-8FB6-FE7265CE22CC}" destId="{379E1322-8165-4DC1-B367-FB494197E6D8}" srcOrd="0" destOrd="0" presId="urn:microsoft.com/office/officeart/2005/8/layout/process1"/>
    <dgm:cxn modelId="{2D2FFDBF-6969-41A5-B0B6-CDE130A7A8CF}" srcId="{7D70577B-F7C1-4ED1-8FB6-FE7265CE22CC}" destId="{31A35EBC-1BE9-4E22-9D41-3E19C2E94CDC}" srcOrd="1" destOrd="0" parTransId="{5FFCA5AE-8CE7-4C07-8F0F-EAD0DB397213}" sibTransId="{215B62CF-951C-4516-AD0C-247C5948C2AC}"/>
    <dgm:cxn modelId="{4CD2CA73-1E06-4989-A89E-026161F15B7A}" type="presOf" srcId="{215B62CF-951C-4516-AD0C-247C5948C2AC}" destId="{873D0431-4876-472D-BF07-1811F813AA62}" srcOrd="0" destOrd="0" presId="urn:microsoft.com/office/officeart/2005/8/layout/process1"/>
    <dgm:cxn modelId="{8B22B0F3-0B8A-4885-85EF-C344962C7EB6}" srcId="{7D70577B-F7C1-4ED1-8FB6-FE7265CE22CC}" destId="{B56D8B91-058E-48F1-B89B-8D43137CB083}" srcOrd="2" destOrd="0" parTransId="{6E86494E-FC85-4D28-A465-8A6A7C6373BF}" sibTransId="{C131BE5C-AB56-455B-A162-56B3568D87DD}"/>
    <dgm:cxn modelId="{BA2921DD-BCA7-4E82-AC8A-476CAD5550CA}" type="presOf" srcId="{DA935AAA-D663-417A-9212-7946D7FF0F8B}" destId="{7AD03AF0-41D1-4296-B948-0C451BFF836C}" srcOrd="0" destOrd="0" presId="urn:microsoft.com/office/officeart/2005/8/layout/process1"/>
    <dgm:cxn modelId="{16C5A63B-EA14-4EFA-A917-C9345D9D7B48}" type="presOf" srcId="{A2FB0D2A-E692-4BDF-BDDA-5CFB22E8D7BE}" destId="{445EA626-5982-4720-9BCD-DC580DF83762}" srcOrd="1" destOrd="0" presId="urn:microsoft.com/office/officeart/2005/8/layout/process1"/>
    <dgm:cxn modelId="{2C3D309D-0CDB-4FB8-93E0-06F23804B994}" srcId="{7D70577B-F7C1-4ED1-8FB6-FE7265CE22CC}" destId="{DA935AAA-D663-417A-9212-7946D7FF0F8B}" srcOrd="0" destOrd="0" parTransId="{DA792004-CC61-43C8-A0B4-4E7213E8963B}" sibTransId="{A2FB0D2A-E692-4BDF-BDDA-5CFB22E8D7BE}"/>
    <dgm:cxn modelId="{DAB2B30B-13DC-4EF8-AC8D-DD29FD18DD74}" type="presParOf" srcId="{379E1322-8165-4DC1-B367-FB494197E6D8}" destId="{7AD03AF0-41D1-4296-B948-0C451BFF836C}" srcOrd="0" destOrd="0" presId="urn:microsoft.com/office/officeart/2005/8/layout/process1"/>
    <dgm:cxn modelId="{60B50706-B1AA-4657-B542-B25433E371D1}" type="presParOf" srcId="{379E1322-8165-4DC1-B367-FB494197E6D8}" destId="{F8B144BE-F9AA-4553-9582-1C7285C52959}" srcOrd="1" destOrd="0" presId="urn:microsoft.com/office/officeart/2005/8/layout/process1"/>
    <dgm:cxn modelId="{2ED7AC9A-931C-44BD-8714-4A2E4C2656B6}" type="presParOf" srcId="{F8B144BE-F9AA-4553-9582-1C7285C52959}" destId="{445EA626-5982-4720-9BCD-DC580DF83762}" srcOrd="0" destOrd="0" presId="urn:microsoft.com/office/officeart/2005/8/layout/process1"/>
    <dgm:cxn modelId="{D7863214-DD3C-4638-AC23-E62121D0F264}" type="presParOf" srcId="{379E1322-8165-4DC1-B367-FB494197E6D8}" destId="{C0698AC3-3AC9-49DE-B38B-5B20AEA85D31}" srcOrd="2" destOrd="0" presId="urn:microsoft.com/office/officeart/2005/8/layout/process1"/>
    <dgm:cxn modelId="{4C573C96-0752-462C-A6BB-8DB207FC335C}" type="presParOf" srcId="{379E1322-8165-4DC1-B367-FB494197E6D8}" destId="{873D0431-4876-472D-BF07-1811F813AA62}" srcOrd="3" destOrd="0" presId="urn:microsoft.com/office/officeart/2005/8/layout/process1"/>
    <dgm:cxn modelId="{6C64F3E2-347D-4069-AA2B-786A338B75A7}" type="presParOf" srcId="{873D0431-4876-472D-BF07-1811F813AA62}" destId="{18514DD5-270D-46D5-A41D-11089D373FF2}" srcOrd="0" destOrd="0" presId="urn:microsoft.com/office/officeart/2005/8/layout/process1"/>
    <dgm:cxn modelId="{582934D6-A2D7-4369-BF08-56E51C62A917}" type="presParOf" srcId="{379E1322-8165-4DC1-B367-FB494197E6D8}" destId="{FD03FDE7-B9A4-430F-BCAB-03188FCE027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70577B-F7C1-4ED1-8FB6-FE7265CE22CC}" type="doc">
      <dgm:prSet loTypeId="urn:microsoft.com/office/officeart/2005/8/layout/process1" loCatId="process" qsTypeId="urn:microsoft.com/office/officeart/2005/8/quickstyle/3d1" qsCatId="3D" csTypeId="urn:microsoft.com/office/officeart/2005/8/colors/colorful5" csCatId="colorful" phldr="1"/>
      <dgm:spPr/>
    </dgm:pt>
    <dgm:pt modelId="{DA935AAA-D663-417A-9212-7946D7FF0F8B}">
      <dgm:prSet phldrT="[文字]"/>
      <dgm:spPr/>
      <dgm:t>
        <a:bodyPr/>
        <a:lstStyle/>
        <a:p>
          <a:r>
            <a:rPr lang="zh-TW" altLang="en-US" dirty="0" smtClean="0"/>
            <a:t>資料</a:t>
          </a:r>
          <a:endParaRPr lang="zh-TW" altLang="en-US" dirty="0"/>
        </a:p>
      </dgm:t>
    </dgm:pt>
    <dgm:pt modelId="{DA792004-CC61-43C8-A0B4-4E7213E8963B}" type="parTrans" cxnId="{2C3D309D-0CDB-4FB8-93E0-06F23804B994}">
      <dgm:prSet/>
      <dgm:spPr/>
      <dgm:t>
        <a:bodyPr/>
        <a:lstStyle/>
        <a:p>
          <a:endParaRPr lang="zh-TW" altLang="en-US"/>
        </a:p>
      </dgm:t>
    </dgm:pt>
    <dgm:pt modelId="{A2FB0D2A-E692-4BDF-BDDA-5CFB22E8D7BE}" type="sibTrans" cxnId="{2C3D309D-0CDB-4FB8-93E0-06F23804B994}">
      <dgm:prSet/>
      <dgm:spPr/>
      <dgm:t>
        <a:bodyPr/>
        <a:lstStyle/>
        <a:p>
          <a:endParaRPr lang="zh-TW" altLang="en-US"/>
        </a:p>
      </dgm:t>
    </dgm:pt>
    <dgm:pt modelId="{31A35EBC-1BE9-4E22-9D41-3E19C2E94CDC}">
      <dgm:prSet phldrT="[文字]"/>
      <dgm:spPr/>
      <dgm:t>
        <a:bodyPr/>
        <a:lstStyle/>
        <a:p>
          <a:r>
            <a:rPr lang="zh-TW" altLang="en-US" dirty="0" smtClean="0"/>
            <a:t>機器學習</a:t>
          </a:r>
          <a:endParaRPr lang="zh-TW" altLang="en-US" dirty="0"/>
        </a:p>
      </dgm:t>
    </dgm:pt>
    <dgm:pt modelId="{5FFCA5AE-8CE7-4C07-8F0F-EAD0DB397213}" type="parTrans" cxnId="{2D2FFDBF-6969-41A5-B0B6-CDE130A7A8CF}">
      <dgm:prSet/>
      <dgm:spPr/>
      <dgm:t>
        <a:bodyPr/>
        <a:lstStyle/>
        <a:p>
          <a:endParaRPr lang="zh-TW" altLang="en-US"/>
        </a:p>
      </dgm:t>
    </dgm:pt>
    <dgm:pt modelId="{215B62CF-951C-4516-AD0C-247C5948C2AC}" type="sibTrans" cxnId="{2D2FFDBF-6969-41A5-B0B6-CDE130A7A8CF}">
      <dgm:prSet/>
      <dgm:spPr/>
      <dgm:t>
        <a:bodyPr/>
        <a:lstStyle/>
        <a:p>
          <a:endParaRPr lang="zh-TW" altLang="en-US"/>
        </a:p>
      </dgm:t>
    </dgm:pt>
    <dgm:pt modelId="{B56D8B91-058E-48F1-B89B-8D43137CB083}">
      <dgm:prSet phldrT="[文字]"/>
      <dgm:spPr/>
      <dgm:t>
        <a:bodyPr/>
        <a:lstStyle/>
        <a:p>
          <a:r>
            <a:rPr lang="zh-TW" altLang="en-US" dirty="0" smtClean="0"/>
            <a:t>獲得技能</a:t>
          </a:r>
          <a:endParaRPr lang="zh-TW" altLang="en-US" dirty="0"/>
        </a:p>
      </dgm:t>
    </dgm:pt>
    <dgm:pt modelId="{6E86494E-FC85-4D28-A465-8A6A7C6373BF}" type="parTrans" cxnId="{8B22B0F3-0B8A-4885-85EF-C344962C7EB6}">
      <dgm:prSet/>
      <dgm:spPr/>
      <dgm:t>
        <a:bodyPr/>
        <a:lstStyle/>
        <a:p>
          <a:endParaRPr lang="zh-TW" altLang="en-US"/>
        </a:p>
      </dgm:t>
    </dgm:pt>
    <dgm:pt modelId="{C131BE5C-AB56-455B-A162-56B3568D87DD}" type="sibTrans" cxnId="{8B22B0F3-0B8A-4885-85EF-C344962C7EB6}">
      <dgm:prSet/>
      <dgm:spPr/>
      <dgm:t>
        <a:bodyPr/>
        <a:lstStyle/>
        <a:p>
          <a:endParaRPr lang="zh-TW" altLang="en-US"/>
        </a:p>
      </dgm:t>
    </dgm:pt>
    <dgm:pt modelId="{379E1322-8165-4DC1-B367-FB494197E6D8}" type="pres">
      <dgm:prSet presAssocID="{7D70577B-F7C1-4ED1-8FB6-FE7265CE22CC}" presName="Name0" presStyleCnt="0">
        <dgm:presLayoutVars>
          <dgm:dir/>
          <dgm:resizeHandles val="exact"/>
        </dgm:presLayoutVars>
      </dgm:prSet>
      <dgm:spPr/>
    </dgm:pt>
    <dgm:pt modelId="{7AD03AF0-41D1-4296-B948-0C451BFF836C}" type="pres">
      <dgm:prSet presAssocID="{DA935AAA-D663-417A-9212-7946D7FF0F8B}" presName="node" presStyleLbl="node1" presStyleIdx="0" presStyleCnt="3">
        <dgm:presLayoutVars>
          <dgm:bulletEnabled val="1"/>
        </dgm:presLayoutVars>
      </dgm:prSet>
      <dgm:spPr/>
      <dgm:t>
        <a:bodyPr/>
        <a:lstStyle/>
        <a:p>
          <a:endParaRPr lang="zh-TW" altLang="en-US"/>
        </a:p>
      </dgm:t>
    </dgm:pt>
    <dgm:pt modelId="{F8B144BE-F9AA-4553-9582-1C7285C52959}" type="pres">
      <dgm:prSet presAssocID="{A2FB0D2A-E692-4BDF-BDDA-5CFB22E8D7BE}" presName="sibTrans" presStyleLbl="sibTrans2D1" presStyleIdx="0" presStyleCnt="2"/>
      <dgm:spPr/>
      <dgm:t>
        <a:bodyPr/>
        <a:lstStyle/>
        <a:p>
          <a:endParaRPr lang="zh-TW" altLang="en-US"/>
        </a:p>
      </dgm:t>
    </dgm:pt>
    <dgm:pt modelId="{445EA626-5982-4720-9BCD-DC580DF83762}" type="pres">
      <dgm:prSet presAssocID="{A2FB0D2A-E692-4BDF-BDDA-5CFB22E8D7BE}" presName="connectorText" presStyleLbl="sibTrans2D1" presStyleIdx="0" presStyleCnt="2"/>
      <dgm:spPr/>
      <dgm:t>
        <a:bodyPr/>
        <a:lstStyle/>
        <a:p>
          <a:endParaRPr lang="zh-TW" altLang="en-US"/>
        </a:p>
      </dgm:t>
    </dgm:pt>
    <dgm:pt modelId="{C0698AC3-3AC9-49DE-B38B-5B20AEA85D31}" type="pres">
      <dgm:prSet presAssocID="{31A35EBC-1BE9-4E22-9D41-3E19C2E94CDC}" presName="node" presStyleLbl="node1" presStyleIdx="1" presStyleCnt="3">
        <dgm:presLayoutVars>
          <dgm:bulletEnabled val="1"/>
        </dgm:presLayoutVars>
      </dgm:prSet>
      <dgm:spPr/>
      <dgm:t>
        <a:bodyPr/>
        <a:lstStyle/>
        <a:p>
          <a:endParaRPr lang="zh-TW" altLang="en-US"/>
        </a:p>
      </dgm:t>
    </dgm:pt>
    <dgm:pt modelId="{873D0431-4876-472D-BF07-1811F813AA62}" type="pres">
      <dgm:prSet presAssocID="{215B62CF-951C-4516-AD0C-247C5948C2AC}" presName="sibTrans" presStyleLbl="sibTrans2D1" presStyleIdx="1" presStyleCnt="2"/>
      <dgm:spPr/>
      <dgm:t>
        <a:bodyPr/>
        <a:lstStyle/>
        <a:p>
          <a:endParaRPr lang="zh-TW" altLang="en-US"/>
        </a:p>
      </dgm:t>
    </dgm:pt>
    <dgm:pt modelId="{18514DD5-270D-46D5-A41D-11089D373FF2}" type="pres">
      <dgm:prSet presAssocID="{215B62CF-951C-4516-AD0C-247C5948C2AC}" presName="connectorText" presStyleLbl="sibTrans2D1" presStyleIdx="1" presStyleCnt="2"/>
      <dgm:spPr/>
      <dgm:t>
        <a:bodyPr/>
        <a:lstStyle/>
        <a:p>
          <a:endParaRPr lang="zh-TW" altLang="en-US"/>
        </a:p>
      </dgm:t>
    </dgm:pt>
    <dgm:pt modelId="{FD03FDE7-B9A4-430F-BCAB-03188FCE027C}" type="pres">
      <dgm:prSet presAssocID="{B56D8B91-058E-48F1-B89B-8D43137CB083}" presName="node" presStyleLbl="node1" presStyleIdx="2" presStyleCnt="3">
        <dgm:presLayoutVars>
          <dgm:bulletEnabled val="1"/>
        </dgm:presLayoutVars>
      </dgm:prSet>
      <dgm:spPr/>
      <dgm:t>
        <a:bodyPr/>
        <a:lstStyle/>
        <a:p>
          <a:endParaRPr lang="zh-TW" altLang="en-US"/>
        </a:p>
      </dgm:t>
    </dgm:pt>
  </dgm:ptLst>
  <dgm:cxnLst>
    <dgm:cxn modelId="{290373CE-9268-4BD6-8F48-08D10E62940D}" type="presOf" srcId="{DA935AAA-D663-417A-9212-7946D7FF0F8B}" destId="{7AD03AF0-41D1-4296-B948-0C451BFF836C}" srcOrd="0" destOrd="0" presId="urn:microsoft.com/office/officeart/2005/8/layout/process1"/>
    <dgm:cxn modelId="{8358AEBD-06B1-434B-8B3F-95672A3AB4F3}" type="presOf" srcId="{A2FB0D2A-E692-4BDF-BDDA-5CFB22E8D7BE}" destId="{445EA626-5982-4720-9BCD-DC580DF83762}" srcOrd="1" destOrd="0" presId="urn:microsoft.com/office/officeart/2005/8/layout/process1"/>
    <dgm:cxn modelId="{446FB783-9605-48DE-AD84-6F25F4137A04}" type="presOf" srcId="{31A35EBC-1BE9-4E22-9D41-3E19C2E94CDC}" destId="{C0698AC3-3AC9-49DE-B38B-5B20AEA85D31}" srcOrd="0" destOrd="0" presId="urn:microsoft.com/office/officeart/2005/8/layout/process1"/>
    <dgm:cxn modelId="{4BF6E37F-99BF-4425-8372-03505B763ED0}" type="presOf" srcId="{B56D8B91-058E-48F1-B89B-8D43137CB083}" destId="{FD03FDE7-B9A4-430F-BCAB-03188FCE027C}" srcOrd="0" destOrd="0" presId="urn:microsoft.com/office/officeart/2005/8/layout/process1"/>
    <dgm:cxn modelId="{CE2C58C8-855E-47E7-B9EB-7A232AA0AB67}" type="presOf" srcId="{215B62CF-951C-4516-AD0C-247C5948C2AC}" destId="{18514DD5-270D-46D5-A41D-11089D373FF2}" srcOrd="1" destOrd="0" presId="urn:microsoft.com/office/officeart/2005/8/layout/process1"/>
    <dgm:cxn modelId="{BDCCED6D-BE55-47DE-94C2-A7BCCDE19CAF}" type="presOf" srcId="{7D70577B-F7C1-4ED1-8FB6-FE7265CE22CC}" destId="{379E1322-8165-4DC1-B367-FB494197E6D8}" srcOrd="0" destOrd="0" presId="urn:microsoft.com/office/officeart/2005/8/layout/process1"/>
    <dgm:cxn modelId="{2D2FFDBF-6969-41A5-B0B6-CDE130A7A8CF}" srcId="{7D70577B-F7C1-4ED1-8FB6-FE7265CE22CC}" destId="{31A35EBC-1BE9-4E22-9D41-3E19C2E94CDC}" srcOrd="1" destOrd="0" parTransId="{5FFCA5AE-8CE7-4C07-8F0F-EAD0DB397213}" sibTransId="{215B62CF-951C-4516-AD0C-247C5948C2AC}"/>
    <dgm:cxn modelId="{8B22B0F3-0B8A-4885-85EF-C344962C7EB6}" srcId="{7D70577B-F7C1-4ED1-8FB6-FE7265CE22CC}" destId="{B56D8B91-058E-48F1-B89B-8D43137CB083}" srcOrd="2" destOrd="0" parTransId="{6E86494E-FC85-4D28-A465-8A6A7C6373BF}" sibTransId="{C131BE5C-AB56-455B-A162-56B3568D87DD}"/>
    <dgm:cxn modelId="{83B09CDC-009D-4368-9B72-E9AF5DDCA31A}" type="presOf" srcId="{A2FB0D2A-E692-4BDF-BDDA-5CFB22E8D7BE}" destId="{F8B144BE-F9AA-4553-9582-1C7285C52959}" srcOrd="0" destOrd="0" presId="urn:microsoft.com/office/officeart/2005/8/layout/process1"/>
    <dgm:cxn modelId="{20DABB0B-630D-4F81-9737-104B1C4CE69E}" type="presOf" srcId="{215B62CF-951C-4516-AD0C-247C5948C2AC}" destId="{873D0431-4876-472D-BF07-1811F813AA62}" srcOrd="0" destOrd="0" presId="urn:microsoft.com/office/officeart/2005/8/layout/process1"/>
    <dgm:cxn modelId="{2C3D309D-0CDB-4FB8-93E0-06F23804B994}" srcId="{7D70577B-F7C1-4ED1-8FB6-FE7265CE22CC}" destId="{DA935AAA-D663-417A-9212-7946D7FF0F8B}" srcOrd="0" destOrd="0" parTransId="{DA792004-CC61-43C8-A0B4-4E7213E8963B}" sibTransId="{A2FB0D2A-E692-4BDF-BDDA-5CFB22E8D7BE}"/>
    <dgm:cxn modelId="{37FB262F-9CFF-4318-903B-37F131B507C4}" type="presParOf" srcId="{379E1322-8165-4DC1-B367-FB494197E6D8}" destId="{7AD03AF0-41D1-4296-B948-0C451BFF836C}" srcOrd="0" destOrd="0" presId="urn:microsoft.com/office/officeart/2005/8/layout/process1"/>
    <dgm:cxn modelId="{44750D11-264D-487C-8A97-626F67099ACF}" type="presParOf" srcId="{379E1322-8165-4DC1-B367-FB494197E6D8}" destId="{F8B144BE-F9AA-4553-9582-1C7285C52959}" srcOrd="1" destOrd="0" presId="urn:microsoft.com/office/officeart/2005/8/layout/process1"/>
    <dgm:cxn modelId="{15D4BC29-8B04-4D08-936F-5F5F57AE79F9}" type="presParOf" srcId="{F8B144BE-F9AA-4553-9582-1C7285C52959}" destId="{445EA626-5982-4720-9BCD-DC580DF83762}" srcOrd="0" destOrd="0" presId="urn:microsoft.com/office/officeart/2005/8/layout/process1"/>
    <dgm:cxn modelId="{B6E4E277-82D7-432A-82F4-E7254F7A70AC}" type="presParOf" srcId="{379E1322-8165-4DC1-B367-FB494197E6D8}" destId="{C0698AC3-3AC9-49DE-B38B-5B20AEA85D31}" srcOrd="2" destOrd="0" presId="urn:microsoft.com/office/officeart/2005/8/layout/process1"/>
    <dgm:cxn modelId="{3118D789-C5E5-4A4F-A859-66FEBE8408DA}" type="presParOf" srcId="{379E1322-8165-4DC1-B367-FB494197E6D8}" destId="{873D0431-4876-472D-BF07-1811F813AA62}" srcOrd="3" destOrd="0" presId="urn:microsoft.com/office/officeart/2005/8/layout/process1"/>
    <dgm:cxn modelId="{1FC15CFF-584B-43DA-B15A-463DFCC7AE0C}" type="presParOf" srcId="{873D0431-4876-472D-BF07-1811F813AA62}" destId="{18514DD5-270D-46D5-A41D-11089D373FF2}" srcOrd="0" destOrd="0" presId="urn:microsoft.com/office/officeart/2005/8/layout/process1"/>
    <dgm:cxn modelId="{0B1D5010-0DE6-4D40-B64E-29A53A57E150}" type="presParOf" srcId="{379E1322-8165-4DC1-B367-FB494197E6D8}" destId="{FD03FDE7-B9A4-430F-BCAB-03188FCE027C}"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03AF0-41D1-4296-B948-0C451BFF836C}">
      <dsp:nvSpPr>
        <dsp:cNvPr id="0" name=""/>
        <dsp:cNvSpPr/>
      </dsp:nvSpPr>
      <dsp:spPr>
        <a:xfrm>
          <a:off x="5687" y="1665726"/>
          <a:ext cx="1699809" cy="101988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TW" altLang="en-US" sz="2800" kern="1200" dirty="0" smtClean="0"/>
            <a:t>觀察</a:t>
          </a:r>
          <a:endParaRPr lang="zh-TW" altLang="en-US" sz="2800" kern="1200" dirty="0"/>
        </a:p>
      </dsp:txBody>
      <dsp:txXfrm>
        <a:off x="35558" y="1695597"/>
        <a:ext cx="1640067" cy="960143"/>
      </dsp:txXfrm>
    </dsp:sp>
    <dsp:sp modelId="{F8B144BE-F9AA-4553-9582-1C7285C52959}">
      <dsp:nvSpPr>
        <dsp:cNvPr id="0" name=""/>
        <dsp:cNvSpPr/>
      </dsp:nvSpPr>
      <dsp:spPr>
        <a:xfrm>
          <a:off x="1875477" y="1964892"/>
          <a:ext cx="360359" cy="421552"/>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a:off x="1875477" y="2049202"/>
        <a:ext cx="252251" cy="252932"/>
      </dsp:txXfrm>
    </dsp:sp>
    <dsp:sp modelId="{C0698AC3-3AC9-49DE-B38B-5B20AEA85D31}">
      <dsp:nvSpPr>
        <dsp:cNvPr id="0" name=""/>
        <dsp:cNvSpPr/>
      </dsp:nvSpPr>
      <dsp:spPr>
        <a:xfrm>
          <a:off x="2385420" y="1665726"/>
          <a:ext cx="1699809" cy="1019885"/>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TW" altLang="en-US" sz="2800" kern="1200" dirty="0" smtClean="0"/>
            <a:t>學習</a:t>
          </a:r>
          <a:endParaRPr lang="zh-TW" altLang="en-US" sz="2800" kern="1200" dirty="0"/>
        </a:p>
      </dsp:txBody>
      <dsp:txXfrm>
        <a:off x="2415291" y="1695597"/>
        <a:ext cx="1640067" cy="960143"/>
      </dsp:txXfrm>
    </dsp:sp>
    <dsp:sp modelId="{873D0431-4876-472D-BF07-1811F813AA62}">
      <dsp:nvSpPr>
        <dsp:cNvPr id="0" name=""/>
        <dsp:cNvSpPr/>
      </dsp:nvSpPr>
      <dsp:spPr>
        <a:xfrm>
          <a:off x="4255210" y="1964892"/>
          <a:ext cx="360359" cy="421552"/>
        </a:xfrm>
        <a:prstGeom prst="rightArrow">
          <a:avLst>
            <a:gd name="adj1" fmla="val 600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a:off x="4255210" y="2049202"/>
        <a:ext cx="252251" cy="252932"/>
      </dsp:txXfrm>
    </dsp:sp>
    <dsp:sp modelId="{FD03FDE7-B9A4-430F-BCAB-03188FCE027C}">
      <dsp:nvSpPr>
        <dsp:cNvPr id="0" name=""/>
        <dsp:cNvSpPr/>
      </dsp:nvSpPr>
      <dsp:spPr>
        <a:xfrm>
          <a:off x="4765153" y="1665726"/>
          <a:ext cx="1699809" cy="1019885"/>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TW" altLang="en-US" sz="2800" kern="1200" dirty="0" smtClean="0"/>
            <a:t>獲得技能</a:t>
          </a:r>
          <a:endParaRPr lang="zh-TW" altLang="en-US" sz="2800" kern="1200" dirty="0"/>
        </a:p>
      </dsp:txBody>
      <dsp:txXfrm>
        <a:off x="4795024" y="1695597"/>
        <a:ext cx="1640067" cy="960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03AF0-41D1-4296-B948-0C451BFF836C}">
      <dsp:nvSpPr>
        <dsp:cNvPr id="0" name=""/>
        <dsp:cNvSpPr/>
      </dsp:nvSpPr>
      <dsp:spPr>
        <a:xfrm>
          <a:off x="5687" y="1665726"/>
          <a:ext cx="1699809" cy="101988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TW" altLang="en-US" sz="2800" kern="1200" dirty="0" smtClean="0"/>
            <a:t>資料</a:t>
          </a:r>
          <a:endParaRPr lang="zh-TW" altLang="en-US" sz="2800" kern="1200" dirty="0"/>
        </a:p>
      </dsp:txBody>
      <dsp:txXfrm>
        <a:off x="35558" y="1695597"/>
        <a:ext cx="1640067" cy="960143"/>
      </dsp:txXfrm>
    </dsp:sp>
    <dsp:sp modelId="{F8B144BE-F9AA-4553-9582-1C7285C52959}">
      <dsp:nvSpPr>
        <dsp:cNvPr id="0" name=""/>
        <dsp:cNvSpPr/>
      </dsp:nvSpPr>
      <dsp:spPr>
        <a:xfrm>
          <a:off x="1875477" y="1964892"/>
          <a:ext cx="360359" cy="421552"/>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a:off x="1875477" y="2049202"/>
        <a:ext cx="252251" cy="252932"/>
      </dsp:txXfrm>
    </dsp:sp>
    <dsp:sp modelId="{C0698AC3-3AC9-49DE-B38B-5B20AEA85D31}">
      <dsp:nvSpPr>
        <dsp:cNvPr id="0" name=""/>
        <dsp:cNvSpPr/>
      </dsp:nvSpPr>
      <dsp:spPr>
        <a:xfrm>
          <a:off x="2385420" y="1665726"/>
          <a:ext cx="1699809" cy="1019885"/>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TW" altLang="en-US" sz="2800" kern="1200" dirty="0" smtClean="0"/>
            <a:t>機器學習</a:t>
          </a:r>
          <a:endParaRPr lang="zh-TW" altLang="en-US" sz="2800" kern="1200" dirty="0"/>
        </a:p>
      </dsp:txBody>
      <dsp:txXfrm>
        <a:off x="2415291" y="1695597"/>
        <a:ext cx="1640067" cy="960143"/>
      </dsp:txXfrm>
    </dsp:sp>
    <dsp:sp modelId="{873D0431-4876-472D-BF07-1811F813AA62}">
      <dsp:nvSpPr>
        <dsp:cNvPr id="0" name=""/>
        <dsp:cNvSpPr/>
      </dsp:nvSpPr>
      <dsp:spPr>
        <a:xfrm>
          <a:off x="4255210" y="1964892"/>
          <a:ext cx="360359" cy="421552"/>
        </a:xfrm>
        <a:prstGeom prst="rightArrow">
          <a:avLst>
            <a:gd name="adj1" fmla="val 600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TW" altLang="en-US" sz="1900" kern="1200"/>
        </a:p>
      </dsp:txBody>
      <dsp:txXfrm>
        <a:off x="4255210" y="2049202"/>
        <a:ext cx="252251" cy="252932"/>
      </dsp:txXfrm>
    </dsp:sp>
    <dsp:sp modelId="{FD03FDE7-B9A4-430F-BCAB-03188FCE027C}">
      <dsp:nvSpPr>
        <dsp:cNvPr id="0" name=""/>
        <dsp:cNvSpPr/>
      </dsp:nvSpPr>
      <dsp:spPr>
        <a:xfrm>
          <a:off x="4765153" y="1665726"/>
          <a:ext cx="1699809" cy="1019885"/>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TW" altLang="en-US" sz="2800" kern="1200" dirty="0" smtClean="0"/>
            <a:t>獲得技能</a:t>
          </a:r>
          <a:endParaRPr lang="zh-TW" altLang="en-US" sz="2800" kern="1200" dirty="0"/>
        </a:p>
      </dsp:txBody>
      <dsp:txXfrm>
        <a:off x="4795024" y="1695597"/>
        <a:ext cx="1640067" cy="9601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naslova">
    <p:spTree>
      <p:nvGrpSpPr>
        <p:cNvPr id="1" name=""/>
        <p:cNvGrpSpPr/>
        <p:nvPr/>
      </p:nvGrpSpPr>
      <p:grpSpPr>
        <a:xfrm>
          <a:off x="0" y="0"/>
          <a:ext cx="0" cy="0"/>
          <a:chOff x="0" y="0"/>
          <a:chExt cx="0" cy="0"/>
        </a:xfrm>
      </p:grpSpPr>
      <p:sp>
        <p:nvSpPr>
          <p:cNvPr id="2" name="Title 1"/>
          <p:cNvSpPr>
            <a:spLocks noGrp="1"/>
          </p:cNvSpPr>
          <p:nvPr>
            <p:ph type="ctrTitle"/>
          </p:nvPr>
        </p:nvSpPr>
        <p:spPr>
          <a:xfrm>
            <a:off x="412750" y="1122363"/>
            <a:ext cx="8286750" cy="2387600"/>
          </a:xfrm>
        </p:spPr>
        <p:txBody>
          <a:bodyPr anchor="b">
            <a:normAutofit/>
          </a:bodyPr>
          <a:lstStyle>
            <a:lvl1pPr algn="ct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412750" y="3509963"/>
            <a:ext cx="8286750" cy="820737"/>
          </a:xfrm>
        </p:spPr>
        <p:txBody>
          <a:bodyPr/>
          <a:lstStyle>
            <a:lvl1pPr marL="0" indent="0" algn="ctr">
              <a:buNone/>
              <a:defRPr sz="2400">
                <a:solidFill>
                  <a:srgbClr val="30525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84062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vertikaln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69610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n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11801" y="365125"/>
            <a:ext cx="1535319"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1" y="365125"/>
            <a:ext cx="488315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43023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570871A-492A-4CAC-ADF5-F0866DB31B51}"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41331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lomka">
    <p:spTree>
      <p:nvGrpSpPr>
        <p:cNvPr id="1" name=""/>
        <p:cNvGrpSpPr/>
        <p:nvPr/>
      </p:nvGrpSpPr>
      <p:grpSpPr>
        <a:xfrm>
          <a:off x="0" y="0"/>
          <a:ext cx="0" cy="0"/>
          <a:chOff x="0" y="0"/>
          <a:chExt cx="0" cy="0"/>
        </a:xfrm>
      </p:grpSpPr>
      <p:sp>
        <p:nvSpPr>
          <p:cNvPr id="2" name="Title 1"/>
          <p:cNvSpPr>
            <a:spLocks noGrp="1"/>
          </p:cNvSpPr>
          <p:nvPr>
            <p:ph type="title"/>
          </p:nvPr>
        </p:nvSpPr>
        <p:spPr>
          <a:xfrm>
            <a:off x="323850" y="1747839"/>
            <a:ext cx="6723270" cy="2852737"/>
          </a:xfrm>
        </p:spPr>
        <p:txBody>
          <a:bodyPr anchor="b"/>
          <a:lstStyle>
            <a:lvl1pPr algn="l">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323850" y="4627564"/>
            <a:ext cx="672327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570871A-492A-4CAC-ADF5-F0866DB31B51}"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57363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aslov i 2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323850" y="1816102"/>
            <a:ext cx="327025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3790950" y="1816102"/>
            <a:ext cx="327025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570871A-492A-4CAC-ADF5-F0866DB31B51}"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81617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eđenje">
    <p:spTree>
      <p:nvGrpSpPr>
        <p:cNvPr id="1" name=""/>
        <p:cNvGrpSpPr/>
        <p:nvPr/>
      </p:nvGrpSpPr>
      <p:grpSpPr>
        <a:xfrm>
          <a:off x="0" y="0"/>
          <a:ext cx="0" cy="0"/>
          <a:chOff x="0" y="0"/>
          <a:chExt cx="0" cy="0"/>
        </a:xfrm>
      </p:grpSpPr>
      <p:sp>
        <p:nvSpPr>
          <p:cNvPr id="2" name="Title 1"/>
          <p:cNvSpPr>
            <a:spLocks noGrp="1"/>
          </p:cNvSpPr>
          <p:nvPr>
            <p:ph type="title"/>
          </p:nvPr>
        </p:nvSpPr>
        <p:spPr>
          <a:xfrm>
            <a:off x="323850" y="301626"/>
            <a:ext cx="672327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323851" y="1617663"/>
            <a:ext cx="329769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323851" y="2441575"/>
            <a:ext cx="329769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3733189" y="1617663"/>
            <a:ext cx="331393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3733189" y="2441575"/>
            <a:ext cx="331393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570871A-492A-4CAC-ADF5-F0866DB31B51}" type="datetimeFigureOut">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46926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570871A-492A-4CAC-ADF5-F0866DB31B51}" type="datetimeFigureOut">
              <a:rPr lang="en-US" smtClean="0"/>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18385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0871A-492A-4CAC-ADF5-F0866DB31B51}" type="datetimeFigureOut">
              <a:rPr lang="en-US" smtClean="0"/>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341557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a opisom slik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354659"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84500" y="457201"/>
            <a:ext cx="4062620" cy="5411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35465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570871A-492A-4CAC-ADF5-F0866DB31B51}"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82985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a opisom slike">
    <p:spTree>
      <p:nvGrpSpPr>
        <p:cNvPr id="1" name=""/>
        <p:cNvGrpSpPr/>
        <p:nvPr/>
      </p:nvGrpSpPr>
      <p:grpSpPr>
        <a:xfrm>
          <a:off x="0" y="0"/>
          <a:ext cx="0" cy="0"/>
          <a:chOff x="0" y="0"/>
          <a:chExt cx="0" cy="0"/>
        </a:xfrm>
      </p:grpSpPr>
      <p:sp>
        <p:nvSpPr>
          <p:cNvPr id="2" name="Title 1"/>
          <p:cNvSpPr>
            <a:spLocks noGrp="1"/>
          </p:cNvSpPr>
          <p:nvPr>
            <p:ph type="title"/>
          </p:nvPr>
        </p:nvSpPr>
        <p:spPr>
          <a:xfrm>
            <a:off x="323851" y="457200"/>
            <a:ext cx="2495550"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819399" y="457201"/>
            <a:ext cx="4235261" cy="541178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323851" y="2057400"/>
            <a:ext cx="24955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570871A-492A-4CAC-ADF5-F0866DB31B51}"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B7371-373E-4D93-A138-879E0635481B}" type="slidenum">
              <a:rPr lang="en-US" smtClean="0"/>
              <a:t>‹#›</a:t>
            </a:fld>
            <a:endParaRPr lang="en-US"/>
          </a:p>
        </p:txBody>
      </p:sp>
    </p:spTree>
    <p:extLst>
      <p:ext uri="{BB962C8B-B14F-4D97-AF65-F5344CB8AC3E}">
        <p14:creationId xmlns:p14="http://schemas.microsoft.com/office/powerpoint/2010/main" val="218423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850" y="339726"/>
            <a:ext cx="8401050" cy="1325563"/>
          </a:xfrm>
          <a:prstGeom prst="rect">
            <a:avLst/>
          </a:prstGeom>
        </p:spPr>
        <p:txBody>
          <a:bodyPr vert="horz" lIns="91440" tIns="45720" rIns="91440" bIns="45720" rtlCol="0" anchor="ctr">
            <a:normAutofit/>
          </a:bodyPr>
          <a:lstStyle/>
          <a:p>
            <a:r>
              <a:rPr lang="bs-Latn-BA" smtClean="0"/>
              <a:t>Kliknite da biste uredili stilove prototipa naslova</a:t>
            </a:r>
            <a:endParaRPr lang="en-US" dirty="0"/>
          </a:p>
        </p:txBody>
      </p:sp>
      <p:sp>
        <p:nvSpPr>
          <p:cNvPr id="3" name="Text Placeholder 2"/>
          <p:cNvSpPr>
            <a:spLocks noGrp="1"/>
          </p:cNvSpPr>
          <p:nvPr>
            <p:ph type="body" idx="1"/>
          </p:nvPr>
        </p:nvSpPr>
        <p:spPr>
          <a:xfrm>
            <a:off x="323850" y="1800225"/>
            <a:ext cx="6470650" cy="4351338"/>
          </a:xfrm>
          <a:prstGeom prst="rect">
            <a:avLst/>
          </a:prstGeom>
        </p:spPr>
        <p:txBody>
          <a:bodyPr vert="horz" lIns="91440" tIns="45720" rIns="91440" bIns="45720" rtlCol="0">
            <a:normAutofit/>
          </a:bodyPr>
          <a:lstStyle/>
          <a:p>
            <a:pPr lvl="0"/>
            <a:r>
              <a:rPr lang="bs-Latn-BA" smtClean="0"/>
              <a:t>Kliknite da biste uredili stilove teksta prototipa</a:t>
            </a:r>
          </a:p>
          <a:p>
            <a:pPr lvl="1"/>
            <a:r>
              <a:rPr lang="bs-Latn-BA" smtClean="0"/>
              <a:t>Drugi nivo</a:t>
            </a:r>
          </a:p>
          <a:p>
            <a:pPr lvl="2"/>
            <a:r>
              <a:rPr lang="bs-Latn-BA" smtClean="0"/>
              <a:t>Treći nivo</a:t>
            </a:r>
          </a:p>
          <a:p>
            <a:pPr lvl="3"/>
            <a:r>
              <a:rPr lang="bs-Latn-BA" smtClean="0"/>
              <a:t>Četvrti nivo</a:t>
            </a:r>
          </a:p>
          <a:p>
            <a:pPr lvl="4"/>
            <a:r>
              <a:rPr lang="bs-Latn-BA" smtClean="0"/>
              <a:t>Peti nivo</a:t>
            </a:r>
            <a:endParaRPr lang="en-US" dirty="0"/>
          </a:p>
        </p:txBody>
      </p:sp>
      <p:sp>
        <p:nvSpPr>
          <p:cNvPr id="4" name="Date Placeholder 3"/>
          <p:cNvSpPr>
            <a:spLocks noGrp="1"/>
          </p:cNvSpPr>
          <p:nvPr>
            <p:ph type="dt" sz="half" idx="2"/>
          </p:nvPr>
        </p:nvSpPr>
        <p:spPr>
          <a:xfrm>
            <a:off x="323850" y="6330951"/>
            <a:ext cx="1757570" cy="365125"/>
          </a:xfrm>
          <a:prstGeom prst="rect">
            <a:avLst/>
          </a:prstGeom>
        </p:spPr>
        <p:txBody>
          <a:bodyPr vert="horz" lIns="91440" tIns="45720" rIns="91440" bIns="45720" rtlCol="0" anchor="ctr"/>
          <a:lstStyle>
            <a:lvl1pPr algn="l">
              <a:defRPr sz="1200">
                <a:solidFill>
                  <a:srgbClr val="38595B"/>
                </a:solidFill>
              </a:defRPr>
            </a:lvl1pPr>
          </a:lstStyle>
          <a:p>
            <a:fld id="{F570871A-492A-4CAC-ADF5-F0866DB31B51}" type="datetimeFigureOut">
              <a:rPr lang="en-US" smtClean="0"/>
              <a:pPr/>
              <a:t>9/13/2018</a:t>
            </a:fld>
            <a:endParaRPr lang="en-US"/>
          </a:p>
        </p:txBody>
      </p:sp>
      <p:sp>
        <p:nvSpPr>
          <p:cNvPr id="5" name="Footer Placeholder 4"/>
          <p:cNvSpPr>
            <a:spLocks noGrp="1"/>
          </p:cNvSpPr>
          <p:nvPr>
            <p:ph type="ftr" sz="quarter" idx="3"/>
          </p:nvPr>
        </p:nvSpPr>
        <p:spPr>
          <a:xfrm>
            <a:off x="2367308" y="6324602"/>
            <a:ext cx="2636354" cy="365125"/>
          </a:xfrm>
          <a:prstGeom prst="rect">
            <a:avLst/>
          </a:prstGeom>
        </p:spPr>
        <p:txBody>
          <a:bodyPr vert="horz" lIns="91440" tIns="45720" rIns="91440" bIns="45720" rtlCol="0" anchor="ctr"/>
          <a:lstStyle>
            <a:lvl1pPr algn="ctr">
              <a:defRPr sz="1200">
                <a:solidFill>
                  <a:srgbClr val="38595B"/>
                </a:solidFill>
              </a:defRPr>
            </a:lvl1pPr>
          </a:lstStyle>
          <a:p>
            <a:endParaRPr lang="en-US" dirty="0"/>
          </a:p>
        </p:txBody>
      </p:sp>
      <p:sp>
        <p:nvSpPr>
          <p:cNvPr id="6" name="Slide Number Placeholder 5"/>
          <p:cNvSpPr>
            <a:spLocks noGrp="1"/>
          </p:cNvSpPr>
          <p:nvPr>
            <p:ph type="sldNum" sz="quarter" idx="4"/>
          </p:nvPr>
        </p:nvSpPr>
        <p:spPr>
          <a:xfrm>
            <a:off x="5289550" y="6330951"/>
            <a:ext cx="1504950" cy="365125"/>
          </a:xfrm>
          <a:prstGeom prst="rect">
            <a:avLst/>
          </a:prstGeom>
        </p:spPr>
        <p:txBody>
          <a:bodyPr vert="horz" lIns="91440" tIns="45720" rIns="91440" bIns="45720" rtlCol="0" anchor="ctr"/>
          <a:lstStyle>
            <a:lvl1pPr algn="r">
              <a:defRPr sz="1200">
                <a:solidFill>
                  <a:srgbClr val="38595B"/>
                </a:solidFill>
              </a:defRPr>
            </a:lvl1pPr>
          </a:lstStyle>
          <a:p>
            <a:fld id="{570B7371-373E-4D93-A138-879E0635481B}" type="slidenum">
              <a:rPr lang="en-US" smtClean="0"/>
              <a:pPr/>
              <a:t>‹#›</a:t>
            </a:fld>
            <a:endParaRPr lang="en-US"/>
          </a:p>
        </p:txBody>
      </p:sp>
      <p:pic>
        <p:nvPicPr>
          <p:cNvPr id="7" name="Picture 6"/>
          <p:cNvPicPr>
            <a:picLocks noChangeAspect="1"/>
          </p:cNvPicPr>
          <p:nvPr/>
        </p:nvPicPr>
        <p:blipFill>
          <a:blip r:embed="rId14"/>
          <a:stretch>
            <a:fillRect/>
          </a:stretch>
        </p:blipFill>
        <p:spPr>
          <a:xfrm rot="16200000">
            <a:off x="-1024113" y="5332238"/>
            <a:ext cx="1695700" cy="352527"/>
          </a:xfrm>
          <a:prstGeom prst="rect">
            <a:avLst/>
          </a:prstGeom>
        </p:spPr>
      </p:pic>
    </p:spTree>
    <p:extLst>
      <p:ext uri="{BB962C8B-B14F-4D97-AF65-F5344CB8AC3E}">
        <p14:creationId xmlns:p14="http://schemas.microsoft.com/office/powerpoint/2010/main" val="4110833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b="1" kern="1200">
          <a:solidFill>
            <a:srgbClr val="38595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J9hFxFO5kpM" TargetMode="External"/><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TW" altLang="en-US" dirty="0" smtClean="0"/>
              <a:t>關於機器學習</a:t>
            </a:r>
            <a:endParaRPr lang="en-US" dirty="0"/>
          </a:p>
        </p:txBody>
      </p:sp>
      <p:sp>
        <p:nvSpPr>
          <p:cNvPr id="4" name="副標題 2"/>
          <p:cNvSpPr txBox="1">
            <a:spLocks/>
          </p:cNvSpPr>
          <p:nvPr/>
        </p:nvSpPr>
        <p:spPr>
          <a:xfrm>
            <a:off x="1332782" y="3548332"/>
            <a:ext cx="6400800"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30525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dirty="0" smtClean="0"/>
              <a:t>107</a:t>
            </a:r>
            <a:r>
              <a:rPr lang="zh-TW" altLang="en-US" dirty="0" smtClean="0"/>
              <a:t>學年</a:t>
            </a:r>
            <a:r>
              <a:rPr lang="zh-TW" altLang="en-US" dirty="0" smtClean="0"/>
              <a:t>度第</a:t>
            </a:r>
            <a:r>
              <a:rPr lang="en-US" altLang="zh-TW" dirty="0"/>
              <a:t>1</a:t>
            </a:r>
            <a:r>
              <a:rPr lang="zh-TW" altLang="en-US" dirty="0" smtClean="0"/>
              <a:t>學期</a:t>
            </a:r>
            <a:endParaRPr lang="en-US" altLang="zh-TW" dirty="0" smtClean="0"/>
          </a:p>
          <a:p>
            <a:r>
              <a:rPr lang="zh-TW" altLang="en-US" dirty="0" smtClean="0"/>
              <a:t>財務金融系 張子溥 助理教授</a:t>
            </a:r>
            <a:endParaRPr lang="en-US" altLang="zh-TW" dirty="0" smtClean="0"/>
          </a:p>
          <a:p>
            <a:r>
              <a:rPr lang="en-US" altLang="zh-TW" dirty="0" smtClean="0"/>
              <a:t>E-mail: changtp@yuntech.edu.tw</a:t>
            </a:r>
            <a:endParaRPr lang="zh-TW" altLang="en-US" dirty="0"/>
          </a:p>
        </p:txBody>
      </p:sp>
    </p:spTree>
    <p:extLst>
      <p:ext uri="{BB962C8B-B14F-4D97-AF65-F5344CB8AC3E}">
        <p14:creationId xmlns:p14="http://schemas.microsoft.com/office/powerpoint/2010/main" val="3893195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我們正在</a:t>
            </a:r>
            <a:r>
              <a:rPr lang="en-US" altLang="zh-TW" dirty="0" smtClean="0"/>
              <a:t>AI</a:t>
            </a:r>
            <a:r>
              <a:rPr lang="zh-TW" altLang="en-US" dirty="0" smtClean="0"/>
              <a:t>的第三次熱潮上</a:t>
            </a:r>
            <a:endParaRPr lang="zh-TW" altLang="en-US" dirty="0"/>
          </a:p>
        </p:txBody>
      </p:sp>
      <p:sp>
        <p:nvSpPr>
          <p:cNvPr id="3" name="內容版面配置區 2"/>
          <p:cNvSpPr>
            <a:spLocks noGrp="1"/>
          </p:cNvSpPr>
          <p:nvPr>
            <p:ph idx="1"/>
          </p:nvPr>
        </p:nvSpPr>
        <p:spPr/>
        <p:txBody>
          <a:bodyPr>
            <a:normAutofit/>
          </a:bodyPr>
          <a:lstStyle/>
          <a:p>
            <a:r>
              <a:rPr lang="zh-TW" altLang="en-US" sz="2800" dirty="0" smtClean="0"/>
              <a:t>多數</a:t>
            </a:r>
            <a:r>
              <a:rPr lang="zh-TW" altLang="en-US" sz="2800" dirty="0"/>
              <a:t>學者放棄強人工智慧，往弱人工智慧靠攏</a:t>
            </a:r>
          </a:p>
          <a:p>
            <a:pPr lvl="1"/>
            <a:r>
              <a:rPr lang="zh-TW" altLang="en-US" sz="2400" dirty="0" smtClean="0"/>
              <a:t>搜尋引擎</a:t>
            </a:r>
            <a:r>
              <a:rPr lang="zh-TW" altLang="en-US" sz="2400" dirty="0"/>
              <a:t>、語音辨識</a:t>
            </a:r>
          </a:p>
          <a:p>
            <a:r>
              <a:rPr lang="en-US" altLang="zh-TW" sz="2800" dirty="0" smtClean="0"/>
              <a:t>INTERNET</a:t>
            </a:r>
            <a:r>
              <a:rPr lang="zh-TW" altLang="en-US" sz="2800" dirty="0"/>
              <a:t>的崛起，資料蒐集變得容易</a:t>
            </a:r>
          </a:p>
          <a:p>
            <a:r>
              <a:rPr lang="zh-TW" altLang="en-US" sz="2800" dirty="0" smtClean="0"/>
              <a:t>電腦</a:t>
            </a:r>
            <a:r>
              <a:rPr lang="zh-TW" altLang="en-US" sz="2800" dirty="0"/>
              <a:t>計算能力非比從前，很多過去無法實現的演算法變成</a:t>
            </a:r>
            <a:r>
              <a:rPr lang="zh-TW" altLang="en-US" sz="2800" dirty="0" smtClean="0"/>
              <a:t>可行</a:t>
            </a:r>
            <a:endParaRPr lang="en-US" altLang="zh-TW" sz="2800" dirty="0" smtClean="0"/>
          </a:p>
          <a:p>
            <a:pPr lvl="1"/>
            <a:r>
              <a:rPr lang="zh-TW" altLang="en-US" sz="2400" dirty="0" smtClean="0"/>
              <a:t>機器學習、深度學習</a:t>
            </a:r>
            <a:endParaRPr lang="zh-TW" altLang="en-US" sz="2400" dirty="0"/>
          </a:p>
          <a:p>
            <a:endParaRPr lang="zh-TW" altLang="en-US" sz="2800" dirty="0"/>
          </a:p>
        </p:txBody>
      </p:sp>
      <p:pic>
        <p:nvPicPr>
          <p:cNvPr id="3074" name="Picture 2" descr="「google ca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450" y="4076415"/>
            <a:ext cx="4033292" cy="268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136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smtClean="0"/>
              <a:t>人工智慧</a:t>
            </a:r>
            <a:r>
              <a:rPr lang="en-US" altLang="zh-TW" sz="4000" dirty="0" smtClean="0"/>
              <a:t>(AI)</a:t>
            </a:r>
            <a:r>
              <a:rPr lang="zh-TW" altLang="en-US" sz="4000" dirty="0" smtClean="0"/>
              <a:t> 與 金融科技</a:t>
            </a:r>
            <a:r>
              <a:rPr lang="en-US" altLang="zh-TW" sz="4000" dirty="0" smtClean="0"/>
              <a:t>(</a:t>
            </a:r>
            <a:r>
              <a:rPr lang="en-US" altLang="zh-TW" sz="4000" dirty="0" err="1" smtClean="0"/>
              <a:t>FinTech</a:t>
            </a:r>
            <a:r>
              <a:rPr lang="en-US" altLang="zh-TW" sz="4000" dirty="0" smtClean="0"/>
              <a:t>)</a:t>
            </a:r>
            <a:endParaRPr lang="zh-TW" altLang="en-US" sz="40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628800"/>
            <a:ext cx="515302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圓角矩形 4"/>
          <p:cNvSpPr/>
          <p:nvPr/>
        </p:nvSpPr>
        <p:spPr>
          <a:xfrm>
            <a:off x="179512" y="3392996"/>
            <a:ext cx="201622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Big Data</a:t>
            </a:r>
          </a:p>
          <a:p>
            <a:pPr algn="ctr"/>
            <a:r>
              <a:rPr lang="en-US" altLang="zh-TW" sz="2400" dirty="0" smtClean="0"/>
              <a:t>&amp; Machine Learning</a:t>
            </a:r>
            <a:endParaRPr lang="zh-TW" altLang="en-US" sz="2400" dirty="0"/>
          </a:p>
        </p:txBody>
      </p:sp>
      <p:sp>
        <p:nvSpPr>
          <p:cNvPr id="6" name="向右箭號 5"/>
          <p:cNvSpPr/>
          <p:nvPr/>
        </p:nvSpPr>
        <p:spPr>
          <a:xfrm>
            <a:off x="2339752" y="3933056"/>
            <a:ext cx="79208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7020272" y="3392996"/>
            <a:ext cx="2016224"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Deep Learning</a:t>
            </a:r>
            <a:endParaRPr lang="zh-TW" altLang="en-US" sz="2400" dirty="0"/>
          </a:p>
        </p:txBody>
      </p:sp>
      <p:sp>
        <p:nvSpPr>
          <p:cNvPr id="9" name="向右箭號 8"/>
          <p:cNvSpPr/>
          <p:nvPr/>
        </p:nvSpPr>
        <p:spPr>
          <a:xfrm flipH="1">
            <a:off x="6660232" y="3861048"/>
            <a:ext cx="2880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30148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algn="l"/>
            <a:r>
              <a:rPr lang="zh-TW" altLang="en-US" sz="3200" dirty="0"/>
              <a:t>資料探</a:t>
            </a:r>
            <a:r>
              <a:rPr lang="zh-TW" altLang="en-US" sz="3200" dirty="0" smtClean="0"/>
              <a:t>勘、機器學習和人工智慧，</a:t>
            </a:r>
            <a:r>
              <a:rPr lang="zh-TW" altLang="en-US" sz="3200" dirty="0"/>
              <a:t>您認為最大的差異是什麼？能否用例子來說明上述三者的差異</a:t>
            </a:r>
            <a:r>
              <a:rPr lang="zh-TW" altLang="en-US" sz="3200" dirty="0" smtClean="0"/>
              <a:t>？</a:t>
            </a:r>
            <a:endParaRPr lang="zh-TW" altLang="en-US" sz="3200" dirty="0"/>
          </a:p>
        </p:txBody>
      </p:sp>
      <p:sp>
        <p:nvSpPr>
          <p:cNvPr id="3" name="內容版面配置區 2"/>
          <p:cNvSpPr>
            <a:spLocks noGrp="1"/>
          </p:cNvSpPr>
          <p:nvPr>
            <p:ph idx="1"/>
          </p:nvPr>
        </p:nvSpPr>
        <p:spPr>
          <a:xfrm>
            <a:off x="323850" y="1604513"/>
            <a:ext cx="6470650" cy="5134384"/>
          </a:xfrm>
        </p:spPr>
        <p:txBody>
          <a:bodyPr>
            <a:normAutofit fontScale="62500" lnSpcReduction="20000"/>
          </a:bodyPr>
          <a:lstStyle/>
          <a:p>
            <a:pPr fontAlgn="t">
              <a:lnSpc>
                <a:spcPct val="120000"/>
              </a:lnSpc>
            </a:pPr>
            <a:r>
              <a:rPr lang="zh-TW" altLang="en-US" dirty="0"/>
              <a:t>人工智慧是一種系統透過資料處理和</a:t>
            </a:r>
            <a:r>
              <a:rPr lang="en-US" altLang="zh-TW" dirty="0"/>
              <a:t>(</a:t>
            </a:r>
            <a:r>
              <a:rPr lang="zh-TW" altLang="en-US" dirty="0"/>
              <a:t>或</a:t>
            </a:r>
            <a:r>
              <a:rPr lang="en-US" altLang="zh-TW" dirty="0"/>
              <a:t>)</a:t>
            </a:r>
            <a:r>
              <a:rPr lang="zh-TW" altLang="en-US" dirty="0"/>
              <a:t>演算法運算傳達情報資訊的方法，從而產出有意義的資訊，並讓機器擁有比人更聰明的智慧。簡單來說，</a:t>
            </a:r>
            <a:r>
              <a:rPr lang="zh-TW" altLang="en-US" b="1" dirty="0"/>
              <a:t>人工智慧就是教電腦做「正確、聰明的決策」，也就是我們所謂的「智慧」</a:t>
            </a:r>
            <a:r>
              <a:rPr lang="zh-TW" altLang="en-US" dirty="0"/>
              <a:t>。</a:t>
            </a:r>
          </a:p>
          <a:p>
            <a:pPr fontAlgn="t">
              <a:lnSpc>
                <a:spcPct val="120000"/>
              </a:lnSpc>
            </a:pPr>
            <a:r>
              <a:rPr lang="zh-TW" altLang="en-US" b="1" dirty="0"/>
              <a:t>而機器學習是人工智慧的其中一個分支，讓機器可以自動學習、從巨量資料中找到規則，進而有能力做出預測</a:t>
            </a:r>
            <a:r>
              <a:rPr lang="zh-TW" altLang="en-US" dirty="0"/>
              <a:t>。人工智慧讓過去只能透過人類或動物智慧解決的問題也能透過電腦系統迎刃而解；機器人是自動執行工作的機器裝置，而人工智慧則可以讓機器人快速、精準處理大量資料。簡單來說，機器人像是人的「身軀」，人工智慧則是人的「腦」。</a:t>
            </a:r>
          </a:p>
          <a:p>
            <a:pPr fontAlgn="t">
              <a:lnSpc>
                <a:spcPct val="120000"/>
              </a:lnSpc>
            </a:pPr>
            <a:r>
              <a:rPr lang="zh-TW" altLang="en-US" b="1" dirty="0"/>
              <a:t>資料探勘是利用分析技術來發掘資料間未知的關聯性與規則，而人工智慧是其中的一個分析技術。傳統會用統計的方式來做資料探勘，現在也有些人會用機器學習的方法來處理大量資料。</a:t>
            </a:r>
            <a:r>
              <a:rPr lang="zh-TW" altLang="en-US" dirty="0"/>
              <a:t>由於機器學習可處理巨量多維度資訊，並能發掘多元變動因素之間的關聯性，再藉由優化實現清晰與可辨識的目標，因此非常適用於資料探勘</a:t>
            </a:r>
            <a:r>
              <a:rPr lang="zh-TW" altLang="en-US" dirty="0" smtClean="0"/>
              <a:t>。</a:t>
            </a:r>
            <a:endParaRPr lang="zh-TW" altLang="en-US" dirty="0"/>
          </a:p>
        </p:txBody>
      </p:sp>
      <p:sp>
        <p:nvSpPr>
          <p:cNvPr id="4" name="矩形 3"/>
          <p:cNvSpPr/>
          <p:nvPr/>
        </p:nvSpPr>
        <p:spPr>
          <a:xfrm>
            <a:off x="6651010" y="1709634"/>
            <a:ext cx="2492990" cy="646331"/>
          </a:xfrm>
          <a:prstGeom prst="rect">
            <a:avLst/>
          </a:prstGeom>
        </p:spPr>
        <p:txBody>
          <a:bodyPr wrap="none">
            <a:spAutoFit/>
          </a:bodyPr>
          <a:lstStyle/>
          <a:p>
            <a:r>
              <a:rPr lang="en-US" altLang="zh-TW" i="1" dirty="0" err="1">
                <a:effectLst>
                  <a:outerShdw blurRad="38100" dist="38100" dir="2700000" algn="tl">
                    <a:srgbClr val="000000">
                      <a:alpha val="43137"/>
                    </a:srgbClr>
                  </a:outerShdw>
                </a:effectLst>
              </a:rPr>
              <a:t>Appier</a:t>
            </a:r>
            <a:r>
              <a:rPr lang="zh-TW" altLang="en-US" i="1" dirty="0">
                <a:effectLst>
                  <a:outerShdw blurRad="38100" dist="38100" dir="2700000" algn="tl">
                    <a:srgbClr val="000000">
                      <a:alpha val="43137"/>
                    </a:srgbClr>
                  </a:outerShdw>
                </a:effectLst>
              </a:rPr>
              <a:t>沛星互動</a:t>
            </a:r>
            <a:r>
              <a:rPr lang="zh-TW" altLang="en-US" i="1" dirty="0" smtClean="0">
                <a:effectLst>
                  <a:outerShdw blurRad="38100" dist="38100" dir="2700000" algn="tl">
                    <a:srgbClr val="000000">
                      <a:alpha val="43137"/>
                    </a:srgbClr>
                  </a:outerShdw>
                </a:effectLst>
              </a:rPr>
              <a:t>科技</a:t>
            </a:r>
            <a:endParaRPr lang="en-US" altLang="zh-TW" i="1" dirty="0" smtClean="0">
              <a:effectLst>
                <a:outerShdw blurRad="38100" dist="38100" dir="2700000" algn="tl">
                  <a:srgbClr val="000000">
                    <a:alpha val="43137"/>
                  </a:srgbClr>
                </a:outerShdw>
              </a:effectLst>
            </a:endParaRPr>
          </a:p>
          <a:p>
            <a:r>
              <a:rPr lang="zh-TW" altLang="en-US" i="1" dirty="0" smtClean="0">
                <a:effectLst>
                  <a:outerShdw blurRad="38100" dist="38100" dir="2700000" algn="tl">
                    <a:srgbClr val="000000">
                      <a:alpha val="43137"/>
                    </a:srgbClr>
                  </a:outerShdw>
                </a:effectLst>
              </a:rPr>
              <a:t>創辦人</a:t>
            </a:r>
            <a:r>
              <a:rPr lang="zh-TW" altLang="en-US" i="1" dirty="0">
                <a:effectLst>
                  <a:outerShdw blurRad="38100" dist="38100" dir="2700000" algn="tl">
                    <a:srgbClr val="000000">
                      <a:alpha val="43137"/>
                    </a:srgbClr>
                  </a:outerShdw>
                </a:effectLst>
              </a:rPr>
              <a:t>兼執行長游直翰</a:t>
            </a:r>
          </a:p>
        </p:txBody>
      </p:sp>
    </p:spTree>
    <p:extLst>
      <p:ext uri="{BB962C8B-B14F-4D97-AF65-F5344CB8AC3E}">
        <p14:creationId xmlns:p14="http://schemas.microsoft.com/office/powerpoint/2010/main" val="3331398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資料探勘、人工智慧、機器學習</a:t>
            </a:r>
            <a:endParaRPr lang="zh-TW" altLang="en-US" dirty="0"/>
          </a:p>
        </p:txBody>
      </p:sp>
      <p:pic>
        <p:nvPicPr>
          <p:cNvPr id="1028" name="Picture 4" descr="「data mining AI machine learning」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5442"/>
            <a:ext cx="8052156" cy="495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514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你要如何教電腦這是一隻貓</a:t>
            </a:r>
            <a:endParaRPr lang="zh-TW" altLang="en-US" dirty="0"/>
          </a:p>
        </p:txBody>
      </p:sp>
      <p:pic>
        <p:nvPicPr>
          <p:cNvPr id="5" name="Picture 2" descr="「google cat」的圖片搜尋結果"/>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 y="1820750"/>
            <a:ext cx="6283984" cy="418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dirty="0"/>
          </a:p>
        </p:txBody>
      </p:sp>
      <p:pic>
        <p:nvPicPr>
          <p:cNvPr id="1026" name="Picture 2" descr="「cat」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412" y="513530"/>
            <a:ext cx="4073652" cy="2738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t」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5763" y="1045492"/>
            <a:ext cx="3636954" cy="18184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t 」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465" y="3672067"/>
            <a:ext cx="3348990" cy="21678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t 」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2263" y="3585803"/>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0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先學習</a:t>
            </a:r>
            <a:r>
              <a:rPr lang="zh-TW" altLang="en-US" dirty="0"/>
              <a:t>「分類</a:t>
            </a:r>
            <a:r>
              <a:rPr lang="zh-TW" altLang="en-US" dirty="0" smtClean="0"/>
              <a:t>」再用來</a:t>
            </a:r>
            <a:r>
              <a:rPr lang="zh-TW" altLang="en-US" dirty="0"/>
              <a:t>「</a:t>
            </a:r>
            <a:r>
              <a:rPr lang="zh-TW" altLang="en-US" dirty="0" smtClean="0"/>
              <a:t>預測</a:t>
            </a:r>
            <a:r>
              <a:rPr lang="zh-TW" altLang="en-US" dirty="0"/>
              <a:t>」</a:t>
            </a:r>
          </a:p>
        </p:txBody>
      </p:sp>
      <p:sp>
        <p:nvSpPr>
          <p:cNvPr id="3" name="內容版面配置區 2"/>
          <p:cNvSpPr>
            <a:spLocks noGrp="1"/>
          </p:cNvSpPr>
          <p:nvPr>
            <p:ph idx="1"/>
          </p:nvPr>
        </p:nvSpPr>
        <p:spPr/>
        <p:txBody>
          <a:bodyPr/>
          <a:lstStyle/>
          <a:p>
            <a:r>
              <a:rPr lang="zh-TW" altLang="en-US" dirty="0" smtClean="0"/>
              <a:t>所謂的機器學習，是一種人工智慧的程式自行學習的機制</a:t>
            </a:r>
            <a:endParaRPr lang="en-US" altLang="zh-TW" dirty="0" smtClean="0"/>
          </a:p>
          <a:p>
            <a:r>
              <a:rPr lang="zh-TW" altLang="en-US" dirty="0"/>
              <a:t>而</a:t>
            </a:r>
            <a:r>
              <a:rPr lang="zh-TW" altLang="en-US" dirty="0" smtClean="0"/>
              <a:t>構成學習的基礎</a:t>
            </a:r>
            <a:r>
              <a:rPr lang="zh-TW" altLang="en-US" dirty="0"/>
              <a:t>元素是「分類</a:t>
            </a:r>
            <a:r>
              <a:rPr lang="zh-TW" altLang="en-US" dirty="0" smtClean="0"/>
              <a:t>」這樣的處理動作。只要能做好分類，既能理解事物，也能做出判斷、採取行動。</a:t>
            </a:r>
            <a:endParaRPr lang="en-US" altLang="zh-TW" dirty="0" smtClean="0"/>
          </a:p>
          <a:p>
            <a:r>
              <a:rPr lang="zh-TW" altLang="en-US" dirty="0"/>
              <a:t>機器學習可以讓</a:t>
            </a:r>
            <a:r>
              <a:rPr lang="zh-TW" altLang="en-US" dirty="0" smtClean="0"/>
              <a:t>電腦一面處理大量的資料，一面自動學會這樣的分類方式。等到學會分類方式後就可以用來預測未知的資料。</a:t>
            </a:r>
            <a:endParaRPr lang="zh-TW" altLang="en-US" dirty="0"/>
          </a:p>
        </p:txBody>
      </p:sp>
    </p:spTree>
    <p:extLst>
      <p:ext uri="{BB962C8B-B14F-4D97-AF65-F5344CB8AC3E}">
        <p14:creationId xmlns:p14="http://schemas.microsoft.com/office/powerpoint/2010/main" val="2220161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026" name="Picture 2" descr="圖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689" y="97795"/>
            <a:ext cx="7143750" cy="658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806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5274"/>
            <a:ext cx="9144000" cy="3489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9751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換一種說法</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062552328"/>
              </p:ext>
            </p:extLst>
          </p:nvPr>
        </p:nvGraphicFramePr>
        <p:xfrm>
          <a:off x="228960" y="601154"/>
          <a:ext cx="647065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內容版面配置區 3"/>
          <p:cNvGraphicFramePr>
            <a:graphicFrameLocks/>
          </p:cNvGraphicFramePr>
          <p:nvPr>
            <p:extLst>
              <p:ext uri="{D42A27DB-BD31-4B8C-83A1-F6EECF244321}">
                <p14:modId xmlns:p14="http://schemas.microsoft.com/office/powerpoint/2010/main" val="2804420208"/>
              </p:ext>
            </p:extLst>
          </p:nvPr>
        </p:nvGraphicFramePr>
        <p:xfrm>
          <a:off x="226083" y="2297681"/>
          <a:ext cx="647065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矩形圖說文字 5"/>
          <p:cNvSpPr/>
          <p:nvPr/>
        </p:nvSpPr>
        <p:spPr>
          <a:xfrm>
            <a:off x="4278702" y="5503653"/>
            <a:ext cx="1449238" cy="1155939"/>
          </a:xfrm>
          <a:prstGeom prst="wedgeRectCallout">
            <a:avLst>
              <a:gd name="adj1" fmla="val 50937"/>
              <a:gd name="adj2" fmla="val -815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預測得更準，績效越好</a:t>
            </a:r>
            <a:endParaRPr lang="zh-TW" altLang="en-US" dirty="0"/>
          </a:p>
        </p:txBody>
      </p:sp>
    </p:spTree>
    <p:extLst>
      <p:ext uri="{BB962C8B-B14F-4D97-AF65-F5344CB8AC3E}">
        <p14:creationId xmlns:p14="http://schemas.microsoft.com/office/powerpoint/2010/main" val="401819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教學目標</a:t>
            </a:r>
          </a:p>
        </p:txBody>
      </p:sp>
      <p:sp>
        <p:nvSpPr>
          <p:cNvPr id="3" name="內容版面配置區 2"/>
          <p:cNvSpPr>
            <a:spLocks noGrp="1"/>
          </p:cNvSpPr>
          <p:nvPr>
            <p:ph idx="1"/>
          </p:nvPr>
        </p:nvSpPr>
        <p:spPr>
          <a:xfrm>
            <a:off x="323850" y="1550059"/>
            <a:ext cx="8656248" cy="4351338"/>
          </a:xfrm>
        </p:spPr>
        <p:txBody>
          <a:bodyPr/>
          <a:lstStyle/>
          <a:p>
            <a:r>
              <a:rPr lang="zh-TW" altLang="en-US" dirty="0"/>
              <a:t>本課程將教授常見的機器學習方法，並且以金融實例及資料作為範例，讓學生實作機器學習技巧。透過本課程讓學生了解機器學習如何應用在金融領域，也能夠對於金融科技發展趨勢有更進一步的了解。   </a:t>
            </a:r>
          </a:p>
        </p:txBody>
      </p:sp>
      <p:pic>
        <p:nvPicPr>
          <p:cNvPr id="6146" name="Picture 2" descr="「人工智慧 機器學習 深度學習」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864" y="3422912"/>
            <a:ext cx="5400136" cy="343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470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每集寶可夢結束的“猜猜我是誰”</a:t>
            </a:r>
          </a:p>
        </p:txBody>
      </p:sp>
      <p:sp>
        <p:nvSpPr>
          <p:cNvPr id="3" name="內容版面配置區 2"/>
          <p:cNvSpPr>
            <a:spLocks noGrp="1"/>
          </p:cNvSpPr>
          <p:nvPr>
            <p:ph idx="1"/>
          </p:nvPr>
        </p:nvSpPr>
        <p:spPr/>
        <p:txBody>
          <a:bodyPr/>
          <a:lstStyle/>
          <a:p>
            <a:endParaRPr lang="zh-TW" alt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5" y="2046120"/>
            <a:ext cx="9122075" cy="421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986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沒有學習到的結果</a:t>
            </a:r>
          </a:p>
        </p:txBody>
      </p:sp>
      <p:sp>
        <p:nvSpPr>
          <p:cNvPr id="3" name="內容版面配置區 2"/>
          <p:cNvSpPr>
            <a:spLocks noGrp="1"/>
          </p:cNvSpPr>
          <p:nvPr>
            <p:ph idx="1"/>
          </p:nvPr>
        </p:nvSpPr>
        <p:spPr/>
        <p:txBody>
          <a:bodyPr/>
          <a:lstStyle/>
          <a:p>
            <a:endParaRPr lang="zh-TW"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8" y="1795731"/>
            <a:ext cx="8978782" cy="4717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0733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d:TJO:20140106225421p:pl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632" y="3234905"/>
            <a:ext cx="2701104" cy="3554084"/>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zh-TW" altLang="en-US" dirty="0" smtClean="0"/>
              <a:t>兩種機器學習的方式 </a:t>
            </a:r>
            <a:r>
              <a:rPr lang="en-US" altLang="zh-TW" dirty="0" smtClean="0"/>
              <a:t>(I)</a:t>
            </a:r>
            <a:endParaRPr lang="zh-TW" altLang="en-US" dirty="0"/>
          </a:p>
        </p:txBody>
      </p:sp>
      <p:sp>
        <p:nvSpPr>
          <p:cNvPr id="3" name="內容版面配置區 2"/>
          <p:cNvSpPr>
            <a:spLocks noGrp="1"/>
          </p:cNvSpPr>
          <p:nvPr>
            <p:ph idx="1"/>
          </p:nvPr>
        </p:nvSpPr>
        <p:spPr/>
        <p:txBody>
          <a:bodyPr/>
          <a:lstStyle/>
          <a:p>
            <a:r>
              <a:rPr lang="zh-TW" altLang="en-US" b="1" dirty="0"/>
              <a:t>監督式</a:t>
            </a:r>
            <a:r>
              <a:rPr lang="en-US" altLang="zh-TW" b="1" dirty="0"/>
              <a:t>(supervised</a:t>
            </a:r>
            <a:r>
              <a:rPr lang="en-US" altLang="zh-TW" b="1" dirty="0" smtClean="0"/>
              <a:t>)</a:t>
            </a:r>
            <a:r>
              <a:rPr lang="zh-TW" altLang="en-US" b="1" dirty="0" smtClean="0"/>
              <a:t>學習</a:t>
            </a:r>
            <a:r>
              <a:rPr lang="zh-TW" altLang="en-US" dirty="0" smtClean="0"/>
              <a:t>，</a:t>
            </a:r>
            <a:r>
              <a:rPr lang="zh-TW" altLang="en-US" dirty="0"/>
              <a:t>也就是「有老師的學習</a:t>
            </a:r>
            <a:r>
              <a:rPr lang="zh-TW" altLang="en-US" dirty="0" smtClean="0"/>
              <a:t>」</a:t>
            </a:r>
            <a:endParaRPr lang="en-US" altLang="zh-TW" dirty="0" smtClean="0"/>
          </a:p>
          <a:p>
            <a:r>
              <a:rPr lang="zh-TW" altLang="en-US" dirty="0"/>
              <a:t>給電腦準備好的資料</a:t>
            </a:r>
            <a:r>
              <a:rPr lang="en-US" altLang="zh-TW" dirty="0"/>
              <a:t>(</a:t>
            </a:r>
            <a:r>
              <a:rPr lang="zh-TW" altLang="en-US" dirty="0"/>
              <a:t>輸入</a:t>
            </a:r>
            <a:r>
              <a:rPr lang="en-US" altLang="zh-TW" dirty="0"/>
              <a:t>)</a:t>
            </a:r>
            <a:r>
              <a:rPr lang="zh-TW" altLang="en-US" dirty="0"/>
              <a:t>與正確答案</a:t>
            </a:r>
            <a:r>
              <a:rPr lang="en-US" altLang="zh-TW" dirty="0"/>
              <a:t>(</a:t>
            </a:r>
            <a:r>
              <a:rPr lang="zh-TW" altLang="en-US" dirty="0"/>
              <a:t>輸出</a:t>
            </a:r>
            <a:r>
              <a:rPr lang="en-US" altLang="zh-TW" dirty="0"/>
              <a:t>)</a:t>
            </a:r>
          </a:p>
          <a:p>
            <a:r>
              <a:rPr lang="zh-TW" altLang="en-US" dirty="0" smtClean="0"/>
              <a:t>人類扮演老師的角色，教導電腦正確的分類方式。</a:t>
            </a:r>
            <a:endParaRPr lang="en-US" altLang="zh-TW" dirty="0" smtClean="0"/>
          </a:p>
          <a:p>
            <a:r>
              <a:rPr lang="zh-TW" altLang="en-US" dirty="0" smtClean="0"/>
              <a:t>分類</a:t>
            </a:r>
            <a:r>
              <a:rPr lang="zh-TW" altLang="en-US" dirty="0"/>
              <a:t>與迴歸</a:t>
            </a:r>
            <a:endParaRPr lang="en-US" altLang="zh-TW" dirty="0"/>
          </a:p>
          <a:p>
            <a:endParaRPr lang="zh-TW" altLang="en-US" dirty="0"/>
          </a:p>
        </p:txBody>
      </p:sp>
    </p:spTree>
    <p:extLst>
      <p:ext uri="{BB962C8B-B14F-4D97-AF65-F5344CB8AC3E}">
        <p14:creationId xmlns:p14="http://schemas.microsoft.com/office/powerpoint/2010/main" val="3767571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兩種機器學習的方式 </a:t>
            </a:r>
            <a:r>
              <a:rPr lang="en-US" altLang="zh-TW" dirty="0" smtClean="0"/>
              <a:t>(II</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b="1" dirty="0" smtClean="0"/>
              <a:t>非監督</a:t>
            </a:r>
            <a:r>
              <a:rPr lang="zh-TW" altLang="en-US" b="1" dirty="0"/>
              <a:t>式</a:t>
            </a:r>
            <a:r>
              <a:rPr lang="en-US" altLang="zh-TW" b="1" dirty="0" smtClean="0"/>
              <a:t>(unsupervised</a:t>
            </a:r>
            <a:r>
              <a:rPr lang="en-US" altLang="zh-TW" b="1" dirty="0"/>
              <a:t>)</a:t>
            </a:r>
            <a:r>
              <a:rPr lang="zh-TW" altLang="en-US" b="1" dirty="0"/>
              <a:t>學習</a:t>
            </a:r>
            <a:r>
              <a:rPr lang="zh-TW" altLang="en-US" dirty="0"/>
              <a:t>，也就是</a:t>
            </a:r>
            <a:r>
              <a:rPr lang="zh-TW" altLang="en-US" dirty="0" smtClean="0"/>
              <a:t>「沒有</a:t>
            </a:r>
            <a:r>
              <a:rPr lang="zh-TW" altLang="en-US" dirty="0"/>
              <a:t>老師的學習</a:t>
            </a:r>
            <a:r>
              <a:rPr lang="zh-TW" altLang="en-US" dirty="0" smtClean="0"/>
              <a:t>」</a:t>
            </a:r>
            <a:endParaRPr lang="en-US" altLang="zh-TW" dirty="0" smtClean="0"/>
          </a:p>
          <a:p>
            <a:r>
              <a:rPr lang="zh-TW" altLang="en-US" dirty="0"/>
              <a:t>只給</a:t>
            </a:r>
            <a:r>
              <a:rPr lang="zh-TW" altLang="en-US" dirty="0" smtClean="0"/>
              <a:t>電腦輸入用的資料，讓電腦找出隱藏在資料中的結構或規則</a:t>
            </a:r>
            <a:endParaRPr lang="en-US" altLang="zh-TW" dirty="0" smtClean="0"/>
          </a:p>
          <a:p>
            <a:r>
              <a:rPr lang="zh-TW" altLang="en-US" dirty="0"/>
              <a:t>分</a:t>
            </a:r>
            <a:r>
              <a:rPr lang="zh-TW" altLang="en-US" dirty="0" smtClean="0"/>
              <a:t>群與關連規則</a:t>
            </a:r>
            <a:endParaRPr lang="en-US" altLang="zh-TW" dirty="0"/>
          </a:p>
          <a:p>
            <a:endParaRPr lang="zh-TW" altLang="en-US" dirty="0"/>
          </a:p>
        </p:txBody>
      </p:sp>
      <p:pic>
        <p:nvPicPr>
          <p:cNvPr id="4098" name="Picture 2" descr="_images/kmeans_2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884" y="4210718"/>
            <a:ext cx="4528748" cy="230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30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p:cNvSpPr>
            <a:spLocks noGrp="1"/>
          </p:cNvSpPr>
          <p:nvPr>
            <p:ph type="title"/>
          </p:nvPr>
        </p:nvSpPr>
        <p:spPr/>
        <p:txBody>
          <a:bodyPr/>
          <a:lstStyle/>
          <a:p>
            <a:r>
              <a:rPr lang="zh-TW" altLang="en-US" dirty="0"/>
              <a:t>辨別</a:t>
            </a:r>
            <a:r>
              <a:rPr lang="zh-TW" altLang="en-US" dirty="0" smtClean="0"/>
              <a:t>硬幣</a:t>
            </a:r>
            <a:endParaRPr lang="zh-TW" altLang="en-US" dirty="0"/>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2091" y="2111269"/>
            <a:ext cx="3882315" cy="313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434890" y="2125251"/>
            <a:ext cx="4476198" cy="310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766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監督式學習</a:t>
            </a:r>
            <a:endParaRPr lang="zh-TW" altLang="en-US" dirty="0"/>
          </a:p>
        </p:txBody>
      </p:sp>
      <p:sp>
        <p:nvSpPr>
          <p:cNvPr id="6" name="內容版面配置區 5"/>
          <p:cNvSpPr>
            <a:spLocks noGrp="1"/>
          </p:cNvSpPr>
          <p:nvPr>
            <p:ph idx="1"/>
          </p:nvPr>
        </p:nvSpPr>
        <p:spPr/>
        <p:txBody>
          <a:bodyPr/>
          <a:lstStyle/>
          <a:p>
            <a:r>
              <a:rPr lang="en-US" altLang="zh-TW" dirty="0"/>
              <a:t>K-</a:t>
            </a:r>
            <a:r>
              <a:rPr lang="zh-TW" altLang="en-US" dirty="0"/>
              <a:t>最近鄰</a:t>
            </a:r>
            <a:r>
              <a:rPr lang="zh-TW" altLang="en-US" dirty="0" smtClean="0"/>
              <a:t>法</a:t>
            </a:r>
            <a:endParaRPr lang="en-US" altLang="zh-TW" dirty="0" smtClean="0"/>
          </a:p>
          <a:p>
            <a:r>
              <a:rPr lang="zh-TW" altLang="en-US" dirty="0"/>
              <a:t>決策</a:t>
            </a:r>
            <a:r>
              <a:rPr lang="zh-TW" altLang="en-US" dirty="0" smtClean="0"/>
              <a:t>樹</a:t>
            </a:r>
            <a:endParaRPr lang="en-US" altLang="zh-TW" dirty="0" smtClean="0"/>
          </a:p>
          <a:p>
            <a:r>
              <a:rPr lang="zh-TW" altLang="en-US" dirty="0"/>
              <a:t>隨機</a:t>
            </a:r>
            <a:r>
              <a:rPr lang="zh-TW" altLang="en-US" dirty="0" smtClean="0"/>
              <a:t>森林</a:t>
            </a:r>
            <a:endParaRPr lang="en-US" altLang="zh-TW" dirty="0" smtClean="0"/>
          </a:p>
          <a:p>
            <a:r>
              <a:rPr lang="zh-TW" altLang="en-US" dirty="0"/>
              <a:t>支持向量</a:t>
            </a:r>
            <a:r>
              <a:rPr lang="zh-TW" altLang="en-US" dirty="0" smtClean="0"/>
              <a:t>機</a:t>
            </a:r>
            <a:endParaRPr lang="en-US" altLang="zh-TW" dirty="0" smtClean="0"/>
          </a:p>
          <a:p>
            <a:r>
              <a:rPr lang="zh-TW" altLang="en-US" dirty="0"/>
              <a:t>簡單貝氏</a:t>
            </a:r>
            <a:r>
              <a:rPr lang="zh-TW" altLang="en-US" dirty="0" smtClean="0"/>
              <a:t>分類</a:t>
            </a:r>
            <a:endParaRPr lang="en-US" altLang="zh-TW" dirty="0" smtClean="0"/>
          </a:p>
          <a:p>
            <a:r>
              <a:rPr lang="zh-TW" altLang="en-US" dirty="0"/>
              <a:t>類神經</a:t>
            </a:r>
            <a:r>
              <a:rPr lang="zh-TW" altLang="en-US" dirty="0" smtClean="0"/>
              <a:t>網路</a:t>
            </a:r>
            <a:endParaRPr lang="en-US" altLang="zh-TW" dirty="0" smtClean="0"/>
          </a:p>
          <a:p>
            <a:r>
              <a:rPr lang="zh-TW" altLang="en-US" dirty="0"/>
              <a:t>迴</a:t>
            </a:r>
            <a:r>
              <a:rPr lang="zh-TW" altLang="en-US" dirty="0" smtClean="0"/>
              <a:t>歸</a:t>
            </a:r>
            <a:r>
              <a:rPr lang="en-US" altLang="zh-TW" dirty="0" smtClean="0"/>
              <a:t>(</a:t>
            </a:r>
            <a:r>
              <a:rPr lang="zh-TW" altLang="en-US" dirty="0" smtClean="0"/>
              <a:t>羅吉斯迴歸</a:t>
            </a:r>
            <a:r>
              <a:rPr lang="en-US" altLang="zh-TW" dirty="0" smtClean="0"/>
              <a:t>)</a:t>
            </a:r>
          </a:p>
          <a:p>
            <a:r>
              <a:rPr lang="en-US" altLang="zh-TW" dirty="0" smtClean="0"/>
              <a:t>LDA</a:t>
            </a:r>
            <a:r>
              <a:rPr lang="zh-TW" altLang="en-US" dirty="0" smtClean="0"/>
              <a:t>、</a:t>
            </a:r>
            <a:r>
              <a:rPr lang="en-US" altLang="zh-TW" dirty="0" smtClean="0"/>
              <a:t>QDA</a:t>
            </a:r>
          </a:p>
          <a:p>
            <a:endParaRPr lang="zh-TW" altLang="en-US" dirty="0"/>
          </a:p>
        </p:txBody>
      </p:sp>
    </p:spTree>
    <p:extLst>
      <p:ext uri="{BB962C8B-B14F-4D97-AF65-F5344CB8AC3E}">
        <p14:creationId xmlns:p14="http://schemas.microsoft.com/office/powerpoint/2010/main" val="3297644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非監督式學習</a:t>
            </a:r>
            <a:endParaRPr lang="zh-TW" altLang="en-US" dirty="0"/>
          </a:p>
        </p:txBody>
      </p:sp>
      <p:sp>
        <p:nvSpPr>
          <p:cNvPr id="3" name="內容版面配置區 2"/>
          <p:cNvSpPr>
            <a:spLocks noGrp="1"/>
          </p:cNvSpPr>
          <p:nvPr>
            <p:ph idx="1"/>
          </p:nvPr>
        </p:nvSpPr>
        <p:spPr>
          <a:xfrm>
            <a:off x="323850" y="1800225"/>
            <a:ext cx="7707342" cy="4351338"/>
          </a:xfrm>
        </p:spPr>
        <p:txBody>
          <a:bodyPr/>
          <a:lstStyle/>
          <a:p>
            <a:r>
              <a:rPr lang="zh-TW" altLang="en-US" dirty="0"/>
              <a:t>群集</a:t>
            </a:r>
            <a:r>
              <a:rPr lang="zh-TW" altLang="en-US" dirty="0" smtClean="0"/>
              <a:t>分析 </a:t>
            </a:r>
            <a:r>
              <a:rPr lang="en-US" altLang="zh-TW" dirty="0" smtClean="0"/>
              <a:t>(Clustering)</a:t>
            </a:r>
          </a:p>
          <a:p>
            <a:r>
              <a:rPr lang="zh-TW" altLang="en-US" dirty="0" smtClean="0"/>
              <a:t>關聯</a:t>
            </a:r>
            <a:r>
              <a:rPr lang="zh-TW" altLang="en-US" dirty="0"/>
              <a:t>規則</a:t>
            </a:r>
            <a:r>
              <a:rPr lang="zh-TW" altLang="en-US" dirty="0" smtClean="0"/>
              <a:t>學習</a:t>
            </a:r>
            <a:endParaRPr lang="en-US" altLang="zh-TW" dirty="0" smtClean="0"/>
          </a:p>
          <a:p>
            <a:r>
              <a:rPr lang="zh-TW" altLang="en-US" dirty="0" smtClean="0"/>
              <a:t>資料</a:t>
            </a:r>
            <a:r>
              <a:rPr lang="zh-TW" altLang="en-US" dirty="0"/>
              <a:t>維度縮減 </a:t>
            </a:r>
            <a:r>
              <a:rPr lang="en-US" altLang="zh-TW" dirty="0"/>
              <a:t>(PCA</a:t>
            </a:r>
            <a:r>
              <a:rPr lang="zh-TW" altLang="en-US" dirty="0"/>
              <a:t>、</a:t>
            </a:r>
            <a:r>
              <a:rPr lang="en-US" altLang="zh-TW" dirty="0"/>
              <a:t>Factor analysis)</a:t>
            </a:r>
          </a:p>
          <a:p>
            <a:endParaRPr lang="zh-TW" altLang="en-US" dirty="0"/>
          </a:p>
        </p:txBody>
      </p:sp>
    </p:spTree>
    <p:extLst>
      <p:ext uri="{BB962C8B-B14F-4D97-AF65-F5344CB8AC3E}">
        <p14:creationId xmlns:p14="http://schemas.microsoft.com/office/powerpoint/2010/main" val="2263706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上課進行方式</a:t>
            </a:r>
            <a:endParaRPr lang="zh-TW" altLang="en-US" dirty="0"/>
          </a:p>
        </p:txBody>
      </p:sp>
      <p:sp>
        <p:nvSpPr>
          <p:cNvPr id="3" name="內容版面配置區 2"/>
          <p:cNvSpPr>
            <a:spLocks noGrp="1"/>
          </p:cNvSpPr>
          <p:nvPr>
            <p:ph idx="1"/>
          </p:nvPr>
        </p:nvSpPr>
        <p:spPr>
          <a:xfrm>
            <a:off x="323849" y="1800225"/>
            <a:ext cx="7750475" cy="4351338"/>
          </a:xfrm>
        </p:spPr>
        <p:txBody>
          <a:bodyPr>
            <a:normAutofit/>
          </a:bodyPr>
          <a:lstStyle/>
          <a:p>
            <a:pPr>
              <a:lnSpc>
                <a:spcPct val="100000"/>
              </a:lnSpc>
            </a:pPr>
            <a:r>
              <a:rPr lang="zh-TW" altLang="en-US" sz="3200" dirty="0" smtClean="0"/>
              <a:t>輕鬆的</a:t>
            </a:r>
            <a:endParaRPr lang="en-US" altLang="zh-TW" sz="3200" dirty="0" smtClean="0"/>
          </a:p>
          <a:p>
            <a:pPr lvl="1">
              <a:lnSpc>
                <a:spcPct val="100000"/>
              </a:lnSpc>
            </a:pPr>
            <a:r>
              <a:rPr lang="zh-TW" altLang="en-US" sz="2800" dirty="0" smtClean="0"/>
              <a:t>介紹</a:t>
            </a:r>
            <a:r>
              <a:rPr lang="en-US" altLang="zh-TW" sz="2800" dirty="0" smtClean="0"/>
              <a:t>ML</a:t>
            </a:r>
            <a:r>
              <a:rPr lang="zh-TW" altLang="en-US" sz="2800" dirty="0" smtClean="0"/>
              <a:t>與</a:t>
            </a:r>
            <a:r>
              <a:rPr lang="en-US" altLang="zh-TW" sz="2800" dirty="0" smtClean="0"/>
              <a:t>AI</a:t>
            </a:r>
            <a:r>
              <a:rPr lang="zh-TW" altLang="en-US" sz="2800" dirty="0"/>
              <a:t>在</a:t>
            </a:r>
            <a:r>
              <a:rPr lang="zh-TW" altLang="en-US" sz="2800" dirty="0" smtClean="0"/>
              <a:t>各行各業的應用</a:t>
            </a:r>
            <a:endParaRPr lang="en-US" altLang="zh-TW" sz="2800" dirty="0" smtClean="0"/>
          </a:p>
          <a:p>
            <a:pPr>
              <a:lnSpc>
                <a:spcPct val="100000"/>
              </a:lnSpc>
            </a:pPr>
            <a:r>
              <a:rPr lang="zh-TW" altLang="en-US" sz="3200" dirty="0"/>
              <a:t>頭昏</a:t>
            </a:r>
            <a:r>
              <a:rPr lang="zh-TW" altLang="en-US" sz="3200" dirty="0" smtClean="0"/>
              <a:t>的</a:t>
            </a:r>
            <a:endParaRPr lang="en-US" altLang="zh-TW" sz="3200" dirty="0" smtClean="0"/>
          </a:p>
          <a:p>
            <a:pPr lvl="1">
              <a:lnSpc>
                <a:spcPct val="100000"/>
              </a:lnSpc>
            </a:pPr>
            <a:r>
              <a:rPr lang="zh-TW" altLang="en-US" sz="2800" dirty="0" smtClean="0"/>
              <a:t>聽我講一堆原理，盡量減少數學與統計</a:t>
            </a:r>
            <a:endParaRPr lang="en-US" altLang="zh-TW" sz="2800" dirty="0" smtClean="0"/>
          </a:p>
          <a:p>
            <a:pPr>
              <a:lnSpc>
                <a:spcPct val="100000"/>
              </a:lnSpc>
            </a:pPr>
            <a:r>
              <a:rPr lang="zh-TW" altLang="en-US" sz="3200" dirty="0" smtClean="0"/>
              <a:t>動手的</a:t>
            </a:r>
            <a:endParaRPr lang="en-US" altLang="zh-TW" sz="3200" dirty="0" smtClean="0"/>
          </a:p>
          <a:p>
            <a:pPr lvl="1">
              <a:lnSpc>
                <a:spcPct val="100000"/>
              </a:lnSpc>
            </a:pPr>
            <a:r>
              <a:rPr lang="zh-TW" altLang="en-US" sz="2800" dirty="0"/>
              <a:t>用</a:t>
            </a:r>
            <a:r>
              <a:rPr lang="en-US" altLang="zh-TW" sz="2800" dirty="0" smtClean="0"/>
              <a:t>R</a:t>
            </a:r>
            <a:r>
              <a:rPr lang="zh-TW" altLang="en-US" sz="2800" dirty="0" smtClean="0"/>
              <a:t>來跑跑常見的機器學習方法</a:t>
            </a:r>
            <a:endParaRPr lang="zh-TW" altLang="en-US" sz="2800" dirty="0"/>
          </a:p>
        </p:txBody>
      </p:sp>
    </p:spTree>
    <p:extLst>
      <p:ext uri="{BB962C8B-B14F-4D97-AF65-F5344CB8AC3E}">
        <p14:creationId xmlns:p14="http://schemas.microsoft.com/office/powerpoint/2010/main" val="190788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教材</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149969533"/>
              </p:ext>
            </p:extLst>
          </p:nvPr>
        </p:nvGraphicFramePr>
        <p:xfrm>
          <a:off x="228953" y="1974382"/>
          <a:ext cx="8682133" cy="2110414"/>
        </p:xfrm>
        <a:graphic>
          <a:graphicData uri="http://schemas.openxmlformats.org/drawingml/2006/table">
            <a:tbl>
              <a:tblPr/>
              <a:tblGrid>
                <a:gridCol w="424870">
                  <a:extLst>
                    <a:ext uri="{9D8B030D-6E8A-4147-A177-3AD203B41FA5}">
                      <a16:colId xmlns:a16="http://schemas.microsoft.com/office/drawing/2014/main" val="20000"/>
                    </a:ext>
                  </a:extLst>
                </a:gridCol>
                <a:gridCol w="766615">
                  <a:extLst>
                    <a:ext uri="{9D8B030D-6E8A-4147-A177-3AD203B41FA5}">
                      <a16:colId xmlns:a16="http://schemas.microsoft.com/office/drawing/2014/main" val="20001"/>
                    </a:ext>
                  </a:extLst>
                </a:gridCol>
                <a:gridCol w="796551">
                  <a:extLst>
                    <a:ext uri="{9D8B030D-6E8A-4147-A177-3AD203B41FA5}">
                      <a16:colId xmlns:a16="http://schemas.microsoft.com/office/drawing/2014/main" val="20002"/>
                    </a:ext>
                  </a:extLst>
                </a:gridCol>
                <a:gridCol w="3175062">
                  <a:extLst>
                    <a:ext uri="{9D8B030D-6E8A-4147-A177-3AD203B41FA5}">
                      <a16:colId xmlns:a16="http://schemas.microsoft.com/office/drawing/2014/main" val="20003"/>
                    </a:ext>
                  </a:extLst>
                </a:gridCol>
                <a:gridCol w="1653299">
                  <a:extLst>
                    <a:ext uri="{9D8B030D-6E8A-4147-A177-3AD203B41FA5}">
                      <a16:colId xmlns:a16="http://schemas.microsoft.com/office/drawing/2014/main" val="20004"/>
                    </a:ext>
                  </a:extLst>
                </a:gridCol>
                <a:gridCol w="1054854">
                  <a:extLst>
                    <a:ext uri="{9D8B030D-6E8A-4147-A177-3AD203B41FA5}">
                      <a16:colId xmlns:a16="http://schemas.microsoft.com/office/drawing/2014/main" val="20005"/>
                    </a:ext>
                  </a:extLst>
                </a:gridCol>
                <a:gridCol w="810882">
                  <a:extLst>
                    <a:ext uri="{9D8B030D-6E8A-4147-A177-3AD203B41FA5}">
                      <a16:colId xmlns:a16="http://schemas.microsoft.com/office/drawing/2014/main" val="20006"/>
                    </a:ext>
                  </a:extLst>
                </a:gridCol>
              </a:tblGrid>
              <a:tr h="639422">
                <a:tc>
                  <a:txBody>
                    <a:bodyPr/>
                    <a:lstStyle/>
                    <a:p>
                      <a:pPr algn="ctr"/>
                      <a:r>
                        <a:rPr lang="zh-TW" altLang="en-US" sz="1600" dirty="0">
                          <a:solidFill>
                            <a:schemeClr val="bg1"/>
                          </a:solidFill>
                          <a:effectLst/>
                        </a:rPr>
                        <a:t>序號</a:t>
                      </a:r>
                    </a:p>
                  </a:txBody>
                  <a:tcPr marL="28256" marR="28256" marT="28256" marB="28256">
                    <a:lnL w="9525" cap="flat" cmpd="sng" algn="ctr">
                      <a:solidFill>
                        <a:srgbClr val="A037A9"/>
                      </a:solidFill>
                      <a:prstDash val="solid"/>
                      <a:round/>
                      <a:headEnd type="none" w="med" len="med"/>
                      <a:tailEnd type="none" w="med" len="med"/>
                    </a:lnL>
                    <a:lnR w="9525" cap="flat" cmpd="sng" algn="ctr">
                      <a:solidFill>
                        <a:srgbClr val="A037A9"/>
                      </a:solidFill>
                      <a:prstDash val="solid"/>
                      <a:round/>
                      <a:headEnd type="none" w="med" len="med"/>
                      <a:tailEnd type="none" w="med" len="med"/>
                    </a:lnR>
                    <a:lnT w="9525" cap="flat" cmpd="sng" algn="ctr">
                      <a:solidFill>
                        <a:srgbClr val="EFEFEF"/>
                      </a:solidFill>
                      <a:prstDash val="solid"/>
                      <a:round/>
                      <a:headEnd type="none" w="med" len="med"/>
                      <a:tailEnd type="none" w="med" len="med"/>
                    </a:lnT>
                    <a:lnB w="9525" cap="flat" cmpd="sng" algn="ctr">
                      <a:solidFill>
                        <a:srgbClr val="303BA9"/>
                      </a:solidFill>
                      <a:prstDash val="solid"/>
                      <a:round/>
                      <a:headEnd type="none" w="med" len="med"/>
                      <a:tailEnd type="none" w="med" len="med"/>
                    </a:lnB>
                    <a:solidFill>
                      <a:srgbClr val="294A6D"/>
                    </a:solidFill>
                  </a:tcPr>
                </a:tc>
                <a:tc>
                  <a:txBody>
                    <a:bodyPr/>
                    <a:lstStyle/>
                    <a:p>
                      <a:pPr algn="ctr"/>
                      <a:r>
                        <a:rPr lang="zh-TW" altLang="en-US" sz="1600" dirty="0">
                          <a:solidFill>
                            <a:schemeClr val="bg1"/>
                          </a:solidFill>
                          <a:effectLst/>
                        </a:rPr>
                        <a:t>教材</a:t>
                      </a:r>
                      <a:br>
                        <a:rPr lang="zh-TW" altLang="en-US" sz="1600" dirty="0">
                          <a:solidFill>
                            <a:schemeClr val="bg1"/>
                          </a:solidFill>
                          <a:effectLst/>
                        </a:rPr>
                      </a:br>
                      <a:r>
                        <a:rPr lang="zh-TW" altLang="en-US" sz="1600" dirty="0">
                          <a:solidFill>
                            <a:schemeClr val="bg1"/>
                          </a:solidFill>
                          <a:effectLst/>
                        </a:rPr>
                        <a:t>類別</a:t>
                      </a:r>
                    </a:p>
                  </a:txBody>
                  <a:tcPr marL="28256" marR="28256" marT="28256" marB="28256">
                    <a:lnL w="9525" cap="flat" cmpd="sng" algn="ctr">
                      <a:solidFill>
                        <a:srgbClr val="A037A9"/>
                      </a:solidFill>
                      <a:prstDash val="solid"/>
                      <a:round/>
                      <a:headEnd type="none" w="med" len="med"/>
                      <a:tailEnd type="none" w="med" len="med"/>
                    </a:lnL>
                    <a:lnR w="9525" cap="flat" cmpd="sng" algn="ctr">
                      <a:solidFill>
                        <a:srgbClr val="A037A9"/>
                      </a:solidFill>
                      <a:prstDash val="solid"/>
                      <a:round/>
                      <a:headEnd type="none" w="med" len="med"/>
                      <a:tailEnd type="none" w="med" len="med"/>
                    </a:lnR>
                    <a:lnT w="9525" cap="flat" cmpd="sng" algn="ctr">
                      <a:solidFill>
                        <a:srgbClr val="EFEFEF"/>
                      </a:solidFill>
                      <a:prstDash val="solid"/>
                      <a:round/>
                      <a:headEnd type="none" w="med" len="med"/>
                      <a:tailEnd type="none" w="med" len="med"/>
                    </a:lnT>
                    <a:lnB w="9525" cap="flat" cmpd="sng" algn="ctr">
                      <a:solidFill>
                        <a:srgbClr val="303BA9"/>
                      </a:solidFill>
                      <a:prstDash val="solid"/>
                      <a:round/>
                      <a:headEnd type="none" w="med" len="med"/>
                      <a:tailEnd type="none" w="med" len="med"/>
                    </a:lnB>
                    <a:solidFill>
                      <a:srgbClr val="294A6D"/>
                    </a:solidFill>
                  </a:tcPr>
                </a:tc>
                <a:tc>
                  <a:txBody>
                    <a:bodyPr/>
                    <a:lstStyle/>
                    <a:p>
                      <a:pPr algn="ctr"/>
                      <a:r>
                        <a:rPr lang="zh-TW" altLang="en-US" sz="1600" dirty="0">
                          <a:solidFill>
                            <a:schemeClr val="bg1"/>
                          </a:solidFill>
                          <a:effectLst/>
                        </a:rPr>
                        <a:t>編訂</a:t>
                      </a:r>
                      <a:br>
                        <a:rPr lang="zh-TW" altLang="en-US" sz="1600" dirty="0">
                          <a:solidFill>
                            <a:schemeClr val="bg1"/>
                          </a:solidFill>
                          <a:effectLst/>
                        </a:rPr>
                      </a:br>
                      <a:r>
                        <a:rPr lang="zh-TW" altLang="en-US" sz="1600" dirty="0">
                          <a:solidFill>
                            <a:schemeClr val="bg1"/>
                          </a:solidFill>
                          <a:effectLst/>
                        </a:rPr>
                        <a:t>方式</a:t>
                      </a:r>
                    </a:p>
                  </a:txBody>
                  <a:tcPr marL="28256" marR="28256" marT="28256" marB="28256">
                    <a:lnL w="9525" cap="flat" cmpd="sng" algn="ctr">
                      <a:solidFill>
                        <a:srgbClr val="A037A9"/>
                      </a:solidFill>
                      <a:prstDash val="solid"/>
                      <a:round/>
                      <a:headEnd type="none" w="med" len="med"/>
                      <a:tailEnd type="none" w="med" len="med"/>
                    </a:lnL>
                    <a:lnR w="9525" cap="flat" cmpd="sng" algn="ctr">
                      <a:solidFill>
                        <a:srgbClr val="A037A9"/>
                      </a:solidFill>
                      <a:prstDash val="solid"/>
                      <a:round/>
                      <a:headEnd type="none" w="med" len="med"/>
                      <a:tailEnd type="none" w="med" len="med"/>
                    </a:lnR>
                    <a:lnT w="9525" cap="flat" cmpd="sng" algn="ctr">
                      <a:solidFill>
                        <a:srgbClr val="EFEFEF"/>
                      </a:solidFill>
                      <a:prstDash val="solid"/>
                      <a:round/>
                      <a:headEnd type="none" w="med" len="med"/>
                      <a:tailEnd type="none" w="med" len="med"/>
                    </a:lnT>
                    <a:lnB w="9525" cap="flat" cmpd="sng" algn="ctr">
                      <a:solidFill>
                        <a:srgbClr val="303BA9"/>
                      </a:solidFill>
                      <a:prstDash val="solid"/>
                      <a:round/>
                      <a:headEnd type="none" w="med" len="med"/>
                      <a:tailEnd type="none" w="med" len="med"/>
                    </a:lnB>
                    <a:solidFill>
                      <a:srgbClr val="294A6D"/>
                    </a:solidFill>
                  </a:tcPr>
                </a:tc>
                <a:tc>
                  <a:txBody>
                    <a:bodyPr/>
                    <a:lstStyle/>
                    <a:p>
                      <a:pPr algn="ctr"/>
                      <a:r>
                        <a:rPr lang="zh-TW" altLang="en-US" sz="1600" dirty="0">
                          <a:solidFill>
                            <a:schemeClr val="bg1"/>
                          </a:solidFill>
                          <a:effectLst/>
                        </a:rPr>
                        <a:t>書名</a:t>
                      </a:r>
                      <a:r>
                        <a:rPr lang="en-US" altLang="zh-TW" sz="1600" dirty="0">
                          <a:solidFill>
                            <a:schemeClr val="bg1"/>
                          </a:solidFill>
                          <a:effectLst/>
                        </a:rPr>
                        <a:t>/</a:t>
                      </a:r>
                      <a:r>
                        <a:rPr lang="en-US" sz="1600" dirty="0">
                          <a:solidFill>
                            <a:schemeClr val="bg1"/>
                          </a:solidFill>
                          <a:effectLst/>
                        </a:rPr>
                        <a:t>ISBN</a:t>
                      </a:r>
                    </a:p>
                  </a:txBody>
                  <a:tcPr marL="28256" marR="28256" marT="28256" marB="28256">
                    <a:lnL w="9525" cap="flat" cmpd="sng" algn="ctr">
                      <a:solidFill>
                        <a:srgbClr val="A037A9"/>
                      </a:solidFill>
                      <a:prstDash val="solid"/>
                      <a:round/>
                      <a:headEnd type="none" w="med" len="med"/>
                      <a:tailEnd type="none" w="med" len="med"/>
                    </a:lnL>
                    <a:lnR w="9525" cap="flat" cmpd="sng" algn="ctr">
                      <a:solidFill>
                        <a:srgbClr val="A037A9"/>
                      </a:solidFill>
                      <a:prstDash val="solid"/>
                      <a:round/>
                      <a:headEnd type="none" w="med" len="med"/>
                      <a:tailEnd type="none" w="med" len="med"/>
                    </a:lnR>
                    <a:lnT w="9525" cap="flat" cmpd="sng" algn="ctr">
                      <a:solidFill>
                        <a:srgbClr val="EFEFEF"/>
                      </a:solidFill>
                      <a:prstDash val="solid"/>
                      <a:round/>
                      <a:headEnd type="none" w="med" len="med"/>
                      <a:tailEnd type="none" w="med" len="med"/>
                    </a:lnT>
                    <a:lnB w="9525" cap="flat" cmpd="sng" algn="ctr">
                      <a:solidFill>
                        <a:srgbClr val="303BA9"/>
                      </a:solidFill>
                      <a:prstDash val="solid"/>
                      <a:round/>
                      <a:headEnd type="none" w="med" len="med"/>
                      <a:tailEnd type="none" w="med" len="med"/>
                    </a:lnB>
                    <a:solidFill>
                      <a:srgbClr val="294A6D"/>
                    </a:solidFill>
                  </a:tcPr>
                </a:tc>
                <a:tc>
                  <a:txBody>
                    <a:bodyPr/>
                    <a:lstStyle/>
                    <a:p>
                      <a:pPr algn="ctr"/>
                      <a:r>
                        <a:rPr lang="zh-TW" altLang="en-US" sz="1600" dirty="0">
                          <a:solidFill>
                            <a:schemeClr val="bg1"/>
                          </a:solidFill>
                          <a:effectLst/>
                        </a:rPr>
                        <a:t>作者</a:t>
                      </a:r>
                    </a:p>
                  </a:txBody>
                  <a:tcPr marL="28256" marR="28256" marT="28256" marB="28256">
                    <a:lnL w="9525" cap="flat" cmpd="sng" algn="ctr">
                      <a:solidFill>
                        <a:srgbClr val="A037A9"/>
                      </a:solidFill>
                      <a:prstDash val="solid"/>
                      <a:round/>
                      <a:headEnd type="none" w="med" len="med"/>
                      <a:tailEnd type="none" w="med" len="med"/>
                    </a:lnL>
                    <a:lnR w="9525" cap="flat" cmpd="sng" algn="ctr">
                      <a:solidFill>
                        <a:srgbClr val="A037A9"/>
                      </a:solidFill>
                      <a:prstDash val="solid"/>
                      <a:round/>
                      <a:headEnd type="none" w="med" len="med"/>
                      <a:tailEnd type="none" w="med" len="med"/>
                    </a:lnR>
                    <a:lnT w="9525" cap="flat" cmpd="sng" algn="ctr">
                      <a:solidFill>
                        <a:srgbClr val="EFEFEF"/>
                      </a:solidFill>
                      <a:prstDash val="solid"/>
                      <a:round/>
                      <a:headEnd type="none" w="med" len="med"/>
                      <a:tailEnd type="none" w="med" len="med"/>
                    </a:lnT>
                    <a:lnB w="9525" cap="flat" cmpd="sng" algn="ctr">
                      <a:solidFill>
                        <a:srgbClr val="303BA9"/>
                      </a:solidFill>
                      <a:prstDash val="solid"/>
                      <a:round/>
                      <a:headEnd type="none" w="med" len="med"/>
                      <a:tailEnd type="none" w="med" len="med"/>
                    </a:lnB>
                    <a:solidFill>
                      <a:srgbClr val="294A6D"/>
                    </a:solidFill>
                  </a:tcPr>
                </a:tc>
                <a:tc>
                  <a:txBody>
                    <a:bodyPr/>
                    <a:lstStyle/>
                    <a:p>
                      <a:pPr algn="ctr"/>
                      <a:r>
                        <a:rPr lang="zh-TW" altLang="en-US" sz="1600" dirty="0">
                          <a:solidFill>
                            <a:schemeClr val="bg1"/>
                          </a:solidFill>
                          <a:effectLst/>
                        </a:rPr>
                        <a:t>出版者</a:t>
                      </a:r>
                    </a:p>
                  </a:txBody>
                  <a:tcPr marL="28256" marR="28256" marT="28256" marB="28256">
                    <a:lnL w="9525" cap="flat" cmpd="sng" algn="ctr">
                      <a:solidFill>
                        <a:srgbClr val="A037A9"/>
                      </a:solidFill>
                      <a:prstDash val="solid"/>
                      <a:round/>
                      <a:headEnd type="none" w="med" len="med"/>
                      <a:tailEnd type="none" w="med" len="med"/>
                    </a:lnL>
                    <a:lnR w="9525" cap="flat" cmpd="sng" algn="ctr">
                      <a:solidFill>
                        <a:srgbClr val="A037A9"/>
                      </a:solidFill>
                      <a:prstDash val="solid"/>
                      <a:round/>
                      <a:headEnd type="none" w="med" len="med"/>
                      <a:tailEnd type="none" w="med" len="med"/>
                    </a:lnR>
                    <a:lnT w="9525" cap="flat" cmpd="sng" algn="ctr">
                      <a:solidFill>
                        <a:srgbClr val="EFEFEF"/>
                      </a:solidFill>
                      <a:prstDash val="solid"/>
                      <a:round/>
                      <a:headEnd type="none" w="med" len="med"/>
                      <a:tailEnd type="none" w="med" len="med"/>
                    </a:lnT>
                    <a:lnB w="9525" cap="flat" cmpd="sng" algn="ctr">
                      <a:solidFill>
                        <a:srgbClr val="303BA9"/>
                      </a:solidFill>
                      <a:prstDash val="solid"/>
                      <a:round/>
                      <a:headEnd type="none" w="med" len="med"/>
                      <a:tailEnd type="none" w="med" len="med"/>
                    </a:lnB>
                    <a:solidFill>
                      <a:srgbClr val="294A6D"/>
                    </a:solidFill>
                  </a:tcPr>
                </a:tc>
                <a:tc>
                  <a:txBody>
                    <a:bodyPr/>
                    <a:lstStyle/>
                    <a:p>
                      <a:pPr algn="ctr"/>
                      <a:r>
                        <a:rPr lang="zh-TW" altLang="en-US" sz="1600" dirty="0">
                          <a:solidFill>
                            <a:schemeClr val="bg1"/>
                          </a:solidFill>
                          <a:effectLst/>
                        </a:rPr>
                        <a:t>出版年</a:t>
                      </a:r>
                    </a:p>
                  </a:txBody>
                  <a:tcPr marL="28256" marR="28256" marT="28256" marB="28256">
                    <a:lnL w="9525" cap="flat" cmpd="sng" algn="ctr">
                      <a:solidFill>
                        <a:srgbClr val="A037A9"/>
                      </a:solidFill>
                      <a:prstDash val="solid"/>
                      <a:round/>
                      <a:headEnd type="none" w="med" len="med"/>
                      <a:tailEnd type="none" w="med" len="med"/>
                    </a:lnL>
                    <a:lnR w="9525" cap="flat" cmpd="sng" algn="ctr">
                      <a:solidFill>
                        <a:srgbClr val="A037A9"/>
                      </a:solidFill>
                      <a:prstDash val="solid"/>
                      <a:round/>
                      <a:headEnd type="none" w="med" len="med"/>
                      <a:tailEnd type="none" w="med" len="med"/>
                    </a:lnR>
                    <a:lnT w="9525" cap="flat" cmpd="sng" algn="ctr">
                      <a:solidFill>
                        <a:srgbClr val="EFEFEF"/>
                      </a:solidFill>
                      <a:prstDash val="solid"/>
                      <a:round/>
                      <a:headEnd type="none" w="med" len="med"/>
                      <a:tailEnd type="none" w="med" len="med"/>
                    </a:lnT>
                    <a:lnB w="9525" cap="flat" cmpd="sng" algn="ctr">
                      <a:solidFill>
                        <a:srgbClr val="303BA9"/>
                      </a:solidFill>
                      <a:prstDash val="solid"/>
                      <a:round/>
                      <a:headEnd type="none" w="med" len="med"/>
                      <a:tailEnd type="none" w="med" len="med"/>
                    </a:lnB>
                    <a:solidFill>
                      <a:srgbClr val="294A6D"/>
                    </a:solidFill>
                  </a:tcPr>
                </a:tc>
                <a:extLst>
                  <a:ext uri="{0D108BD9-81ED-4DB2-BD59-A6C34878D82A}">
                    <a16:rowId xmlns:a16="http://schemas.microsoft.com/office/drawing/2014/main" val="10000"/>
                  </a:ext>
                </a:extLst>
              </a:tr>
              <a:tr h="463400">
                <a:tc>
                  <a:txBody>
                    <a:bodyPr/>
                    <a:lstStyle/>
                    <a:p>
                      <a:pPr algn="ctr"/>
                      <a:r>
                        <a:rPr lang="en-US" altLang="zh-TW" sz="1600">
                          <a:effectLst/>
                        </a:rPr>
                        <a:t>1</a:t>
                      </a:r>
                    </a:p>
                  </a:txBody>
                  <a:tcPr marL="28256" marR="28256" marT="28256" marB="28256">
                    <a:lnL>
                      <a:noFill/>
                    </a:lnL>
                    <a:lnR>
                      <a:noFill/>
                    </a:lnR>
                    <a:lnT w="9525" cap="flat" cmpd="sng" algn="ctr">
                      <a:solidFill>
                        <a:srgbClr val="303BA9"/>
                      </a:solidFill>
                      <a:prstDash val="solid"/>
                      <a:round/>
                      <a:headEnd type="none" w="med" len="med"/>
                      <a:tailEnd type="none" w="med" len="med"/>
                    </a:lnT>
                    <a:lnB>
                      <a:noFill/>
                    </a:lnB>
                    <a:solidFill>
                      <a:srgbClr val="FFFFFF"/>
                    </a:solidFill>
                  </a:tcPr>
                </a:tc>
                <a:tc>
                  <a:txBody>
                    <a:bodyPr/>
                    <a:lstStyle/>
                    <a:p>
                      <a:pPr algn="l"/>
                      <a:r>
                        <a:rPr lang="zh-TW" altLang="en-US" sz="1600">
                          <a:effectLst/>
                        </a:rPr>
                        <a:t>教科書</a:t>
                      </a:r>
                    </a:p>
                  </a:txBody>
                  <a:tcPr marL="28256" marR="28256" marT="28256" marB="28256">
                    <a:lnL>
                      <a:noFill/>
                    </a:lnL>
                    <a:lnR>
                      <a:noFill/>
                    </a:lnR>
                    <a:lnT w="9525" cap="flat" cmpd="sng" algn="ctr">
                      <a:solidFill>
                        <a:srgbClr val="303BA9"/>
                      </a:solidFill>
                      <a:prstDash val="solid"/>
                      <a:round/>
                      <a:headEnd type="none" w="med" len="med"/>
                      <a:tailEnd type="none" w="med" len="med"/>
                    </a:lnT>
                    <a:lnB>
                      <a:noFill/>
                    </a:lnB>
                    <a:solidFill>
                      <a:srgbClr val="FFFFFF"/>
                    </a:solidFill>
                  </a:tcPr>
                </a:tc>
                <a:tc>
                  <a:txBody>
                    <a:bodyPr/>
                    <a:lstStyle/>
                    <a:p>
                      <a:pPr algn="l"/>
                      <a:r>
                        <a:rPr lang="zh-TW" altLang="en-US" sz="1600">
                          <a:effectLst/>
                        </a:rPr>
                        <a:t>非自編</a:t>
                      </a:r>
                    </a:p>
                  </a:txBody>
                  <a:tcPr marL="28256" marR="28256" marT="28256" marB="28256">
                    <a:lnL>
                      <a:noFill/>
                    </a:lnL>
                    <a:lnR>
                      <a:noFill/>
                    </a:lnR>
                    <a:lnT w="9525" cap="flat" cmpd="sng" algn="ctr">
                      <a:solidFill>
                        <a:srgbClr val="303BA9"/>
                      </a:solidFill>
                      <a:prstDash val="solid"/>
                      <a:round/>
                      <a:headEnd type="none" w="med" len="med"/>
                      <a:tailEnd type="none" w="med" len="med"/>
                    </a:lnT>
                    <a:lnB>
                      <a:noFill/>
                    </a:lnB>
                    <a:solidFill>
                      <a:srgbClr val="FFFFFF"/>
                    </a:solidFill>
                  </a:tcPr>
                </a:tc>
                <a:tc>
                  <a:txBody>
                    <a:bodyPr/>
                    <a:lstStyle/>
                    <a:p>
                      <a:pPr algn="l"/>
                      <a:r>
                        <a:rPr lang="zh-TW" altLang="en-US" sz="1600">
                          <a:effectLst/>
                        </a:rPr>
                        <a:t>資料挖礦與大數據分析</a:t>
                      </a:r>
                    </a:p>
                  </a:txBody>
                  <a:tcPr marL="28256" marR="28256" marT="28256" marB="28256">
                    <a:lnL>
                      <a:noFill/>
                    </a:lnL>
                    <a:lnR>
                      <a:noFill/>
                    </a:lnR>
                    <a:lnT w="9525" cap="flat" cmpd="sng" algn="ctr">
                      <a:solidFill>
                        <a:srgbClr val="303BA9"/>
                      </a:solidFill>
                      <a:prstDash val="solid"/>
                      <a:round/>
                      <a:headEnd type="none" w="med" len="med"/>
                      <a:tailEnd type="none" w="med" len="med"/>
                    </a:lnT>
                    <a:lnB>
                      <a:noFill/>
                    </a:lnB>
                    <a:solidFill>
                      <a:srgbClr val="FFFFFF"/>
                    </a:solidFill>
                  </a:tcPr>
                </a:tc>
                <a:tc>
                  <a:txBody>
                    <a:bodyPr/>
                    <a:lstStyle/>
                    <a:p>
                      <a:pPr algn="l"/>
                      <a:r>
                        <a:rPr lang="zh-TW" altLang="en-US" sz="1600">
                          <a:effectLst/>
                        </a:rPr>
                        <a:t>簡禎富、許嘉裕</a:t>
                      </a:r>
                    </a:p>
                  </a:txBody>
                  <a:tcPr marL="28256" marR="28256" marT="28256" marB="28256">
                    <a:lnL>
                      <a:noFill/>
                    </a:lnL>
                    <a:lnR>
                      <a:noFill/>
                    </a:lnR>
                    <a:lnT w="9525" cap="flat" cmpd="sng" algn="ctr">
                      <a:solidFill>
                        <a:srgbClr val="303BA9"/>
                      </a:solidFill>
                      <a:prstDash val="solid"/>
                      <a:round/>
                      <a:headEnd type="none" w="med" len="med"/>
                      <a:tailEnd type="none" w="med" len="med"/>
                    </a:lnT>
                    <a:lnB>
                      <a:noFill/>
                    </a:lnB>
                    <a:solidFill>
                      <a:srgbClr val="FFFFFF"/>
                    </a:solidFill>
                  </a:tcPr>
                </a:tc>
                <a:tc>
                  <a:txBody>
                    <a:bodyPr/>
                    <a:lstStyle/>
                    <a:p>
                      <a:pPr algn="l"/>
                      <a:r>
                        <a:rPr lang="zh-TW" altLang="en-US" sz="1600">
                          <a:effectLst/>
                        </a:rPr>
                        <a:t>前程文化</a:t>
                      </a:r>
                    </a:p>
                  </a:txBody>
                  <a:tcPr marL="28256" marR="28256" marT="28256" marB="28256">
                    <a:lnL>
                      <a:noFill/>
                    </a:lnL>
                    <a:lnR>
                      <a:noFill/>
                    </a:lnR>
                    <a:lnT w="9525" cap="flat" cmpd="sng" algn="ctr">
                      <a:solidFill>
                        <a:srgbClr val="303BA9"/>
                      </a:solidFill>
                      <a:prstDash val="solid"/>
                      <a:round/>
                      <a:headEnd type="none" w="med" len="med"/>
                      <a:tailEnd type="none" w="med" len="med"/>
                    </a:lnT>
                    <a:lnB>
                      <a:noFill/>
                    </a:lnB>
                    <a:solidFill>
                      <a:srgbClr val="FFFFFF"/>
                    </a:solidFill>
                  </a:tcPr>
                </a:tc>
                <a:tc>
                  <a:txBody>
                    <a:bodyPr/>
                    <a:lstStyle/>
                    <a:p>
                      <a:pPr algn="ctr"/>
                      <a:r>
                        <a:rPr lang="en-US" altLang="zh-TW" sz="1600">
                          <a:effectLst/>
                        </a:rPr>
                        <a:t>2014</a:t>
                      </a:r>
                    </a:p>
                  </a:txBody>
                  <a:tcPr marL="28256" marR="28256" marT="28256" marB="28256">
                    <a:lnL>
                      <a:noFill/>
                    </a:lnL>
                    <a:lnR>
                      <a:noFill/>
                    </a:lnR>
                    <a:lnT w="9525" cap="flat" cmpd="sng" algn="ctr">
                      <a:solidFill>
                        <a:srgbClr val="303BA9"/>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463400">
                <a:tc>
                  <a:txBody>
                    <a:bodyPr/>
                    <a:lstStyle/>
                    <a:p>
                      <a:pPr algn="ctr"/>
                      <a:r>
                        <a:rPr lang="en-US" altLang="zh-TW" sz="1600">
                          <a:effectLst/>
                        </a:rPr>
                        <a:t>2</a:t>
                      </a:r>
                    </a:p>
                  </a:txBody>
                  <a:tcPr marL="28256" marR="28256" marT="28256" marB="28256">
                    <a:lnL>
                      <a:noFill/>
                    </a:lnL>
                    <a:lnR>
                      <a:noFill/>
                    </a:lnR>
                    <a:lnT>
                      <a:noFill/>
                    </a:lnT>
                    <a:lnB>
                      <a:noFill/>
                    </a:lnB>
                    <a:solidFill>
                      <a:srgbClr val="F8F8FF"/>
                    </a:solidFill>
                  </a:tcPr>
                </a:tc>
                <a:tc>
                  <a:txBody>
                    <a:bodyPr/>
                    <a:lstStyle/>
                    <a:p>
                      <a:pPr algn="l"/>
                      <a:r>
                        <a:rPr lang="zh-TW" altLang="en-US" sz="1600">
                          <a:effectLst/>
                        </a:rPr>
                        <a:t>參考書</a:t>
                      </a:r>
                    </a:p>
                  </a:txBody>
                  <a:tcPr marL="28256" marR="28256" marT="28256" marB="28256">
                    <a:lnL>
                      <a:noFill/>
                    </a:lnL>
                    <a:lnR>
                      <a:noFill/>
                    </a:lnR>
                    <a:lnT>
                      <a:noFill/>
                    </a:lnT>
                    <a:lnB>
                      <a:noFill/>
                    </a:lnB>
                    <a:solidFill>
                      <a:srgbClr val="F8F8FF"/>
                    </a:solidFill>
                  </a:tcPr>
                </a:tc>
                <a:tc>
                  <a:txBody>
                    <a:bodyPr/>
                    <a:lstStyle/>
                    <a:p>
                      <a:pPr algn="l"/>
                      <a:r>
                        <a:rPr lang="zh-TW" altLang="en-US" sz="1600">
                          <a:effectLst/>
                        </a:rPr>
                        <a:t>非自編</a:t>
                      </a:r>
                    </a:p>
                  </a:txBody>
                  <a:tcPr marL="28256" marR="28256" marT="28256" marB="28256">
                    <a:lnL>
                      <a:noFill/>
                    </a:lnL>
                    <a:lnR>
                      <a:noFill/>
                    </a:lnR>
                    <a:lnT>
                      <a:noFill/>
                    </a:lnT>
                    <a:lnB>
                      <a:noFill/>
                    </a:lnB>
                    <a:solidFill>
                      <a:srgbClr val="F8F8FF"/>
                    </a:solidFill>
                  </a:tcPr>
                </a:tc>
                <a:tc>
                  <a:txBody>
                    <a:bodyPr/>
                    <a:lstStyle/>
                    <a:p>
                      <a:pPr algn="l"/>
                      <a:r>
                        <a:rPr lang="en-US" altLang="zh-TW" sz="1600">
                          <a:effectLst/>
                        </a:rPr>
                        <a:t>R</a:t>
                      </a:r>
                      <a:r>
                        <a:rPr lang="zh-TW" altLang="en-US" sz="1600">
                          <a:effectLst/>
                        </a:rPr>
                        <a:t>資料採礦與數據分析</a:t>
                      </a:r>
                    </a:p>
                  </a:txBody>
                  <a:tcPr marL="28256" marR="28256" marT="28256" marB="28256">
                    <a:lnL>
                      <a:noFill/>
                    </a:lnL>
                    <a:lnR>
                      <a:noFill/>
                    </a:lnR>
                    <a:lnT>
                      <a:noFill/>
                    </a:lnT>
                    <a:lnB>
                      <a:noFill/>
                    </a:lnB>
                    <a:solidFill>
                      <a:srgbClr val="F8F8FF"/>
                    </a:solidFill>
                  </a:tcPr>
                </a:tc>
                <a:tc>
                  <a:txBody>
                    <a:bodyPr/>
                    <a:lstStyle/>
                    <a:p>
                      <a:pPr algn="l"/>
                      <a:r>
                        <a:rPr lang="zh-TW" altLang="en-US" sz="1600">
                          <a:effectLst/>
                        </a:rPr>
                        <a:t>何宗武</a:t>
                      </a:r>
                    </a:p>
                  </a:txBody>
                  <a:tcPr marL="28256" marR="28256" marT="28256" marB="28256">
                    <a:lnL>
                      <a:noFill/>
                    </a:lnL>
                    <a:lnR>
                      <a:noFill/>
                    </a:lnR>
                    <a:lnT>
                      <a:noFill/>
                    </a:lnT>
                    <a:lnB>
                      <a:noFill/>
                    </a:lnB>
                    <a:solidFill>
                      <a:srgbClr val="F8F8FF"/>
                    </a:solidFill>
                  </a:tcPr>
                </a:tc>
                <a:tc>
                  <a:txBody>
                    <a:bodyPr/>
                    <a:lstStyle/>
                    <a:p>
                      <a:pPr algn="l"/>
                      <a:r>
                        <a:rPr lang="zh-TW" altLang="en-US" sz="1600" dirty="0" smtClean="0">
                          <a:effectLst/>
                        </a:rPr>
                        <a:t>碁峯</a:t>
                      </a:r>
                      <a:endParaRPr lang="zh-TW" altLang="en-US" sz="1600" dirty="0">
                        <a:effectLst/>
                      </a:endParaRPr>
                    </a:p>
                  </a:txBody>
                  <a:tcPr marL="28256" marR="28256" marT="28256" marB="28256">
                    <a:lnL>
                      <a:noFill/>
                    </a:lnL>
                    <a:lnR>
                      <a:noFill/>
                    </a:lnR>
                    <a:lnT>
                      <a:noFill/>
                    </a:lnT>
                    <a:lnB>
                      <a:noFill/>
                    </a:lnB>
                    <a:solidFill>
                      <a:srgbClr val="F8F8FF"/>
                    </a:solidFill>
                  </a:tcPr>
                </a:tc>
                <a:tc>
                  <a:txBody>
                    <a:bodyPr/>
                    <a:lstStyle/>
                    <a:p>
                      <a:pPr algn="ctr"/>
                      <a:r>
                        <a:rPr lang="en-US" altLang="zh-TW" sz="1600">
                          <a:effectLst/>
                        </a:rPr>
                        <a:t>2016</a:t>
                      </a:r>
                    </a:p>
                  </a:txBody>
                  <a:tcPr marL="28256" marR="28256" marT="28256" marB="28256">
                    <a:lnL>
                      <a:noFill/>
                    </a:lnL>
                    <a:lnR>
                      <a:noFill/>
                    </a:lnR>
                    <a:lnT>
                      <a:noFill/>
                    </a:lnT>
                    <a:lnB>
                      <a:noFill/>
                    </a:lnB>
                    <a:solidFill>
                      <a:srgbClr val="F8F8FF"/>
                    </a:solidFill>
                  </a:tcPr>
                </a:tc>
                <a:extLst>
                  <a:ext uri="{0D108BD9-81ED-4DB2-BD59-A6C34878D82A}">
                    <a16:rowId xmlns:a16="http://schemas.microsoft.com/office/drawing/2014/main" val="10002"/>
                  </a:ext>
                </a:extLst>
              </a:tr>
              <a:tr h="463400">
                <a:tc>
                  <a:txBody>
                    <a:bodyPr/>
                    <a:lstStyle/>
                    <a:p>
                      <a:pPr algn="ctr"/>
                      <a:r>
                        <a:rPr lang="en-US" altLang="zh-TW" sz="1600">
                          <a:effectLst/>
                        </a:rPr>
                        <a:t>3</a:t>
                      </a:r>
                    </a:p>
                  </a:txBody>
                  <a:tcPr marL="28256" marR="28256" marT="28256" marB="28256">
                    <a:lnL>
                      <a:noFill/>
                    </a:lnL>
                    <a:lnR>
                      <a:noFill/>
                    </a:lnR>
                    <a:lnT>
                      <a:noFill/>
                    </a:lnT>
                    <a:lnB>
                      <a:noFill/>
                    </a:lnB>
                    <a:solidFill>
                      <a:srgbClr val="E8E8E8"/>
                    </a:solidFill>
                  </a:tcPr>
                </a:tc>
                <a:tc>
                  <a:txBody>
                    <a:bodyPr/>
                    <a:lstStyle/>
                    <a:p>
                      <a:pPr algn="l"/>
                      <a:r>
                        <a:rPr lang="zh-TW" altLang="en-US" sz="1600">
                          <a:effectLst/>
                        </a:rPr>
                        <a:t>參考書</a:t>
                      </a:r>
                    </a:p>
                  </a:txBody>
                  <a:tcPr marL="28256" marR="28256" marT="28256" marB="28256">
                    <a:lnL>
                      <a:noFill/>
                    </a:lnL>
                    <a:lnR>
                      <a:noFill/>
                    </a:lnR>
                    <a:lnT>
                      <a:noFill/>
                    </a:lnT>
                    <a:lnB>
                      <a:noFill/>
                    </a:lnB>
                    <a:solidFill>
                      <a:srgbClr val="E8E8E8"/>
                    </a:solidFill>
                  </a:tcPr>
                </a:tc>
                <a:tc>
                  <a:txBody>
                    <a:bodyPr/>
                    <a:lstStyle/>
                    <a:p>
                      <a:pPr algn="l"/>
                      <a:r>
                        <a:rPr lang="zh-TW" altLang="en-US" sz="1600">
                          <a:effectLst/>
                        </a:rPr>
                        <a:t>非自編</a:t>
                      </a:r>
                    </a:p>
                  </a:txBody>
                  <a:tcPr marL="28256" marR="28256" marT="28256" marB="28256">
                    <a:lnL>
                      <a:noFill/>
                    </a:lnL>
                    <a:lnR>
                      <a:noFill/>
                    </a:lnR>
                    <a:lnT>
                      <a:noFill/>
                    </a:lnT>
                    <a:lnB>
                      <a:noFill/>
                    </a:lnB>
                    <a:solidFill>
                      <a:srgbClr val="E8E8E8"/>
                    </a:solidFill>
                  </a:tcPr>
                </a:tc>
                <a:tc>
                  <a:txBody>
                    <a:bodyPr/>
                    <a:lstStyle/>
                    <a:p>
                      <a:pPr algn="l"/>
                      <a:r>
                        <a:rPr lang="en-US" altLang="zh-TW" sz="1600">
                          <a:effectLst/>
                        </a:rPr>
                        <a:t>R</a:t>
                      </a:r>
                      <a:r>
                        <a:rPr lang="zh-TW" altLang="en-US" sz="1600">
                          <a:effectLst/>
                        </a:rPr>
                        <a:t>語言：數學計算、統計模型與金融大數據分析</a:t>
                      </a:r>
                    </a:p>
                  </a:txBody>
                  <a:tcPr marL="28256" marR="28256" marT="28256" marB="28256">
                    <a:lnL>
                      <a:noFill/>
                    </a:lnL>
                    <a:lnR>
                      <a:noFill/>
                    </a:lnR>
                    <a:lnT>
                      <a:noFill/>
                    </a:lnT>
                    <a:lnB>
                      <a:noFill/>
                    </a:lnB>
                    <a:solidFill>
                      <a:srgbClr val="E8E8E8"/>
                    </a:solidFill>
                  </a:tcPr>
                </a:tc>
                <a:tc>
                  <a:txBody>
                    <a:bodyPr/>
                    <a:lstStyle/>
                    <a:p>
                      <a:pPr algn="l"/>
                      <a:r>
                        <a:rPr lang="zh-TW" altLang="en-US" sz="1600">
                          <a:effectLst/>
                        </a:rPr>
                        <a:t>酆士昌</a:t>
                      </a:r>
                    </a:p>
                  </a:txBody>
                  <a:tcPr marL="28256" marR="28256" marT="28256" marB="28256">
                    <a:lnL>
                      <a:noFill/>
                    </a:lnL>
                    <a:lnR>
                      <a:noFill/>
                    </a:lnR>
                    <a:lnT>
                      <a:noFill/>
                    </a:lnT>
                    <a:lnB>
                      <a:noFill/>
                    </a:lnB>
                    <a:solidFill>
                      <a:srgbClr val="E8E8E8"/>
                    </a:solidFill>
                  </a:tcPr>
                </a:tc>
                <a:tc>
                  <a:txBody>
                    <a:bodyPr/>
                    <a:lstStyle/>
                    <a:p>
                      <a:pPr algn="l"/>
                      <a:r>
                        <a:rPr lang="zh-TW" altLang="en-US" sz="1600">
                          <a:effectLst/>
                        </a:rPr>
                        <a:t>博碩</a:t>
                      </a:r>
                    </a:p>
                  </a:txBody>
                  <a:tcPr marL="28256" marR="28256" marT="28256" marB="28256">
                    <a:lnL>
                      <a:noFill/>
                    </a:lnL>
                    <a:lnR>
                      <a:noFill/>
                    </a:lnR>
                    <a:lnT>
                      <a:noFill/>
                    </a:lnT>
                    <a:lnB>
                      <a:noFill/>
                    </a:lnB>
                    <a:solidFill>
                      <a:srgbClr val="E8E8E8"/>
                    </a:solidFill>
                  </a:tcPr>
                </a:tc>
                <a:tc>
                  <a:txBody>
                    <a:bodyPr/>
                    <a:lstStyle/>
                    <a:p>
                      <a:pPr algn="ctr"/>
                      <a:r>
                        <a:rPr lang="en-US" altLang="zh-TW" sz="1600" dirty="0">
                          <a:effectLst/>
                        </a:rPr>
                        <a:t>2016</a:t>
                      </a:r>
                    </a:p>
                  </a:txBody>
                  <a:tcPr marL="28256" marR="28256" marT="28256" marB="28256">
                    <a:lnL>
                      <a:noFill/>
                    </a:lnL>
                    <a:lnR>
                      <a:noFill/>
                    </a:lnR>
                    <a:lnT>
                      <a:noFill/>
                    </a:lnT>
                    <a:lnB>
                      <a:noFill/>
                    </a:lnB>
                    <a:solidFill>
                      <a:srgbClr val="E8E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96646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ster 圍棋 60」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40768"/>
            <a:ext cx="5400675" cy="530542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zh-TW" altLang="en-US" dirty="0"/>
              <a:t>橫掃網絡的神秘圍棋高手</a:t>
            </a:r>
            <a:r>
              <a:rPr lang="en-US" altLang="zh-TW" dirty="0"/>
              <a:t>Master</a:t>
            </a:r>
            <a:endParaRPr lang="zh-TW" altLang="en-US" dirty="0"/>
          </a:p>
        </p:txBody>
      </p:sp>
      <p:pic>
        <p:nvPicPr>
          <p:cNvPr id="1026" name="Picture 2">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31640" y="1916832"/>
            <a:ext cx="647476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875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誰會贏美國大選？過去命中三次的 </a:t>
            </a:r>
            <a:r>
              <a:rPr lang="en-US" altLang="zh-TW" dirty="0"/>
              <a:t>AI </a:t>
            </a:r>
            <a:r>
              <a:rPr lang="zh-TW" altLang="en-US" dirty="0"/>
              <a:t>，這次押川普</a:t>
            </a:r>
            <a:r>
              <a:rPr lang="zh-TW" altLang="en-US" dirty="0" smtClean="0"/>
              <a:t>！                                      </a:t>
            </a:r>
            <a:r>
              <a:rPr lang="en-US" altLang="zh-TW" sz="1800" dirty="0" smtClean="0"/>
              <a:t>2016/10/30</a:t>
            </a:r>
            <a:endParaRPr lang="zh-TW" altLang="en-US" dirty="0"/>
          </a:p>
        </p:txBody>
      </p:sp>
      <p:sp>
        <p:nvSpPr>
          <p:cNvPr id="3" name="內容版面配置區 2"/>
          <p:cNvSpPr>
            <a:spLocks noGrp="1"/>
          </p:cNvSpPr>
          <p:nvPr>
            <p:ph idx="1"/>
          </p:nvPr>
        </p:nvSpPr>
        <p:spPr>
          <a:xfrm>
            <a:off x="323850" y="1800224"/>
            <a:ext cx="6551404" cy="4850741"/>
          </a:xfrm>
        </p:spPr>
        <p:txBody>
          <a:bodyPr>
            <a:normAutofit fontScale="85000" lnSpcReduction="20000"/>
          </a:bodyPr>
          <a:lstStyle/>
          <a:p>
            <a:r>
              <a:rPr lang="zh-TW" altLang="en-US" dirty="0"/>
              <a:t>一個名為 </a:t>
            </a:r>
            <a:r>
              <a:rPr lang="en-US" altLang="zh-TW" dirty="0" err="1"/>
              <a:t>MogIA</a:t>
            </a:r>
            <a:r>
              <a:rPr lang="en-US" altLang="zh-TW" dirty="0"/>
              <a:t> </a:t>
            </a:r>
            <a:r>
              <a:rPr lang="zh-TW" altLang="en-US" dirty="0"/>
              <a:t>的 </a:t>
            </a:r>
            <a:r>
              <a:rPr lang="en-US" altLang="zh-TW" dirty="0"/>
              <a:t>AI </a:t>
            </a:r>
            <a:r>
              <a:rPr lang="zh-TW" altLang="en-US" dirty="0"/>
              <a:t>系統從 </a:t>
            </a:r>
            <a:r>
              <a:rPr lang="en-US" altLang="zh-TW" dirty="0"/>
              <a:t>Google</a:t>
            </a:r>
            <a:r>
              <a:rPr lang="zh-TW" altLang="en-US" dirty="0"/>
              <a:t>、</a:t>
            </a:r>
            <a:r>
              <a:rPr lang="en-US" altLang="zh-TW" dirty="0"/>
              <a:t>Facebook</a:t>
            </a:r>
            <a:r>
              <a:rPr lang="zh-TW" altLang="en-US" dirty="0"/>
              <a:t>、</a:t>
            </a:r>
            <a:r>
              <a:rPr lang="en-US" altLang="zh-TW" dirty="0"/>
              <a:t>Twitter </a:t>
            </a:r>
            <a:r>
              <a:rPr lang="zh-TW" altLang="en-US" dirty="0"/>
              <a:t>和 </a:t>
            </a:r>
            <a:r>
              <a:rPr lang="en-US" altLang="zh-TW" dirty="0"/>
              <a:t>YouTube </a:t>
            </a:r>
            <a:r>
              <a:rPr lang="zh-TW" altLang="en-US" dirty="0"/>
              <a:t>上收集超過 </a:t>
            </a:r>
            <a:r>
              <a:rPr lang="en-US" altLang="zh-TW" dirty="0"/>
              <a:t>2000 </a:t>
            </a:r>
            <a:r>
              <a:rPr lang="zh-TW" altLang="en-US" dirty="0"/>
              <a:t>萬個數據點並進行分析後 ，預測川普將會獲得今年美國大選最終勝利。</a:t>
            </a:r>
            <a:r>
              <a:rPr lang="en-US" altLang="zh-TW" dirty="0" err="1"/>
              <a:t>MogIA</a:t>
            </a:r>
            <a:r>
              <a:rPr lang="en-US" altLang="zh-TW" dirty="0"/>
              <a:t> </a:t>
            </a:r>
            <a:r>
              <a:rPr lang="zh-TW" altLang="en-US" dirty="0"/>
              <a:t>由印度新創公司 </a:t>
            </a:r>
            <a:r>
              <a:rPr lang="en-US" altLang="zh-TW" dirty="0"/>
              <a:t>Genic.ai </a:t>
            </a:r>
            <a:r>
              <a:rPr lang="zh-TW" altLang="en-US" dirty="0"/>
              <a:t>開發，此前已經成功預測三屆總統大選結果。</a:t>
            </a:r>
          </a:p>
          <a:p>
            <a:r>
              <a:rPr lang="zh-TW" altLang="en-US" dirty="0"/>
              <a:t>自 </a:t>
            </a:r>
            <a:r>
              <a:rPr lang="en-US" altLang="zh-TW" dirty="0"/>
              <a:t>2004 </a:t>
            </a:r>
            <a:r>
              <a:rPr lang="zh-TW" altLang="en-US" dirty="0"/>
              <a:t>年研發完成後，</a:t>
            </a:r>
            <a:r>
              <a:rPr lang="en-US" altLang="zh-TW" dirty="0" err="1"/>
              <a:t>MogIA</a:t>
            </a:r>
            <a:r>
              <a:rPr lang="en-US" altLang="zh-TW" dirty="0"/>
              <a:t> </a:t>
            </a:r>
            <a:r>
              <a:rPr lang="zh-TW" altLang="en-US" dirty="0"/>
              <a:t>憑借機器學習技術不斷提高數據分析能力，變得越來越「聰明」。人工智慧潮興起後，大量的 </a:t>
            </a:r>
            <a:r>
              <a:rPr lang="en-US" altLang="zh-TW" dirty="0"/>
              <a:t>AI </a:t>
            </a:r>
            <a:r>
              <a:rPr lang="zh-TW" altLang="en-US" dirty="0"/>
              <a:t>研發公司都參與到關注度最高的總統大選預測中，但 </a:t>
            </a:r>
            <a:r>
              <a:rPr lang="en-US" altLang="zh-TW" dirty="0" err="1"/>
              <a:t>MogIA</a:t>
            </a:r>
            <a:r>
              <a:rPr lang="en-US" altLang="zh-TW" dirty="0"/>
              <a:t> </a:t>
            </a:r>
            <a:r>
              <a:rPr lang="zh-TW" altLang="en-US" dirty="0"/>
              <a:t>算是其中經驗最豐富、準確率最高的「老手」。</a:t>
            </a:r>
          </a:p>
          <a:p>
            <a:r>
              <a:rPr lang="zh-TW" altLang="en-US" dirty="0"/>
              <a:t>與 </a:t>
            </a:r>
            <a:r>
              <a:rPr lang="en-US" altLang="zh-TW" dirty="0" err="1"/>
              <a:t>MogIA</a:t>
            </a:r>
            <a:r>
              <a:rPr lang="en-US" altLang="zh-TW" dirty="0"/>
              <a:t> </a:t>
            </a:r>
            <a:r>
              <a:rPr lang="zh-TW" altLang="en-US" dirty="0"/>
              <a:t>的預測相反，目前希拉蕊在民調支持率中領先，但據 </a:t>
            </a:r>
            <a:r>
              <a:rPr lang="en-US" altLang="zh-TW" dirty="0" err="1"/>
              <a:t>MogIA</a:t>
            </a:r>
            <a:r>
              <a:rPr lang="en-US" altLang="zh-TW" dirty="0"/>
              <a:t> </a:t>
            </a:r>
            <a:r>
              <a:rPr lang="zh-TW" altLang="en-US" dirty="0"/>
              <a:t>預測的支持率變化趨勢，川普會在最後時刻領先，最後勝率甚至已經比 </a:t>
            </a:r>
            <a:r>
              <a:rPr lang="en-US" altLang="zh-TW" dirty="0"/>
              <a:t>2008 </a:t>
            </a:r>
            <a:r>
              <a:rPr lang="zh-TW" altLang="en-US" dirty="0"/>
              <a:t>年時的歐巴馬高出 </a:t>
            </a:r>
            <a:r>
              <a:rPr lang="en-US" altLang="zh-TW" dirty="0"/>
              <a:t>25%</a:t>
            </a:r>
            <a:r>
              <a:rPr lang="zh-TW" altLang="en-US" dirty="0" smtClean="0"/>
              <a:t>。</a:t>
            </a:r>
            <a:endParaRPr lang="zh-TW" altLang="en-US" dirty="0"/>
          </a:p>
        </p:txBody>
      </p:sp>
    </p:spTree>
    <p:extLst>
      <p:ext uri="{BB962C8B-B14F-4D97-AF65-F5344CB8AC3E}">
        <p14:creationId xmlns:p14="http://schemas.microsoft.com/office/powerpoint/2010/main" val="3186558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850" y="58189"/>
            <a:ext cx="8401050" cy="922714"/>
          </a:xfrm>
        </p:spPr>
        <p:txBody>
          <a:bodyPr>
            <a:normAutofit/>
          </a:bodyPr>
          <a:lstStyle/>
          <a:p>
            <a:r>
              <a:rPr lang="en-US" altLang="zh-TW" b="1" dirty="0"/>
              <a:t>2018 </a:t>
            </a:r>
            <a:r>
              <a:rPr lang="zh-TW" altLang="en-US" b="1" dirty="0"/>
              <a:t>十大科技趨勢預測</a:t>
            </a:r>
            <a:endParaRPr lang="zh-TW" altLang="en-US" dirty="0"/>
          </a:p>
        </p:txBody>
      </p:sp>
      <p:sp>
        <p:nvSpPr>
          <p:cNvPr id="3" name="內容版面配置區 2"/>
          <p:cNvSpPr>
            <a:spLocks noGrp="1"/>
          </p:cNvSpPr>
          <p:nvPr>
            <p:ph idx="1"/>
          </p:nvPr>
        </p:nvSpPr>
        <p:spPr>
          <a:xfrm>
            <a:off x="249036" y="876992"/>
            <a:ext cx="6434397" cy="5141168"/>
          </a:xfrm>
        </p:spPr>
        <p:txBody>
          <a:bodyPr>
            <a:noAutofit/>
          </a:bodyPr>
          <a:lstStyle/>
          <a:p>
            <a:pPr marL="0" indent="0">
              <a:buNone/>
            </a:pPr>
            <a:r>
              <a:rPr lang="zh-TW" altLang="en-US" sz="1800" b="1" dirty="0"/>
              <a:t>第一大類：智慧 </a:t>
            </a:r>
          </a:p>
          <a:p>
            <a:pPr marL="0" indent="0">
              <a:buNone/>
            </a:pPr>
            <a:r>
              <a:rPr lang="zh-TW" altLang="en-US" sz="1800" dirty="0"/>
              <a:t>趨勢</a:t>
            </a:r>
            <a:r>
              <a:rPr lang="en-US" altLang="zh-TW" sz="1800" dirty="0"/>
              <a:t>1</a:t>
            </a:r>
            <a:r>
              <a:rPr lang="zh-TW" altLang="en-US" sz="1800" dirty="0"/>
              <a:t>　人工智慧與機器學習</a:t>
            </a:r>
          </a:p>
          <a:p>
            <a:r>
              <a:rPr lang="zh-TW" altLang="en-US" sz="1800" dirty="0"/>
              <a:t>由多種科技與技術組成。繼</a:t>
            </a:r>
            <a:r>
              <a:rPr lang="en-US" altLang="zh-TW" sz="1800" dirty="0"/>
              <a:t>2016</a:t>
            </a:r>
            <a:r>
              <a:rPr lang="zh-TW" altLang="en-US" sz="1800" dirty="0"/>
              <a:t>年超級電腦</a:t>
            </a:r>
            <a:r>
              <a:rPr lang="en-US" altLang="zh-TW" sz="1800" dirty="0" err="1"/>
              <a:t>AlphaGo</a:t>
            </a:r>
            <a:r>
              <a:rPr lang="zh-TW" altLang="en-US" sz="1800" dirty="0"/>
              <a:t>打敗韓國棋王後，激起全球人工智慧（</a:t>
            </a:r>
            <a:r>
              <a:rPr lang="en-US" altLang="zh-TW" sz="1800" dirty="0"/>
              <a:t>AI</a:t>
            </a:r>
            <a:r>
              <a:rPr lang="zh-TW" altLang="en-US" sz="1800" dirty="0"/>
              <a:t>）狂潮和對機器學習（</a:t>
            </a:r>
            <a:r>
              <a:rPr lang="en-US" altLang="zh-TW" sz="1800" dirty="0"/>
              <a:t>Machine Learning</a:t>
            </a:r>
            <a:r>
              <a:rPr lang="zh-TW" altLang="en-US" sz="1800" dirty="0"/>
              <a:t>，</a:t>
            </a:r>
            <a:r>
              <a:rPr lang="en-US" altLang="zh-TW" sz="1800" dirty="0"/>
              <a:t>ML</a:t>
            </a:r>
            <a:r>
              <a:rPr lang="zh-TW" altLang="en-US" sz="1800" dirty="0"/>
              <a:t>）的討論。未來將進入能理解、學習、預測，甚至自行運作的系統。 西爾利指出，</a:t>
            </a:r>
            <a:r>
              <a:rPr lang="en-US" altLang="zh-TW" sz="1800" dirty="0"/>
              <a:t>AI</a:t>
            </a:r>
            <a:r>
              <a:rPr lang="zh-TW" altLang="en-US" sz="1800" dirty="0"/>
              <a:t>和</a:t>
            </a:r>
            <a:r>
              <a:rPr lang="en-US" altLang="zh-TW" sz="1800" dirty="0"/>
              <a:t>ML</a:t>
            </a:r>
            <a:r>
              <a:rPr lang="zh-TW" altLang="en-US" sz="1800" dirty="0"/>
              <a:t>造就各種智慧應用，硬體如機器人、自駕車和消費性電子，在軟體服務方面，則有虛擬個人助理（</a:t>
            </a:r>
            <a:r>
              <a:rPr lang="en-US" altLang="zh-TW" sz="1800" dirty="0"/>
              <a:t>Virtual Personal Assistant</a:t>
            </a:r>
            <a:r>
              <a:rPr lang="zh-TW" altLang="en-US" sz="1800" dirty="0"/>
              <a:t>，</a:t>
            </a:r>
            <a:r>
              <a:rPr lang="en-US" altLang="zh-TW" sz="1800" dirty="0"/>
              <a:t>VPA</a:t>
            </a:r>
            <a:r>
              <a:rPr lang="zh-TW" altLang="en-US" sz="1800" dirty="0"/>
              <a:t>）和智慧顧問等。 </a:t>
            </a:r>
          </a:p>
          <a:p>
            <a:pPr marL="0" indent="0">
              <a:buNone/>
            </a:pPr>
            <a:r>
              <a:rPr lang="zh-TW" altLang="en-US" sz="1800" dirty="0" smtClean="0"/>
              <a:t>趨勢</a:t>
            </a:r>
            <a:r>
              <a:rPr lang="en-US" altLang="zh-TW" sz="1800" dirty="0"/>
              <a:t>2</a:t>
            </a:r>
            <a:r>
              <a:rPr lang="zh-TW" altLang="en-US" sz="1800" dirty="0"/>
              <a:t>　智慧應用程式</a:t>
            </a:r>
          </a:p>
          <a:p>
            <a:r>
              <a:rPr lang="zh-TW" altLang="en-US" sz="1800" dirty="0"/>
              <a:t>未來，虛擬個人助理將是最常出現的應用程式，具備真人助理的部份功能，讓日常工作更有效率，譬如識別出電子郵件中的重要內容。 另一種就是虛擬顧客助理，在特定領域內提供服務，譬如銷售與客服。這類智慧應用程式（</a:t>
            </a:r>
            <a:r>
              <a:rPr lang="en-US" altLang="zh-TW" sz="1800" dirty="0"/>
              <a:t>Intelligent App</a:t>
            </a:r>
            <a:r>
              <a:rPr lang="zh-TW" altLang="en-US" sz="1800" dirty="0"/>
              <a:t>）未來將可能改變工作本質與職場結構。 </a:t>
            </a:r>
            <a:endParaRPr lang="en-US" altLang="zh-TW" sz="1800" dirty="0" smtClean="0"/>
          </a:p>
          <a:p>
            <a:pPr marL="0" indent="0">
              <a:buNone/>
            </a:pPr>
            <a:r>
              <a:rPr lang="zh-TW" altLang="en-US" sz="1800" dirty="0"/>
              <a:t> </a:t>
            </a:r>
            <a:r>
              <a:rPr lang="zh-TW" altLang="en-US" sz="1800" dirty="0" smtClean="0"/>
              <a:t>趨勢</a:t>
            </a:r>
            <a:r>
              <a:rPr lang="en-US" altLang="zh-TW" sz="1800" dirty="0"/>
              <a:t>3</a:t>
            </a:r>
            <a:r>
              <a:rPr lang="zh-TW" altLang="en-US" sz="1800" dirty="0"/>
              <a:t>　智慧物件</a:t>
            </a:r>
          </a:p>
          <a:p>
            <a:r>
              <a:rPr lang="zh-TW" altLang="en-US" sz="1800" dirty="0"/>
              <a:t>物件能按固定的程式模型執行任務，還能利用人工智慧和機器學習做更進階的行為，同時用更自然的方式和周遭環境及人類進行互動。未來，當無人機、自駕車和智慧家電等智慧物件（</a:t>
            </a:r>
            <a:r>
              <a:rPr lang="en-US" altLang="zh-TW" sz="1800" dirty="0"/>
              <a:t>Intelligent Things</a:t>
            </a:r>
            <a:r>
              <a:rPr lang="zh-TW" altLang="en-US" sz="1800" dirty="0"/>
              <a:t>）普及後，我們預測，智慧物件的運作模式將從現在的獨立運作，進階成協作模式。 </a:t>
            </a:r>
          </a:p>
        </p:txBody>
      </p:sp>
    </p:spTree>
    <p:extLst>
      <p:ext uri="{BB962C8B-B14F-4D97-AF65-F5344CB8AC3E}">
        <p14:creationId xmlns:p14="http://schemas.microsoft.com/office/powerpoint/2010/main" val="372440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85000" lnSpcReduction="20000"/>
          </a:bodyPr>
          <a:lstStyle/>
          <a:p>
            <a:r>
              <a:rPr lang="zh-TW" altLang="en-US" b="1" dirty="0"/>
              <a:t>第二大類：數位 </a:t>
            </a:r>
          </a:p>
          <a:p>
            <a:r>
              <a:rPr lang="zh-TW" altLang="en-US" dirty="0"/>
              <a:t>趨勢</a:t>
            </a:r>
            <a:r>
              <a:rPr lang="en-US" altLang="zh-TW" dirty="0"/>
              <a:t>4</a:t>
            </a:r>
            <a:r>
              <a:rPr lang="zh-TW" altLang="en-US" dirty="0"/>
              <a:t>　虛擬實境與擴增實境</a:t>
            </a:r>
          </a:p>
          <a:p>
            <a:r>
              <a:rPr lang="zh-TW" altLang="en-US" dirty="0" smtClean="0"/>
              <a:t>趨勢</a:t>
            </a:r>
            <a:r>
              <a:rPr lang="en-US" altLang="zh-TW" dirty="0"/>
              <a:t>5</a:t>
            </a:r>
            <a:r>
              <a:rPr lang="zh-TW" altLang="en-US" dirty="0"/>
              <a:t>　數位分身</a:t>
            </a:r>
          </a:p>
          <a:p>
            <a:r>
              <a:rPr lang="zh-TW" altLang="en-US" dirty="0" smtClean="0"/>
              <a:t>趨勢</a:t>
            </a:r>
            <a:r>
              <a:rPr lang="en-US" altLang="zh-TW" dirty="0"/>
              <a:t>6</a:t>
            </a:r>
            <a:r>
              <a:rPr lang="zh-TW" altLang="en-US" dirty="0"/>
              <a:t>　區塊鏈</a:t>
            </a:r>
          </a:p>
          <a:p>
            <a:pPr marL="0" indent="0">
              <a:buNone/>
            </a:pPr>
            <a:endParaRPr lang="en-US" altLang="zh-TW" dirty="0" smtClean="0"/>
          </a:p>
          <a:p>
            <a:r>
              <a:rPr lang="zh-TW" altLang="en-US" b="1" dirty="0"/>
              <a:t>第三大類：網絡 </a:t>
            </a:r>
          </a:p>
          <a:p>
            <a:r>
              <a:rPr lang="zh-TW" altLang="en-US" dirty="0"/>
              <a:t>趨勢</a:t>
            </a:r>
            <a:r>
              <a:rPr lang="en-US" altLang="zh-TW" dirty="0"/>
              <a:t>7</a:t>
            </a:r>
            <a:r>
              <a:rPr lang="zh-TW" altLang="en-US" dirty="0"/>
              <a:t>　對話式</a:t>
            </a:r>
            <a:r>
              <a:rPr lang="zh-TW" altLang="en-US" dirty="0" smtClean="0"/>
              <a:t>系統</a:t>
            </a:r>
            <a:r>
              <a:rPr lang="zh-TW" altLang="en-US" dirty="0"/>
              <a:t> </a:t>
            </a:r>
          </a:p>
          <a:p>
            <a:r>
              <a:rPr lang="zh-TW" altLang="en-US" dirty="0"/>
              <a:t>趨勢</a:t>
            </a:r>
            <a:r>
              <a:rPr lang="en-US" altLang="zh-TW" dirty="0"/>
              <a:t>8</a:t>
            </a:r>
            <a:r>
              <a:rPr lang="zh-TW" altLang="en-US" dirty="0"/>
              <a:t>　網狀應用程式和服務</a:t>
            </a:r>
            <a:r>
              <a:rPr lang="zh-TW" altLang="en-US" dirty="0" smtClean="0"/>
              <a:t>架構</a:t>
            </a:r>
            <a:endParaRPr lang="zh-TW" altLang="en-US" dirty="0"/>
          </a:p>
          <a:p>
            <a:r>
              <a:rPr lang="zh-TW" altLang="en-US" dirty="0"/>
              <a:t>趨勢</a:t>
            </a:r>
            <a:r>
              <a:rPr lang="en-US" altLang="zh-TW" dirty="0"/>
              <a:t>9</a:t>
            </a:r>
            <a:r>
              <a:rPr lang="zh-TW" altLang="en-US" dirty="0"/>
              <a:t>　數位科技平台</a:t>
            </a:r>
          </a:p>
          <a:p>
            <a:r>
              <a:rPr lang="zh-TW" altLang="en-US" dirty="0" smtClean="0"/>
              <a:t>趨勢</a:t>
            </a:r>
            <a:r>
              <a:rPr lang="en-US" altLang="zh-TW" dirty="0"/>
              <a:t>10</a:t>
            </a:r>
            <a:r>
              <a:rPr lang="zh-TW" altLang="en-US" dirty="0"/>
              <a:t>　適應性安全架構</a:t>
            </a:r>
          </a:p>
          <a:p>
            <a:pPr marL="0" indent="0">
              <a:buNone/>
            </a:pPr>
            <a:r>
              <a:rPr lang="zh-TW" altLang="en-US" dirty="0"/>
              <a:t> </a:t>
            </a:r>
          </a:p>
        </p:txBody>
      </p:sp>
    </p:spTree>
    <p:extLst>
      <p:ext uri="{BB962C8B-B14F-4D97-AF65-F5344CB8AC3E}">
        <p14:creationId xmlns:p14="http://schemas.microsoft.com/office/powerpoint/2010/main" val="126756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什麼是人工智慧（</a:t>
            </a:r>
            <a:r>
              <a:rPr lang="en-US" altLang="zh-TW" dirty="0"/>
              <a:t>Artificial Intelligence</a:t>
            </a:r>
            <a:r>
              <a:rPr lang="zh-TW" altLang="en-US"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sz="2800" dirty="0" smtClean="0"/>
              <a:t>希望</a:t>
            </a:r>
            <a:r>
              <a:rPr lang="zh-TW" altLang="en-US" sz="2800" dirty="0"/>
              <a:t>電腦能夠擁有智慧（</a:t>
            </a:r>
            <a:r>
              <a:rPr lang="en-US" altLang="zh-TW" sz="2800" dirty="0"/>
              <a:t>Strong AI)</a:t>
            </a:r>
          </a:p>
          <a:p>
            <a:r>
              <a:rPr lang="zh-TW" altLang="en-US" sz="2800" dirty="0" smtClean="0"/>
              <a:t>希望</a:t>
            </a:r>
            <a:r>
              <a:rPr lang="zh-TW" altLang="en-US" sz="2800" dirty="0"/>
              <a:t>電腦能夠展現出有智慧的外顯行為</a:t>
            </a:r>
            <a:r>
              <a:rPr lang="en-US" altLang="zh-TW" sz="2800" dirty="0"/>
              <a:t>(weak AI)</a:t>
            </a:r>
          </a:p>
          <a:p>
            <a:endParaRPr lang="zh-TW" altLang="en-US" sz="2800" dirty="0"/>
          </a:p>
        </p:txBody>
      </p:sp>
      <p:pic>
        <p:nvPicPr>
          <p:cNvPr id="2050" name="Picture 2" descr="「機器公敵」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3672408" cy="28644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epper」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068960"/>
            <a:ext cx="4180031"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441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人工智慧已經有一段歷史</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第一次熱潮</a:t>
            </a:r>
            <a:r>
              <a:rPr lang="zh-TW" altLang="en-US" dirty="0"/>
              <a:t>：</a:t>
            </a:r>
            <a:r>
              <a:rPr lang="en-US" altLang="zh-TW" dirty="0" smtClean="0"/>
              <a:t>1950-1960</a:t>
            </a:r>
            <a:r>
              <a:rPr lang="zh-TW" altLang="en-US" dirty="0" smtClean="0"/>
              <a:t>年代，運用電腦針對特定問題進行推論與探索。要證明難解的定理或是西洋棋對弈，對電腦而言相當地簡單；但現實生活的問題，卻無法解決</a:t>
            </a:r>
            <a:endParaRPr lang="en-US" altLang="zh-TW" dirty="0" smtClean="0"/>
          </a:p>
          <a:p>
            <a:r>
              <a:rPr lang="zh-TW" altLang="en-US" dirty="0" smtClean="0"/>
              <a:t>第二次熱潮：</a:t>
            </a:r>
            <a:r>
              <a:rPr lang="en-US" altLang="zh-TW" dirty="0" smtClean="0"/>
              <a:t>1980</a:t>
            </a:r>
            <a:r>
              <a:rPr lang="zh-TW" altLang="en-US" dirty="0" smtClean="0"/>
              <a:t>年代，</a:t>
            </a:r>
            <a:r>
              <a:rPr lang="zh-TW" altLang="en-US" dirty="0" smtClean="0">
                <a:latin typeface="+mn-ea"/>
              </a:rPr>
              <a:t>把「知識」輸入到電腦裡，電腦就會變聰明</a:t>
            </a:r>
            <a:r>
              <a:rPr lang="zh-TW" altLang="en-US" dirty="0" smtClean="0">
                <a:latin typeface="標楷體"/>
                <a:ea typeface="標楷體"/>
              </a:rPr>
              <a:t>→</a:t>
            </a:r>
            <a:r>
              <a:rPr lang="zh-TW" altLang="en-US" dirty="0" smtClean="0">
                <a:latin typeface="+mn-ea"/>
              </a:rPr>
              <a:t>專家系統</a:t>
            </a:r>
            <a:endParaRPr lang="en-US" altLang="zh-TW" dirty="0" smtClean="0">
              <a:latin typeface="+mn-ea"/>
            </a:endParaRPr>
          </a:p>
          <a:p>
            <a:pPr lvl="1"/>
            <a:r>
              <a:rPr lang="zh-TW" altLang="en-US" dirty="0" smtClean="0">
                <a:latin typeface="+mn-ea"/>
              </a:rPr>
              <a:t>如何翻譯 </a:t>
            </a:r>
            <a:r>
              <a:rPr lang="en-US" altLang="zh-TW" dirty="0" smtClean="0">
                <a:latin typeface="+mn-ea"/>
              </a:rPr>
              <a:t>He saw a woman in the garden with a telescope.</a:t>
            </a:r>
          </a:p>
          <a:p>
            <a:pPr lvl="1"/>
            <a:r>
              <a:rPr lang="zh-TW" altLang="en-US" dirty="0">
                <a:latin typeface="+mn-ea"/>
              </a:rPr>
              <a:t> </a:t>
            </a:r>
            <a:r>
              <a:rPr lang="zh-TW" altLang="en-US" dirty="0" smtClean="0">
                <a:latin typeface="+mn-ea"/>
              </a:rPr>
              <a:t>                他  看到   一位女性        在花園裡    用望遠鏡           </a:t>
            </a:r>
            <a:endParaRPr lang="en-US" altLang="zh-TW" dirty="0" smtClean="0">
              <a:latin typeface="+mn-ea"/>
            </a:endParaRPr>
          </a:p>
          <a:p>
            <a:pPr lvl="1"/>
            <a:r>
              <a:rPr lang="zh-TW" altLang="en-US" dirty="0">
                <a:latin typeface="+mn-ea"/>
              </a:rPr>
              <a:t>知識多到</a:t>
            </a:r>
            <a:r>
              <a:rPr lang="zh-TW" altLang="en-US" dirty="0" smtClean="0">
                <a:latin typeface="+mn-ea"/>
              </a:rPr>
              <a:t>無法完全表達出來</a:t>
            </a:r>
            <a:endParaRPr lang="zh-TW" altLang="en-US" dirty="0">
              <a:latin typeface="+mn-ea"/>
            </a:endParaRPr>
          </a:p>
        </p:txBody>
      </p:sp>
    </p:spTree>
    <p:extLst>
      <p:ext uri="{BB962C8B-B14F-4D97-AF65-F5344CB8AC3E}">
        <p14:creationId xmlns:p14="http://schemas.microsoft.com/office/powerpoint/2010/main" val="24081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oud-Computing-PowerPoint-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V PowerPoint Template" id="{09062609-E6AF-4BBD-99A5-56D4C4A0B4C6}" vid="{F0C11761-4E89-4B43-A351-D71FFA5C0159}"/>
    </a:ext>
  </a:extLst>
</a:theme>
</file>

<file path=docProps/app.xml><?xml version="1.0" encoding="utf-8"?>
<Properties xmlns="http://schemas.openxmlformats.org/officeDocument/2006/extended-properties" xmlns:vt="http://schemas.openxmlformats.org/officeDocument/2006/docPropsVTypes">
  <Template>Cloud-Computing-PowerPoint-Template</Template>
  <TotalTime>146</TotalTime>
  <Words>1165</Words>
  <Application>Microsoft Office PowerPoint</Application>
  <PresentationFormat>如螢幕大小 (4:3)</PresentationFormat>
  <Paragraphs>130</Paragraphs>
  <Slides>27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27</vt:i4>
      </vt:variant>
    </vt:vector>
  </HeadingPairs>
  <TitlesOfParts>
    <vt:vector size="32" baseType="lpstr">
      <vt:lpstr>微軟正黑體</vt:lpstr>
      <vt:lpstr>標楷體</vt:lpstr>
      <vt:lpstr>Arial</vt:lpstr>
      <vt:lpstr>Trebuchet MS</vt:lpstr>
      <vt:lpstr>Cloud-Computing-PowerPoint-Template</vt:lpstr>
      <vt:lpstr>關於機器學習</vt:lpstr>
      <vt:lpstr>教學目標</vt:lpstr>
      <vt:lpstr>教材</vt:lpstr>
      <vt:lpstr>橫掃網絡的神秘圍棋高手Master</vt:lpstr>
      <vt:lpstr>誰會贏美國大選？過去命中三次的 AI ，這次押川普！                                      2016/10/30</vt:lpstr>
      <vt:lpstr>2018 十大科技趨勢預測</vt:lpstr>
      <vt:lpstr>PowerPoint 簡報</vt:lpstr>
      <vt:lpstr>什麼是人工智慧（Artificial Intelligence）？</vt:lpstr>
      <vt:lpstr>人工智慧已經有一段歷史</vt:lpstr>
      <vt:lpstr>我們正在AI的第三次熱潮上</vt:lpstr>
      <vt:lpstr>人工智慧(AI) 與 金融科技(FinTech)</vt:lpstr>
      <vt:lpstr>資料探勘、機器學習和人工智慧，您認為最大的差異是什麼？能否用例子來說明上述三者的差異？</vt:lpstr>
      <vt:lpstr>資料探勘、人工智慧、機器學習</vt:lpstr>
      <vt:lpstr>你要如何教電腦這是一隻貓</vt:lpstr>
      <vt:lpstr>PowerPoint 簡報</vt:lpstr>
      <vt:lpstr>先學習「分類」再用來「預測」</vt:lpstr>
      <vt:lpstr>PowerPoint 簡報</vt:lpstr>
      <vt:lpstr>PowerPoint 簡報</vt:lpstr>
      <vt:lpstr>換一種說法</vt:lpstr>
      <vt:lpstr>每集寶可夢結束的“猜猜我是誰”</vt:lpstr>
      <vt:lpstr>沒有學習到的結果</vt:lpstr>
      <vt:lpstr>兩種機器學習的方式 (I)</vt:lpstr>
      <vt:lpstr>兩種機器學習的方式 (II)</vt:lpstr>
      <vt:lpstr>辨別硬幣</vt:lpstr>
      <vt:lpstr>監督式學習</vt:lpstr>
      <vt:lpstr>非監督式學習</vt:lpstr>
      <vt:lpstr>上課進行方式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關於機器學習</dc:title>
  <dc:creator>User</dc:creator>
  <cp:lastModifiedBy>TzuPu Chang</cp:lastModifiedBy>
  <cp:revision>27</cp:revision>
  <dcterms:created xsi:type="dcterms:W3CDTF">2017-02-21T14:19:47Z</dcterms:created>
  <dcterms:modified xsi:type="dcterms:W3CDTF">2018-09-12T23:06:10Z</dcterms:modified>
</cp:coreProperties>
</file>