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79" r:id="rId9"/>
    <p:sldId id="266" r:id="rId10"/>
    <p:sldId id="267" r:id="rId11"/>
    <p:sldId id="269" r:id="rId12"/>
    <p:sldId id="272" r:id="rId13"/>
    <p:sldId id="271" r:id="rId14"/>
    <p:sldId id="260" r:id="rId15"/>
    <p:sldId id="273" r:id="rId16"/>
    <p:sldId id="276" r:id="rId17"/>
    <p:sldId id="274" r:id="rId18"/>
    <p:sldId id="275" r:id="rId19"/>
    <p:sldId id="278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109" d="100"/>
          <a:sy n="109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1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A2DF0-BF80-45B4-B38E-220730BBBD5F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28276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B6B34-8069-407A-8A87-58540827BDA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71491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E5DA2-89FE-4A07-B14B-092365367C7D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51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55265-D55A-485B-AAF0-6BCE09A4665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777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5B855-0B48-4984-BC8D-AA0429B9C81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273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2935F-4222-4961-AAA0-128D1F6F3B7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456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971E3-02FE-4765-9571-D8312B5F4CA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26350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CFC24-0498-4C4E-8188-CD33B543282C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69015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C4968-D309-4FAA-A860-FC68E99336C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1534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2A7C5-E2E6-4533-941E-AB805551383B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5617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BB2A4-57E6-4F45-9D43-508B2CC95346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77903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modificar el estilo de texto del patrón</a:t>
            </a:r>
          </a:p>
          <a:p>
            <a:pPr lvl="1"/>
            <a:r>
              <a:rPr lang="es-ES" altLang="zh-TW" smtClean="0"/>
              <a:t>Segundo nivel</a:t>
            </a:r>
          </a:p>
          <a:p>
            <a:pPr lvl="2"/>
            <a:r>
              <a:rPr lang="es-ES" altLang="zh-TW" smtClean="0"/>
              <a:t>Tercer nivel</a:t>
            </a:r>
          </a:p>
          <a:p>
            <a:pPr lvl="3"/>
            <a:r>
              <a:rPr lang="es-ES" altLang="zh-TW" smtClean="0"/>
              <a:t>Cuarto nivel</a:t>
            </a:r>
          </a:p>
          <a:p>
            <a:pPr lvl="4"/>
            <a:r>
              <a:rPr lang="es-ES" altLang="zh-TW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50395B40-1871-427F-9428-C005B6F638BB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3573463"/>
            <a:ext cx="5616575" cy="1295400"/>
          </a:xfrm>
          <a:noFill/>
        </p:spPr>
        <p:txBody>
          <a:bodyPr/>
          <a:lstStyle/>
          <a:p>
            <a:pPr algn="l" eaLnBrk="1" hangingPunct="1"/>
            <a:r>
              <a:rPr lang="zh-TW" altLang="en-US" sz="3600" b="1" smtClean="0">
                <a:solidFill>
                  <a:srgbClr val="1C1C1C"/>
                </a:solidFill>
              </a:rPr>
              <a:t>非監督學習與類神經網路</a:t>
            </a:r>
            <a:endParaRPr lang="es-ES" altLang="zh-TW" sz="3600" b="1" smtClean="0">
              <a:solidFill>
                <a:srgbClr val="1C1C1C"/>
              </a:solidFill>
              <a:ea typeface="新細明體" panose="02020500000000000000" pitchFamily="18" charset="-120"/>
            </a:endParaRPr>
          </a:p>
        </p:txBody>
      </p:sp>
      <p:sp>
        <p:nvSpPr>
          <p:cNvPr id="2051" name="Rectangle 125"/>
          <p:cNvSpPr>
            <a:spLocks noChangeArrowheads="1"/>
          </p:cNvSpPr>
          <p:nvPr/>
        </p:nvSpPr>
        <p:spPr bwMode="auto">
          <a:xfrm>
            <a:off x="468313" y="4941888"/>
            <a:ext cx="504031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UY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201</a:t>
            </a:r>
            <a:r>
              <a:rPr lang="en-US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8</a:t>
            </a:r>
            <a:r>
              <a:rPr lang="es-UY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12</a:t>
            </a:r>
            <a:r>
              <a:rPr lang="es-UY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b="1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20</a:t>
            </a:r>
            <a:endParaRPr lang="es-ES" altLang="zh-TW" sz="2000" b="1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鄰近區域</a:t>
            </a: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SOM</a:t>
            </a:r>
            <a:r>
              <a:rPr lang="zh-TW" altLang="en-US" sz="2800" smtClean="0"/>
              <a:t>網路學習的過程中，有一個重要的關係存在於網路的神經元間</a:t>
            </a:r>
            <a:r>
              <a:rPr lang="en-US" altLang="zh-TW" sz="2800" smtClean="0"/>
              <a:t>……</a:t>
            </a:r>
          </a:p>
          <a:p>
            <a:pPr eaLnBrk="1" hangingPunct="1"/>
            <a:endParaRPr lang="zh-TW" altLang="en-US" sz="2800" smtClean="0"/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1371600" y="2590800"/>
            <a:ext cx="6324600" cy="3124200"/>
          </a:xfrm>
          <a:prstGeom prst="foldedCorner">
            <a:avLst>
              <a:gd name="adj" fmla="val 18273"/>
            </a:avLst>
          </a:prstGeom>
          <a:gradFill rotWithShape="0">
            <a:gsLst>
              <a:gs pos="0">
                <a:schemeClr val="accent1"/>
              </a:gs>
              <a:gs pos="100000">
                <a:srgbClr val="A0B8E8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5" name="Rectangle 4"/>
          <p:cNvSpPr txBox="1">
            <a:spLocks noChangeArrowheads="1"/>
          </p:cNvSpPr>
          <p:nvPr/>
        </p:nvSpPr>
        <p:spPr bwMode="auto">
          <a:xfrm>
            <a:off x="1295400" y="2895600"/>
            <a:ext cx="6172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en-US" altLang="zh-TW" sz="2200">
                <a:ea typeface="華康細圓體"/>
                <a:cs typeface="華康細圓體"/>
              </a:rPr>
              <a:t>	</a:t>
            </a:r>
            <a:r>
              <a:rPr lang="zh-TW" altLang="en-US" sz="2200">
                <a:ea typeface="華康細圓體"/>
                <a:cs typeface="華康細圓體"/>
              </a:rPr>
              <a:t>神經元間有著鄰近關係，讓優勝的神經元在進行連結權重調整時，也會將這樣的訊息傳遞給鄰近的神經元，讓鄰近的神經元也隨著進行連結權重調整，如此有助於網路神經元間的拓樸映射關係。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華康儷細黑" pitchFamily="49" charset="-120"/>
                <a:cs typeface="Arial" charset="0"/>
              </a:rPr>
              <a:t>拓樸層間鄰近神經元及鄰近半徑遞減示意圖</a:t>
            </a:r>
            <a:r>
              <a:rPr lang="zh-TW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Arial" charset="0"/>
              </a:rPr>
              <a:t> </a:t>
            </a:r>
          </a:p>
        </p:txBody>
      </p:sp>
      <p:pic>
        <p:nvPicPr>
          <p:cNvPr id="11267" name="Picture 7" descr="6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7"/>
          <a:stretch>
            <a:fillRect/>
          </a:stretch>
        </p:blipFill>
        <p:spPr bwMode="auto">
          <a:xfrm>
            <a:off x="762000" y="2438400"/>
            <a:ext cx="36671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9" descr="6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5"/>
          <a:stretch>
            <a:fillRect/>
          </a:stretch>
        </p:blipFill>
        <p:spPr bwMode="auto">
          <a:xfrm>
            <a:off x="5181600" y="2209800"/>
            <a:ext cx="3733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範例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kohonen</a:t>
            </a:r>
            <a:r>
              <a:rPr lang="zh-TW" altLang="en-US" smtClean="0"/>
              <a:t> </a:t>
            </a:r>
            <a:r>
              <a:rPr lang="en-US" altLang="zh-TW" smtClean="0"/>
              <a:t>package in R</a:t>
            </a:r>
          </a:p>
          <a:p>
            <a:pPr eaLnBrk="1" hangingPunct="1"/>
            <a:r>
              <a:rPr lang="en-US" altLang="zh-TW" smtClean="0"/>
              <a:t>MBA admission data </a:t>
            </a:r>
            <a:endParaRPr lang="zh-TW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從另一個角度來看 </a:t>
            </a:r>
            <a:r>
              <a:rPr lang="en-US" altLang="zh-TW" smtClean="0"/>
              <a:t>……</a:t>
            </a:r>
            <a:endParaRPr lang="zh-TW" altLang="en-US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自組織特徵映射的過程也是一個聚類的過程</a:t>
            </a:r>
          </a:p>
          <a:p>
            <a:pPr eaLnBrk="1" hangingPunct="1"/>
            <a:r>
              <a:rPr lang="en-US" altLang="zh-TW" smtClean="0"/>
              <a:t>SOM</a:t>
            </a:r>
            <a:r>
              <a:rPr lang="zh-TW" altLang="en-US" smtClean="0"/>
              <a:t>可視為聚類演算法（</a:t>
            </a:r>
            <a:r>
              <a:rPr lang="en-US" altLang="zh-TW" smtClean="0"/>
              <a:t>clustering algorithm</a:t>
            </a:r>
            <a:r>
              <a:rPr lang="zh-TW" altLang="en-US" smtClean="0"/>
              <a:t>）的一種。</a:t>
            </a:r>
          </a:p>
          <a:p>
            <a:pPr lvl="1" eaLnBrk="1" hangingPunct="1"/>
            <a:r>
              <a:rPr lang="zh-TW" altLang="en-US" smtClean="0"/>
              <a:t>可將一群未經標示的樣本，透過此演算法，從中尋找某些相似的特性，然後再將這些具有相似特性的樣本聚集成一類。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自動編碼器 </a:t>
            </a:r>
            <a:r>
              <a:rPr lang="en-US" altLang="zh-TW" smtClean="0"/>
              <a:t>(Autoencoder)</a:t>
            </a:r>
            <a:endParaRPr lang="zh-TW" altLang="en-US" smtClean="0"/>
          </a:p>
        </p:txBody>
      </p:sp>
      <p:sp>
        <p:nvSpPr>
          <p:cNvPr id="1433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Autoencoder </a:t>
            </a:r>
            <a:r>
              <a:rPr lang="zh-CN" altLang="en-US" smtClean="0"/>
              <a:t>簡單來說就是將有很多</a:t>
            </a:r>
            <a:r>
              <a:rPr lang="en-US" altLang="zh-CN" smtClean="0"/>
              <a:t>Feature</a:t>
            </a:r>
            <a:r>
              <a:rPr lang="zh-CN" altLang="en-US" smtClean="0"/>
              <a:t>的資料進行壓縮，之後再進行解壓的過程。本質上來說，它也是一個對資料的非監督學習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它的主要功能即對資料進行非監督學習，並將壓縮之後得到的“特徵值”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之後再將壓縮過的“特徵值”進行解壓，得到的最終結果與原始資料進行比較，對此進行非監督學習。</a:t>
            </a:r>
            <a:endParaRPr lang="zh-TW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編碼與解碼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zh-TW" altLang="en-US" smtClean="0"/>
              <a:t>壓縮與解壓縮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pic>
        <p:nvPicPr>
          <p:cNvPr id="1536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54213"/>
            <a:ext cx="8229600" cy="38179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有時神經網路要接受大量的輸入資訊</a:t>
            </a:r>
            <a:r>
              <a:rPr lang="zh-TW" altLang="en-US" sz="2800" smtClean="0"/>
              <a:t>，</a:t>
            </a:r>
            <a:r>
              <a:rPr lang="zh-CN" altLang="en-US" sz="2800" smtClean="0"/>
              <a:t>比如輸入資訊是高</a:t>
            </a:r>
            <a:r>
              <a:rPr lang="zh-TW" altLang="en-US" sz="2800" smtClean="0"/>
              <a:t>畫質</a:t>
            </a:r>
            <a:r>
              <a:rPr lang="zh-CN" altLang="en-US" sz="2800" smtClean="0"/>
              <a:t>圖片時</a:t>
            </a:r>
            <a:r>
              <a:rPr lang="zh-TW" altLang="en-US" sz="2800" smtClean="0"/>
              <a:t>，</a:t>
            </a:r>
            <a:r>
              <a:rPr lang="zh-CN" altLang="en-US" sz="2800" smtClean="0"/>
              <a:t>輸入信息量可能達到上千萬</a:t>
            </a:r>
            <a:r>
              <a:rPr lang="zh-TW" altLang="en-US" sz="2800" smtClean="0"/>
              <a:t>，</a:t>
            </a:r>
            <a:r>
              <a:rPr lang="zh-CN" altLang="en-US" sz="2800" smtClean="0"/>
              <a:t>讓神經網路直接從上千萬個資訊源中學習是一件很吃力的工作</a:t>
            </a:r>
            <a:r>
              <a:rPr lang="zh-TW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zh-CN" altLang="en-US" sz="2800" smtClean="0"/>
              <a:t>所以</a:t>
            </a:r>
            <a:r>
              <a:rPr lang="zh-TW" altLang="en-US" sz="2800" smtClean="0"/>
              <a:t>，</a:t>
            </a:r>
            <a:r>
              <a:rPr lang="zh-CN" altLang="en-US" sz="2800" smtClean="0"/>
              <a:t>何不壓縮一下</a:t>
            </a:r>
            <a:r>
              <a:rPr lang="zh-TW" altLang="en-US" sz="2800" smtClean="0"/>
              <a:t>，</a:t>
            </a:r>
            <a:r>
              <a:rPr lang="zh-CN" altLang="en-US" sz="2800" smtClean="0"/>
              <a:t>提取出原圖片中的最具代表性的資訊</a:t>
            </a:r>
            <a:r>
              <a:rPr lang="zh-TW" altLang="en-US" sz="2800" smtClean="0"/>
              <a:t>，</a:t>
            </a:r>
            <a:r>
              <a:rPr lang="zh-CN" altLang="en-US" sz="2800" smtClean="0"/>
              <a:t>縮減輸入信息量</a:t>
            </a:r>
            <a:r>
              <a:rPr lang="zh-TW" altLang="en-US" sz="2800" smtClean="0"/>
              <a:t>，</a:t>
            </a:r>
            <a:r>
              <a:rPr lang="zh-CN" altLang="en-US" sz="2800" smtClean="0"/>
              <a:t>再把縮減過後的資訊放進神經網路學習</a:t>
            </a:r>
            <a:r>
              <a:rPr lang="zh-TW" altLang="en-US" sz="2800" smtClean="0"/>
              <a:t>。</a:t>
            </a:r>
            <a:r>
              <a:rPr lang="zh-CN" altLang="en-US" sz="2800" smtClean="0"/>
              <a:t>這樣學習起來就簡單輕鬆了</a:t>
            </a:r>
            <a:r>
              <a:rPr lang="zh-TW" altLang="en-US" sz="2800" smtClean="0"/>
              <a:t>，</a:t>
            </a:r>
            <a:r>
              <a:rPr lang="zh-CN" altLang="en-US" sz="2800" smtClean="0"/>
              <a:t>所以自編碼就能在這時發揮作用</a:t>
            </a:r>
            <a:r>
              <a:rPr lang="zh-TW" altLang="en-US" sz="2800" smtClean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編碼器 </a:t>
            </a:r>
            <a:r>
              <a:rPr lang="en-US" altLang="zh-TW" smtClean="0"/>
              <a:t>(Encoder)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916113"/>
            <a:ext cx="4467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解碼器 </a:t>
            </a:r>
            <a:r>
              <a:rPr lang="en-US" altLang="zh-TW" smtClean="0"/>
              <a:t>(Decoder)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03400"/>
            <a:ext cx="7480300" cy="405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範例</a:t>
            </a:r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autoencoder</a:t>
            </a:r>
            <a:r>
              <a:rPr lang="zh-TW" altLang="en-US" smtClean="0"/>
              <a:t> </a:t>
            </a:r>
            <a:r>
              <a:rPr lang="en-US" altLang="zh-TW" smtClean="0"/>
              <a:t>package in R</a:t>
            </a:r>
          </a:p>
          <a:p>
            <a:pPr eaLnBrk="1" hangingPunct="1"/>
            <a:r>
              <a:rPr lang="en-US" altLang="zh-TW" smtClean="0"/>
              <a:t>MBA admission data </a:t>
            </a:r>
            <a:endParaRPr lang="zh-TW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基本精神</a:t>
            </a:r>
          </a:p>
        </p:txBody>
      </p:sp>
      <p:sp>
        <p:nvSpPr>
          <p:cNvPr id="3075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非監督式的類神經網路在缺乏期望輸出值的情況下，能夠自行發掘出資料中的那些特徵是重要的或是可忽略的，以便將資料作“群聚” </a:t>
            </a:r>
            <a:r>
              <a:rPr lang="en-US" altLang="zh-TW" smtClean="0"/>
              <a:t>(clustering) </a:t>
            </a:r>
            <a:r>
              <a:rPr lang="zh-TW" altLang="en-US" smtClean="0"/>
              <a:t>的處理。</a:t>
            </a:r>
          </a:p>
          <a:p>
            <a:pPr lvl="1" eaLnBrk="1" hangingPunct="1"/>
            <a:r>
              <a:rPr lang="zh-TW" altLang="en-US" smtClean="0"/>
              <a:t>這些特徵是根植於非監督式學習</a:t>
            </a:r>
          </a:p>
          <a:p>
            <a:pPr lvl="1" eaLnBrk="1" hangingPunct="1"/>
            <a:r>
              <a:rPr lang="zh-TW" altLang="en-US" smtClean="0"/>
              <a:t> 此種演算法多用於聚類型的類神經網路，可降低高維度系統的複雜性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自組特徵映射網路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z="2800" smtClean="0"/>
              <a:t>（</a:t>
            </a:r>
            <a:r>
              <a:rPr lang="en-US" altLang="zh-TW" sz="2800" smtClean="0"/>
              <a:t>Self-Organizing Map, SOM</a:t>
            </a:r>
            <a:r>
              <a:rPr lang="zh-TW" altLang="en-US" sz="2800" smtClean="0"/>
              <a:t>） 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首先由 </a:t>
            </a:r>
            <a:r>
              <a:rPr lang="en-US" altLang="zh-TW" sz="2800" smtClean="0"/>
              <a:t>Kohonen </a:t>
            </a:r>
            <a:r>
              <a:rPr lang="zh-TW" altLang="en-US" sz="2800" smtClean="0"/>
              <a:t>提出，屬於前饋式、非監督式神經網路 </a:t>
            </a:r>
          </a:p>
          <a:p>
            <a:pPr eaLnBrk="1" hangingPunct="1"/>
            <a:r>
              <a:rPr lang="zh-TW" altLang="en-US" sz="2800" smtClean="0"/>
              <a:t>以特徵映射的方式，將任意維度的輸入向量，映射至較低維（度）的特徵映射圖上 </a:t>
            </a:r>
          </a:p>
          <a:p>
            <a:pPr eaLnBrk="1" hangingPunct="1"/>
            <a:endParaRPr lang="zh-TW" altLang="en-US" sz="2800" smtClean="0"/>
          </a:p>
        </p:txBody>
      </p:sp>
      <p:pic>
        <p:nvPicPr>
          <p:cNvPr id="5" name="Picture 22" descr="6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429000"/>
            <a:ext cx="3073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大腦皮質中的特徵映射</a:t>
            </a:r>
          </a:p>
        </p:txBody>
      </p:sp>
      <p:pic>
        <p:nvPicPr>
          <p:cNvPr id="5123" name="Picture 4" descr="F4-8-20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97038"/>
            <a:ext cx="5295900" cy="433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</a:t>
            </a:r>
            <a:r>
              <a:rPr lang="zh-TW" altLang="en-US" smtClean="0"/>
              <a:t>網路架構</a:t>
            </a: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輸入層</a:t>
            </a:r>
          </a:p>
          <a:p>
            <a:pPr lvl="1" eaLnBrk="1" hangingPunct="1"/>
            <a:r>
              <a:rPr lang="zh-TW" altLang="en-US" smtClean="0"/>
              <a:t>用以表現網路的輸入變數，即訓練範例的輸入向量，或稱特徵向量，其處理單元數目依問題而定，每一個處理單元代表著輸入向量的每一個元素，亦即該輸入資料所擁有的特徵。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輸出層</a:t>
            </a:r>
          </a:p>
          <a:p>
            <a:pPr lvl="1" eaLnBrk="1" hangingPunct="1"/>
            <a:r>
              <a:rPr lang="zh-TW" altLang="en-US" smtClean="0"/>
              <a:t>用以表現網路的輸出變數，及訓練範例的聚類，其處理單元數目依問題而定。其結構本身有</a:t>
            </a:r>
            <a:r>
              <a:rPr lang="en-US" altLang="zh-TW" smtClean="0"/>
              <a:t>『</a:t>
            </a:r>
            <a:r>
              <a:rPr lang="zh-TW" altLang="en-US" smtClean="0"/>
              <a:t>網路拓樸</a:t>
            </a:r>
            <a:r>
              <a:rPr lang="en-US" altLang="zh-TW" smtClean="0"/>
              <a:t>』</a:t>
            </a:r>
            <a:r>
              <a:rPr lang="zh-TW" altLang="en-US" smtClean="0"/>
              <a:t>以及</a:t>
            </a:r>
            <a:r>
              <a:rPr lang="en-US" altLang="zh-TW" smtClean="0"/>
              <a:t>『</a:t>
            </a:r>
            <a:r>
              <a:rPr lang="zh-TW" altLang="en-US" smtClean="0"/>
              <a:t>鄰近區域</a:t>
            </a:r>
            <a:r>
              <a:rPr lang="en-US" altLang="zh-TW" smtClean="0"/>
              <a:t>』(Neighborhood)</a:t>
            </a:r>
            <a:r>
              <a:rPr lang="zh-TW" altLang="en-US" smtClean="0"/>
              <a:t>的觀念。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依據目前的輸入向量在神經元間彼此相互競爭，優勝的神經元可獲得調整連結權重向量的機會；</a:t>
            </a:r>
            <a:endParaRPr lang="en-US" altLang="zh-TW" sz="2800" smtClean="0"/>
          </a:p>
          <a:p>
            <a:pPr eaLnBrk="1" hangingPunct="1"/>
            <a:r>
              <a:rPr lang="zh-TW" altLang="en-US" sz="2800" smtClean="0"/>
              <a:t>而最後輸出層的神經元會依據輸入向量的「特徵」以有意義的「拓樸結構」（</a:t>
            </a:r>
            <a:r>
              <a:rPr lang="en-US" altLang="zh-TW" sz="2800" smtClean="0"/>
              <a:t>topological structure</a:t>
            </a:r>
            <a:r>
              <a:rPr lang="zh-TW" altLang="en-US" sz="2800" smtClean="0"/>
              <a:t>）展現在輸出空間中，</a:t>
            </a:r>
            <a:endParaRPr lang="en-US" altLang="zh-TW" sz="2800" smtClean="0"/>
          </a:p>
          <a:p>
            <a:pPr eaLnBrk="1" hangingPunct="1"/>
            <a:r>
              <a:rPr lang="zh-TW" altLang="en-US" sz="2800" smtClean="0"/>
              <a:t>由於所產生的拓樸結構圖可以反應所有輸入值間的分布關係，因此將此網路稱作為自組特徵映射網路，而該映射圖也可稱為拓樸圖（</a:t>
            </a:r>
            <a:r>
              <a:rPr lang="en-US" altLang="zh-TW" sz="2800" smtClean="0"/>
              <a:t>topology</a:t>
            </a:r>
            <a:r>
              <a:rPr lang="zh-TW" altLang="en-US" sz="2800" smtClean="0"/>
              <a:t>）。 </a:t>
            </a:r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演算法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對於 </a:t>
            </a:r>
            <a:r>
              <a:rPr lang="en-US" altLang="zh-TW" sz="2800" smtClean="0"/>
              <a:t>N </a:t>
            </a:r>
            <a:r>
              <a:rPr lang="zh-TW" altLang="en-US" sz="2800" smtClean="0"/>
              <a:t>個維度的輸入值，以 </a:t>
            </a:r>
            <a:r>
              <a:rPr lang="en-US" altLang="zh-TW" sz="2800" smtClean="0"/>
              <a:t>X </a:t>
            </a:r>
            <a:r>
              <a:rPr lang="zh-TW" altLang="en-US" sz="2800" smtClean="0"/>
              <a:t>表示輸入向量</a:t>
            </a:r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zh-TW" altLang="en-US" sz="2800" smtClean="0"/>
              <a:t>第 </a:t>
            </a:r>
            <a:r>
              <a:rPr lang="en-US" altLang="zh-TW" sz="2800" smtClean="0"/>
              <a:t>j </a:t>
            </a:r>
            <a:r>
              <a:rPr lang="zh-TW" altLang="en-US" sz="2800" smtClean="0"/>
              <a:t>個神經元的連結權重</a:t>
            </a:r>
          </a:p>
          <a:p>
            <a:pPr eaLnBrk="1" hangingPunct="1"/>
            <a:endParaRPr lang="zh-TW" altLang="en-US" sz="2800" smtClean="0"/>
          </a:p>
        </p:txBody>
      </p:sp>
      <p:graphicFrame>
        <p:nvGraphicFramePr>
          <p:cNvPr id="8196" name="物件 3"/>
          <p:cNvGraphicFramePr>
            <a:graphicFrameLocks noChangeAspect="1"/>
          </p:cNvGraphicFramePr>
          <p:nvPr/>
        </p:nvGraphicFramePr>
        <p:xfrm>
          <a:off x="990600" y="2108200"/>
          <a:ext cx="2541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270000" imgH="279400" progId="Equation.DSMT4">
                  <p:embed/>
                </p:oleObj>
              </mc:Choice>
              <mc:Fallback>
                <p:oleObj name="Equation" r:id="rId3" imgW="1270000" imgH="2794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08200"/>
                        <a:ext cx="25415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971550" y="3789363"/>
          <a:ext cx="3635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816100" imgH="533400" progId="Equation.DSMT4">
                  <p:embed/>
                </p:oleObj>
              </mc:Choice>
              <mc:Fallback>
                <p:oleObj name="Equation" r:id="rId5" imgW="18161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3635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7" descr="6-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5052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計算距離，並選取出優勝神經元 </a:t>
            </a:r>
            <a:endParaRPr lang="zh-TW" altLang="en-US" dirty="0"/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371600" y="2057400"/>
          <a:ext cx="528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2641320" imgH="317160" progId="Equation.DSMT4">
                  <p:embed/>
                </p:oleObj>
              </mc:Choice>
              <mc:Fallback>
                <p:oleObj name="Equation" r:id="rId3" imgW="2641320" imgH="317160" progId="Equation.DSMT4">
                  <p:embed/>
                  <p:pic>
                    <p:nvPicPr>
                      <p:cNvPr id="92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5283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457200" y="39624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76300" indent="-419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954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 typeface="Wingdings 2" panose="05020102010507070707" pitchFamily="18" charset="2"/>
              <a:buChar char="ì"/>
            </a:pPr>
            <a:r>
              <a:rPr lang="zh-TW" alt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華康細圓體"/>
              </a:rPr>
              <a:t>每一筆輸入向量所對應出的優勝神經元都不盡相同，因此每個神經元被調整的次數及時機也不一定相同或有規則可循，完全端視輸入向量間的分布關係。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295400" y="2895600"/>
            <a:ext cx="602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</a:t>
            </a:r>
            <a:r>
              <a:rPr lang="en-US" altLang="zh-TW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q</a:t>
            </a:r>
            <a:r>
              <a:rPr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(</a:t>
            </a:r>
            <a:r>
              <a:rPr lang="en-US" altLang="zh-TW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X</a:t>
            </a:r>
            <a:r>
              <a:rPr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 </a:t>
            </a:r>
            <a:r>
              <a:rPr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為輸入向量</a:t>
            </a:r>
            <a:r>
              <a:rPr lang="en-US" altLang="zh-TW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X</a:t>
            </a:r>
            <a:r>
              <a:rPr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與所有神經元連結權重的最短距離</a:t>
            </a:r>
          </a:p>
          <a:p>
            <a:r>
              <a:rPr lang="zh-TW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該神經元則稱為優勝神經元</a:t>
            </a:r>
            <a:r>
              <a:rPr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186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競爭式學習法則</a:t>
            </a:r>
          </a:p>
          <a:p>
            <a:pPr lvl="1" eaLnBrk="1" hangingPunct="1"/>
            <a:r>
              <a:rPr lang="zh-TW" altLang="en-US" smtClean="0"/>
              <a:t>每筆輸入向量都必須尋找其對應的優勝神經元，即與該輸入向量最近似的神經元，進而調整該神經元的連結權重。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距離計算公式  </a:t>
            </a:r>
          </a:p>
          <a:p>
            <a:pPr lvl="1" eaLnBrk="1" hangingPunct="1"/>
            <a:r>
              <a:rPr lang="zh-TW" altLang="en-US" smtClean="0"/>
              <a:t>比較所有神經元的連結權重與輸入向量間的距離 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歐幾里德基距離公式（簡稱歐氏距離）、加權距離公式、</a:t>
            </a:r>
            <a:r>
              <a:rPr lang="en-US" altLang="zh-TW" smtClean="0"/>
              <a:t>Manhattan</a:t>
            </a:r>
            <a:r>
              <a:rPr lang="zh-TW" altLang="en-US" smtClean="0"/>
              <a:t>距離公式等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10568</TotalTime>
  <Words>819</Words>
  <Application>Microsoft Office PowerPoint</Application>
  <PresentationFormat>如螢幕大小 (4:3)</PresentationFormat>
  <Paragraphs>57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</vt:lpstr>
      <vt:lpstr>Calibri</vt:lpstr>
      <vt:lpstr>新細明體</vt:lpstr>
      <vt:lpstr>微軟正黑體</vt:lpstr>
      <vt:lpstr>華康細圓體</vt:lpstr>
      <vt:lpstr>華康儷細黑</vt:lpstr>
      <vt:lpstr>標楷體</vt:lpstr>
      <vt:lpstr>Diseño predeterminado</vt:lpstr>
      <vt:lpstr>MathType 4.0 Equation</vt:lpstr>
      <vt:lpstr>非監督學習與類神經網路</vt:lpstr>
      <vt:lpstr>基本精神</vt:lpstr>
      <vt:lpstr>自組特徵映射網路 （Self-Organizing Map, SOM） </vt:lpstr>
      <vt:lpstr>大腦皮質中的特徵映射</vt:lpstr>
      <vt:lpstr>SOM網路架構</vt:lpstr>
      <vt:lpstr>PowerPoint 簡報</vt:lpstr>
      <vt:lpstr>演算法</vt:lpstr>
      <vt:lpstr>演算法</vt:lpstr>
      <vt:lpstr>PowerPoint 簡報</vt:lpstr>
      <vt:lpstr>鄰近區域</vt:lpstr>
      <vt:lpstr>PowerPoint 簡報</vt:lpstr>
      <vt:lpstr>範例</vt:lpstr>
      <vt:lpstr>從另一個角度來看 ……</vt:lpstr>
      <vt:lpstr>自動編碼器 (Autoencoder)</vt:lpstr>
      <vt:lpstr>編碼與解碼 (壓縮與解壓縮)</vt:lpstr>
      <vt:lpstr>PowerPoint 簡報</vt:lpstr>
      <vt:lpstr>編碼器 (Encoder)</vt:lpstr>
      <vt:lpstr>解碼器 (Decoder)</vt:lpstr>
      <vt:lpstr>範例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Administrator</dc:creator>
  <cp:lastModifiedBy>Windows 使用者</cp:lastModifiedBy>
  <cp:revision>739</cp:revision>
  <dcterms:created xsi:type="dcterms:W3CDTF">2010-05-23T14:28:12Z</dcterms:created>
  <dcterms:modified xsi:type="dcterms:W3CDTF">2018-12-19T23:05:15Z</dcterms:modified>
</cp:coreProperties>
</file>