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0" r:id="rId2"/>
    <p:sldId id="257" r:id="rId3"/>
    <p:sldId id="264" r:id="rId4"/>
    <p:sldId id="258" r:id="rId5"/>
    <p:sldId id="259" r:id="rId6"/>
    <p:sldId id="260" r:id="rId7"/>
    <p:sldId id="271" r:id="rId8"/>
    <p:sldId id="261" r:id="rId9"/>
    <p:sldId id="262" r:id="rId10"/>
    <p:sldId id="263" r:id="rId11"/>
    <p:sldId id="265" r:id="rId12"/>
    <p:sldId id="266" r:id="rId13"/>
    <p:sldId id="267" r:id="rId14"/>
    <p:sldId id="268" r:id="rId15"/>
    <p:sldId id="269" r:id="rId16"/>
    <p:sldId id="272" r:id="rId17"/>
    <p:sldId id="273" r:id="rId18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1010E4B-C70B-47D8-B3CC-CE1DFB18B492}" type="datetimeFigureOut">
              <a:rPr lang="es-UY"/>
              <a:pPr>
                <a:defRPr/>
              </a:pPr>
              <a:t>27/9/2018</a:t>
            </a:fld>
            <a:endParaRPr lang="es-UY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UY" noProof="0" smtClean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UY" noProof="0" smtClean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E63FC97-C40B-4DCC-A4C6-96B0DF53B7F7}" type="slidenum">
              <a:rPr lang="es-UY" altLang="zh-TW"/>
              <a:pPr/>
              <a:t>‹#›</a:t>
            </a:fld>
            <a:endParaRPr lang="es-UY" altLang="zh-TW"/>
          </a:p>
        </p:txBody>
      </p:sp>
    </p:spTree>
    <p:extLst>
      <p:ext uri="{BB962C8B-B14F-4D97-AF65-F5344CB8AC3E}">
        <p14:creationId xmlns:p14="http://schemas.microsoft.com/office/powerpoint/2010/main" val="26249911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UY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59DFD-543F-4EC9-A392-F46E96CEE03E}" type="slidenum">
              <a:rPr lang="es-ES" altLang="zh-TW"/>
              <a:pPr/>
              <a:t>‹#›</a:t>
            </a:fld>
            <a:endParaRPr lang="es-ES" altLang="zh-TW"/>
          </a:p>
        </p:txBody>
      </p:sp>
    </p:spTree>
    <p:extLst>
      <p:ext uri="{BB962C8B-B14F-4D97-AF65-F5344CB8AC3E}">
        <p14:creationId xmlns:p14="http://schemas.microsoft.com/office/powerpoint/2010/main" val="3924950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36DED8-A6DE-4958-9ABC-C579B60AAD9A}" type="slidenum">
              <a:rPr lang="es-ES" altLang="zh-TW"/>
              <a:pPr/>
              <a:t>‹#›</a:t>
            </a:fld>
            <a:endParaRPr lang="es-ES" altLang="zh-TW"/>
          </a:p>
        </p:txBody>
      </p:sp>
    </p:spTree>
    <p:extLst>
      <p:ext uri="{BB962C8B-B14F-4D97-AF65-F5344CB8AC3E}">
        <p14:creationId xmlns:p14="http://schemas.microsoft.com/office/powerpoint/2010/main" val="161600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50A141-2E2D-4200-B7B2-0FCAF38A3529}" type="slidenum">
              <a:rPr lang="es-ES" altLang="zh-TW"/>
              <a:pPr/>
              <a:t>‹#›</a:t>
            </a:fld>
            <a:endParaRPr lang="es-ES" altLang="zh-TW"/>
          </a:p>
        </p:txBody>
      </p:sp>
    </p:spTree>
    <p:extLst>
      <p:ext uri="{BB962C8B-B14F-4D97-AF65-F5344CB8AC3E}">
        <p14:creationId xmlns:p14="http://schemas.microsoft.com/office/powerpoint/2010/main" val="2931059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98B392-D06B-4564-9780-AE535637BD29}" type="slidenum">
              <a:rPr lang="es-ES" altLang="zh-TW"/>
              <a:pPr/>
              <a:t>‹#›</a:t>
            </a:fld>
            <a:endParaRPr lang="es-ES" altLang="zh-TW"/>
          </a:p>
        </p:txBody>
      </p:sp>
    </p:spTree>
    <p:extLst>
      <p:ext uri="{BB962C8B-B14F-4D97-AF65-F5344CB8AC3E}">
        <p14:creationId xmlns:p14="http://schemas.microsoft.com/office/powerpoint/2010/main" val="112996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19B126-C373-4E25-AE6F-6EAD6347FA1C}" type="slidenum">
              <a:rPr lang="es-ES" altLang="zh-TW"/>
              <a:pPr/>
              <a:t>‹#›</a:t>
            </a:fld>
            <a:endParaRPr lang="es-ES" altLang="zh-TW"/>
          </a:p>
        </p:txBody>
      </p:sp>
    </p:spTree>
    <p:extLst>
      <p:ext uri="{BB962C8B-B14F-4D97-AF65-F5344CB8AC3E}">
        <p14:creationId xmlns:p14="http://schemas.microsoft.com/office/powerpoint/2010/main" val="3066334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0030B4-332E-4B28-A583-6B540511B758}" type="slidenum">
              <a:rPr lang="es-ES" altLang="zh-TW"/>
              <a:pPr/>
              <a:t>‹#›</a:t>
            </a:fld>
            <a:endParaRPr lang="es-ES" altLang="zh-TW"/>
          </a:p>
        </p:txBody>
      </p:sp>
    </p:spTree>
    <p:extLst>
      <p:ext uri="{BB962C8B-B14F-4D97-AF65-F5344CB8AC3E}">
        <p14:creationId xmlns:p14="http://schemas.microsoft.com/office/powerpoint/2010/main" val="2001396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C859FD-FCAB-40AE-9FE1-F89F01A363FE}" type="slidenum">
              <a:rPr lang="es-ES" altLang="zh-TW"/>
              <a:pPr/>
              <a:t>‹#›</a:t>
            </a:fld>
            <a:endParaRPr lang="es-ES" altLang="zh-TW"/>
          </a:p>
        </p:txBody>
      </p:sp>
    </p:spTree>
    <p:extLst>
      <p:ext uri="{BB962C8B-B14F-4D97-AF65-F5344CB8AC3E}">
        <p14:creationId xmlns:p14="http://schemas.microsoft.com/office/powerpoint/2010/main" val="1264642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0BCA87-F692-49C0-AB01-5E8B314ADB7B}" type="slidenum">
              <a:rPr lang="es-ES" altLang="zh-TW"/>
              <a:pPr/>
              <a:t>‹#›</a:t>
            </a:fld>
            <a:endParaRPr lang="es-ES" altLang="zh-TW"/>
          </a:p>
        </p:txBody>
      </p:sp>
    </p:spTree>
    <p:extLst>
      <p:ext uri="{BB962C8B-B14F-4D97-AF65-F5344CB8AC3E}">
        <p14:creationId xmlns:p14="http://schemas.microsoft.com/office/powerpoint/2010/main" val="3891673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19E5C-A317-4AE1-9260-38A74265FC80}" type="slidenum">
              <a:rPr lang="es-ES" altLang="zh-TW"/>
              <a:pPr/>
              <a:t>‹#›</a:t>
            </a:fld>
            <a:endParaRPr lang="es-ES" altLang="zh-TW"/>
          </a:p>
        </p:txBody>
      </p:sp>
    </p:spTree>
    <p:extLst>
      <p:ext uri="{BB962C8B-B14F-4D97-AF65-F5344CB8AC3E}">
        <p14:creationId xmlns:p14="http://schemas.microsoft.com/office/powerpoint/2010/main" val="861392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39A2B0-D1EF-4BAA-8CDE-F5CFC0A9A259}" type="slidenum">
              <a:rPr lang="es-ES" altLang="zh-TW"/>
              <a:pPr/>
              <a:t>‹#›</a:t>
            </a:fld>
            <a:endParaRPr lang="es-ES" altLang="zh-TW"/>
          </a:p>
        </p:txBody>
      </p:sp>
    </p:spTree>
    <p:extLst>
      <p:ext uri="{BB962C8B-B14F-4D97-AF65-F5344CB8AC3E}">
        <p14:creationId xmlns:p14="http://schemas.microsoft.com/office/powerpoint/2010/main" val="489159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UY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D8EABA-6688-4F91-BC72-2DD7D2628642}" type="slidenum">
              <a:rPr lang="es-ES" altLang="zh-TW"/>
              <a:pPr/>
              <a:t>‹#›</a:t>
            </a:fld>
            <a:endParaRPr lang="es-ES" altLang="zh-TW"/>
          </a:p>
        </p:txBody>
      </p:sp>
    </p:spTree>
    <p:extLst>
      <p:ext uri="{BB962C8B-B14F-4D97-AF65-F5344CB8AC3E}">
        <p14:creationId xmlns:p14="http://schemas.microsoft.com/office/powerpoint/2010/main" val="350089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zh-TW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zh-TW" smtClean="0"/>
              <a:t>Haga clic para modificar el estilo de texto del patrón</a:t>
            </a:r>
          </a:p>
          <a:p>
            <a:pPr lvl="1"/>
            <a:r>
              <a:rPr lang="es-ES" altLang="zh-TW" smtClean="0"/>
              <a:t>Segundo nivel</a:t>
            </a:r>
          </a:p>
          <a:p>
            <a:pPr lvl="2"/>
            <a:r>
              <a:rPr lang="es-ES" altLang="zh-TW" smtClean="0"/>
              <a:t>Tercer nivel</a:t>
            </a:r>
          </a:p>
          <a:p>
            <a:pPr lvl="3"/>
            <a:r>
              <a:rPr lang="es-ES" altLang="zh-TW" smtClean="0"/>
              <a:t>Cuarto nivel</a:t>
            </a:r>
          </a:p>
          <a:p>
            <a:pPr lvl="4"/>
            <a:r>
              <a:rPr lang="es-ES" altLang="zh-TW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新細明體" panose="02020500000000000000" pitchFamily="18" charset="-120"/>
              </a:defRPr>
            </a:lvl1pPr>
          </a:lstStyle>
          <a:p>
            <a:fld id="{38CDDD16-1AB2-4F71-A4A2-1DA89FF71B6D}" type="slidenum">
              <a:rPr lang="es-ES" altLang="zh-TW"/>
              <a:pPr/>
              <a:t>‹#›</a:t>
            </a:fld>
            <a:endParaRPr lang="es-E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R</a:t>
            </a:r>
            <a:r>
              <a:rPr lang="zh-TW" altLang="en-US" dirty="0" smtClean="0"/>
              <a:t>基本操作</a:t>
            </a:r>
            <a:r>
              <a:rPr lang="en-US" altLang="zh-TW" dirty="0" smtClean="0"/>
              <a:t>(II)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2018.09.27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191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兩種迴圈的運用</a:t>
            </a:r>
            <a:r>
              <a:rPr lang="zh-TW" altLang="en-US" b="1" dirty="0" smtClean="0"/>
              <a:t>時機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那麼在實際撰寫 </a:t>
            </a:r>
            <a:r>
              <a:rPr lang="en-US" altLang="zh-TW" dirty="0"/>
              <a:t>R </a:t>
            </a:r>
            <a:r>
              <a:rPr lang="zh-TW" altLang="en-US" dirty="0"/>
              <a:t>語言程式的時候，我們何時應該運用 </a:t>
            </a:r>
            <a:r>
              <a:rPr lang="en-US" altLang="zh-TW" dirty="0"/>
              <a:t>for </a:t>
            </a:r>
            <a:r>
              <a:rPr lang="zh-TW" altLang="en-US" dirty="0"/>
              <a:t>迴圈、何時應該運用 </a:t>
            </a:r>
            <a:r>
              <a:rPr lang="en-US" altLang="zh-TW" dirty="0"/>
              <a:t>while </a:t>
            </a:r>
            <a:r>
              <a:rPr lang="zh-TW" altLang="en-US" dirty="0"/>
              <a:t>迴圈呢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r>
              <a:rPr lang="zh-TW" altLang="en-US" dirty="0" smtClean="0"/>
              <a:t>一個</a:t>
            </a:r>
            <a:r>
              <a:rPr lang="zh-TW" altLang="en-US" dirty="0"/>
              <a:t>簡單的判斷是：假如我們明確知道程式需要執行幾次（迭代次數）</a:t>
            </a:r>
            <a:r>
              <a:rPr lang="zh-TW" altLang="en-US" dirty="0" smtClean="0"/>
              <a:t>，就</a:t>
            </a:r>
            <a:r>
              <a:rPr lang="zh-TW" altLang="en-US" dirty="0"/>
              <a:t>可以採用 </a:t>
            </a:r>
            <a:r>
              <a:rPr lang="en-US" altLang="zh-TW" dirty="0"/>
              <a:t>for </a:t>
            </a:r>
            <a:r>
              <a:rPr lang="zh-TW" altLang="en-US" dirty="0"/>
              <a:t>迴圈或 </a:t>
            </a:r>
            <a:r>
              <a:rPr lang="en-US" altLang="zh-TW" dirty="0"/>
              <a:t>while </a:t>
            </a:r>
            <a:r>
              <a:rPr lang="zh-TW" altLang="en-US" dirty="0"/>
              <a:t>迴圈，端看個人偏好；而在不知道迭代次數的情形下，我們就只能採用 </a:t>
            </a:r>
            <a:r>
              <a:rPr lang="en-US" altLang="zh-TW" dirty="0"/>
              <a:t>while </a:t>
            </a:r>
            <a:r>
              <a:rPr lang="zh-TW" altLang="en-US" dirty="0"/>
              <a:t>迴圈了。</a:t>
            </a:r>
          </a:p>
        </p:txBody>
      </p:sp>
    </p:spTree>
    <p:extLst>
      <p:ext uri="{BB962C8B-B14F-4D97-AF65-F5344CB8AC3E}">
        <p14:creationId xmlns:p14="http://schemas.microsoft.com/office/powerpoint/2010/main" val="3893161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if else </a:t>
            </a:r>
            <a:r>
              <a:rPr lang="zh-TW" altLang="en-US" dirty="0" smtClean="0"/>
              <a:t>條件執行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if (</a:t>
            </a:r>
            <a:r>
              <a:rPr lang="zh-TW" altLang="en-US" dirty="0" smtClean="0"/>
              <a:t>條件一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{</a:t>
            </a:r>
          </a:p>
          <a:p>
            <a:pPr marL="0" indent="0">
              <a:buNone/>
            </a:pPr>
            <a:r>
              <a:rPr lang="zh-TW" altLang="en-US" dirty="0" smtClean="0"/>
              <a:t>  </a:t>
            </a:r>
            <a:r>
              <a:rPr lang="en-US" altLang="zh-TW" dirty="0" smtClean="0"/>
              <a:t> </a:t>
            </a:r>
            <a:r>
              <a:rPr lang="zh-TW" altLang="en-US" dirty="0" smtClean="0"/>
              <a:t>程式一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}  else {</a:t>
            </a:r>
          </a:p>
          <a:p>
            <a:pPr marL="0" indent="0">
              <a:buNone/>
            </a:pPr>
            <a:r>
              <a:rPr lang="en-US" altLang="zh-TW" dirty="0" smtClean="0"/>
              <a:t>   </a:t>
            </a:r>
            <a:r>
              <a:rPr lang="zh-TW" altLang="en-US" dirty="0" smtClean="0"/>
              <a:t>程式二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}</a:t>
            </a:r>
          </a:p>
          <a:p>
            <a:r>
              <a:rPr lang="zh-TW" altLang="en-US" dirty="0"/>
              <a:t>如果條件一的判斷結果為 </a:t>
            </a:r>
            <a:r>
              <a:rPr lang="en-US" altLang="zh-TW" dirty="0"/>
              <a:t>TRUE </a:t>
            </a:r>
            <a:r>
              <a:rPr lang="zh-TW" altLang="en-US" dirty="0"/>
              <a:t>就執行程式一，</a:t>
            </a:r>
            <a:r>
              <a:rPr lang="zh-TW" altLang="en-US" dirty="0" smtClean="0"/>
              <a:t>條件</a:t>
            </a:r>
            <a:r>
              <a:rPr lang="zh-TW" altLang="en-US" dirty="0"/>
              <a:t>一</a:t>
            </a:r>
            <a:r>
              <a:rPr lang="zh-TW" altLang="en-US" dirty="0" smtClean="0"/>
              <a:t>的</a:t>
            </a:r>
            <a:r>
              <a:rPr lang="zh-TW" altLang="en-US" dirty="0"/>
              <a:t>判斷結果為 </a:t>
            </a:r>
            <a:r>
              <a:rPr lang="en-US" altLang="zh-TW" dirty="0"/>
              <a:t>TRUE </a:t>
            </a:r>
            <a:r>
              <a:rPr lang="zh-TW" altLang="en-US" dirty="0"/>
              <a:t>就執行程式二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6721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舉例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令</a:t>
            </a:r>
            <a:r>
              <a:rPr lang="en-US" altLang="zh-TW" dirty="0" smtClean="0"/>
              <a:t>gender</a:t>
            </a:r>
            <a:r>
              <a:rPr lang="zh-TW" altLang="en-US" dirty="0" smtClean="0"/>
              <a:t>為你的性別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gender &lt;- “</a:t>
            </a:r>
            <a:r>
              <a:rPr lang="zh-TW" altLang="en-US" dirty="0" smtClean="0"/>
              <a:t>男性</a:t>
            </a:r>
            <a:r>
              <a:rPr lang="en-US" altLang="zh-TW" dirty="0" smtClean="0"/>
              <a:t>”</a:t>
            </a:r>
          </a:p>
          <a:p>
            <a:r>
              <a:rPr lang="zh-TW" altLang="en-US" dirty="0" smtClean="0"/>
              <a:t>如果男性則輸出帥，如果女性則輸出美麗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&gt; </a:t>
            </a:r>
            <a:r>
              <a:rPr lang="en-US" altLang="zh-TW" dirty="0"/>
              <a:t>if (gender == "</a:t>
            </a:r>
            <a:r>
              <a:rPr lang="zh-TW" altLang="en-US" dirty="0"/>
              <a:t>男性</a:t>
            </a:r>
            <a:r>
              <a:rPr lang="en-US" altLang="zh-TW" dirty="0"/>
              <a:t>") {</a:t>
            </a:r>
          </a:p>
          <a:p>
            <a:pPr marL="0" indent="0">
              <a:buNone/>
            </a:pPr>
            <a:r>
              <a:rPr lang="en-US" altLang="zh-TW" dirty="0"/>
              <a:t>+   print("</a:t>
            </a:r>
            <a:r>
              <a:rPr lang="zh-TW" altLang="en-US" dirty="0"/>
              <a:t>帥</a:t>
            </a:r>
            <a:r>
              <a:rPr lang="en-US" altLang="zh-TW" dirty="0"/>
              <a:t>")</a:t>
            </a:r>
          </a:p>
          <a:p>
            <a:pPr marL="0" indent="0">
              <a:buNone/>
            </a:pPr>
            <a:r>
              <a:rPr lang="en-US" altLang="zh-TW" dirty="0"/>
              <a:t>+ } else {</a:t>
            </a:r>
          </a:p>
          <a:p>
            <a:pPr marL="0" indent="0">
              <a:buNone/>
            </a:pPr>
            <a:r>
              <a:rPr lang="en-US" altLang="zh-TW" dirty="0"/>
              <a:t>+   print("</a:t>
            </a:r>
            <a:r>
              <a:rPr lang="zh-TW" altLang="en-US" dirty="0"/>
              <a:t>美麗</a:t>
            </a:r>
            <a:r>
              <a:rPr lang="en-US" altLang="zh-TW" dirty="0"/>
              <a:t>")</a:t>
            </a:r>
          </a:p>
          <a:p>
            <a:pPr marL="0" indent="0">
              <a:buNone/>
            </a:pPr>
            <a:r>
              <a:rPr lang="en-US" altLang="zh-TW" dirty="0"/>
              <a:t>+ }</a:t>
            </a:r>
          </a:p>
          <a:p>
            <a:pPr marL="0" indent="0">
              <a:buNone/>
            </a:pPr>
            <a:r>
              <a:rPr lang="en-US" altLang="zh-TW" dirty="0"/>
              <a:t>[1] "</a:t>
            </a:r>
            <a:r>
              <a:rPr lang="zh-TW" altLang="en-US" dirty="0"/>
              <a:t>帥</a:t>
            </a:r>
            <a:r>
              <a:rPr lang="en-US" altLang="zh-TW" dirty="0"/>
              <a:t>"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99992" y="4365104"/>
            <a:ext cx="41868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/>
              <a:t>ifelse(gender=="男性","帥","美麗")</a:t>
            </a:r>
          </a:p>
        </p:txBody>
      </p:sp>
    </p:spTree>
    <p:extLst>
      <p:ext uri="{BB962C8B-B14F-4D97-AF65-F5344CB8AC3E}">
        <p14:creationId xmlns:p14="http://schemas.microsoft.com/office/powerpoint/2010/main" val="38067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if, else if, else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if (</a:t>
            </a:r>
            <a:r>
              <a:rPr lang="zh-TW" altLang="en-US" dirty="0"/>
              <a:t>條件一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zh-TW" altLang="en-US" dirty="0"/>
              <a:t>  </a:t>
            </a:r>
            <a:r>
              <a:rPr lang="en-US" altLang="zh-TW" dirty="0"/>
              <a:t> </a:t>
            </a:r>
            <a:r>
              <a:rPr lang="zh-TW" altLang="en-US" dirty="0" smtClean="0"/>
              <a:t>程式一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}  </a:t>
            </a:r>
            <a:r>
              <a:rPr lang="en-US" altLang="zh-TW" dirty="0" smtClean="0"/>
              <a:t>else if (</a:t>
            </a:r>
            <a:r>
              <a:rPr lang="zh-TW" altLang="en-US" dirty="0" smtClean="0"/>
              <a:t>條件二</a:t>
            </a:r>
            <a:r>
              <a:rPr lang="en-US" altLang="zh-TW" dirty="0" smtClean="0"/>
              <a:t>) </a:t>
            </a: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zh-TW" altLang="en-US" dirty="0" smtClean="0"/>
              <a:t>程式二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}</a:t>
            </a:r>
            <a:r>
              <a:rPr lang="zh-TW" altLang="en-US" dirty="0" smtClean="0"/>
              <a:t>  </a:t>
            </a:r>
            <a:r>
              <a:rPr lang="en-US" altLang="zh-TW" dirty="0" smtClean="0"/>
              <a:t>else {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</a:t>
            </a:r>
            <a:r>
              <a:rPr lang="zh-TW" altLang="en-US" dirty="0" smtClean="0"/>
              <a:t>程式三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}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74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請把剛才</a:t>
            </a:r>
            <a:r>
              <a:rPr lang="en-US" altLang="zh-TW" dirty="0" smtClean="0"/>
              <a:t>BMI</a:t>
            </a:r>
            <a:r>
              <a:rPr lang="zh-TW" altLang="en-US" dirty="0" smtClean="0"/>
              <a:t>的對照表撰寫成條件式，接著帶入你自己的</a:t>
            </a:r>
            <a:r>
              <a:rPr lang="en-US" altLang="zh-TW" dirty="0" smtClean="0"/>
              <a:t>BMI</a:t>
            </a:r>
            <a:r>
              <a:rPr lang="zh-TW" altLang="en-US" dirty="0" smtClean="0"/>
              <a:t>，看輸出為何？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141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switch </a:t>
            </a:r>
            <a:r>
              <a:rPr lang="zh-TW" altLang="en-US" dirty="0" smtClean="0"/>
              <a:t>條件執行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35352"/>
            <a:ext cx="8229600" cy="4525963"/>
          </a:xfrm>
        </p:spPr>
        <p:txBody>
          <a:bodyPr/>
          <a:lstStyle/>
          <a:p>
            <a:r>
              <a:rPr lang="en-US" altLang="zh-TW" dirty="0"/>
              <a:t>switch(</a:t>
            </a:r>
            <a:r>
              <a:rPr lang="zh-TW" altLang="en-US" dirty="0"/>
              <a:t>回傳數值代表執行第幾個程式片段</a:t>
            </a:r>
            <a:r>
              <a:rPr lang="en-US" altLang="zh-TW" dirty="0"/>
              <a:t>, </a:t>
            </a:r>
            <a:r>
              <a:rPr lang="zh-TW" altLang="en-US" dirty="0"/>
              <a:t>程式片段 </a:t>
            </a:r>
            <a:r>
              <a:rPr lang="en-US" altLang="zh-TW" dirty="0"/>
              <a:t>1, ..., </a:t>
            </a:r>
            <a:r>
              <a:rPr lang="zh-TW" altLang="en-US" dirty="0"/>
              <a:t>程式片段 </a:t>
            </a:r>
            <a:r>
              <a:rPr lang="en-US" altLang="zh-TW" dirty="0"/>
              <a:t>N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/>
              <a:t>&gt; switch(3, 10, 3 + 5, 3 / 3)</a:t>
            </a:r>
          </a:p>
          <a:p>
            <a:pPr marL="0" indent="0">
              <a:buNone/>
            </a:pPr>
            <a:r>
              <a:rPr lang="en-US" altLang="zh-TW" dirty="0"/>
              <a:t>[1] </a:t>
            </a:r>
            <a:r>
              <a:rPr lang="en-US" altLang="zh-TW" dirty="0" smtClean="0"/>
              <a:t>1</a:t>
            </a:r>
          </a:p>
          <a:p>
            <a:r>
              <a:rPr lang="en-US" altLang="zh-TW" dirty="0" smtClean="0"/>
              <a:t>switch</a:t>
            </a:r>
            <a:r>
              <a:rPr lang="en-US" altLang="zh-TW" dirty="0"/>
              <a:t>(</a:t>
            </a:r>
            <a:r>
              <a:rPr lang="zh-TW" altLang="en-US" dirty="0"/>
              <a:t>回傳名稱代表執行哪個名稱的程式片段</a:t>
            </a:r>
            <a:r>
              <a:rPr lang="en-US" altLang="zh-TW" dirty="0"/>
              <a:t>, </a:t>
            </a:r>
            <a:r>
              <a:rPr lang="zh-TW" altLang="en-US" dirty="0"/>
              <a:t>程式名稱 </a:t>
            </a:r>
            <a:r>
              <a:rPr lang="en-US" altLang="zh-TW" dirty="0"/>
              <a:t>A </a:t>
            </a:r>
            <a:r>
              <a:rPr lang="zh-TW" altLang="en-US" dirty="0"/>
              <a:t>片段</a:t>
            </a:r>
            <a:r>
              <a:rPr lang="en-US" altLang="zh-TW" dirty="0"/>
              <a:t>, ..., </a:t>
            </a:r>
            <a:r>
              <a:rPr lang="zh-TW" altLang="en-US" dirty="0"/>
              <a:t>程式名稱 </a:t>
            </a:r>
            <a:r>
              <a:rPr lang="en-US" altLang="zh-TW" dirty="0"/>
              <a:t>N </a:t>
            </a:r>
            <a:r>
              <a:rPr lang="zh-TW" altLang="en-US" dirty="0"/>
              <a:t>片段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/>
              <a:t>&gt; switch("first", first = 1 + 1, second = 1 + 2, third = 1 + 3)</a:t>
            </a:r>
          </a:p>
          <a:p>
            <a:r>
              <a:rPr lang="en-US" altLang="zh-TW" dirty="0"/>
              <a:t>[1] 2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822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 </a:t>
            </a:r>
            <a:r>
              <a:rPr lang="zh-TW" altLang="en-US" dirty="0" smtClean="0"/>
              <a:t>建立函數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860576"/>
            <a:ext cx="8229600" cy="3265587"/>
          </a:xfrm>
        </p:spPr>
        <p:txBody>
          <a:bodyPr/>
          <a:lstStyle/>
          <a:p>
            <a:r>
              <a:rPr lang="zh-TW" altLang="en-US" dirty="0" smtClean="0"/>
              <a:t>定義一個加法計算機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412776"/>
            <a:ext cx="40100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705" y="3573016"/>
            <a:ext cx="501015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3266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試著建立一個</a:t>
            </a:r>
            <a:r>
              <a:rPr lang="en-US" altLang="zh-TW" dirty="0" smtClean="0"/>
              <a:t>BMI</a:t>
            </a:r>
            <a:r>
              <a:rPr lang="zh-TW" altLang="en-US" dirty="0" smtClean="0"/>
              <a:t>函數，輸入身高</a:t>
            </a:r>
            <a:r>
              <a:rPr lang="en-US" altLang="zh-TW" dirty="0" smtClean="0"/>
              <a:t>(cm)</a:t>
            </a:r>
            <a:r>
              <a:rPr lang="zh-TW" altLang="en-US" dirty="0" smtClean="0"/>
              <a:t>與體重</a:t>
            </a:r>
            <a:r>
              <a:rPr lang="en-US" altLang="zh-TW" dirty="0" smtClean="0"/>
              <a:t>(kg)</a:t>
            </a:r>
            <a:r>
              <a:rPr lang="zh-TW" altLang="en-US" dirty="0" smtClean="0"/>
              <a:t>，就能夠帶出</a:t>
            </a:r>
            <a:r>
              <a:rPr lang="en-US" altLang="zh-TW" dirty="0" smtClean="0"/>
              <a:t>BMI</a:t>
            </a:r>
            <a:r>
              <a:rPr lang="zh-TW" altLang="en-US" dirty="0" smtClean="0"/>
              <a:t>數值，以及肥胖分類</a:t>
            </a:r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00521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複習一下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dirty="0" smtClean="0"/>
              <a:t>將你的</a:t>
            </a:r>
            <a:r>
              <a:rPr lang="zh-TW" altLang="en-US" dirty="0"/>
              <a:t>身高（公分）指派給 </a:t>
            </a:r>
            <a:r>
              <a:rPr lang="en-US" altLang="zh-TW" dirty="0" err="1"/>
              <a:t>my_height</a:t>
            </a:r>
            <a:r>
              <a:rPr lang="zh-TW" altLang="en-US" dirty="0"/>
              <a:t>；體重（公斤）指派給 </a:t>
            </a:r>
            <a:r>
              <a:rPr lang="en-US" altLang="zh-TW" dirty="0" err="1" smtClean="0"/>
              <a:t>my_weight</a:t>
            </a:r>
            <a:endParaRPr lang="en-US" altLang="zh-TW" dirty="0" smtClean="0"/>
          </a:p>
          <a:p>
            <a:pPr marL="514350" indent="-514350">
              <a:buAutoNum type="arabicPeriod"/>
            </a:pPr>
            <a:r>
              <a:rPr lang="zh-TW" altLang="en-US" dirty="0"/>
              <a:t>分別將 </a:t>
            </a:r>
            <a:r>
              <a:rPr lang="en-US" altLang="zh-TW" dirty="0" err="1"/>
              <a:t>my_height</a:t>
            </a:r>
            <a:r>
              <a:rPr lang="en-US" altLang="zh-TW" dirty="0"/>
              <a:t> </a:t>
            </a:r>
            <a:r>
              <a:rPr lang="zh-TW" altLang="en-US" dirty="0"/>
              <a:t>與 </a:t>
            </a:r>
            <a:r>
              <a:rPr lang="en-US" altLang="zh-TW" dirty="0" err="1"/>
              <a:t>my_weight</a:t>
            </a:r>
            <a:r>
              <a:rPr lang="en-US" altLang="zh-TW" dirty="0"/>
              <a:t> </a:t>
            </a:r>
            <a:r>
              <a:rPr lang="zh-TW" altLang="en-US" dirty="0"/>
              <a:t>輸出在命令</a:t>
            </a:r>
            <a:r>
              <a:rPr lang="zh-TW" altLang="en-US" dirty="0" smtClean="0"/>
              <a:t>列</a:t>
            </a:r>
            <a:endParaRPr lang="en-US" altLang="zh-TW" dirty="0" smtClean="0"/>
          </a:p>
          <a:p>
            <a:pPr marL="514350" indent="-514350">
              <a:buAutoNum type="arabicPeriod"/>
            </a:pPr>
            <a:r>
              <a:rPr lang="zh-TW" altLang="en-US" dirty="0"/>
              <a:t>利用 </a:t>
            </a:r>
            <a:r>
              <a:rPr lang="en-US" altLang="zh-TW" dirty="0" err="1"/>
              <a:t>my_height</a:t>
            </a:r>
            <a:r>
              <a:rPr lang="en-US" altLang="zh-TW" dirty="0"/>
              <a:t> </a:t>
            </a:r>
            <a:r>
              <a:rPr lang="zh-TW" altLang="en-US" dirty="0"/>
              <a:t>與 </a:t>
            </a:r>
            <a:r>
              <a:rPr lang="en-US" altLang="zh-TW" dirty="0" err="1"/>
              <a:t>my_weight</a:t>
            </a:r>
            <a:r>
              <a:rPr lang="en-US" altLang="zh-TW" dirty="0"/>
              <a:t> </a:t>
            </a:r>
            <a:r>
              <a:rPr lang="zh-TW" altLang="en-US" dirty="0"/>
              <a:t>計算您的身體質量指數（</a:t>
            </a:r>
            <a:r>
              <a:rPr lang="en-US" altLang="zh-TW" dirty="0"/>
              <a:t>Body Mass Index</a:t>
            </a:r>
            <a:r>
              <a:rPr lang="zh-TW" altLang="en-US" dirty="0"/>
              <a:t>，</a:t>
            </a:r>
            <a:r>
              <a:rPr lang="en-US" altLang="zh-TW" dirty="0"/>
              <a:t>BMI</a:t>
            </a:r>
            <a:r>
              <a:rPr lang="zh-TW" altLang="en-US" dirty="0" smtClean="0"/>
              <a:t>）。</a:t>
            </a:r>
            <a:r>
              <a:rPr lang="en-US" altLang="zh-TW" dirty="0" smtClean="0"/>
              <a:t>BMI = </a:t>
            </a:r>
            <a:r>
              <a:rPr lang="zh-TW" altLang="en-US" dirty="0" smtClean="0"/>
              <a:t>體重</a:t>
            </a:r>
            <a:r>
              <a:rPr lang="en-US" altLang="zh-TW" dirty="0" smtClean="0"/>
              <a:t>(</a:t>
            </a:r>
            <a:r>
              <a:rPr lang="zh-TW" altLang="en-US" dirty="0" smtClean="0"/>
              <a:t>公斤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/</a:t>
            </a:r>
            <a:r>
              <a:rPr lang="zh-TW" altLang="en-US" dirty="0" smtClean="0"/>
              <a:t> 身高</a:t>
            </a:r>
            <a:r>
              <a:rPr lang="en-US" altLang="zh-TW" dirty="0" smtClean="0"/>
              <a:t>(</a:t>
            </a:r>
            <a:r>
              <a:rPr lang="zh-TW" altLang="en-US" dirty="0" smtClean="0"/>
              <a:t>公尺</a:t>
            </a:r>
            <a:r>
              <a:rPr lang="en-US" altLang="zh-TW" dirty="0" smtClean="0"/>
              <a:t>)</a:t>
            </a:r>
            <a:r>
              <a:rPr lang="en-US" altLang="zh-TW" baseline="30000" dirty="0" smtClean="0"/>
              <a:t>2</a:t>
            </a:r>
            <a:endParaRPr lang="zh-TW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82303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5656447"/>
              </p:ext>
            </p:extLst>
          </p:nvPr>
        </p:nvGraphicFramePr>
        <p:xfrm>
          <a:off x="440175" y="2060848"/>
          <a:ext cx="8229600" cy="2377440"/>
        </p:xfrm>
        <a:graphic>
          <a:graphicData uri="http://schemas.openxmlformats.org/drawingml/2006/table">
            <a:tbl>
              <a:tblPr/>
              <a:tblGrid>
                <a:gridCol w="2458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7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FFFFFF"/>
                          </a:solidFill>
                          <a:effectLst/>
                        </a:rPr>
                        <a:t>成人肥胖定義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A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FFFFFF"/>
                          </a:solidFill>
                          <a:effectLst/>
                        </a:rPr>
                        <a:t>身體質量指數</a:t>
                      </a:r>
                      <a:r>
                        <a:rPr lang="en-US" altLang="zh-TW" dirty="0">
                          <a:solidFill>
                            <a:srgbClr val="FFFFFF"/>
                          </a:solidFill>
                          <a:effectLst/>
                        </a:rPr>
                        <a:t>(BMI)(kg/m^2)</a:t>
                      </a: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A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solidFill>
                            <a:srgbClr val="FFFFFF"/>
                          </a:solidFill>
                          <a:effectLst/>
                        </a:rPr>
                        <a:t>腰圍</a:t>
                      </a:r>
                      <a:r>
                        <a:rPr lang="en-US" altLang="zh-TW">
                          <a:solidFill>
                            <a:srgbClr val="FFFFFF"/>
                          </a:solidFill>
                          <a:effectLst/>
                        </a:rPr>
                        <a:t>(</a:t>
                      </a:r>
                      <a:r>
                        <a:rPr lang="en-US">
                          <a:solidFill>
                            <a:srgbClr val="FFFFFF"/>
                          </a:solidFill>
                          <a:effectLst/>
                        </a:rPr>
                        <a:t>cm)</a:t>
                      </a: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A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</a:rPr>
                        <a:t>體重過輕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BMI&lt;18.5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 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</a:rPr>
                        <a:t>健康體位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18.5&lt;=BMI&lt;24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體位異常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過重：</a:t>
                      </a:r>
                      <a:r>
                        <a:rPr lang="en-US" altLang="zh-TW">
                          <a:effectLst/>
                        </a:rPr>
                        <a:t>24&lt;=</a:t>
                      </a:r>
                      <a:r>
                        <a:rPr lang="en-US">
                          <a:effectLst/>
                        </a:rPr>
                        <a:t>BMI&lt;27</a:t>
                      </a:r>
                      <a:br>
                        <a:rPr lang="en-US">
                          <a:effectLst/>
                        </a:rPr>
                      </a:br>
                      <a:r>
                        <a:rPr lang="zh-TW" altLang="en-US">
                          <a:effectLst/>
                        </a:rPr>
                        <a:t>輕度肥胖：</a:t>
                      </a:r>
                      <a:r>
                        <a:rPr lang="en-US" altLang="zh-TW">
                          <a:effectLst/>
                        </a:rPr>
                        <a:t>27 &lt;= </a:t>
                      </a:r>
                      <a:r>
                        <a:rPr lang="en-US">
                          <a:effectLst/>
                        </a:rPr>
                        <a:t>BMI &lt; 30</a:t>
                      </a:r>
                      <a:br>
                        <a:rPr lang="en-US">
                          <a:effectLst/>
                        </a:rPr>
                      </a:br>
                      <a:r>
                        <a:rPr lang="zh-TW" altLang="en-US">
                          <a:effectLst/>
                        </a:rPr>
                        <a:t>中度肥胖：</a:t>
                      </a:r>
                      <a:r>
                        <a:rPr lang="en-US" altLang="zh-TW">
                          <a:effectLst/>
                        </a:rPr>
                        <a:t>30 &lt;= </a:t>
                      </a:r>
                      <a:r>
                        <a:rPr lang="en-US">
                          <a:effectLst/>
                        </a:rPr>
                        <a:t>BMI &lt; 35</a:t>
                      </a:r>
                      <a:br>
                        <a:rPr lang="en-US">
                          <a:effectLst/>
                        </a:rPr>
                      </a:br>
                      <a:r>
                        <a:rPr lang="zh-TW" altLang="en-US">
                          <a:effectLst/>
                        </a:rPr>
                        <a:t>重度肥胖：</a:t>
                      </a:r>
                      <a:r>
                        <a:rPr lang="en-US">
                          <a:effectLst/>
                        </a:rPr>
                        <a:t>BMI &gt;= 35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男性：</a:t>
                      </a:r>
                      <a:r>
                        <a:rPr lang="en-US" altLang="zh-TW" dirty="0">
                          <a:effectLst/>
                        </a:rPr>
                        <a:t>&gt;= 90 </a:t>
                      </a:r>
                      <a:r>
                        <a:rPr lang="zh-TW" altLang="en-US" dirty="0">
                          <a:effectLst/>
                        </a:rPr>
                        <a:t>公分</a:t>
                      </a:r>
                      <a:br>
                        <a:rPr lang="zh-TW" altLang="en-US" dirty="0">
                          <a:effectLst/>
                        </a:rPr>
                      </a:br>
                      <a:r>
                        <a:rPr lang="zh-TW" altLang="en-US" dirty="0">
                          <a:effectLst/>
                        </a:rPr>
                        <a:t>女性：</a:t>
                      </a:r>
                      <a:r>
                        <a:rPr lang="en-US" altLang="zh-TW" dirty="0">
                          <a:effectLst/>
                        </a:rPr>
                        <a:t>&gt;= 80 </a:t>
                      </a:r>
                      <a:r>
                        <a:rPr lang="zh-TW" altLang="en-US" dirty="0">
                          <a:effectLst/>
                        </a:rPr>
                        <a:t>公分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227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迴圈與流程控制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撰寫程式（任何程式，不限於 </a:t>
            </a:r>
            <a:r>
              <a:rPr lang="en-US" altLang="zh-TW" dirty="0"/>
              <a:t>R </a:t>
            </a:r>
            <a:r>
              <a:rPr lang="zh-TW" altLang="en-US" dirty="0"/>
              <a:t>語言）相當重要的一個環節是迴圈與流程</a:t>
            </a:r>
            <a:r>
              <a:rPr lang="zh-TW" altLang="en-US" dirty="0" smtClean="0"/>
              <a:t>控制</a:t>
            </a:r>
            <a:endParaRPr lang="en-US" altLang="zh-TW" dirty="0"/>
          </a:p>
          <a:p>
            <a:r>
              <a:rPr lang="zh-TW" altLang="en-US" dirty="0" smtClean="0"/>
              <a:t>常見</a:t>
            </a:r>
            <a:r>
              <a:rPr lang="zh-TW" altLang="en-US" dirty="0"/>
              <a:t>的迴圈</a:t>
            </a:r>
            <a:r>
              <a:rPr lang="zh-TW" altLang="en-US" dirty="0" smtClean="0"/>
              <a:t>結構：</a:t>
            </a:r>
            <a:r>
              <a:rPr lang="en-US" altLang="zh-TW" dirty="0" smtClean="0"/>
              <a:t>for, while</a:t>
            </a:r>
          </a:p>
          <a:p>
            <a:r>
              <a:rPr lang="zh-TW" altLang="en-US" dirty="0"/>
              <a:t>常見的條件</a:t>
            </a:r>
            <a:r>
              <a:rPr lang="zh-TW" altLang="en-US" dirty="0" smtClean="0"/>
              <a:t>執行：</a:t>
            </a:r>
            <a:r>
              <a:rPr lang="en-US" altLang="zh-TW" dirty="0" smtClean="0"/>
              <a:t>if else, if else if else, switch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109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 </a:t>
            </a:r>
            <a:r>
              <a:rPr lang="zh-TW" altLang="en-US" dirty="0"/>
              <a:t>迴圈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一個 </a:t>
            </a:r>
            <a:r>
              <a:rPr lang="en-US" altLang="zh-TW" dirty="0"/>
              <a:t>for </a:t>
            </a:r>
            <a:r>
              <a:rPr lang="zh-TW" altLang="en-US" dirty="0"/>
              <a:t>迴圈的外觀架構長得像這個樣子：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zh-TW" altLang="en-US" dirty="0"/>
              <a:t>第一次的迭代（</a:t>
            </a:r>
            <a:r>
              <a:rPr lang="en-US" altLang="zh-TW" dirty="0"/>
              <a:t>iteration</a:t>
            </a:r>
            <a:r>
              <a:rPr lang="zh-TW" altLang="en-US" dirty="0"/>
              <a:t>）中，</a:t>
            </a:r>
            <a:r>
              <a:rPr lang="en-US" altLang="zh-TW" dirty="0" err="1"/>
              <a:t>i</a:t>
            </a:r>
            <a:r>
              <a:rPr lang="en-US" altLang="zh-TW" dirty="0"/>
              <a:t> </a:t>
            </a:r>
            <a:r>
              <a:rPr lang="zh-TW" altLang="en-US" dirty="0"/>
              <a:t>是 </a:t>
            </a:r>
            <a:r>
              <a:rPr lang="en-US" altLang="zh-TW" dirty="0"/>
              <a:t>x[1]</a:t>
            </a:r>
            <a:r>
              <a:rPr lang="zh-TW" altLang="en-US" dirty="0"/>
              <a:t>；第二次的迭代中，</a:t>
            </a:r>
            <a:r>
              <a:rPr lang="en-US" altLang="zh-TW" dirty="0" err="1"/>
              <a:t>i</a:t>
            </a:r>
            <a:r>
              <a:rPr lang="en-US" altLang="zh-TW" dirty="0"/>
              <a:t> </a:t>
            </a:r>
            <a:r>
              <a:rPr lang="zh-TW" altLang="en-US" dirty="0"/>
              <a:t>是 </a:t>
            </a:r>
            <a:r>
              <a:rPr lang="en-US" altLang="zh-TW" dirty="0"/>
              <a:t>x[2]</a:t>
            </a:r>
            <a:r>
              <a:rPr lang="zh-TW" altLang="en-US" dirty="0"/>
              <a:t>；以此類推，然後在每一次迭代時，都會執行大括號 </a:t>
            </a:r>
            <a:r>
              <a:rPr lang="en-US" altLang="zh-TW" dirty="0"/>
              <a:t>{} </a:t>
            </a:r>
            <a:r>
              <a:rPr lang="zh-TW" altLang="en-US" dirty="0"/>
              <a:t>裡面的程式。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4" y="2348880"/>
            <a:ext cx="9144000" cy="125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785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舉</a:t>
            </a:r>
            <a:r>
              <a:rPr lang="zh-TW" altLang="en-US" dirty="0"/>
              <a:t>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 </a:t>
            </a:r>
            <a:r>
              <a:rPr lang="zh-TW" altLang="en-US" dirty="0"/>
              <a:t>加到 </a:t>
            </a:r>
            <a:r>
              <a:rPr lang="en-US" altLang="zh-TW" dirty="0" smtClean="0"/>
              <a:t>10</a:t>
            </a:r>
          </a:p>
          <a:p>
            <a:pPr marL="0" indent="0">
              <a:buNone/>
            </a:pPr>
            <a:r>
              <a:rPr lang="es-ES" altLang="zh-TW" dirty="0"/>
              <a:t>&gt; y &lt;- 0</a:t>
            </a:r>
          </a:p>
          <a:p>
            <a:pPr marL="0" indent="0">
              <a:buNone/>
            </a:pPr>
            <a:r>
              <a:rPr lang="es-ES" altLang="zh-TW" dirty="0"/>
              <a:t>&gt; for (x in 1:10) {</a:t>
            </a:r>
          </a:p>
          <a:p>
            <a:pPr marL="0" indent="0">
              <a:buNone/>
            </a:pPr>
            <a:r>
              <a:rPr lang="es-ES" altLang="zh-TW" dirty="0"/>
              <a:t>+   y &lt;- x + y</a:t>
            </a:r>
          </a:p>
          <a:p>
            <a:pPr marL="0" indent="0">
              <a:buNone/>
            </a:pPr>
            <a:r>
              <a:rPr lang="es-ES" altLang="zh-TW" dirty="0"/>
              <a:t>+ }</a:t>
            </a:r>
          </a:p>
          <a:p>
            <a:pPr marL="0" indent="0">
              <a:buNone/>
            </a:pPr>
            <a:r>
              <a:rPr lang="es-ES" altLang="zh-TW" dirty="0"/>
              <a:t>&gt; y</a:t>
            </a:r>
          </a:p>
          <a:p>
            <a:pPr marL="0" indent="0">
              <a:buNone/>
            </a:pPr>
            <a:r>
              <a:rPr lang="es-ES" altLang="zh-TW" dirty="0"/>
              <a:t>[1] 55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86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請用迴圈做出上週的 </a:t>
            </a:r>
            <a:r>
              <a:rPr lang="en-US" altLang="zh-TW" dirty="0" err="1" smtClean="0"/>
              <a:t>yuntech</a:t>
            </a:r>
            <a:r>
              <a:rPr lang="zh-TW" altLang="en-US" dirty="0" smtClean="0"/>
              <a:t> 向量</a:t>
            </a:r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&gt; </a:t>
            </a:r>
            <a:r>
              <a:rPr lang="en-US" altLang="zh-TW" dirty="0" err="1"/>
              <a:t>yuntech</a:t>
            </a:r>
            <a:r>
              <a:rPr lang="en-US" altLang="zh-TW" dirty="0"/>
              <a:t> &lt;- NULL</a:t>
            </a:r>
          </a:p>
          <a:p>
            <a:pPr marL="0" indent="0">
              <a:buNone/>
            </a:pPr>
            <a:r>
              <a:rPr lang="en-US" altLang="zh-TW" dirty="0"/>
              <a:t>&gt; for (</a:t>
            </a:r>
            <a:r>
              <a:rPr lang="en-US" altLang="zh-TW" dirty="0" err="1"/>
              <a:t>i</a:t>
            </a:r>
            <a:r>
              <a:rPr lang="en-US" altLang="zh-TW" dirty="0"/>
              <a:t> in 1:5) {</a:t>
            </a:r>
          </a:p>
          <a:p>
            <a:pPr marL="0" indent="0">
              <a:buNone/>
            </a:pPr>
            <a:r>
              <a:rPr lang="en-US" altLang="zh-TW" dirty="0"/>
              <a:t>+   x &lt;- c(</a:t>
            </a:r>
            <a:r>
              <a:rPr lang="en-US" altLang="zh-TW" dirty="0" err="1"/>
              <a:t>i</a:t>
            </a:r>
            <a:r>
              <a:rPr lang="en-US" altLang="zh-TW" dirty="0"/>
              <a:t>:(i+3))</a:t>
            </a:r>
          </a:p>
          <a:p>
            <a:pPr marL="0" indent="0">
              <a:buNone/>
            </a:pPr>
            <a:r>
              <a:rPr lang="en-US" altLang="zh-TW" dirty="0"/>
              <a:t>+   </a:t>
            </a:r>
            <a:r>
              <a:rPr lang="en-US" altLang="zh-TW" dirty="0" err="1"/>
              <a:t>yuntech</a:t>
            </a:r>
            <a:r>
              <a:rPr lang="en-US" altLang="zh-TW" dirty="0"/>
              <a:t> &lt;- c(rev(x), </a:t>
            </a:r>
            <a:r>
              <a:rPr lang="en-US" altLang="zh-TW" dirty="0" err="1"/>
              <a:t>yuntech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+ }</a:t>
            </a:r>
          </a:p>
          <a:p>
            <a:pPr marL="0" indent="0">
              <a:buNone/>
            </a:pPr>
            <a:r>
              <a:rPr lang="en-US" altLang="zh-TW" dirty="0"/>
              <a:t>&gt; </a:t>
            </a:r>
            <a:r>
              <a:rPr lang="en-US" altLang="zh-TW" dirty="0" err="1"/>
              <a:t>yuntech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168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while </a:t>
            </a:r>
            <a:r>
              <a:rPr lang="zh-TW" altLang="en-US" dirty="0" smtClean="0"/>
              <a:t>迴圈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一個 </a:t>
            </a:r>
            <a:r>
              <a:rPr lang="en-US" altLang="zh-TW" dirty="0"/>
              <a:t>while </a:t>
            </a:r>
            <a:r>
              <a:rPr lang="zh-TW" altLang="en-US" dirty="0"/>
              <a:t>迴圈的外觀架構長得像這樣子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在每一次的迭代之前，</a:t>
            </a:r>
            <a:r>
              <a:rPr lang="en-US" altLang="zh-TW" dirty="0"/>
              <a:t>R </a:t>
            </a:r>
            <a:r>
              <a:rPr lang="zh-TW" altLang="en-US" dirty="0"/>
              <a:t>語言都會去檢查小括號 </a:t>
            </a:r>
            <a:r>
              <a:rPr lang="en-US" altLang="zh-TW" dirty="0"/>
              <a:t>() </a:t>
            </a:r>
            <a:r>
              <a:rPr lang="zh-TW" altLang="en-US" dirty="0"/>
              <a:t>中的某種條件是否成立，判斷結果為邏輯值 </a:t>
            </a:r>
            <a:r>
              <a:rPr lang="en-US" altLang="zh-TW" dirty="0"/>
              <a:t>TRUE </a:t>
            </a:r>
            <a:r>
              <a:rPr lang="zh-TW" altLang="en-US" dirty="0"/>
              <a:t>就會執行每次迭代要執行的程式；一但條件不成立，判斷結果為邏輯值 </a:t>
            </a:r>
            <a:r>
              <a:rPr lang="en-US" altLang="zh-TW" dirty="0"/>
              <a:t>FALSE </a:t>
            </a:r>
            <a:r>
              <a:rPr lang="zh-TW" altLang="en-US" dirty="0"/>
              <a:t>就會離開迴圈。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2856"/>
            <a:ext cx="9144000" cy="123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67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舉例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 </a:t>
            </a:r>
            <a:r>
              <a:rPr lang="zh-TW" altLang="en-US" dirty="0"/>
              <a:t>加到 </a:t>
            </a:r>
            <a:r>
              <a:rPr lang="en-US" altLang="zh-TW" dirty="0" smtClean="0"/>
              <a:t>10</a:t>
            </a:r>
          </a:p>
          <a:p>
            <a:pPr marL="0" indent="0">
              <a:buNone/>
            </a:pPr>
            <a:r>
              <a:rPr lang="es-ES" altLang="zh-TW" dirty="0"/>
              <a:t>&gt; x &lt;- 1</a:t>
            </a:r>
          </a:p>
          <a:p>
            <a:pPr marL="0" indent="0">
              <a:buNone/>
            </a:pPr>
            <a:r>
              <a:rPr lang="es-ES" altLang="zh-TW" dirty="0"/>
              <a:t>&gt; y &lt;- 0</a:t>
            </a:r>
          </a:p>
          <a:p>
            <a:pPr marL="0" indent="0">
              <a:buNone/>
            </a:pPr>
            <a:r>
              <a:rPr lang="es-ES" altLang="zh-TW" dirty="0"/>
              <a:t>&gt; while (x &lt;= 10) {</a:t>
            </a:r>
          </a:p>
          <a:p>
            <a:pPr marL="0" indent="0">
              <a:buNone/>
            </a:pPr>
            <a:r>
              <a:rPr lang="es-ES" altLang="zh-TW" dirty="0"/>
              <a:t>+   y &lt;- x + y</a:t>
            </a:r>
          </a:p>
          <a:p>
            <a:pPr marL="0" indent="0">
              <a:buNone/>
            </a:pPr>
            <a:r>
              <a:rPr lang="es-ES" altLang="zh-TW" dirty="0"/>
              <a:t>+   x &lt;- x + 1</a:t>
            </a:r>
          </a:p>
          <a:p>
            <a:pPr marL="0" indent="0">
              <a:buNone/>
            </a:pPr>
            <a:r>
              <a:rPr lang="es-ES" altLang="zh-TW" dirty="0"/>
              <a:t>+ }</a:t>
            </a:r>
          </a:p>
          <a:p>
            <a:pPr marL="0" indent="0">
              <a:buNone/>
            </a:pPr>
            <a:r>
              <a:rPr lang="es-ES" altLang="zh-TW" dirty="0"/>
              <a:t>&gt; y</a:t>
            </a:r>
          </a:p>
          <a:p>
            <a:pPr marL="0" indent="0">
              <a:buNone/>
            </a:pPr>
            <a:r>
              <a:rPr lang="es-ES" altLang="zh-TW" dirty="0"/>
              <a:t>[1] 55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91837667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2732</TotalTime>
  <Words>781</Words>
  <Application>Microsoft Office PowerPoint</Application>
  <PresentationFormat>如螢幕大小 (4:3)</PresentationFormat>
  <Paragraphs>101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1" baseType="lpstr">
      <vt:lpstr>新細明體</vt:lpstr>
      <vt:lpstr>Arial</vt:lpstr>
      <vt:lpstr>Calibri</vt:lpstr>
      <vt:lpstr>Diseño predeterminado</vt:lpstr>
      <vt:lpstr>R基本操作(II)</vt:lpstr>
      <vt:lpstr>複習一下</vt:lpstr>
      <vt:lpstr>PowerPoint 簡報</vt:lpstr>
      <vt:lpstr>迴圈與流程控制</vt:lpstr>
      <vt:lpstr>for 迴圈</vt:lpstr>
      <vt:lpstr>舉例</vt:lpstr>
      <vt:lpstr>練習</vt:lpstr>
      <vt:lpstr>while 迴圈</vt:lpstr>
      <vt:lpstr>舉例</vt:lpstr>
      <vt:lpstr>兩種迴圈的運用時機</vt:lpstr>
      <vt:lpstr>if else 條件執行</vt:lpstr>
      <vt:lpstr>舉例</vt:lpstr>
      <vt:lpstr>if, else if, else</vt:lpstr>
      <vt:lpstr>練習</vt:lpstr>
      <vt:lpstr>switch 條件執行</vt:lpstr>
      <vt:lpstr>R 建立函數</vt:lpstr>
      <vt:lpstr>練習</vt:lpstr>
    </vt:vector>
  </TitlesOfParts>
  <Company>Siracusa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Mariajose</dc:creator>
  <cp:lastModifiedBy>TzuPu Chang</cp:lastModifiedBy>
  <cp:revision>77</cp:revision>
  <dcterms:created xsi:type="dcterms:W3CDTF">2009-03-26T20:51:52Z</dcterms:created>
  <dcterms:modified xsi:type="dcterms:W3CDTF">2018-09-26T23:26:19Z</dcterms:modified>
</cp:coreProperties>
</file>