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77" r:id="rId4"/>
    <p:sldId id="278" r:id="rId5"/>
    <p:sldId id="270" r:id="rId6"/>
    <p:sldId id="257" r:id="rId7"/>
    <p:sldId id="271" r:id="rId8"/>
    <p:sldId id="279" r:id="rId9"/>
    <p:sldId id="272" r:id="rId10"/>
    <p:sldId id="258" r:id="rId11"/>
    <p:sldId id="273" r:id="rId12"/>
    <p:sldId id="261" r:id="rId13"/>
    <p:sldId id="262" r:id="rId14"/>
    <p:sldId id="263" r:id="rId15"/>
    <p:sldId id="264" r:id="rId16"/>
    <p:sldId id="274" r:id="rId17"/>
    <p:sldId id="265" r:id="rId18"/>
    <p:sldId id="266" r:id="rId19"/>
    <p:sldId id="267" r:id="rId20"/>
    <p:sldId id="275" r:id="rId21"/>
    <p:sldId id="269" r:id="rId22"/>
    <p:sldId id="268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518EE8C-DE21-474A-B25F-535365475BC8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D961F2F-5E2D-4438-8972-4663CBFF75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2018.10.4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3573" y="2052960"/>
            <a:ext cx="6528227" cy="1828800"/>
          </a:xfrm>
        </p:spPr>
        <p:txBody>
          <a:bodyPr/>
          <a:lstStyle/>
          <a:p>
            <a:r>
              <a:rPr lang="en-US" altLang="zh-TW" dirty="0" smtClean="0"/>
              <a:t>K-</a:t>
            </a:r>
            <a:r>
              <a:rPr lang="zh-TW" altLang="en-US" dirty="0" smtClean="0"/>
              <a:t>最近鄰法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cap="none" dirty="0" smtClean="0"/>
              <a:t>K-Nearest Neighbor (KNN)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2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好</a:t>
            </a:r>
            <a:r>
              <a:rPr lang="en-US" altLang="zh-TW" sz="2800" dirty="0"/>
              <a:t>K</a:t>
            </a:r>
            <a:r>
              <a:rPr lang="zh-TW" altLang="en-US" sz="2800" dirty="0"/>
              <a:t>讓你上天堂，</a:t>
            </a:r>
            <a:r>
              <a:rPr lang="en-US" altLang="zh-TW" sz="2800" dirty="0"/>
              <a:t>K</a:t>
            </a:r>
            <a:r>
              <a:rPr lang="zh-TW" altLang="en-US" sz="2800" dirty="0"/>
              <a:t>要多少最合適，怎麼樣挑一個好</a:t>
            </a:r>
            <a:r>
              <a:rPr lang="en-US" altLang="zh-TW" sz="2800" dirty="0"/>
              <a:t>K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怎麼</a:t>
            </a:r>
            <a:r>
              <a:rPr lang="zh-TW" altLang="en-US" sz="2800" dirty="0"/>
              <a:t>算出資料</a:t>
            </a:r>
            <a:r>
              <a:rPr lang="zh-TW" altLang="en-US" sz="2800" dirty="0" smtClean="0"/>
              <a:t>的</a:t>
            </a:r>
            <a:r>
              <a:rPr lang="zh-TW" alt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距離</a:t>
            </a:r>
            <a:r>
              <a:rPr lang="zh-TW" altLang="en-US" sz="2800" dirty="0" smtClean="0"/>
              <a:t>，</a:t>
            </a:r>
            <a:r>
              <a:rPr lang="zh-TW" altLang="en-US" sz="2800" dirty="0"/>
              <a:t>例如座標距離、顏色相近程度、字詞重疊程度</a:t>
            </a:r>
            <a:r>
              <a:rPr lang="en-US" altLang="zh-TW" sz="2800" dirty="0"/>
              <a:t>…</a:t>
            </a:r>
            <a:r>
              <a:rPr lang="zh-TW" altLang="en-US" sz="2800" dirty="0"/>
              <a:t>等，這個會跟你的資料還有分類方法</a:t>
            </a:r>
            <a:r>
              <a:rPr lang="zh-TW" altLang="en-US" sz="2800" dirty="0" smtClean="0"/>
              <a:t>有關</a:t>
            </a:r>
            <a:endParaRPr lang="en-US" altLang="zh-TW" sz="2800" dirty="0" smtClean="0"/>
          </a:p>
          <a:p>
            <a:r>
              <a:rPr lang="zh-TW" altLang="en-US" sz="2800" dirty="0" smtClean="0"/>
              <a:t>每次</a:t>
            </a:r>
            <a:r>
              <a:rPr lang="zh-TW" altLang="en-US" sz="2800" dirty="0"/>
              <a:t>都要掃描全部的資料算出距離，才能知道最近的</a:t>
            </a:r>
            <a:r>
              <a:rPr lang="en-US" altLang="zh-TW" sz="2800" dirty="0"/>
              <a:t>k</a:t>
            </a:r>
            <a:r>
              <a:rPr lang="zh-TW" altLang="en-US" sz="2800" dirty="0"/>
              <a:t>筆資料是什麼，需要相對高的記憶體跟計算時間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難道</a:t>
            </a:r>
            <a:r>
              <a:rPr lang="en-US" altLang="zh-TW" dirty="0" smtClean="0"/>
              <a:t>KNN</a:t>
            </a:r>
            <a:r>
              <a:rPr lang="zh-TW" altLang="en-US" dirty="0" smtClean="0"/>
              <a:t>就這麼簡單無聊嗎？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CN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選大了的話，可能求出來的</a:t>
            </a:r>
            <a:r>
              <a:rPr lang="en-US" altLang="zh-CN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最近鄰集合可能包含了太多隸屬於其它類別的樣本點，最極端的就是</a:t>
            </a:r>
            <a:r>
              <a:rPr lang="en-US" altLang="zh-CN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取訓練集的大小，此時無論輸入實例是什麼，都只是簡單的預測它屬於在訓練實例中最多的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，忽略了訓練實例中大量有用資訊。</a:t>
            </a:r>
            <a:endParaRPr lang="en-US" altLang="zh-CN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CN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選小了的話，結果對噪音樣本點很敏感。</a:t>
            </a:r>
            <a:endParaRPr lang="en-US" altLang="zh-CN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那麼到底如何選取</a:t>
            </a:r>
            <a:r>
              <a:rPr lang="en-US" altLang="zh-CN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CN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值，其實完全靠經驗或者</a:t>
            </a:r>
            <a:r>
              <a:rPr lang="zh-CN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</a:t>
            </a:r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</a:t>
            </a:r>
            <a:r>
              <a:rPr lang="zh-TW" altLang="en-US" dirty="0" smtClean="0"/>
              <a:t>值選取</a:t>
            </a:r>
            <a:endParaRPr lang="zh-TW" altLang="en-US" dirty="0"/>
          </a:p>
        </p:txBody>
      </p:sp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2929" y="4048297"/>
            <a:ext cx="2813561" cy="25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歐氏距離是最易於理解的一種距離計算方法，源自歐氏空間中兩點間的距離公式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二維平面空間距離：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N</a:t>
            </a:r>
            <a:r>
              <a:rPr lang="zh-TW" altLang="en-US" sz="2400" dirty="0" smtClean="0"/>
              <a:t>維空間距離：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歐氏距離</a:t>
            </a:r>
            <a:r>
              <a:rPr lang="en-US" altLang="zh-TW" b="1" dirty="0"/>
              <a:t>(Euclidean Distance)</a:t>
            </a:r>
            <a:endParaRPr lang="zh-TW" altLang="en-US" dirty="0"/>
          </a:p>
        </p:txBody>
      </p:sp>
      <p:pic>
        <p:nvPicPr>
          <p:cNvPr id="3076" name="Picture 4" descr="http://pic002.cnblogs.com/images/2011/63234/20110308232033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84" y="2902627"/>
            <a:ext cx="2936040" cy="55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ic002.cnblogs.com/images/2011/63234/20110308232054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31" y="3526975"/>
            <a:ext cx="2286873" cy="10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4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想像你在曼哈頓要從一個十字路口開車到另外一個十字路口，駕駛距離是兩點間的直線距離嗎？顯然不是，除非你能穿越大樓。實際駕駛距離就是這個「曼哈頓距離」。而這也是曼哈頓距離名稱的來源， 曼哈頓距離也稱為</a:t>
            </a:r>
            <a:r>
              <a:rPr lang="zh-TW" altLang="en-US" sz="2400" b="1" dirty="0"/>
              <a:t>城市街區距離</a:t>
            </a:r>
            <a:r>
              <a:rPr lang="en-US" altLang="zh-TW" sz="2400" b="1" dirty="0"/>
              <a:t>(City Block distance)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/>
              <a:t>二維平面空間距離：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N</a:t>
            </a:r>
            <a:r>
              <a:rPr lang="zh-TW" altLang="en-US" sz="2400" dirty="0"/>
              <a:t>維空間距離：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曼哈頓距離</a:t>
            </a:r>
            <a:r>
              <a:rPr lang="en-US" altLang="zh-TW" b="1" dirty="0"/>
              <a:t>(Manhattan Distance)</a:t>
            </a:r>
            <a:endParaRPr lang="zh-TW" altLang="en-US" dirty="0"/>
          </a:p>
        </p:txBody>
      </p:sp>
      <p:pic>
        <p:nvPicPr>
          <p:cNvPr id="4098" name="Picture 2" descr="http://pic002.cnblogs.com/images/2011/63234/20110308232136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92" y="4101768"/>
            <a:ext cx="2679721" cy="3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4758412"/>
            <a:ext cx="1973140" cy="7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507076" y="1719072"/>
            <a:ext cx="8179724" cy="440740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二個點之間的距離定義為其各座標數值差的最大值。若將西洋棋棋盤放在二維直角座標系中，格子的邊長定義為</a:t>
            </a:r>
            <a:r>
              <a:rPr lang="en-US" altLang="zh-TW" sz="2400" dirty="0"/>
              <a:t>1</a:t>
            </a:r>
            <a:r>
              <a:rPr lang="zh-TW" altLang="en-US" sz="2400" dirty="0"/>
              <a:t>，座標的</a:t>
            </a:r>
            <a:r>
              <a:rPr lang="en-US" altLang="zh-TW" sz="2400" dirty="0"/>
              <a:t>x</a:t>
            </a:r>
            <a:r>
              <a:rPr lang="zh-TW" altLang="en-US" sz="2400" dirty="0"/>
              <a:t>軸及</a:t>
            </a:r>
            <a:r>
              <a:rPr lang="en-US" altLang="zh-TW" sz="2400" dirty="0"/>
              <a:t>y</a:t>
            </a:r>
            <a:r>
              <a:rPr lang="zh-TW" altLang="en-US" sz="2400" dirty="0"/>
              <a:t>軸和棋盤方格平行，原點恰落在某一格的中心點，</a:t>
            </a:r>
            <a:r>
              <a:rPr lang="zh-TW" altLang="en-US" sz="2400" dirty="0" smtClean="0"/>
              <a:t>則國王</a:t>
            </a:r>
            <a:r>
              <a:rPr lang="zh-TW" altLang="en-US" sz="2400" dirty="0"/>
              <a:t>從一個位置走到其他位置需要的步數恰為二個位置的切比雪夫距離，因此切比雪夫距離也稱為棋盤</a:t>
            </a:r>
            <a:r>
              <a:rPr lang="zh-TW" altLang="en-US" sz="2400" dirty="0" smtClean="0"/>
              <a:t>距離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/>
              <a:t>二維平面空間距離：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N</a:t>
            </a:r>
            <a:r>
              <a:rPr lang="zh-TW" altLang="en-US" sz="2400" dirty="0"/>
              <a:t>維空間距離：</a:t>
            </a: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90" y="5270269"/>
            <a:ext cx="2069724" cy="53992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切比雪夫距離 </a:t>
            </a:r>
            <a:r>
              <a:rPr lang="en-US" altLang="zh-TW" dirty="0" smtClean="0"/>
              <a:t>( Chebyshev Distance )</a:t>
            </a:r>
            <a:endParaRPr lang="zh-TW" altLang="en-US" dirty="0"/>
          </a:p>
        </p:txBody>
      </p:sp>
      <p:pic>
        <p:nvPicPr>
          <p:cNvPr id="5122" name="Picture 2" descr="http://pic002.cnblogs.com/images/2011/63234/20110308232341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77" y="4457986"/>
            <a:ext cx="3125266" cy="3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1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其中</a:t>
            </a:r>
            <a:r>
              <a:rPr lang="en-US" altLang="zh-TW" sz="2400" dirty="0"/>
              <a:t>p</a:t>
            </a:r>
            <a:r>
              <a:rPr lang="zh-TW" altLang="en-US" sz="2400" dirty="0"/>
              <a:t>是一個變參數。</a:t>
            </a:r>
          </a:p>
          <a:p>
            <a:r>
              <a:rPr lang="zh-TW" altLang="en-US" sz="2400" dirty="0"/>
              <a:t>當</a:t>
            </a:r>
            <a:r>
              <a:rPr lang="en-US" altLang="zh-TW" sz="2400" dirty="0"/>
              <a:t>p=1</a:t>
            </a:r>
            <a:r>
              <a:rPr lang="zh-TW" altLang="en-US" sz="2400" dirty="0"/>
              <a:t>時，就是曼哈頓距離</a:t>
            </a:r>
          </a:p>
          <a:p>
            <a:r>
              <a:rPr lang="zh-TW" altLang="en-US" sz="2400" dirty="0"/>
              <a:t>當</a:t>
            </a:r>
            <a:r>
              <a:rPr lang="en-US" altLang="zh-TW" sz="2400" dirty="0"/>
              <a:t>p=2</a:t>
            </a:r>
            <a:r>
              <a:rPr lang="zh-TW" altLang="en-US" sz="2400" dirty="0"/>
              <a:t>時，就是歐氏距離</a:t>
            </a:r>
          </a:p>
          <a:p>
            <a:r>
              <a:rPr lang="zh-TW" altLang="en-US" sz="2400" dirty="0"/>
              <a:t>當</a:t>
            </a:r>
            <a:r>
              <a:rPr lang="en-US" altLang="zh-TW" sz="2400" dirty="0"/>
              <a:t>p→∞</a:t>
            </a:r>
            <a:r>
              <a:rPr lang="zh-TW" altLang="en-US" sz="2400" dirty="0"/>
              <a:t>時，就是切比雪夫</a:t>
            </a:r>
            <a:r>
              <a:rPr lang="zh-TW" altLang="en-US" sz="2400" dirty="0" smtClean="0"/>
              <a:t>距離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/>
              <a:t>N</a:t>
            </a:r>
            <a:r>
              <a:rPr lang="zh-TW" altLang="en-US" sz="2400" dirty="0"/>
              <a:t>維空間距離：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閔可夫斯基距離</a:t>
            </a:r>
            <a:r>
              <a:rPr lang="en-US" altLang="zh-TW" b="1" dirty="0"/>
              <a:t>(</a:t>
            </a:r>
            <a:r>
              <a:rPr lang="en-US" altLang="zh-TW" b="1" dirty="0" err="1"/>
              <a:t>Minkowski</a:t>
            </a:r>
            <a:r>
              <a:rPr lang="en-US" altLang="zh-TW" b="1" dirty="0"/>
              <a:t> Distance)</a:t>
            </a:r>
            <a:endParaRPr lang="zh-TW" altLang="en-US" dirty="0"/>
          </a:p>
        </p:txBody>
      </p:sp>
      <p:pic>
        <p:nvPicPr>
          <p:cNvPr id="6146" name="Picture 2" descr="http://pic002.cnblogs.com/images/2011/63234/20110308232440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49" y="3606387"/>
            <a:ext cx="2144654" cy="105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假設有三間房子，猜猜誰跟誰的房價比較接近</a:t>
            </a:r>
            <a:endParaRPr lang="en-US" altLang="zh-TW" sz="2400" dirty="0" smtClean="0"/>
          </a:p>
          <a:p>
            <a:r>
              <a:rPr lang="en-US" altLang="zh-TW" sz="2400" dirty="0" smtClean="0"/>
              <a:t>A</a:t>
            </a:r>
            <a:r>
              <a:rPr lang="zh-TW" altLang="en-US" sz="2400" dirty="0" smtClean="0"/>
              <a:t>房子：</a:t>
            </a:r>
            <a:r>
              <a:rPr lang="en-US" altLang="zh-TW" sz="2400" dirty="0" smtClean="0"/>
              <a:t>200</a:t>
            </a:r>
            <a:r>
              <a:rPr lang="zh-TW" altLang="en-US" sz="2400" dirty="0" smtClean="0"/>
              <a:t>坪，距離捷運站</a:t>
            </a:r>
            <a:r>
              <a:rPr lang="en-US" altLang="zh-TW" sz="2400" dirty="0" smtClean="0"/>
              <a:t>100</a:t>
            </a:r>
            <a:r>
              <a:rPr lang="zh-TW" altLang="en-US" sz="2400" dirty="0" smtClean="0"/>
              <a:t>公尺</a:t>
            </a:r>
            <a:endParaRPr lang="en-US" altLang="zh-TW" sz="2400" dirty="0" smtClean="0"/>
          </a:p>
          <a:p>
            <a:r>
              <a:rPr lang="en-US" altLang="zh-TW" sz="2400" dirty="0" smtClean="0"/>
              <a:t>B</a:t>
            </a:r>
            <a:r>
              <a:rPr lang="zh-TW" altLang="en-US" sz="2400" dirty="0" smtClean="0"/>
              <a:t>房子：</a:t>
            </a:r>
            <a:r>
              <a:rPr lang="en-US" altLang="zh-TW" sz="2400" dirty="0" smtClean="0"/>
              <a:t>30</a:t>
            </a:r>
            <a:r>
              <a:rPr lang="zh-TW" altLang="en-US" sz="2400" dirty="0" smtClean="0"/>
              <a:t>坪，距離捷運站</a:t>
            </a:r>
            <a:r>
              <a:rPr lang="en-US" altLang="zh-TW" sz="2400" dirty="0" smtClean="0"/>
              <a:t>90</a:t>
            </a:r>
            <a:r>
              <a:rPr lang="zh-TW" altLang="en-US" sz="2400" dirty="0" smtClean="0"/>
              <a:t>公尺</a:t>
            </a:r>
            <a:endParaRPr lang="en-US" altLang="zh-TW" sz="2400" dirty="0" smtClean="0"/>
          </a:p>
          <a:p>
            <a:r>
              <a:rPr lang="en-US" altLang="zh-TW" sz="2400" dirty="0" smtClean="0"/>
              <a:t>C</a:t>
            </a:r>
            <a:r>
              <a:rPr lang="zh-TW" altLang="en-US" sz="2400" dirty="0" smtClean="0"/>
              <a:t>房子：</a:t>
            </a:r>
            <a:r>
              <a:rPr lang="en-US" altLang="zh-TW" sz="2400" dirty="0" smtClean="0"/>
              <a:t>199</a:t>
            </a:r>
            <a:r>
              <a:rPr lang="zh-TW" altLang="en-US" sz="2400" dirty="0" smtClean="0"/>
              <a:t>坪，距離捷運站</a:t>
            </a:r>
            <a:r>
              <a:rPr lang="en-US" altLang="zh-TW" sz="2400" dirty="0" smtClean="0"/>
              <a:t>400</a:t>
            </a:r>
            <a:r>
              <a:rPr lang="zh-TW" altLang="en-US" sz="2400" dirty="0" smtClean="0"/>
              <a:t>公尺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關於距離，好像有一個問題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6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標準化歐氏距離是針對簡單歐氏距離的缺點而作的一種改進方案。標準歐氏距離的思路：既然數據各維份量的分佈不一樣</a:t>
            </a:r>
            <a:r>
              <a:rPr lang="zh-TW" altLang="en-US" dirty="0" smtClean="0"/>
              <a:t>，先</a:t>
            </a:r>
            <a:r>
              <a:rPr lang="zh-TW" altLang="en-US" dirty="0"/>
              <a:t>將各個份量都「標準化」到均值</a:t>
            </a:r>
            <a:r>
              <a:rPr lang="zh-TW" altLang="en-US" dirty="0" smtClean="0"/>
              <a:t>、變異數相等。假設</a:t>
            </a:r>
            <a:r>
              <a:rPr lang="zh-TW" altLang="en-US" dirty="0"/>
              <a:t>樣本集</a:t>
            </a:r>
            <a:r>
              <a:rPr lang="en-US" altLang="zh-TW" dirty="0"/>
              <a:t>X</a:t>
            </a:r>
            <a:r>
              <a:rPr lang="zh-TW" altLang="en-US" dirty="0"/>
              <a:t>的均值</a:t>
            </a:r>
            <a:r>
              <a:rPr lang="en-US" altLang="zh-TW" dirty="0"/>
              <a:t>(mean)</a:t>
            </a:r>
            <a:r>
              <a:rPr lang="zh-TW" altLang="en-US" dirty="0"/>
              <a:t>為</a:t>
            </a:r>
            <a:r>
              <a:rPr lang="en-US" altLang="zh-TW" dirty="0"/>
              <a:t>m</a:t>
            </a:r>
            <a:r>
              <a:rPr lang="zh-TW" altLang="en-US" dirty="0"/>
              <a:t>，標準差</a:t>
            </a:r>
            <a:r>
              <a:rPr lang="en-US" altLang="zh-TW" dirty="0"/>
              <a:t>(standard deviation)</a:t>
            </a:r>
            <a:r>
              <a:rPr lang="zh-TW" altLang="en-US" dirty="0"/>
              <a:t>為</a:t>
            </a:r>
            <a:r>
              <a:rPr lang="en-US" altLang="zh-TW" dirty="0"/>
              <a:t>s</a:t>
            </a:r>
            <a:r>
              <a:rPr lang="zh-TW" altLang="en-US" dirty="0"/>
              <a:t>，那麼</a:t>
            </a:r>
            <a:r>
              <a:rPr lang="en-US" altLang="zh-TW" dirty="0"/>
              <a:t>X</a:t>
            </a:r>
            <a:r>
              <a:rPr lang="zh-TW" altLang="en-US" dirty="0"/>
              <a:t>的「標準化變量」表示為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而且</a:t>
            </a:r>
            <a:r>
              <a:rPr lang="zh-TW" altLang="en-US" dirty="0"/>
              <a:t>標準化變量的數學期望為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，變異數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標準差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altLang="zh-TW" dirty="0"/>
              <a:t>N</a:t>
            </a:r>
            <a:r>
              <a:rPr lang="zh-TW" altLang="en-US" dirty="0"/>
              <a:t>維空間</a:t>
            </a:r>
            <a:r>
              <a:rPr lang="zh-TW" altLang="en-US" sz="2000" dirty="0"/>
              <a:t>距離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標準化歐氏距離 </a:t>
            </a:r>
            <a:r>
              <a:rPr lang="en-US" altLang="zh-TW" b="1" dirty="0"/>
              <a:t>(Standardized Euclidean distance )</a:t>
            </a:r>
            <a:endParaRPr lang="zh-TW" altLang="en-US" dirty="0"/>
          </a:p>
        </p:txBody>
      </p:sp>
      <p:pic>
        <p:nvPicPr>
          <p:cNvPr id="7170" name="Picture 2" descr="http://pic002.cnblogs.com/images/2011/63234/20110308232720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50" y="4722636"/>
            <a:ext cx="1808850" cy="87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ic002.cnblogs.com/images/2011/63234/20110308232646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967" y="3366623"/>
            <a:ext cx="950016" cy="46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與歐氏距離不同的是它考慮到各種特性之間的聯繫（例如：一條關於身高的信息會帶來一條關於體重的信息，因為兩者是有關聯的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zh-TW" altLang="en-US" dirty="0" smtClean="0"/>
              <a:t>為共變異數矩陣</a:t>
            </a:r>
            <a:endParaRPr lang="en-US" altLang="zh-TW" dirty="0"/>
          </a:p>
          <a:p>
            <a:pPr lvl="1"/>
            <a:r>
              <a:rPr lang="zh-TW" altLang="en-US" dirty="0"/>
              <a:t>二維平面空間距離：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/>
              <a:t>維空間距離：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共變異數矩陣為單位矩陣，馬氏距離就簡化為歐氏距離；如果共變異數矩陣為對角陣，其也可稱為正規化的歐氏距離。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馬氏距離</a:t>
            </a:r>
            <a:r>
              <a:rPr lang="en-US" altLang="zh-TW" b="1" dirty="0"/>
              <a:t>(</a:t>
            </a:r>
            <a:r>
              <a:rPr lang="en-US" altLang="zh-TW" b="1" dirty="0" err="1"/>
              <a:t>Mahalanobis</a:t>
            </a:r>
            <a:r>
              <a:rPr lang="en-US" altLang="zh-TW" b="1" dirty="0"/>
              <a:t> Distance)</a:t>
            </a:r>
            <a:endParaRPr lang="zh-TW" altLang="en-US" dirty="0"/>
          </a:p>
        </p:txBody>
      </p:sp>
      <p:pic>
        <p:nvPicPr>
          <p:cNvPr id="8194" name="Picture 2" descr="http://pic002.cnblogs.com/images/2011/63234/20110308232801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571" y="2772925"/>
            <a:ext cx="24003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ic002.cnblogs.com/images/2011/63234/20110308232816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571" y="3409069"/>
            <a:ext cx="21336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幾何中夾角餘弦可用來衡量兩個向量方向的差異，機器學習中借用這一概念來衡量樣本向量之間的差異。</a:t>
            </a:r>
          </a:p>
          <a:p>
            <a:r>
              <a:rPr lang="zh-TW" altLang="en-US" dirty="0" smtClean="0"/>
              <a:t>在</a:t>
            </a:r>
            <a:r>
              <a:rPr lang="zh-TW" altLang="en-US" dirty="0"/>
              <a:t>二維空間中向量</a:t>
            </a:r>
            <a:r>
              <a:rPr lang="en-US" altLang="zh-TW" dirty="0"/>
              <a:t>A(x1,y1)</a:t>
            </a:r>
            <a:r>
              <a:rPr lang="zh-TW" altLang="en-US" dirty="0"/>
              <a:t>與向量</a:t>
            </a:r>
            <a:r>
              <a:rPr lang="en-US" altLang="zh-TW" dirty="0"/>
              <a:t>B(x2,y2)</a:t>
            </a:r>
            <a:r>
              <a:rPr lang="zh-TW" altLang="en-US" dirty="0"/>
              <a:t>的夾角餘弦公式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N</a:t>
            </a:r>
            <a:r>
              <a:rPr lang="zh-TW" altLang="en-US" dirty="0"/>
              <a:t>維</a:t>
            </a:r>
            <a:r>
              <a:rPr lang="zh-TW" altLang="en-US" dirty="0" smtClean="0"/>
              <a:t>空間</a:t>
            </a:r>
            <a:r>
              <a:rPr lang="zh-TW" altLang="en-US" dirty="0"/>
              <a:t>夾角餘弦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夾角餘弦</a:t>
            </a:r>
            <a:r>
              <a:rPr lang="en-US" altLang="zh-TW" b="1" dirty="0"/>
              <a:t>(Cosine)</a:t>
            </a:r>
            <a:endParaRPr lang="zh-TW" altLang="en-US" dirty="0"/>
          </a:p>
        </p:txBody>
      </p:sp>
      <p:pic>
        <p:nvPicPr>
          <p:cNvPr id="9218" name="Picture 2" descr="http://pic002.cnblogs.com/images/2011/63234/20110308232834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567" y="2897919"/>
            <a:ext cx="2313371" cy="6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pic002.cnblogs.com/images/2011/63234/20110308232945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568" y="3853731"/>
            <a:ext cx="2392465" cy="6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先學習</a:t>
            </a:r>
            <a:r>
              <a:rPr lang="zh-TW" altLang="en-US" dirty="0"/>
              <a:t>「分類</a:t>
            </a:r>
            <a:r>
              <a:rPr lang="zh-TW" altLang="en-US" dirty="0" smtClean="0"/>
              <a:t>」再用來</a:t>
            </a:r>
            <a:r>
              <a:rPr lang="zh-TW" altLang="en-US" dirty="0"/>
              <a:t>「</a:t>
            </a:r>
            <a:r>
              <a:rPr lang="zh-TW" altLang="en-US" dirty="0" smtClean="0"/>
              <a:t>預測</a:t>
            </a:r>
            <a:r>
              <a:rPr lang="zh-TW" altLang="en-US" dirty="0"/>
              <a:t>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所謂的機器學習，是一種人工智慧的程式自行學習的機制</a:t>
            </a:r>
            <a:endParaRPr lang="en-US" altLang="zh-TW" dirty="0" smtClean="0"/>
          </a:p>
          <a:p>
            <a:r>
              <a:rPr lang="zh-TW" altLang="en-US" dirty="0"/>
              <a:t>而</a:t>
            </a:r>
            <a:r>
              <a:rPr lang="zh-TW" altLang="en-US" dirty="0" smtClean="0"/>
              <a:t>構成學習的基礎</a:t>
            </a:r>
            <a:r>
              <a:rPr lang="zh-TW" altLang="en-US" dirty="0"/>
              <a:t>元素是「分類</a:t>
            </a:r>
            <a:r>
              <a:rPr lang="zh-TW" altLang="en-US" dirty="0" smtClean="0"/>
              <a:t>」這樣的處理動作。只要能做好分類，既能理解事物，也能做出判斷、採取行動。</a:t>
            </a:r>
            <a:endParaRPr lang="en-US" altLang="zh-TW" dirty="0" smtClean="0"/>
          </a:p>
          <a:p>
            <a:r>
              <a:rPr lang="zh-TW" altLang="en-US" dirty="0"/>
              <a:t>機器學習可以讓</a:t>
            </a:r>
            <a:r>
              <a:rPr lang="zh-TW" altLang="en-US" dirty="0" smtClean="0"/>
              <a:t>電腦一面處理大量的資料，一面自動學會這樣的分類方式。等到學會分類方式後就可以用來預測未知的資料。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2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如果資料當中有類別變數，例如：學歷、婚姻狀況，該怎麼辦？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關於距離，再想一個問題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87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387286"/>
            <a:ext cx="8407400" cy="30708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簡單配對</a:t>
            </a:r>
            <a:r>
              <a:rPr lang="zh-TW" altLang="en-US" dirty="0" smtClean="0"/>
              <a:t>係數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Simple </a:t>
            </a:r>
            <a:r>
              <a:rPr lang="en-US" altLang="zh-TW" dirty="0"/>
              <a:t>matching </a:t>
            </a:r>
            <a:r>
              <a:rPr lang="en-US" altLang="zh-TW" dirty="0" smtClean="0"/>
              <a:t>coefficient (SMC)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6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兩個集合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的交集元素在</a:t>
            </a:r>
            <a:r>
              <a:rPr lang="en-US" altLang="zh-TW" dirty="0"/>
              <a:t>A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的並集中所佔的比例，稱為兩個集合的傑卡德相似係數，用符號</a:t>
            </a:r>
            <a:r>
              <a:rPr lang="en-US" altLang="zh-TW" dirty="0"/>
              <a:t>J(A,B)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傑</a:t>
            </a:r>
            <a:r>
              <a:rPr lang="zh-TW" altLang="en-US" dirty="0"/>
              <a:t>卡德</a:t>
            </a:r>
            <a:r>
              <a:rPr lang="zh-TW" altLang="en-US" dirty="0" smtClean="0"/>
              <a:t>距離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與</a:t>
            </a:r>
            <a:r>
              <a:rPr lang="en-US" altLang="zh-TW" dirty="0" smtClean="0"/>
              <a:t>SMC</a:t>
            </a:r>
            <a:r>
              <a:rPr lang="zh-TW" altLang="en-US" dirty="0" smtClean="0"/>
              <a:t>很相似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傑卡德相似</a:t>
            </a:r>
            <a:r>
              <a:rPr lang="zh-TW" altLang="en-US" b="1" dirty="0" smtClean="0"/>
              <a:t>係數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(</a:t>
            </a:r>
            <a:r>
              <a:rPr lang="en-US" altLang="zh-TW" b="1" dirty="0" err="1"/>
              <a:t>Jaccard</a:t>
            </a:r>
            <a:r>
              <a:rPr lang="en-US" altLang="zh-TW" b="1" dirty="0"/>
              <a:t> similarity coefficient)</a:t>
            </a:r>
            <a:endParaRPr lang="zh-TW" altLang="en-US" dirty="0"/>
          </a:p>
        </p:txBody>
      </p:sp>
      <p:pic>
        <p:nvPicPr>
          <p:cNvPr id="10242" name="Picture 2" descr="http://pic002.cnblogs.com/images/2011/63234/20110308233035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79" y="2505593"/>
            <a:ext cx="1461624" cy="5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pic002.cnblogs.com/images/2011/63234/20110308233101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07" y="3592015"/>
            <a:ext cx="3495136" cy="50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e/ee/Union_of_sets_A_and_B.svg/200px-Union_of_sets_A_and_B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58" y="5258174"/>
            <a:ext cx="19050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1/1f/Intersection_of_sets_A_and_B.svg/200px-Intersection_of_sets_A_and_B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58" y="3800848"/>
            <a:ext cx="19050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97" y="4704744"/>
            <a:ext cx="2266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2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KNN</a:t>
            </a:r>
            <a:r>
              <a:rPr lang="zh-TW" altLang="en-US" dirty="0" smtClean="0"/>
              <a:t>的進階版本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為了</a:t>
            </a:r>
            <a:r>
              <a:rPr lang="zh-TW" altLang="en-US" sz="2400" dirty="0" smtClean="0"/>
              <a:t>解決資料量大時的計算複雜度，而產生另外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種演算法</a:t>
            </a:r>
            <a:endParaRPr lang="en-US" altLang="zh-TW" sz="2400" dirty="0" smtClean="0"/>
          </a:p>
          <a:p>
            <a:r>
              <a:rPr lang="en-US" altLang="zh-TW" sz="2400" dirty="0" smtClean="0"/>
              <a:t>K-D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tree</a:t>
            </a:r>
          </a:p>
          <a:p>
            <a:r>
              <a:rPr lang="en-US" altLang="zh-TW" sz="2400" dirty="0" smtClean="0"/>
              <a:t>Ball tree</a:t>
            </a:r>
          </a:p>
          <a:p>
            <a:r>
              <a:rPr lang="en-US" altLang="zh-TW" sz="2400" dirty="0" smtClean="0"/>
              <a:t>Cover tree</a:t>
            </a:r>
          </a:p>
          <a:p>
            <a:r>
              <a:rPr lang="en-US" altLang="zh-TW" sz="2400" dirty="0"/>
              <a:t>Package ‘FNN’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5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圖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9" y="131047"/>
            <a:ext cx="7143750" cy="6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學習將硬幣分類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80" y="1875428"/>
            <a:ext cx="5404500" cy="439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56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 lazy learning </a:t>
            </a:r>
            <a:r>
              <a:rPr lang="en-US" altLang="zh-TW" sz="2400" dirty="0" smtClean="0"/>
              <a:t>algorithm</a:t>
            </a:r>
          </a:p>
          <a:p>
            <a:r>
              <a:rPr lang="zh-TW" altLang="en-US" sz="2400" dirty="0" smtClean="0"/>
              <a:t>物以類聚 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The Nearest Neighbor Algorithm</a:t>
            </a:r>
            <a:endParaRPr lang="zh-TW" altLang="en-US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613" y="3277620"/>
            <a:ext cx="3457575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26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594" y="2081256"/>
            <a:ext cx="4686405" cy="41044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</a:t>
            </a:r>
            <a:r>
              <a:rPr lang="en-US" altLang="zh-TW" cap="none" dirty="0" smtClean="0"/>
              <a:t>Nearest Neighbor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Boundary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5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找出</a:t>
            </a:r>
            <a:r>
              <a:rPr lang="en-US" altLang="zh-TW" dirty="0"/>
              <a:t>K</a:t>
            </a:r>
            <a:r>
              <a:rPr lang="zh-TW" altLang="en-US" dirty="0"/>
              <a:t>個最近鄰的</a:t>
            </a:r>
            <a:r>
              <a:rPr lang="zh-TW" altLang="en-US" dirty="0" smtClean="0"/>
              <a:t>點，看它們是屬於哪一個類別，多數者獲勝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K-Nearest </a:t>
            </a:r>
            <a:r>
              <a:rPr lang="en-US" altLang="zh-TW" cap="none" dirty="0"/>
              <a:t>Neighbor</a:t>
            </a:r>
            <a:endParaRPr lang="zh-TW" altLang="en-US" dirty="0"/>
          </a:p>
        </p:txBody>
      </p:sp>
      <p:pic>
        <p:nvPicPr>
          <p:cNvPr id="4" name="Picture 2" descr="http://trevorwhitney.com/images/k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551" y="2611959"/>
            <a:ext cx="6208298" cy="26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分類分的好不好</a:t>
            </a:r>
            <a:r>
              <a:rPr lang="en-US" altLang="zh-TW" dirty="0" smtClean="0"/>
              <a:t>? </a:t>
            </a:r>
            <a:r>
              <a:rPr lang="zh-TW" altLang="en-US" dirty="0" smtClean="0"/>
              <a:t>怎麼評估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5257852"/>
              </p:ext>
            </p:extLst>
          </p:nvPr>
        </p:nvGraphicFramePr>
        <p:xfrm>
          <a:off x="1259632" y="1668016"/>
          <a:ext cx="7313364" cy="21210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3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0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                     預測類別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實際類別</a:t>
                      </a:r>
                      <a:endParaRPr lang="zh-TW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 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 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 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TP (true positive)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FN (false negative)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 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FP (false positive)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TN (true negative)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1259632" y="3795789"/>
            <a:ext cx="7674056" cy="29523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Confusion matrix (</a:t>
            </a:r>
            <a:r>
              <a:rPr lang="zh-TW" altLang="en-US" dirty="0" smtClean="0"/>
              <a:t>混亂矩陣、混淆矩陣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正確</a:t>
            </a:r>
            <a:r>
              <a:rPr lang="zh-TW" altLang="en-US" dirty="0" smtClean="0"/>
              <a:t>率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(TP+TN)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(TP+TN+FP+FN)</a:t>
            </a:r>
          </a:p>
          <a:p>
            <a:r>
              <a:rPr lang="zh-TW" altLang="en-US" dirty="0" smtClean="0"/>
              <a:t>錯誤率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1-</a:t>
            </a:r>
            <a:r>
              <a:rPr lang="zh-TW" altLang="en-US" dirty="0" smtClean="0"/>
              <a:t>正確率</a:t>
            </a:r>
            <a:endParaRPr lang="en-US" altLang="zh-TW" dirty="0" smtClean="0"/>
          </a:p>
          <a:p>
            <a:r>
              <a:rPr lang="zh-TW" altLang="en-US" dirty="0" smtClean="0"/>
              <a:t>敏感度 </a:t>
            </a:r>
            <a:r>
              <a:rPr lang="en-US" altLang="zh-TW" dirty="0" smtClean="0"/>
              <a:t>(sensitivity) = TP / (TP+FN)</a:t>
            </a:r>
          </a:p>
          <a:p>
            <a:r>
              <a:rPr lang="zh-TW" altLang="en-US" dirty="0" smtClean="0"/>
              <a:t>準確度 </a:t>
            </a:r>
            <a:r>
              <a:rPr lang="en-US" altLang="zh-TW" dirty="0" smtClean="0"/>
              <a:t>(specificity) = TN/ (TN+FP)</a:t>
            </a:r>
          </a:p>
          <a:p>
            <a:r>
              <a:rPr lang="zh-TW" altLang="en-US" dirty="0" smtClean="0"/>
              <a:t>精確率 </a:t>
            </a:r>
            <a:r>
              <a:rPr lang="en-US" altLang="zh-TW" dirty="0" smtClean="0"/>
              <a:t>(precision) = TP / (TP+FP)</a:t>
            </a:r>
          </a:p>
          <a:p>
            <a:r>
              <a:rPr lang="zh-TW" altLang="en-US" dirty="0"/>
              <a:t>回想</a:t>
            </a:r>
            <a:r>
              <a:rPr lang="zh-TW" altLang="en-US" dirty="0" smtClean="0"/>
              <a:t>率 </a:t>
            </a:r>
            <a:r>
              <a:rPr lang="en-US" altLang="zh-TW" dirty="0" smtClean="0"/>
              <a:t>(recall) = </a:t>
            </a:r>
            <a:r>
              <a:rPr lang="en-US" altLang="zh-TW" dirty="0"/>
              <a:t>TP / (TP+FN)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41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library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knn</a:t>
            </a:r>
            <a:r>
              <a:rPr lang="en-US" altLang="zh-TW" dirty="0"/>
              <a:t>(train, test, cl, k = 1, l = 0, </a:t>
            </a:r>
            <a:r>
              <a:rPr lang="en-US" altLang="zh-TW" dirty="0" err="1"/>
              <a:t>prob</a:t>
            </a:r>
            <a:r>
              <a:rPr lang="en-US" altLang="zh-TW" dirty="0"/>
              <a:t> = FALSE, </a:t>
            </a:r>
            <a:r>
              <a:rPr lang="en-US" altLang="zh-TW" dirty="0" err="1"/>
              <a:t>use.all</a:t>
            </a:r>
            <a:r>
              <a:rPr lang="en-US" altLang="zh-TW" dirty="0"/>
              <a:t> = TRUE)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x &lt;- sample(c(1:150),120)</a:t>
            </a:r>
          </a:p>
          <a:p>
            <a:r>
              <a:rPr lang="en-US" altLang="zh-TW" dirty="0"/>
              <a:t>train &lt;- iris[x,1:4]</a:t>
            </a:r>
          </a:p>
          <a:p>
            <a:r>
              <a:rPr lang="en-US" altLang="zh-TW" dirty="0"/>
              <a:t>test &lt;- iris[-x,1:4]</a:t>
            </a:r>
          </a:p>
          <a:p>
            <a:r>
              <a:rPr lang="en-US" altLang="zh-TW" dirty="0"/>
              <a:t>train.cl &lt;- iris[x,5]</a:t>
            </a:r>
          </a:p>
          <a:p>
            <a:r>
              <a:rPr lang="en-US" altLang="zh-TW" dirty="0"/>
              <a:t>test.cl &lt;- iris[-x,5]</a:t>
            </a:r>
          </a:p>
          <a:p>
            <a:r>
              <a:rPr lang="en-US" altLang="zh-TW" dirty="0" err="1"/>
              <a:t>iris.knn</a:t>
            </a:r>
            <a:r>
              <a:rPr lang="en-US" altLang="zh-TW" dirty="0"/>
              <a:t> &lt;- </a:t>
            </a:r>
            <a:r>
              <a:rPr lang="en-US" altLang="zh-TW" dirty="0" err="1"/>
              <a:t>knn</a:t>
            </a:r>
            <a:r>
              <a:rPr lang="en-US" altLang="zh-TW" dirty="0"/>
              <a:t>(train, test, train.cl, k = 1)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KNN </a:t>
            </a:r>
            <a:r>
              <a:rPr lang="en-US" altLang="zh-TW" cap="none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5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178</TotalTime>
  <Words>1208</Words>
  <Application>Microsoft Office PowerPoint</Application>
  <PresentationFormat>如螢幕大小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Franklin Gothic Medium</vt:lpstr>
      <vt:lpstr>Wingdings</vt:lpstr>
      <vt:lpstr>Wingdings 2</vt:lpstr>
      <vt:lpstr>格線</vt:lpstr>
      <vt:lpstr>K-最近鄰法 K-Nearest Neighbor (KNN)</vt:lpstr>
      <vt:lpstr>先學習「分類」再用來「預測」</vt:lpstr>
      <vt:lpstr>PowerPoint 簡報</vt:lpstr>
      <vt:lpstr>學習將硬幣分類</vt:lpstr>
      <vt:lpstr>The Nearest Neighbor Algorithm</vt:lpstr>
      <vt:lpstr>1-Nearest Neighbor Boundary</vt:lpstr>
      <vt:lpstr>K-Nearest Neighbor</vt:lpstr>
      <vt:lpstr>分類分的好不好? 怎麼評估</vt:lpstr>
      <vt:lpstr>KNN in R</vt:lpstr>
      <vt:lpstr>難道KNN就這麼簡單無聊嗎？</vt:lpstr>
      <vt:lpstr>K值選取</vt:lpstr>
      <vt:lpstr>歐氏距離(Euclidean Distance)</vt:lpstr>
      <vt:lpstr>曼哈頓距離(Manhattan Distance)</vt:lpstr>
      <vt:lpstr>切比雪夫距離 ( Chebyshev Distance )</vt:lpstr>
      <vt:lpstr>閔可夫斯基距離(Minkowski Distance)</vt:lpstr>
      <vt:lpstr>關於距離，好像有一個問題</vt:lpstr>
      <vt:lpstr>標準化歐氏距離 (Standardized Euclidean distance )</vt:lpstr>
      <vt:lpstr>馬氏距離(Mahalanobis Distance)</vt:lpstr>
      <vt:lpstr>夾角餘弦(Cosine)</vt:lpstr>
      <vt:lpstr>關於距離，再想一個問題</vt:lpstr>
      <vt:lpstr>簡單配對係數 Simple matching coefficient (SMC)</vt:lpstr>
      <vt:lpstr>傑卡德相似係數 (Jaccard similarity coefficient)</vt:lpstr>
      <vt:lpstr>KNN的進階版本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</dc:title>
  <dc:creator>PK</dc:creator>
  <cp:lastModifiedBy>TzuPu Chang</cp:lastModifiedBy>
  <cp:revision>29</cp:revision>
  <dcterms:created xsi:type="dcterms:W3CDTF">2017-03-26T17:17:18Z</dcterms:created>
  <dcterms:modified xsi:type="dcterms:W3CDTF">2018-10-01T04:58:28Z</dcterms:modified>
</cp:coreProperties>
</file>