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0" r:id="rId22"/>
    <p:sldId id="281" r:id="rId23"/>
    <p:sldId id="283" r:id="rId24"/>
    <p:sldId id="284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CBEA46C-FD24-493D-A937-B4E05F7791CB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2B62F29-B1CA-4936-8D6A-B2A140D701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6C-FD24-493D-A937-B4E05F7791CB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2F29-B1CA-4936-8D6A-B2A140D701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6C-FD24-493D-A937-B4E05F7791CB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2F29-B1CA-4936-8D6A-B2A140D701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6C-FD24-493D-A937-B4E05F7791CB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2F29-B1CA-4936-8D6A-B2A140D701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6C-FD24-493D-A937-B4E05F7791CB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2F29-B1CA-4936-8D6A-B2A140D701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6C-FD24-493D-A937-B4E05F7791CB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2F29-B1CA-4936-8D6A-B2A140D701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BEA46C-FD24-493D-A937-B4E05F7791CB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2B62F29-B1CA-4936-8D6A-B2A140D701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CBEA46C-FD24-493D-A937-B4E05F7791CB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2B62F29-B1CA-4936-8D6A-B2A140D701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6C-FD24-493D-A937-B4E05F7791CB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2F29-B1CA-4936-8D6A-B2A140D701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6C-FD24-493D-A937-B4E05F7791CB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2F29-B1CA-4936-8D6A-B2A140D701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6C-FD24-493D-A937-B4E05F7791CB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2F29-B1CA-4936-8D6A-B2A140D701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CBEA46C-FD24-493D-A937-B4E05F7791CB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2B62F29-B1CA-4936-8D6A-B2A140D701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ea"/>
          <a:ea typeface="+mj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ea"/>
          <a:ea typeface="+mj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ea"/>
          <a:ea typeface="+mj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ea"/>
          <a:ea typeface="+mj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8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2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1484785"/>
            <a:ext cx="8458200" cy="2387128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決策</a:t>
            </a:r>
            <a:r>
              <a:rPr lang="zh-TW" altLang="en-US" sz="6000" dirty="0" smtClean="0"/>
              <a:t>樹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(Decision Tree)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2018.10.25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36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5760640" cy="136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分枝</a:t>
            </a:r>
            <a:r>
              <a:rPr lang="zh-TW" altLang="en-US" dirty="0" smtClean="0"/>
              <a:t>準則的基本概念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假設有一個表格共有</a:t>
            </a:r>
            <a:r>
              <a:rPr lang="en-US" altLang="zh-TW" sz="2400" dirty="0"/>
              <a:t>24</a:t>
            </a:r>
            <a:r>
              <a:rPr lang="zh-TW" altLang="en-US" sz="2400" dirty="0"/>
              <a:t>筆顧客資料。其類別欄位為 “</a:t>
            </a:r>
            <a:r>
              <a:rPr lang="en-US" altLang="zh-TW" sz="2400" dirty="0" smtClean="0"/>
              <a:t>Customers”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可分成“好客人 </a:t>
            </a:r>
            <a:r>
              <a:rPr lang="en-US" altLang="zh-TW" sz="2400" dirty="0"/>
              <a:t>Good Customers”</a:t>
            </a:r>
            <a:r>
              <a:rPr lang="zh-TW" altLang="en-US" sz="2400" dirty="0"/>
              <a:t>與“一 般客人 </a:t>
            </a:r>
            <a:r>
              <a:rPr lang="en-US" altLang="zh-TW" sz="2400" dirty="0"/>
              <a:t>Fair Customer” </a:t>
            </a:r>
            <a:r>
              <a:rPr lang="zh-TW" altLang="en-US" sz="2400" dirty="0" smtClean="0"/>
              <a:t>兩類。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/>
              <a:t>分別用</a:t>
            </a:r>
            <a:r>
              <a:rPr lang="en-US" altLang="zh-TW" sz="2400" dirty="0"/>
              <a:t>Income</a:t>
            </a:r>
            <a:r>
              <a:rPr lang="zh-TW" altLang="en-US" sz="2400" dirty="0"/>
              <a:t>和</a:t>
            </a:r>
            <a:r>
              <a:rPr lang="en-US" altLang="zh-TW" sz="2400" dirty="0"/>
              <a:t>Age</a:t>
            </a:r>
            <a:r>
              <a:rPr lang="zh-TW" altLang="en-US" sz="2400" dirty="0"/>
              <a:t>兩個欄位，對這</a:t>
            </a:r>
            <a:r>
              <a:rPr lang="en-US" altLang="zh-TW" sz="2400" dirty="0"/>
              <a:t>24</a:t>
            </a:r>
            <a:r>
              <a:rPr lang="zh-TW" altLang="en-US" sz="2400" dirty="0"/>
              <a:t>筆顧客資料加 以分割，結果如下。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283" y="4797152"/>
            <a:ext cx="4875634" cy="204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2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 </a:t>
            </a:r>
            <a:r>
              <a:rPr lang="zh-TW" altLang="en-US" dirty="0" smtClean="0"/>
              <a:t>優於 </a:t>
            </a:r>
            <a:r>
              <a:rPr lang="en-US" altLang="zh-TW" dirty="0" smtClean="0"/>
              <a:t>Income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分割結果中，若具有較高同質性</a:t>
            </a:r>
            <a:r>
              <a:rPr lang="en-US" altLang="zh-TW" dirty="0"/>
              <a:t>(Homogeneous)</a:t>
            </a:r>
            <a:r>
              <a:rPr lang="zh-TW" altLang="en-US" dirty="0"/>
              <a:t>類別的節點，</a:t>
            </a:r>
            <a:r>
              <a:rPr lang="zh-TW" altLang="en-US" dirty="0" smtClean="0"/>
              <a:t>則該</a:t>
            </a:r>
            <a:r>
              <a:rPr lang="zh-TW" altLang="en-US" dirty="0"/>
              <a:t>分割結果愈佳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因此，需要檢驗節點的不純度</a:t>
            </a:r>
            <a:r>
              <a:rPr lang="en-US" altLang="zh-TW" dirty="0"/>
              <a:t>(Node Impurity</a:t>
            </a:r>
            <a:r>
              <a:rPr lang="en-US" altLang="zh-TW" dirty="0" smtClean="0"/>
              <a:t>)</a:t>
            </a:r>
            <a:r>
              <a:rPr lang="zh-TW" altLang="en-US" dirty="0"/>
              <a:t>，不純度愈低愈好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pPr marL="109728" indent="0">
              <a:buNone/>
            </a:pP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77343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ID3 (Iterative </a:t>
            </a:r>
            <a:r>
              <a:rPr lang="en-US" altLang="zh-TW" dirty="0" err="1"/>
              <a:t>Dichotomiser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ID3</a:t>
            </a:r>
            <a:r>
              <a:rPr lang="zh-TW" altLang="en-US" dirty="0"/>
              <a:t>在建構決策樹過程中，以</a:t>
            </a:r>
            <a:r>
              <a:rPr lang="zh-TW" altLang="en-US" dirty="0" smtClean="0"/>
              <a:t>資訊</a:t>
            </a:r>
            <a:r>
              <a:rPr lang="zh-TW" altLang="en-US" dirty="0"/>
              <a:t>增益</a:t>
            </a:r>
            <a:r>
              <a:rPr lang="zh-TW" altLang="en-US" dirty="0" smtClean="0"/>
              <a:t> </a:t>
            </a:r>
            <a:r>
              <a:rPr lang="en-US" altLang="zh-TW" dirty="0"/>
              <a:t>(Information Gain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</a:t>
            </a:r>
            <a:r>
              <a:rPr lang="zh-TW" altLang="en-US" dirty="0"/>
              <a:t>準則，並選擇最大的</a:t>
            </a:r>
            <a:r>
              <a:rPr lang="zh-TW" altLang="en-US" dirty="0" smtClean="0"/>
              <a:t>資訊增益值</a:t>
            </a:r>
            <a:r>
              <a:rPr lang="zh-TW" altLang="en-US" dirty="0"/>
              <a:t>作為分類屬性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以熵 </a:t>
            </a:r>
            <a:r>
              <a:rPr lang="en-US" altLang="zh-TW" dirty="0"/>
              <a:t>(Entropy) </a:t>
            </a:r>
            <a:r>
              <a:rPr lang="zh-TW" altLang="en-US" dirty="0"/>
              <a:t>為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81" y="2889095"/>
            <a:ext cx="3744416" cy="37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5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資訊增益</a:t>
            </a:r>
            <a:r>
              <a:rPr lang="en-US" altLang="zh-TW" dirty="0"/>
              <a:t>(Information Gain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040560"/>
          </a:xfrm>
        </p:spPr>
        <p:txBody>
          <a:bodyPr>
            <a:normAutofit/>
          </a:bodyPr>
          <a:lstStyle/>
          <a:p>
            <a:r>
              <a:rPr lang="zh-TW" altLang="en-US" dirty="0"/>
              <a:t>資訊衡量</a:t>
            </a:r>
            <a:r>
              <a:rPr lang="en-US" altLang="zh-TW" dirty="0"/>
              <a:t>(Information Measurement)</a:t>
            </a:r>
            <a:r>
              <a:rPr lang="zh-TW" altLang="en-US" dirty="0"/>
              <a:t>是根據不同訊息的概似值或機率，以衡量不同條件下的</a:t>
            </a:r>
            <a:r>
              <a:rPr lang="zh-TW" altLang="en-US" dirty="0" smtClean="0"/>
              <a:t>資訊量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>
              <a:spcBef>
                <a:spcPts val="3600"/>
              </a:spcBef>
            </a:pPr>
            <a:r>
              <a:rPr lang="en-US" altLang="zh-TW" sz="2400" dirty="0"/>
              <a:t>Info(D)</a:t>
            </a:r>
            <a:r>
              <a:rPr lang="en-US" altLang="zh-TW" sz="2400" dirty="0" err="1"/>
              <a:t>又稱</a:t>
            </a:r>
            <a:r>
              <a:rPr lang="en-US" altLang="zh-TW" sz="2400" dirty="0" err="1">
                <a:solidFill>
                  <a:srgbClr val="C00000"/>
                </a:solidFill>
              </a:rPr>
              <a:t>熵</a:t>
            </a:r>
            <a:r>
              <a:rPr lang="en-US" altLang="zh-TW" sz="2400" dirty="0">
                <a:solidFill>
                  <a:srgbClr val="C00000"/>
                </a:solidFill>
              </a:rPr>
              <a:t>(entropy)</a:t>
            </a:r>
            <a:endParaRPr lang="en-US" altLang="zh-TW" sz="2400" dirty="0"/>
          </a:p>
          <a:p>
            <a:pPr lvl="1"/>
            <a:r>
              <a:rPr lang="en-US" altLang="zh-TW" sz="2200" dirty="0" err="1"/>
              <a:t>衡量資料離散程度或亂度，作為評估訓練資料集合D下所有類別的期望訊息</a:t>
            </a:r>
            <a:endParaRPr lang="en-US" altLang="zh-TW" sz="2200" dirty="0"/>
          </a:p>
          <a:p>
            <a:pPr lvl="1"/>
            <a:r>
              <a:rPr lang="en-US" altLang="zh-TW" sz="2200" dirty="0"/>
              <a:t>各類別出現的機率相等，則熵值為1，</a:t>
            </a:r>
            <a:r>
              <a:rPr lang="en-US" altLang="zh-TW" sz="2200" dirty="0" smtClean="0"/>
              <a:t>表示分類訊息雜亂度最高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812584"/>
              </p:ext>
            </p:extLst>
          </p:nvPr>
        </p:nvGraphicFramePr>
        <p:xfrm>
          <a:off x="2123728" y="3068960"/>
          <a:ext cx="58737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3" imgW="3505200" imgH="863600" progId="Equation.3">
                  <p:embed/>
                </p:oleObj>
              </mc:Choice>
              <mc:Fallback>
                <p:oleObj name="Equation" r:id="rId3" imgW="3505200" imgH="86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068960"/>
                        <a:ext cx="58737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8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資訊增益</a:t>
            </a:r>
            <a:r>
              <a:rPr lang="en-US" altLang="zh-TW" dirty="0"/>
              <a:t>(Information Gain)(2/2)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假設該資料集合</a:t>
            </a:r>
            <a:r>
              <a:rPr lang="en-US" altLang="zh-TW" sz="2400" i="1" dirty="0"/>
              <a:t>D</a:t>
            </a:r>
            <a:r>
              <a:rPr lang="zh-TW" altLang="en-US" sz="2400" dirty="0"/>
              <a:t>要根據屬性</a:t>
            </a:r>
            <a:r>
              <a:rPr lang="en-US" altLang="zh-TW" sz="2400" dirty="0"/>
              <a:t>A</a:t>
            </a:r>
            <a:r>
              <a:rPr lang="zh-TW" altLang="en-US" sz="2400" dirty="0"/>
              <a:t>進行分割，產生共</a:t>
            </a:r>
            <a:r>
              <a:rPr lang="en-US" altLang="zh-TW" sz="2400" i="1" dirty="0"/>
              <a:t>L</a:t>
            </a:r>
            <a:r>
              <a:rPr lang="zh-TW" altLang="en-US" sz="2400" dirty="0"/>
              <a:t>個資料分割集合</a:t>
            </a:r>
            <a:r>
              <a:rPr lang="en-US" altLang="zh-TW" sz="2400" dirty="0"/>
              <a:t>     </a:t>
            </a:r>
            <a:r>
              <a:rPr lang="zh-TW" altLang="en-US" sz="2400" dirty="0"/>
              <a:t>，其中</a:t>
            </a:r>
            <a:r>
              <a:rPr lang="en-US" altLang="zh-TW" sz="2400" dirty="0"/>
              <a:t>     </a:t>
            </a:r>
            <a:r>
              <a:rPr lang="zh-TW" altLang="en-US" sz="2400" dirty="0"/>
              <a:t>為各屬性值   </a:t>
            </a:r>
            <a:r>
              <a:rPr lang="en-US" altLang="zh-TW" sz="2400" dirty="0"/>
              <a:t> </a:t>
            </a:r>
            <a:r>
              <a:rPr lang="zh-TW" altLang="en-US" sz="2400" dirty="0"/>
              <a:t>下的分割資料總個數，    為屬性值</a:t>
            </a:r>
            <a:r>
              <a:rPr lang="en-US" altLang="zh-TW" sz="2400" dirty="0"/>
              <a:t>     </a:t>
            </a:r>
            <a:r>
              <a:rPr lang="zh-TW" altLang="en-US" sz="2400" dirty="0"/>
              <a:t>下且為類別</a:t>
            </a:r>
            <a:r>
              <a:rPr lang="en-US" altLang="zh-TW" sz="2400" dirty="0"/>
              <a:t>      </a:t>
            </a:r>
            <a:r>
              <a:rPr lang="zh-TW" altLang="en-US" sz="2400" dirty="0"/>
              <a:t>的個數，因此              為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/>
              <a:t>屬性</a:t>
            </a:r>
            <a:r>
              <a:rPr lang="en-US" altLang="zh-TW" sz="2400" dirty="0"/>
              <a:t>A</a:t>
            </a:r>
            <a:r>
              <a:rPr lang="zh-TW" altLang="en-US" sz="2400" dirty="0"/>
              <a:t>的資訊則根據各屬性值下的資料個數多寡</a:t>
            </a:r>
            <a:r>
              <a:rPr lang="zh-TW" altLang="en-US" sz="2400" dirty="0" smtClean="0"/>
              <a:t>決定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/>
              <a:t>資訊增益可表示為</a:t>
            </a:r>
            <a:r>
              <a:rPr lang="zh-TW" altLang="en-US" sz="2400" dirty="0" smtClean="0"/>
              <a:t>：</a:t>
            </a:r>
            <a:endParaRPr lang="en-US" altLang="zh-TW" sz="2400" dirty="0"/>
          </a:p>
          <a:p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486108"/>
              </p:ext>
            </p:extLst>
          </p:nvPr>
        </p:nvGraphicFramePr>
        <p:xfrm>
          <a:off x="3419872" y="2060848"/>
          <a:ext cx="42862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" name="Equation" r:id="rId3" imgW="165028" imgH="228501" progId="Equation.3">
                  <p:embed/>
                </p:oleObj>
              </mc:Choice>
              <mc:Fallback>
                <p:oleObj name="Equation" r:id="rId3" imgW="165028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060848"/>
                        <a:ext cx="428625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742743"/>
              </p:ext>
            </p:extLst>
          </p:nvPr>
        </p:nvGraphicFramePr>
        <p:xfrm>
          <a:off x="5364088" y="2060848"/>
          <a:ext cx="3095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3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060848"/>
                        <a:ext cx="3095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4963"/>
              </p:ext>
            </p:extLst>
          </p:nvPr>
        </p:nvGraphicFramePr>
        <p:xfrm>
          <a:off x="8604448" y="2060848"/>
          <a:ext cx="3095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4" name="Equation" r:id="rId7" imgW="177646" imgH="241091" progId="Equation.3">
                  <p:embed/>
                </p:oleObj>
              </mc:Choice>
              <mc:Fallback>
                <p:oleObj name="Equation" r:id="rId7" imgW="177646" imgH="2410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8" y="2060848"/>
                        <a:ext cx="3095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898100"/>
              </p:ext>
            </p:extLst>
          </p:nvPr>
        </p:nvGraphicFramePr>
        <p:xfrm>
          <a:off x="2195736" y="2492896"/>
          <a:ext cx="3095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5" name="Equation" r:id="rId9" imgW="165028" imgH="228501" progId="Equation.3">
                  <p:embed/>
                </p:oleObj>
              </mc:Choice>
              <mc:Fallback>
                <p:oleObj name="Equation" r:id="rId9" imgW="165028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92896"/>
                        <a:ext cx="3095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40845"/>
              </p:ext>
            </p:extLst>
          </p:nvPr>
        </p:nvGraphicFramePr>
        <p:xfrm>
          <a:off x="4139952" y="2492896"/>
          <a:ext cx="3095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6" name="Equation" r:id="rId10" imgW="190417" imgH="241195" progId="Equation.3">
                  <p:embed/>
                </p:oleObj>
              </mc:Choice>
              <mc:Fallback>
                <p:oleObj name="Equation" r:id="rId10" imgW="190417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492896"/>
                        <a:ext cx="3095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93058"/>
              </p:ext>
            </p:extLst>
          </p:nvPr>
        </p:nvGraphicFramePr>
        <p:xfrm>
          <a:off x="2195736" y="2060848"/>
          <a:ext cx="3317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7"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060848"/>
                        <a:ext cx="3317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448419"/>
              </p:ext>
            </p:extLst>
          </p:nvPr>
        </p:nvGraphicFramePr>
        <p:xfrm>
          <a:off x="6372200" y="2492896"/>
          <a:ext cx="1022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8" r:id="rId14" imgW="558800" imgH="228600" progId="Equation.DSMT4">
                  <p:embed/>
                </p:oleObj>
              </mc:Choice>
              <mc:Fallback>
                <p:oleObj r:id="rId14" imgW="5588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492896"/>
                        <a:ext cx="10223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90293"/>
              </p:ext>
            </p:extLst>
          </p:nvPr>
        </p:nvGraphicFramePr>
        <p:xfrm>
          <a:off x="1547664" y="2996952"/>
          <a:ext cx="67040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" name="Equation" r:id="rId16" imgW="3708400" imgH="482600" progId="Equation.3">
                  <p:embed/>
                </p:oleObj>
              </mc:Choice>
              <mc:Fallback>
                <p:oleObj name="Equation" r:id="rId16" imgW="37084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96952"/>
                        <a:ext cx="67040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099630"/>
              </p:ext>
            </p:extLst>
          </p:nvPr>
        </p:nvGraphicFramePr>
        <p:xfrm>
          <a:off x="2051720" y="4509120"/>
          <a:ext cx="564356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0" name="Equation" r:id="rId18" imgW="3352800" imgH="838200" progId="Equation.3">
                  <p:embed/>
                </p:oleObj>
              </mc:Choice>
              <mc:Fallback>
                <p:oleObj name="Equation" r:id="rId18" imgW="3352800" imgH="838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509120"/>
                        <a:ext cx="5643562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804512"/>
              </p:ext>
            </p:extLst>
          </p:nvPr>
        </p:nvGraphicFramePr>
        <p:xfrm>
          <a:off x="3707904" y="6093296"/>
          <a:ext cx="400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1" name="Equation" r:id="rId20" imgW="1930400" imgH="215900" progId="Equation.3">
                  <p:embed/>
                </p:oleObj>
              </mc:Choice>
              <mc:Fallback>
                <p:oleObj name="Equation" r:id="rId20" imgW="1930400" imgH="215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6093296"/>
                        <a:ext cx="400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3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範例：資訊增益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假設某公司人力資源部門欲瞭解職員的表現，抽取</a:t>
            </a:r>
            <a:r>
              <a:rPr lang="en-US" sz="2400" dirty="0" smtClean="0"/>
              <a:t>10</a:t>
            </a:r>
            <a:r>
              <a:rPr lang="zh-TW" altLang="en-US" sz="2400" dirty="0" smtClean="0"/>
              <a:t>位現職員工為樣本，將連續屬性離散化後如下表</a:t>
            </a: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B1805-3B11-41A6-9C0D-3C2201D47B8E}" type="slidenum">
              <a:rPr lang="en-US" altLang="zh-TW" smtClean="0"/>
              <a:pPr/>
              <a:t>15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61462"/>
              </p:ext>
            </p:extLst>
          </p:nvPr>
        </p:nvGraphicFramePr>
        <p:xfrm>
          <a:off x="539552" y="2708920"/>
          <a:ext cx="5713534" cy="380101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75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職員</a:t>
                      </a:r>
                      <a:endParaRPr lang="zh-TW" sz="1800" b="1" kern="100" dirty="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年資</a:t>
                      </a:r>
                      <a:r>
                        <a:rPr lang="en-US" sz="1800" kern="100" dirty="0"/>
                        <a:t>(A)</a:t>
                      </a:r>
                      <a:endParaRPr lang="zh-TW" sz="1800" b="1" kern="100" dirty="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教育程度</a:t>
                      </a:r>
                      <a:r>
                        <a:rPr lang="en-US" sz="1800" kern="100" dirty="0"/>
                        <a:t>(B)</a:t>
                      </a:r>
                      <a:endParaRPr lang="zh-TW" sz="1800" b="1" kern="100" dirty="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具備</a:t>
                      </a:r>
                      <a:r>
                        <a:rPr lang="zh-TW" sz="1800" kern="100" dirty="0" smtClean="0"/>
                        <a:t>相關</a:t>
                      </a:r>
                      <a:endParaRPr lang="en-US" altLang="zh-TW" sz="1800" kern="1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 smtClean="0"/>
                        <a:t>經驗</a:t>
                      </a:r>
                      <a:r>
                        <a:rPr lang="en-US" sz="1800" kern="100" dirty="0"/>
                        <a:t>(C)</a:t>
                      </a:r>
                      <a:endParaRPr lang="zh-TW" sz="1800" b="1" kern="100" dirty="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員工表現</a:t>
                      </a:r>
                      <a:endParaRPr lang="zh-TW" sz="1800" b="1" kern="100" dirty="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001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5</a:t>
                      </a:r>
                      <a:r>
                        <a:rPr lang="zh-TW" sz="1800" kern="100"/>
                        <a:t>年以下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研究所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是</a:t>
                      </a:r>
                      <a:endParaRPr lang="zh-TW" sz="1800" kern="100" dirty="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優等</a:t>
                      </a:r>
                      <a:endParaRPr lang="zh-TW" sz="1800" kern="100" dirty="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002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10</a:t>
                      </a:r>
                      <a:r>
                        <a:rPr lang="zh-TW" sz="1800" kern="100"/>
                        <a:t>年以上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研究所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否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普通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003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5</a:t>
                      </a:r>
                      <a:r>
                        <a:rPr lang="zh-TW" sz="1800" kern="100"/>
                        <a:t>年以下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研究所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是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優等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004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5</a:t>
                      </a:r>
                      <a:r>
                        <a:rPr lang="zh-TW" sz="1800" kern="100"/>
                        <a:t>年以下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大專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是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普通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005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5</a:t>
                      </a:r>
                      <a:r>
                        <a:rPr lang="zh-TW" sz="1800" kern="100"/>
                        <a:t>年以下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研究所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否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優等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006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10</a:t>
                      </a:r>
                      <a:r>
                        <a:rPr lang="zh-TW" sz="1800" kern="100"/>
                        <a:t>年以上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研究所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是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優等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007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5</a:t>
                      </a:r>
                      <a:r>
                        <a:rPr lang="zh-TW" sz="1800" kern="100"/>
                        <a:t>年至</a:t>
                      </a:r>
                      <a:r>
                        <a:rPr lang="en-US" sz="1800" kern="100"/>
                        <a:t>10</a:t>
                      </a:r>
                      <a:r>
                        <a:rPr lang="zh-TW" sz="1800" kern="100"/>
                        <a:t>年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大專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否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普通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008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5</a:t>
                      </a:r>
                      <a:r>
                        <a:rPr lang="zh-TW" sz="1800" kern="100"/>
                        <a:t>年至</a:t>
                      </a:r>
                      <a:r>
                        <a:rPr lang="en-US" sz="1800" kern="100"/>
                        <a:t>10</a:t>
                      </a:r>
                      <a:r>
                        <a:rPr lang="zh-TW" sz="1800" kern="100"/>
                        <a:t>年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研究所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是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優等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009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5</a:t>
                      </a:r>
                      <a:r>
                        <a:rPr lang="zh-TW" sz="1800" kern="100"/>
                        <a:t>年至</a:t>
                      </a:r>
                      <a:r>
                        <a:rPr lang="en-US" sz="1800" kern="100"/>
                        <a:t>10</a:t>
                      </a:r>
                      <a:r>
                        <a:rPr lang="zh-TW" sz="1800" kern="100"/>
                        <a:t>年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大專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否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普通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/>
                        <a:t>010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5</a:t>
                      </a:r>
                      <a:r>
                        <a:rPr lang="zh-TW" sz="1800" kern="100" dirty="0"/>
                        <a:t>年以下</a:t>
                      </a:r>
                      <a:endParaRPr lang="zh-TW" sz="1800" kern="100" dirty="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研究所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/>
                        <a:t>是</a:t>
                      </a:r>
                      <a:endParaRPr lang="zh-TW" sz="1800" kern="10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普通</a:t>
                      </a:r>
                      <a:endParaRPr lang="zh-TW" sz="1800" kern="100" dirty="0">
                        <a:latin typeface="+mj-ea"/>
                        <a:ea typeface="+mj-ea"/>
                      </a:endParaRPr>
                    </a:p>
                  </a:txBody>
                  <a:tcPr marL="63305" marR="6330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7011882" y="3946977"/>
          <a:ext cx="857256" cy="37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3" imgW="545626" imgH="203024" progId="Equation.3">
                  <p:embed/>
                </p:oleObj>
              </mc:Choice>
              <mc:Fallback>
                <p:oleObj name="Equation" r:id="rId3" imgW="54562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882" y="3946977"/>
                        <a:ext cx="857256" cy="375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6418398" y="3000372"/>
            <a:ext cx="23079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i="0" dirty="0" smtClean="0">
                <a:latin typeface="+mj-lt"/>
                <a:ea typeface="+mn-ea"/>
              </a:rPr>
              <a:t>根據</a:t>
            </a:r>
            <a:r>
              <a:rPr lang="en-US" sz="2000" b="1" i="0" dirty="0" smtClean="0">
                <a:latin typeface="+mj-lt"/>
                <a:ea typeface="+mn-ea"/>
              </a:rPr>
              <a:t>(A)</a:t>
            </a:r>
            <a:r>
              <a:rPr lang="zh-TW" altLang="en-US" sz="2000" b="1" i="0" dirty="0" smtClean="0">
                <a:latin typeface="+mj-lt"/>
                <a:ea typeface="+mn-ea"/>
              </a:rPr>
              <a:t>、</a:t>
            </a:r>
            <a:r>
              <a:rPr lang="en-US" sz="2000" b="1" i="0" dirty="0" smtClean="0">
                <a:latin typeface="+mj-lt"/>
                <a:ea typeface="+mn-ea"/>
              </a:rPr>
              <a:t>(B)</a:t>
            </a:r>
            <a:r>
              <a:rPr lang="zh-TW" altLang="en-US" sz="2000" b="1" i="0" dirty="0" smtClean="0">
                <a:latin typeface="+mj-lt"/>
                <a:ea typeface="+mn-ea"/>
              </a:rPr>
              <a:t>、</a:t>
            </a:r>
            <a:r>
              <a:rPr lang="en-US" sz="2000" b="1" i="0" dirty="0" smtClean="0">
                <a:latin typeface="+mj-lt"/>
                <a:ea typeface="+mn-ea"/>
              </a:rPr>
              <a:t>(C)</a:t>
            </a:r>
          </a:p>
          <a:p>
            <a:r>
              <a:rPr lang="zh-TW" altLang="en-US" sz="2000" b="1" i="0" dirty="0" smtClean="0">
                <a:latin typeface="+mj-lt"/>
                <a:ea typeface="+mn-ea"/>
              </a:rPr>
              <a:t>三個屬性分別計算：</a:t>
            </a:r>
            <a:endParaRPr lang="zh-TW" altLang="en-US" sz="2000" b="1" i="0" dirty="0">
              <a:latin typeface="+mj-lt"/>
              <a:ea typeface="+mn-ea"/>
            </a:endParaRP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7011882" y="4364057"/>
          <a:ext cx="923199" cy="44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r:id="rId5" imgW="571252" imgH="241195" progId="Equation.DSMT4">
                  <p:embed/>
                </p:oleObj>
              </mc:Choice>
              <mc:Fallback>
                <p:oleObj r:id="rId5" imgW="57125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882" y="4364057"/>
                        <a:ext cx="923199" cy="444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98130"/>
              </p:ext>
            </p:extLst>
          </p:nvPr>
        </p:nvGraphicFramePr>
        <p:xfrm>
          <a:off x="7011882" y="4887926"/>
          <a:ext cx="7284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7" imgW="342603" imgH="177646" progId="Equation.3">
                  <p:embed/>
                </p:oleObj>
              </mc:Choice>
              <mc:Fallback>
                <p:oleObj name="Equation" r:id="rId7" imgW="34260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882" y="4887926"/>
                        <a:ext cx="728470" cy="327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9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資訊增益比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ID3</a:t>
            </a:r>
            <a:r>
              <a:rPr lang="zh-TW" altLang="en-US" dirty="0" smtClean="0"/>
              <a:t>所採用的資訊增</a:t>
            </a:r>
            <a:r>
              <a:rPr lang="zh-TW" altLang="en-US" dirty="0"/>
              <a:t>益</a:t>
            </a:r>
            <a:r>
              <a:rPr lang="zh-TW" altLang="en-US" dirty="0" smtClean="0"/>
              <a:t>會</a:t>
            </a:r>
            <a:r>
              <a:rPr lang="zh-TW" altLang="en-US" dirty="0"/>
              <a:t>傾向選擇擁有許多不同數</a:t>
            </a:r>
            <a:r>
              <a:rPr lang="zh-TW" altLang="en-US" dirty="0" smtClean="0"/>
              <a:t>值的屬性</a:t>
            </a:r>
            <a:endParaRPr lang="en-US" altLang="zh-TW" dirty="0" smtClean="0"/>
          </a:p>
          <a:p>
            <a:pPr lvl="1"/>
            <a:r>
              <a:rPr lang="zh-TW" altLang="en-US" dirty="0"/>
              <a:t>前述例子的職員</a:t>
            </a:r>
            <a:r>
              <a:rPr lang="zh-TW" altLang="en-US" dirty="0" smtClean="0"/>
              <a:t>編號會</a:t>
            </a:r>
            <a:r>
              <a:rPr lang="zh-TW" altLang="en-US" dirty="0"/>
              <a:t>產生出許多分支，且每一個分支都是</a:t>
            </a:r>
            <a:r>
              <a:rPr lang="zh-TW" altLang="en-US" dirty="0" smtClean="0"/>
              <a:t>很單一</a:t>
            </a:r>
            <a:r>
              <a:rPr lang="zh-TW" altLang="en-US" dirty="0"/>
              <a:t>的結果，其</a:t>
            </a:r>
            <a:r>
              <a:rPr lang="zh-TW" altLang="en-US" dirty="0" smtClean="0"/>
              <a:t>資訊增益會</a:t>
            </a:r>
            <a:r>
              <a:rPr lang="zh-TW" altLang="en-US" dirty="0"/>
              <a:t>最大。但這個屬性對於建立決策樹是</a:t>
            </a:r>
            <a:r>
              <a:rPr lang="zh-TW" altLang="en-US" dirty="0" smtClean="0"/>
              <a:t>沒有</a:t>
            </a:r>
            <a:r>
              <a:rPr lang="zh-TW" altLang="en-US" dirty="0"/>
              <a:t>意義的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C4.5</a:t>
            </a:r>
            <a:r>
              <a:rPr lang="zh-TW" altLang="en-US" dirty="0"/>
              <a:t>演算法利用屬性</a:t>
            </a:r>
            <a:r>
              <a:rPr lang="zh-TW" altLang="en-US" dirty="0" smtClean="0"/>
              <a:t>的</a:t>
            </a:r>
            <a:r>
              <a:rPr lang="zh-TW" altLang="en-US" dirty="0"/>
              <a:t>增益</a:t>
            </a:r>
            <a:r>
              <a:rPr lang="zh-TW" altLang="en-US" dirty="0" smtClean="0"/>
              <a:t>比</a:t>
            </a:r>
            <a:r>
              <a:rPr lang="zh-TW" altLang="en-US" dirty="0"/>
              <a:t>率</a:t>
            </a:r>
            <a:r>
              <a:rPr lang="en-US" altLang="zh-TW" dirty="0"/>
              <a:t>(Gain Ratio)</a:t>
            </a:r>
            <a:r>
              <a:rPr lang="zh-TW" altLang="en-US" dirty="0"/>
              <a:t>克服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資訊</a:t>
            </a:r>
            <a:r>
              <a:rPr lang="zh-TW" altLang="en-US" dirty="0"/>
              <a:t>獲利正規化</a:t>
            </a:r>
            <a:r>
              <a:rPr lang="en-US" altLang="zh-TW" dirty="0"/>
              <a:t>)</a:t>
            </a:r>
            <a:r>
              <a:rPr lang="zh-TW" altLang="en-US" dirty="0"/>
              <a:t>。而求算某屬性</a:t>
            </a:r>
            <a:r>
              <a:rPr lang="en-US" altLang="zh-TW" dirty="0"/>
              <a:t>A</a:t>
            </a:r>
            <a:r>
              <a:rPr lang="zh-TW" altLang="en-US" dirty="0" smtClean="0"/>
              <a:t>的增益比</a:t>
            </a:r>
            <a:r>
              <a:rPr lang="zh-TW" altLang="en-US" dirty="0"/>
              <a:t>率時，除資訊</a:t>
            </a:r>
            <a:r>
              <a:rPr lang="zh-TW" altLang="en-US" dirty="0" smtClean="0"/>
              <a:t>獲增益外</a:t>
            </a:r>
            <a:r>
              <a:rPr lang="zh-TW" altLang="en-US" dirty="0"/>
              <a:t>，尚需計算該屬性的分割資訊值</a:t>
            </a:r>
            <a:r>
              <a:rPr lang="en-US" altLang="zh-TW" dirty="0"/>
              <a:t>(Split Information)</a:t>
            </a:r>
            <a:r>
              <a:rPr lang="zh-TW" altLang="en-US" dirty="0"/>
              <a:t>： 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3501"/>
              </p:ext>
            </p:extLst>
          </p:nvPr>
        </p:nvGraphicFramePr>
        <p:xfrm>
          <a:off x="2555776" y="5711580"/>
          <a:ext cx="3977102" cy="86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2019300" imgH="431800" progId="Equation.3">
                  <p:embed/>
                </p:oleObj>
              </mc:Choice>
              <mc:Fallback>
                <p:oleObj name="Equation" r:id="rId3" imgW="2019300" imgH="431800" progId="Equation.3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711580"/>
                        <a:ext cx="3977102" cy="8629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12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資訊增益比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考慮</a:t>
            </a:r>
            <a:r>
              <a:rPr lang="zh-TW" altLang="zh-TW" dirty="0">
                <a:solidFill>
                  <a:srgbClr val="C00000"/>
                </a:solidFill>
              </a:rPr>
              <a:t>候選屬性</a:t>
            </a:r>
            <a:r>
              <a:rPr lang="zh-TW" altLang="zh-TW" dirty="0"/>
              <a:t>本身所攜帶的訊息，再將這些訊息轉換至</a:t>
            </a:r>
            <a:r>
              <a:rPr lang="zh-TW" altLang="zh-TW" dirty="0">
                <a:solidFill>
                  <a:srgbClr val="C00000"/>
                </a:solidFill>
              </a:rPr>
              <a:t>決策樹</a:t>
            </a:r>
            <a:r>
              <a:rPr lang="zh-TW" altLang="zh-TW" dirty="0"/>
              <a:t>，經由計算資訊增益與分枝屬性的</a:t>
            </a:r>
            <a:r>
              <a:rPr lang="zh-TW" altLang="zh-TW" dirty="0">
                <a:solidFill>
                  <a:srgbClr val="C00000"/>
                </a:solidFill>
              </a:rPr>
              <a:t>資訊量之比值</a:t>
            </a:r>
            <a:r>
              <a:rPr lang="zh-TW" altLang="zh-TW" dirty="0"/>
              <a:t>來找出最適合的分枝</a:t>
            </a:r>
            <a:r>
              <a:rPr lang="zh-TW" altLang="zh-TW" dirty="0" smtClean="0"/>
              <a:t>屬性</a:t>
            </a:r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19748"/>
              </p:ext>
            </p:extLst>
          </p:nvPr>
        </p:nvGraphicFramePr>
        <p:xfrm>
          <a:off x="2843808" y="3356992"/>
          <a:ext cx="3050449" cy="86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3" imgW="1447800" imgH="431800" progId="Equation.3">
                  <p:embed/>
                </p:oleObj>
              </mc:Choice>
              <mc:Fallback>
                <p:oleObj name="Equation" r:id="rId3" imgW="1447800" imgH="431800" progId="Equation.3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356992"/>
                        <a:ext cx="3050449" cy="8629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06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Gini</a:t>
            </a:r>
            <a:r>
              <a:rPr lang="zh-TW" altLang="en-US" dirty="0" smtClean="0"/>
              <a:t>係數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CART (Classification and Regression Tree)</a:t>
            </a:r>
            <a:r>
              <a:rPr lang="zh-TW" altLang="en-US" sz="2400" dirty="0"/>
              <a:t>由</a:t>
            </a:r>
            <a:r>
              <a:rPr lang="en-US" altLang="zh-TW" sz="2400" dirty="0"/>
              <a:t>Friedman</a:t>
            </a:r>
            <a:r>
              <a:rPr lang="zh-TW" altLang="en-US" sz="2400" dirty="0"/>
              <a:t>等人於 </a:t>
            </a:r>
            <a:r>
              <a:rPr lang="en-US" altLang="zh-TW" sz="2400" dirty="0"/>
              <a:t>1980</a:t>
            </a:r>
            <a:r>
              <a:rPr lang="zh-TW" altLang="en-US" sz="2400" dirty="0"/>
              <a:t>年代提出，是一種產生二元樹的技術，以吉尼係</a:t>
            </a:r>
            <a:r>
              <a:rPr lang="zh-TW" altLang="en-US" sz="2400" dirty="0" smtClean="0"/>
              <a:t>數做為</a:t>
            </a:r>
            <a:r>
              <a:rPr lang="zh-TW" altLang="en-US" sz="2400" dirty="0"/>
              <a:t>選擇屬性的依據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 </a:t>
            </a:r>
            <a:r>
              <a:rPr lang="en-US" altLang="zh-TW" sz="2400" dirty="0"/>
              <a:t>CART</a:t>
            </a:r>
            <a:r>
              <a:rPr lang="zh-TW" altLang="en-US" sz="2400" dirty="0"/>
              <a:t>與</a:t>
            </a:r>
            <a:r>
              <a:rPr lang="en-US" altLang="zh-TW" sz="2400" dirty="0"/>
              <a:t>ID3</a:t>
            </a:r>
            <a:r>
              <a:rPr lang="zh-TW" altLang="en-US" sz="2400" dirty="0"/>
              <a:t>、</a:t>
            </a:r>
            <a:r>
              <a:rPr lang="en-US" altLang="zh-TW" sz="2400" dirty="0"/>
              <a:t>C4.5</a:t>
            </a:r>
            <a:r>
              <a:rPr lang="zh-TW" altLang="en-US" sz="2400" dirty="0"/>
              <a:t>、</a:t>
            </a:r>
            <a:r>
              <a:rPr lang="en-US" altLang="zh-TW" sz="2400" dirty="0"/>
              <a:t>C5.0</a:t>
            </a:r>
            <a:r>
              <a:rPr lang="zh-TW" altLang="en-US" sz="2400" dirty="0"/>
              <a:t>演算法的最大相異之處是其</a:t>
            </a:r>
            <a:r>
              <a:rPr lang="zh-TW" altLang="en-US" sz="2400" dirty="0" smtClean="0"/>
              <a:t>在每</a:t>
            </a:r>
            <a:r>
              <a:rPr lang="zh-TW" altLang="en-US" sz="2400" dirty="0"/>
              <a:t>一個節點上都是採用二分法，也就是一次只能夠有</a:t>
            </a:r>
            <a:r>
              <a:rPr lang="zh-TW" altLang="en-US" sz="2400" dirty="0" smtClean="0"/>
              <a:t>兩個子</a:t>
            </a:r>
            <a:r>
              <a:rPr lang="zh-TW" altLang="en-US" sz="2400" dirty="0"/>
              <a:t>節點， </a:t>
            </a:r>
            <a:r>
              <a:rPr lang="en-US" altLang="zh-TW" sz="2400" dirty="0"/>
              <a:t>ID3</a:t>
            </a:r>
            <a:r>
              <a:rPr lang="zh-TW" altLang="en-US" sz="2400" dirty="0"/>
              <a:t>、</a:t>
            </a:r>
            <a:r>
              <a:rPr lang="en-US" altLang="zh-TW" sz="2400" dirty="0"/>
              <a:t>C4.5</a:t>
            </a:r>
            <a:r>
              <a:rPr lang="zh-TW" altLang="en-US" sz="2400" dirty="0"/>
              <a:t>、</a:t>
            </a:r>
            <a:r>
              <a:rPr lang="en-US" altLang="zh-TW" sz="2400" dirty="0"/>
              <a:t>C5.0</a:t>
            </a:r>
            <a:r>
              <a:rPr lang="zh-TW" altLang="en-US" sz="2400" dirty="0"/>
              <a:t>則在每一個節點上可以產生 不同數量的分枝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 smtClean="0"/>
              <a:t>Gini</a:t>
            </a:r>
            <a:r>
              <a:rPr lang="zh-TW" altLang="en-US" sz="2400" dirty="0" smtClean="0"/>
              <a:t>係數</a:t>
            </a:r>
            <a:r>
              <a:rPr lang="zh-TW" altLang="en-US" sz="2400" dirty="0"/>
              <a:t>衡量資料集合對於所有類別的</a:t>
            </a:r>
            <a:r>
              <a:rPr lang="zh-TW" altLang="en-US" sz="2400" dirty="0">
                <a:solidFill>
                  <a:srgbClr val="C00000"/>
                </a:solidFill>
              </a:rPr>
              <a:t>不純度</a:t>
            </a:r>
            <a:r>
              <a:rPr lang="en-US" altLang="zh-TW" sz="2400" dirty="0">
                <a:solidFill>
                  <a:srgbClr val="C00000"/>
                </a:solidFill>
              </a:rPr>
              <a:t>(impurity)</a:t>
            </a:r>
          </a:p>
          <a:p>
            <a:endParaRPr lang="zh-TW" altLang="en-US" sz="2400" dirty="0"/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964117"/>
              </p:ext>
            </p:extLst>
          </p:nvPr>
        </p:nvGraphicFramePr>
        <p:xfrm>
          <a:off x="3491880" y="4941168"/>
          <a:ext cx="2160240" cy="837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3" imgW="1244600" imgH="482600" progId="Equation.3">
                  <p:embed/>
                </p:oleObj>
              </mc:Choice>
              <mc:Fallback>
                <p:oleObj name="Equation" r:id="rId3" imgW="1244600" imgH="482600" progId="Equation.3">
                  <p:embed/>
                  <p:pic>
                    <p:nvPicPr>
                      <p:cNvPr id="1433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941168"/>
                        <a:ext cx="2160240" cy="8373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97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Gini</a:t>
            </a:r>
            <a:r>
              <a:rPr lang="zh-TW" altLang="en-US" dirty="0" smtClean="0"/>
              <a:t>係數分割原理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zh-TW" altLang="en-US" sz="2400" dirty="0"/>
              <a:t>各屬性值</a:t>
            </a:r>
            <a:r>
              <a:rPr lang="en-US" altLang="zh-TW" sz="2400" dirty="0"/>
              <a:t>    </a:t>
            </a:r>
            <a:r>
              <a:rPr lang="zh-TW" altLang="en-US" sz="2400" dirty="0"/>
              <a:t> 下資料集合之不</a:t>
            </a:r>
            <a:r>
              <a:rPr lang="zh-TW" altLang="en-US" sz="2400" dirty="0" smtClean="0"/>
              <a:t>純度</a:t>
            </a:r>
            <a:endParaRPr lang="en-US" altLang="zh-TW" sz="2400" dirty="0" smtClean="0"/>
          </a:p>
          <a:p>
            <a:pPr>
              <a:spcBef>
                <a:spcPts val="2400"/>
              </a:spcBef>
            </a:pPr>
            <a:endParaRPr lang="en-US" altLang="zh-TW" sz="2400" dirty="0"/>
          </a:p>
          <a:p>
            <a:pPr>
              <a:spcBef>
                <a:spcPts val="2400"/>
              </a:spcBef>
            </a:pPr>
            <a:r>
              <a:rPr lang="zh-TW" altLang="en-US" sz="2400" dirty="0"/>
              <a:t>屬性</a:t>
            </a:r>
            <a:r>
              <a:rPr lang="en-US" altLang="zh-TW" sz="2400" dirty="0"/>
              <a:t>A</a:t>
            </a:r>
            <a:r>
              <a:rPr lang="zh-TW" altLang="en-US" sz="2400" dirty="0"/>
              <a:t>的總資料不純度則等於所有屬性值分割下的期望平均</a:t>
            </a:r>
            <a:endParaRPr lang="en-US" altLang="zh-TW" sz="2400" dirty="0"/>
          </a:p>
          <a:p>
            <a:pPr>
              <a:spcBef>
                <a:spcPts val="2400"/>
              </a:spcBef>
            </a:pPr>
            <a:endParaRPr lang="en-US" altLang="zh-TW" sz="2400" dirty="0" smtClean="0"/>
          </a:p>
          <a:p>
            <a:pPr>
              <a:spcBef>
                <a:spcPts val="2400"/>
              </a:spcBef>
            </a:pPr>
            <a:r>
              <a:rPr lang="zh-TW" altLang="en-US" sz="2400" dirty="0"/>
              <a:t>計算其他屬性作為分枝變數所能帶來的純度</a:t>
            </a:r>
            <a:endParaRPr lang="zh-TW" altLang="en-US" sz="2400" dirty="0">
              <a:solidFill>
                <a:srgbClr val="C00000"/>
              </a:solidFill>
            </a:endParaRPr>
          </a:p>
          <a:p>
            <a:pPr>
              <a:spcBef>
                <a:spcPts val="2400"/>
              </a:spcBef>
            </a:pPr>
            <a:endParaRPr lang="en-US" altLang="zh-TW" sz="2400" dirty="0" smtClean="0"/>
          </a:p>
          <a:p>
            <a:pPr>
              <a:spcBef>
                <a:spcPts val="2400"/>
              </a:spcBef>
            </a:pPr>
            <a:r>
              <a:rPr lang="zh-TW" altLang="en-US" sz="2400" dirty="0" smtClean="0"/>
              <a:t>挑選擁有</a:t>
            </a:r>
            <a:r>
              <a:rPr lang="zh-TW" altLang="en-US" sz="2400" dirty="0"/>
              <a:t>最大不純度的降低值、或吉尼係數</a:t>
            </a:r>
            <a:r>
              <a:rPr lang="en-US" altLang="zh-TW" sz="2400" dirty="0" err="1"/>
              <a:t>GiniA</a:t>
            </a:r>
            <a:r>
              <a:rPr lang="en-US" altLang="zh-TW" sz="2400" dirty="0"/>
              <a:t>(S)</a:t>
            </a:r>
            <a:r>
              <a:rPr lang="zh-TW" altLang="en-US" sz="2400" dirty="0"/>
              <a:t>最小</a:t>
            </a:r>
            <a:endParaRPr lang="en-US" altLang="zh-TW" sz="2400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272562"/>
              </p:ext>
            </p:extLst>
          </p:nvPr>
        </p:nvGraphicFramePr>
        <p:xfrm>
          <a:off x="2123728" y="1700808"/>
          <a:ext cx="357190" cy="41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3" imgW="190335" imgH="215713" progId="Equation.3">
                  <p:embed/>
                </p:oleObj>
              </mc:Choice>
              <mc:Fallback>
                <p:oleObj name="Equation" r:id="rId3" imgW="190335" imgH="215713" progId="Equation.3">
                  <p:embed/>
                  <p:pic>
                    <p:nvPicPr>
                      <p:cNvPr id="1433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00808"/>
                        <a:ext cx="357190" cy="410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294814"/>
              </p:ext>
            </p:extLst>
          </p:nvPr>
        </p:nvGraphicFramePr>
        <p:xfrm>
          <a:off x="1547664" y="2098874"/>
          <a:ext cx="6286544" cy="898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5" imgW="3543300" imgH="482600" progId="Equation.3">
                  <p:embed/>
                </p:oleObj>
              </mc:Choice>
              <mc:Fallback>
                <p:oleObj name="Equation" r:id="rId5" imgW="3543300" imgH="482600" progId="Equation.3">
                  <p:embed/>
                  <p:pic>
                    <p:nvPicPr>
                      <p:cNvPr id="143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98874"/>
                        <a:ext cx="6286544" cy="898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096201"/>
              </p:ext>
            </p:extLst>
          </p:nvPr>
        </p:nvGraphicFramePr>
        <p:xfrm>
          <a:off x="1547664" y="3573016"/>
          <a:ext cx="6268283" cy="7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7" imgW="3594100" imgH="393700" progId="Equation.3">
                  <p:embed/>
                </p:oleObj>
              </mc:Choice>
              <mc:Fallback>
                <p:oleObj name="Equation" r:id="rId7" imgW="3594100" imgH="393700" progId="Equation.3">
                  <p:embed/>
                  <p:pic>
                    <p:nvPicPr>
                      <p:cNvPr id="143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73016"/>
                        <a:ext cx="6268283" cy="714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641292"/>
              </p:ext>
            </p:extLst>
          </p:nvPr>
        </p:nvGraphicFramePr>
        <p:xfrm>
          <a:off x="2653518" y="5373216"/>
          <a:ext cx="3857652" cy="41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9" imgW="2057400" imgH="215900" progId="Equation.3">
                  <p:embed/>
                </p:oleObj>
              </mc:Choice>
              <mc:Fallback>
                <p:oleObj name="Equation" r:id="rId9" imgW="2057400" imgH="215900" progId="Equation.3">
                  <p:embed/>
                  <p:pic>
                    <p:nvPicPr>
                      <p:cNvPr id="1433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518" y="5373216"/>
                        <a:ext cx="3857652" cy="412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0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決策樹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決策樹的主要功能，是藉由分類已知的事例來建立一樹狀結構，並從中歸納出事例裡的某些規律；而產生出來的決策樹，也能利用來做樣本外的預測。 </a:t>
            </a:r>
          </a:p>
          <a:p>
            <a:r>
              <a:rPr lang="zh-TW" altLang="en-US" dirty="0" smtClean="0"/>
              <a:t>決策</a:t>
            </a:r>
            <a:r>
              <a:rPr lang="zh-TW" altLang="en-US" dirty="0"/>
              <a:t>樹是功能強大且相當受歡迎的分類和預測工具。這項以樹狀圖為基礎的方法，其吸引人之處在於決策樹具有規則，和類神經網路不同</a:t>
            </a:r>
            <a:r>
              <a:rPr lang="zh-TW" altLang="en-US" dirty="0" smtClean="0"/>
              <a:t>。</a:t>
            </a:r>
            <a:r>
              <a:rPr lang="zh-TW" altLang="en-US" dirty="0"/>
              <a:t>規則可以用文字來表達，讓人類了解。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717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卡方統計量（</a:t>
            </a:r>
            <a:r>
              <a:rPr lang="en-US" dirty="0" smtClean="0"/>
              <a:t>    statistic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215" dirty="0"/>
              <a:t>以列聯表計算兩變數間的相依程度，當計算出的樣本卡方統計值越大，表示兩變數間的相依程度越高</a:t>
            </a:r>
            <a:endParaRPr lang="zh-TW" altLang="en-US" sz="2215" dirty="0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93268"/>
            <a:ext cx="170525" cy="3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sz="1662"/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759829"/>
              </p:ext>
            </p:extLst>
          </p:nvPr>
        </p:nvGraphicFramePr>
        <p:xfrm>
          <a:off x="3612393" y="692807"/>
          <a:ext cx="583339" cy="65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3" imgW="203112" imgH="228501" progId="Equation.DSMT4">
                  <p:embed/>
                </p:oleObj>
              </mc:Choice>
              <mc:Fallback>
                <p:oleObj name="Equation" r:id="rId3" imgW="203112" imgH="228501" progId="Equation.DSMT4">
                  <p:embed/>
                  <p:pic>
                    <p:nvPicPr>
                      <p:cNvPr id="145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393" y="692807"/>
                        <a:ext cx="583339" cy="659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0" y="93268"/>
            <a:ext cx="170525" cy="3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sz="1662"/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>
            <p:extLst/>
          </p:nvPr>
        </p:nvGraphicFramePr>
        <p:xfrm>
          <a:off x="3904063" y="2504749"/>
          <a:ext cx="3924915" cy="79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5" imgW="2362200" imgH="482600" progId="Equation.3">
                  <p:embed/>
                </p:oleObj>
              </mc:Choice>
              <mc:Fallback>
                <p:oleObj name="Equation" r:id="rId5" imgW="2362200" imgH="482600" progId="Equation.3">
                  <p:embed/>
                  <p:pic>
                    <p:nvPicPr>
                      <p:cNvPr id="145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063" y="2504749"/>
                        <a:ext cx="3924915" cy="79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85126" y="2589524"/>
          <a:ext cx="2558088" cy="1124184"/>
        </p:xfrm>
        <a:graphic>
          <a:graphicData uri="http://schemas.openxmlformats.org/drawingml/2006/table">
            <a:tbl>
              <a:tblPr/>
              <a:tblGrid>
                <a:gridCol w="89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1000" b="0" kern="100" dirty="0" smtClean="0">
                          <a:latin typeface="Times New Roman"/>
                          <a:ea typeface="標楷體"/>
                        </a:rPr>
                        <a:t>           </a:t>
                      </a:r>
                      <a:r>
                        <a:rPr lang="zh-TW" sz="1000" b="0" kern="100" dirty="0" smtClean="0">
                          <a:latin typeface="Times New Roman"/>
                          <a:ea typeface="標楷體"/>
                        </a:rPr>
                        <a:t>表現</a:t>
                      </a:r>
                      <a:endParaRPr lang="zh-TW" sz="1500" b="0" kern="100" dirty="0"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000" b="0" kern="100" dirty="0">
                          <a:latin typeface="Times New Roman"/>
                          <a:ea typeface="標楷體"/>
                        </a:rPr>
                        <a:t>年齡</a:t>
                      </a:r>
                      <a:endParaRPr lang="zh-TW" sz="1500" b="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b="0" kern="100">
                          <a:latin typeface="Times New Roman"/>
                          <a:ea typeface="標楷體"/>
                        </a:rPr>
                        <a:t>優秀</a:t>
                      </a:r>
                      <a:endParaRPr lang="zh-TW" sz="1500" b="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b="0" kern="100">
                          <a:latin typeface="Times New Roman"/>
                          <a:ea typeface="標楷體"/>
                        </a:rPr>
                        <a:t>普通</a:t>
                      </a:r>
                      <a:endParaRPr lang="zh-TW" sz="1500" b="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b="0" kern="100">
                          <a:latin typeface="Times New Roman"/>
                          <a:ea typeface="標楷體"/>
                        </a:rPr>
                        <a:t>總和</a:t>
                      </a:r>
                      <a:endParaRPr lang="zh-TW" sz="1500" b="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Times New Roman"/>
                          <a:ea typeface="標楷體"/>
                        </a:rPr>
                        <a:t>(A</a:t>
                      </a:r>
                      <a:r>
                        <a:rPr lang="en-US" sz="1000" b="0" kern="100" baseline="-25000" dirty="0">
                          <a:effectLst/>
                          <a:latin typeface="Times New Roman"/>
                          <a:ea typeface="標楷體"/>
                        </a:rPr>
                        <a:t>1</a:t>
                      </a:r>
                      <a:r>
                        <a:rPr lang="en-US" sz="1000" b="0" kern="100" dirty="0">
                          <a:effectLst/>
                          <a:latin typeface="Times New Roman"/>
                          <a:ea typeface="標楷體"/>
                        </a:rPr>
                        <a:t>)</a:t>
                      </a:r>
                      <a:endParaRPr lang="zh-TW" sz="1500" b="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effectLst/>
                          <a:latin typeface="Times New Roman"/>
                          <a:ea typeface="標楷體"/>
                        </a:rPr>
                        <a:t>3 (2.5)</a:t>
                      </a:r>
                      <a:endParaRPr lang="zh-TW" sz="1500" b="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latin typeface="Times New Roman"/>
                          <a:ea typeface="標楷體"/>
                        </a:rPr>
                        <a:t>2 (2.5)</a:t>
                      </a:r>
                      <a:endParaRPr lang="zh-TW" sz="1500" b="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latin typeface="Times New Roman"/>
                          <a:ea typeface="標楷體"/>
                        </a:rPr>
                        <a:t>5</a:t>
                      </a:r>
                      <a:endParaRPr lang="zh-TW" sz="1500" b="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Times New Roman"/>
                          <a:ea typeface="標楷體"/>
                        </a:rPr>
                        <a:t>(A</a:t>
                      </a:r>
                      <a:r>
                        <a:rPr lang="en-US" sz="1000" b="0" kern="100" baseline="-25000" dirty="0">
                          <a:effectLst/>
                          <a:latin typeface="Times New Roman"/>
                          <a:ea typeface="標楷體"/>
                        </a:rPr>
                        <a:t>2</a:t>
                      </a:r>
                      <a:r>
                        <a:rPr lang="en-US" sz="1000" b="0" kern="100" dirty="0">
                          <a:effectLst/>
                          <a:latin typeface="Times New Roman"/>
                          <a:ea typeface="標楷體"/>
                        </a:rPr>
                        <a:t>)</a:t>
                      </a:r>
                      <a:endParaRPr lang="zh-TW" sz="1500" b="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Times New Roman"/>
                          <a:ea typeface="標楷體"/>
                        </a:rPr>
                        <a:t>1 (1.5)</a:t>
                      </a:r>
                      <a:endParaRPr lang="zh-TW" sz="1500" b="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latin typeface="Times New Roman"/>
                          <a:ea typeface="標楷體"/>
                        </a:rPr>
                        <a:t>2 (1.5)</a:t>
                      </a:r>
                      <a:endParaRPr lang="zh-TW" sz="1500" b="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latin typeface="Times New Roman"/>
                          <a:ea typeface="標楷體"/>
                        </a:rPr>
                        <a:t>3</a:t>
                      </a:r>
                      <a:endParaRPr lang="zh-TW" sz="1500" b="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3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Times New Roman"/>
                          <a:ea typeface="標楷體"/>
                        </a:rPr>
                        <a:t>(A</a:t>
                      </a:r>
                      <a:r>
                        <a:rPr lang="en-US" sz="1000" b="0" kern="100" baseline="-25000" dirty="0">
                          <a:effectLst/>
                          <a:latin typeface="Times New Roman"/>
                          <a:ea typeface="標楷體"/>
                        </a:rPr>
                        <a:t>3</a:t>
                      </a:r>
                      <a:r>
                        <a:rPr lang="en-US" sz="1000" b="0" kern="100" dirty="0">
                          <a:effectLst/>
                          <a:latin typeface="Times New Roman"/>
                          <a:ea typeface="標楷體"/>
                        </a:rPr>
                        <a:t>)</a:t>
                      </a:r>
                      <a:endParaRPr lang="zh-TW" sz="1500" b="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Times New Roman"/>
                          <a:ea typeface="標楷體"/>
                        </a:rPr>
                        <a:t>1 (1.0)</a:t>
                      </a:r>
                      <a:endParaRPr lang="zh-TW" sz="1500" b="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latin typeface="Times New Roman"/>
                          <a:ea typeface="標楷體"/>
                        </a:rPr>
                        <a:t>1 (1.0)</a:t>
                      </a:r>
                      <a:endParaRPr lang="zh-TW" sz="1500" b="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latin typeface="Times New Roman"/>
                          <a:ea typeface="標楷體"/>
                        </a:rPr>
                        <a:t>2</a:t>
                      </a:r>
                      <a:endParaRPr lang="zh-TW" sz="1500" b="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000" b="0" kern="100">
                          <a:latin typeface="Times New Roman"/>
                          <a:ea typeface="標楷體"/>
                        </a:rPr>
                        <a:t>總和</a:t>
                      </a:r>
                      <a:endParaRPr lang="zh-TW" sz="1500" b="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latin typeface="Times New Roman"/>
                          <a:ea typeface="標楷體"/>
                        </a:rPr>
                        <a:t>5</a:t>
                      </a:r>
                      <a:endParaRPr lang="zh-TW" sz="1500" b="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latin typeface="Times New Roman"/>
                          <a:ea typeface="標楷體"/>
                        </a:rPr>
                        <a:t>5</a:t>
                      </a:r>
                      <a:endParaRPr lang="zh-TW" sz="1500" b="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latin typeface="Times New Roman"/>
                          <a:ea typeface="標楷體"/>
                        </a:rPr>
                        <a:t>10</a:t>
                      </a:r>
                      <a:endParaRPr lang="zh-TW" sz="1500" b="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485126" y="3909958"/>
          <a:ext cx="2558089" cy="1000191"/>
        </p:xfrm>
        <a:graphic>
          <a:graphicData uri="http://schemas.openxmlformats.org/drawingml/2006/table">
            <a:tbl>
              <a:tblPr/>
              <a:tblGrid>
                <a:gridCol w="1022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55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000" kern="100" dirty="0" smtClean="0">
                          <a:latin typeface="Times New Roman"/>
                          <a:ea typeface="標楷體"/>
                        </a:rPr>
                        <a:t>                   </a:t>
                      </a:r>
                      <a:r>
                        <a:rPr lang="zh-TW" sz="1000" kern="100" dirty="0" smtClean="0">
                          <a:latin typeface="Times New Roman"/>
                          <a:ea typeface="標楷體"/>
                        </a:rPr>
                        <a:t>表現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TW" sz="1000" kern="100" dirty="0" smtClean="0">
                        <a:latin typeface="Times New Roman"/>
                        <a:ea typeface="標楷體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000" kern="100" dirty="0" smtClean="0">
                          <a:latin typeface="Times New Roman"/>
                          <a:ea typeface="標楷體"/>
                        </a:rPr>
                        <a:t>教育程度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latin typeface="Times New Roman"/>
                          <a:ea typeface="標楷體"/>
                        </a:rPr>
                        <a:t>優秀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latin typeface="Times New Roman"/>
                          <a:ea typeface="標楷體"/>
                        </a:rPr>
                        <a:t>普通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latin typeface="Times New Roman"/>
                          <a:ea typeface="標楷體"/>
                        </a:rPr>
                        <a:t>總和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標楷體"/>
                        </a:rPr>
                        <a:t>(B</a:t>
                      </a:r>
                      <a:r>
                        <a:rPr lang="en-US" sz="1000" kern="100" baseline="-25000">
                          <a:effectLst/>
                          <a:latin typeface="Times New Roman"/>
                          <a:ea typeface="標楷體"/>
                        </a:rPr>
                        <a:t>1</a:t>
                      </a:r>
                      <a:r>
                        <a:rPr lang="en-US" sz="1000" kern="100">
                          <a:effectLst/>
                          <a:latin typeface="Times New Roman"/>
                          <a:ea typeface="標楷體"/>
                        </a:rPr>
                        <a:t>)</a:t>
                      </a:r>
                      <a:r>
                        <a:rPr lang="zh-TW" sz="1000" kern="100">
                          <a:effectLst/>
                          <a:latin typeface="Times New Roman"/>
                          <a:ea typeface="標楷體"/>
                        </a:rPr>
                        <a:t>大專以下</a:t>
                      </a:r>
                      <a:endParaRPr lang="zh-TW" sz="15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標楷體"/>
                        </a:rPr>
                        <a:t>0 (1.5)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標楷體"/>
                        </a:rPr>
                        <a:t>3 (1.5)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標楷體"/>
                        </a:rPr>
                        <a:t>3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標楷體"/>
                        </a:rPr>
                        <a:t>(B</a:t>
                      </a:r>
                      <a:r>
                        <a:rPr lang="en-US" sz="1000" kern="100" baseline="-25000" dirty="0">
                          <a:effectLst/>
                          <a:latin typeface="Times New Roman"/>
                          <a:ea typeface="標楷體"/>
                        </a:rPr>
                        <a:t>2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標楷體"/>
                        </a:rPr>
                        <a:t>)</a:t>
                      </a:r>
                      <a:r>
                        <a:rPr lang="zh-TW" sz="1000" kern="100" dirty="0">
                          <a:effectLst/>
                          <a:latin typeface="Times New Roman"/>
                          <a:ea typeface="標楷體"/>
                        </a:rPr>
                        <a:t>研究所以上</a:t>
                      </a:r>
                      <a:endParaRPr lang="zh-TW" sz="15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標楷體"/>
                        </a:rPr>
                        <a:t>5 (3.5)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標楷體"/>
                        </a:rPr>
                        <a:t>2 (3.5)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標楷體"/>
                        </a:rPr>
                        <a:t>7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88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latin typeface="Times New Roman"/>
                          <a:ea typeface="標楷體"/>
                        </a:rPr>
                        <a:t>總和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標楷體"/>
                        </a:rPr>
                        <a:t>5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標楷體"/>
                        </a:rPr>
                        <a:t>5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標楷體"/>
                        </a:rPr>
                        <a:t>10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485126" y="5109557"/>
          <a:ext cx="2558088" cy="794819"/>
        </p:xfrm>
        <a:graphic>
          <a:graphicData uri="http://schemas.openxmlformats.org/drawingml/2006/table">
            <a:tbl>
              <a:tblPr/>
              <a:tblGrid>
                <a:gridCol w="89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1000" kern="100" dirty="0" smtClean="0">
                          <a:latin typeface="Times New Roman"/>
                          <a:ea typeface="標楷體"/>
                        </a:rPr>
                        <a:t>             </a:t>
                      </a:r>
                      <a:r>
                        <a:rPr lang="zh-TW" sz="1000" kern="100" dirty="0" smtClean="0">
                          <a:latin typeface="Times New Roman"/>
                          <a:ea typeface="標楷體"/>
                        </a:rPr>
                        <a:t>表現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latin typeface="Times New Roman"/>
                          <a:ea typeface="標楷體"/>
                        </a:rPr>
                        <a:t>年齡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latin typeface="Times New Roman"/>
                          <a:ea typeface="標楷體"/>
                        </a:rPr>
                        <a:t>優秀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latin typeface="Times New Roman"/>
                          <a:ea typeface="標楷體"/>
                        </a:rPr>
                        <a:t>普通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latin typeface="Times New Roman"/>
                          <a:ea typeface="標楷體"/>
                        </a:rPr>
                        <a:t>總和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7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標楷體"/>
                        </a:rPr>
                        <a:t>(A</a:t>
                      </a:r>
                      <a:r>
                        <a:rPr lang="en-US" sz="1000" kern="100" baseline="-25000" dirty="0">
                          <a:effectLst/>
                          <a:latin typeface="Times New Roman"/>
                          <a:ea typeface="標楷體"/>
                        </a:rPr>
                        <a:t>1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標楷體"/>
                        </a:rPr>
                        <a:t>) </a:t>
                      </a:r>
                      <a:r>
                        <a:rPr lang="zh-TW" sz="1000" kern="100" dirty="0">
                          <a:effectLst/>
                          <a:latin typeface="Times New Roman"/>
                          <a:ea typeface="標楷體"/>
                        </a:rPr>
                        <a:t>是</a:t>
                      </a:r>
                      <a:endParaRPr lang="zh-TW" sz="15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標楷體"/>
                        </a:rPr>
                        <a:t>4 (3)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標楷體"/>
                        </a:rPr>
                        <a:t>2 (3)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標楷體"/>
                        </a:rPr>
                        <a:t>6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標楷體"/>
                        </a:rPr>
                        <a:t>(A</a:t>
                      </a:r>
                      <a:r>
                        <a:rPr lang="en-US" sz="1000" kern="100" baseline="-25000" dirty="0">
                          <a:effectLst/>
                          <a:latin typeface="Times New Roman"/>
                          <a:ea typeface="標楷體"/>
                        </a:rPr>
                        <a:t>2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標楷體"/>
                        </a:rPr>
                        <a:t>) </a:t>
                      </a:r>
                      <a:r>
                        <a:rPr lang="zh-TW" sz="1000" kern="100" dirty="0">
                          <a:effectLst/>
                          <a:latin typeface="Times New Roman"/>
                          <a:ea typeface="標楷體"/>
                        </a:rPr>
                        <a:t>否</a:t>
                      </a:r>
                      <a:endParaRPr lang="zh-TW" sz="15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標楷體"/>
                        </a:rPr>
                        <a:t>1 (2)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標楷體"/>
                        </a:rPr>
                        <a:t>3 (2)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標楷體"/>
                        </a:rPr>
                        <a:t>4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09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000" kern="100">
                          <a:latin typeface="Times New Roman"/>
                          <a:ea typeface="標楷體"/>
                        </a:rPr>
                        <a:t>總和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標楷體"/>
                        </a:rPr>
                        <a:t>5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標楷體"/>
                        </a:rPr>
                        <a:t>5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標楷體"/>
                        </a:rPr>
                        <a:t>10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>
            <p:extLst/>
          </p:nvPr>
        </p:nvGraphicFramePr>
        <p:xfrm>
          <a:off x="3187203" y="3628407"/>
          <a:ext cx="4655779" cy="1063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7" imgW="3746500" imgH="863600" progId="Equation.3">
                  <p:embed/>
                </p:oleObj>
              </mc:Choice>
              <mc:Fallback>
                <p:oleObj name="Equation" r:id="rId7" imgW="3746500" imgH="863600" progId="Equation.3">
                  <p:embed/>
                  <p:pic>
                    <p:nvPicPr>
                      <p:cNvPr id="1454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203" y="3628407"/>
                        <a:ext cx="4655779" cy="10635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>
            <p:extLst/>
          </p:nvPr>
        </p:nvGraphicFramePr>
        <p:xfrm>
          <a:off x="3187202" y="5427277"/>
          <a:ext cx="5046055" cy="52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9" imgW="4191000" imgH="431800" progId="Equation.3">
                  <p:embed/>
                </p:oleObj>
              </mc:Choice>
              <mc:Fallback>
                <p:oleObj name="Equation" r:id="rId9" imgW="4191000" imgH="431800" progId="Equation.3">
                  <p:embed/>
                  <p:pic>
                    <p:nvPicPr>
                      <p:cNvPr id="145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202" y="5427277"/>
                        <a:ext cx="5046055" cy="527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0" y="304282"/>
            <a:ext cx="170525" cy="3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sz="1662"/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0" y="1517621"/>
            <a:ext cx="170525" cy="3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endParaRPr kumimoji="1" lang="zh-TW" altLang="zh-TW" sz="1662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4387362" y="2959560"/>
            <a:ext cx="170525" cy="3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endParaRPr kumimoji="1" lang="zh-TW" altLang="zh-TW" sz="1662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" name="Rectangle 46"/>
          <p:cNvSpPr>
            <a:spLocks noChangeArrowheads="1"/>
          </p:cNvSpPr>
          <p:nvPr/>
        </p:nvSpPr>
        <p:spPr bwMode="auto">
          <a:xfrm>
            <a:off x="0" y="93268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sz="1662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3176153" y="4824848"/>
          <a:ext cx="5510878" cy="53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11" imgW="4343400" imgH="419100" progId="Equation.DSMT4">
                  <p:embed/>
                </p:oleObj>
              </mc:Choice>
              <mc:Fallback>
                <p:oleObj name="Equation" r:id="rId11" imgW="4343400" imgH="419100" progId="Equation.DSMT4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153" y="4824848"/>
                        <a:ext cx="5510878" cy="531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8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決策樹的演算法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B1805-3B11-41A6-9C0D-3C2201D47B8E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83271" y="1729386"/>
          <a:ext cx="7710396" cy="4265961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1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0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62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effectLst/>
                        </a:rPr>
                        <a:t>演算法</a:t>
                      </a:r>
                      <a:endParaRPr lang="zh-TW" sz="22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</a:rPr>
                        <a:t>CART</a:t>
                      </a:r>
                      <a:endParaRPr lang="zh-TW" sz="22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</a:rPr>
                        <a:t>C4.5/C5.0</a:t>
                      </a:r>
                      <a:endParaRPr lang="zh-TW" sz="22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effectLst/>
                        </a:rPr>
                        <a:t>CHAID</a:t>
                      </a:r>
                      <a:endParaRPr lang="zh-TW" sz="22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4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處理資料型態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離散、連續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離散、連續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離散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54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連續型資料分枝方式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只分</a:t>
                      </a:r>
                      <a:r>
                        <a:rPr lang="en-US" sz="1800" kern="100">
                          <a:effectLst/>
                        </a:rPr>
                        <a:t>2</a:t>
                      </a:r>
                      <a:r>
                        <a:rPr lang="zh-TW" sz="1800" kern="100">
                          <a:effectLst/>
                        </a:rPr>
                        <a:t>枝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不受限制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無法處理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302"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分枝</a:t>
                      </a:r>
                      <a:r>
                        <a:rPr lang="en-US" sz="1800" kern="100" dirty="0">
                          <a:effectLst/>
                        </a:rPr>
                        <a:t/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zh-TW" sz="1800" kern="100" dirty="0">
                          <a:effectLst/>
                        </a:rPr>
                        <a:t>準則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類別型</a:t>
                      </a:r>
                      <a:r>
                        <a:rPr lang="en-US" sz="1800" kern="100" dirty="0">
                          <a:effectLst/>
                        </a:rPr>
                        <a:t/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zh-TW" sz="1800" kern="100" dirty="0">
                          <a:effectLst/>
                        </a:rPr>
                        <a:t>相依變數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Gini</a:t>
                      </a:r>
                      <a:r>
                        <a:rPr lang="zh-TW" sz="1800" kern="100">
                          <a:effectLst/>
                        </a:rPr>
                        <a:t>分散度指標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資訊增益比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卡方檢定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06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連續型</a:t>
                      </a:r>
                      <a:r>
                        <a:rPr lang="en-US" sz="1800" kern="100" dirty="0">
                          <a:effectLst/>
                        </a:rPr>
                        <a:t/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zh-TW" sz="1800" kern="100" dirty="0">
                          <a:effectLst/>
                        </a:rPr>
                        <a:t>相依變數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</a:rPr>
                        <a:t>變異數縮減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effectLst/>
                        </a:rPr>
                        <a:t>變異數縮減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卡方檢定或</a:t>
                      </a:r>
                      <a:r>
                        <a:rPr lang="en-US" sz="1800" kern="100">
                          <a:effectLst/>
                        </a:rPr>
                        <a:t>F</a:t>
                      </a:r>
                      <a:r>
                        <a:rPr lang="zh-TW" sz="1800" kern="100">
                          <a:effectLst/>
                        </a:rPr>
                        <a:t>檢定（需先轉化為類別變數）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708"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分枝</a:t>
                      </a:r>
                      <a:r>
                        <a:rPr lang="en-US" sz="1800" kern="100" dirty="0">
                          <a:effectLst/>
                        </a:rPr>
                        <a:t/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zh-TW" sz="1800" kern="100" dirty="0">
                          <a:effectLst/>
                        </a:rPr>
                        <a:t>方法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類別型</a:t>
                      </a:r>
                      <a:r>
                        <a:rPr lang="en-US" sz="1800" kern="100" dirty="0">
                          <a:effectLst/>
                        </a:rPr>
                        <a:t/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zh-TW" sz="1800" kern="100" dirty="0">
                          <a:effectLst/>
                        </a:rPr>
                        <a:t>獨立變數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</a:rPr>
                        <a:t>二元分枝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</a:rPr>
                        <a:t>多元分枝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effectLst/>
                        </a:rPr>
                        <a:t>多元分枝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406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連續型</a:t>
                      </a:r>
                      <a:r>
                        <a:rPr lang="en-US" sz="1800" kern="100">
                          <a:effectLst/>
                        </a:rPr>
                        <a:t/>
                      </a:r>
                      <a:br>
                        <a:rPr lang="en-US" sz="1800" kern="100">
                          <a:effectLst/>
                        </a:rPr>
                      </a:br>
                      <a:r>
                        <a:rPr lang="zh-TW" sz="1800" kern="100">
                          <a:effectLst/>
                        </a:rPr>
                        <a:t>獨立變數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effectLst/>
                        </a:rPr>
                        <a:t>二元分枝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</a:rPr>
                        <a:t>二元分枝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</a:rPr>
                        <a:t>多元分枝</a:t>
                      </a:r>
                      <a:r>
                        <a:rPr lang="zh-TW" sz="1800" kern="100" dirty="0">
                          <a:effectLst/>
                        </a:rPr>
                        <a:t>（需先轉化為類別變數）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494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</a:rPr>
                        <a:t>修剪方法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成本複雜性修剪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基於錯誤的修剪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</a:rPr>
                        <a:t>無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5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奧坎剃刀理論</a:t>
            </a:r>
            <a:r>
              <a:rPr lang="en-US" altLang="zh-TW" dirty="0"/>
              <a:t>(Ockham’s Razor)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當實驗取得的事實能夠得到說明時，不應增添不必要的假設</a:t>
            </a:r>
            <a:r>
              <a:rPr lang="zh-TW" altLang="en-US" dirty="0" smtClean="0"/>
              <a:t>，應</a:t>
            </a:r>
            <a:r>
              <a:rPr lang="zh-TW" altLang="en-US" dirty="0"/>
              <a:t>把它一剃而盡，此說後被稱為奧坎剃刀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</a:t>
            </a:r>
            <a:r>
              <a:rPr lang="zh-TW" altLang="en-US" dirty="0"/>
              <a:t>簡單的解釋就是最好的解釋 </a:t>
            </a:r>
            <a:r>
              <a:rPr lang="en-US" altLang="zh-TW" dirty="0"/>
              <a:t>( The simplest explanation is the best 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除非</a:t>
            </a:r>
            <a:r>
              <a:rPr lang="zh-TW" altLang="en-US" dirty="0"/>
              <a:t>必須，否則無須增多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修剪決策樹可移除不可信賴的分支。有兩種修剪方法：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事前</a:t>
            </a:r>
            <a:r>
              <a:rPr lang="zh-TW" altLang="en-US" dirty="0"/>
              <a:t>修剪 </a:t>
            </a:r>
            <a:r>
              <a:rPr lang="en-US" altLang="zh-TW" dirty="0"/>
              <a:t>(</a:t>
            </a:r>
            <a:r>
              <a:rPr lang="en-US" altLang="zh-TW" dirty="0" err="1"/>
              <a:t>Prepruning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事後</a:t>
            </a:r>
            <a:r>
              <a:rPr lang="zh-TW" altLang="en-US" dirty="0"/>
              <a:t>修剪 </a:t>
            </a:r>
            <a:r>
              <a:rPr lang="en-US" altLang="zh-TW" dirty="0"/>
              <a:t>(</a:t>
            </a:r>
            <a:r>
              <a:rPr lang="en-US" altLang="zh-TW" dirty="0" err="1"/>
              <a:t>Postpruning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59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決策樹修剪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dirty="0">
                <a:solidFill>
                  <a:srgbClr val="C00000"/>
                </a:solidFill>
              </a:rPr>
              <a:t>事先</a:t>
            </a:r>
            <a:r>
              <a:rPr lang="zh-TW" altLang="zh-TW" dirty="0" smtClean="0">
                <a:solidFill>
                  <a:srgbClr val="C00000"/>
                </a:solidFill>
              </a:rPr>
              <a:t>修剪</a:t>
            </a:r>
            <a:r>
              <a:rPr lang="en-US" altLang="zh-TW" dirty="0" smtClean="0">
                <a:solidFill>
                  <a:srgbClr val="C00000"/>
                </a:solidFill>
              </a:rPr>
              <a:t>(pre-pruning)</a:t>
            </a:r>
          </a:p>
          <a:p>
            <a:pPr lvl="1"/>
            <a:r>
              <a:rPr lang="zh-TW" altLang="zh-TW" dirty="0" smtClean="0"/>
              <a:t>事先</a:t>
            </a:r>
            <a:r>
              <a:rPr lang="zh-TW" altLang="zh-TW" dirty="0"/>
              <a:t>設定停止決策樹生長的門檻值</a:t>
            </a:r>
            <a:r>
              <a:rPr lang="zh-TW" altLang="zh-TW" dirty="0" smtClean="0"/>
              <a:t>，當</a:t>
            </a:r>
            <a:r>
              <a:rPr lang="zh-TW" altLang="zh-TW" dirty="0"/>
              <a:t>分割的評估值未達此門檻值時，就會停止擴</a:t>
            </a:r>
            <a:r>
              <a:rPr lang="zh-TW" altLang="zh-TW" dirty="0" smtClean="0"/>
              <a:t>長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優點</a:t>
            </a:r>
            <a:r>
              <a:rPr lang="zh-TW" altLang="en-US" dirty="0" smtClean="0"/>
              <a:t>：</a:t>
            </a:r>
            <a:r>
              <a:rPr lang="zh-TW" altLang="zh-TW" dirty="0" smtClean="0"/>
              <a:t>較</a:t>
            </a:r>
            <a:r>
              <a:rPr lang="zh-TW" altLang="zh-TW" dirty="0"/>
              <a:t>具有執行</a:t>
            </a:r>
            <a:r>
              <a:rPr lang="zh-TW" altLang="zh-TW" dirty="0" smtClean="0"/>
              <a:t>效率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缺點：</a:t>
            </a:r>
            <a:r>
              <a:rPr lang="zh-TW" altLang="zh-TW" dirty="0" smtClean="0"/>
              <a:t>可能</a:t>
            </a:r>
            <a:r>
              <a:rPr lang="zh-TW" altLang="zh-TW" dirty="0" smtClean="0">
                <a:solidFill>
                  <a:srgbClr val="C00000"/>
                </a:solidFill>
              </a:rPr>
              <a:t>過度修剪</a:t>
            </a:r>
            <a:r>
              <a:rPr lang="en-US" altLang="zh-TW" dirty="0" smtClean="0"/>
              <a:t>(</a:t>
            </a:r>
            <a:r>
              <a:rPr lang="en-US" altLang="zh-TW" dirty="0"/>
              <a:t>over-pruning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、門檻值設定不易</a:t>
            </a:r>
            <a:endParaRPr lang="en-US" altLang="zh-TW" dirty="0"/>
          </a:p>
          <a:p>
            <a:pPr>
              <a:spcBef>
                <a:spcPts val="1662"/>
              </a:spcBef>
            </a:pPr>
            <a:r>
              <a:rPr lang="zh-TW" altLang="zh-TW" dirty="0" smtClean="0">
                <a:solidFill>
                  <a:srgbClr val="C00000"/>
                </a:solidFill>
              </a:rPr>
              <a:t>事後修剪</a:t>
            </a:r>
            <a:r>
              <a:rPr lang="en-US" altLang="zh-TW" dirty="0" smtClean="0">
                <a:solidFill>
                  <a:srgbClr val="C00000"/>
                </a:solidFill>
              </a:rPr>
              <a:t>(post-pruning)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zh-TW" dirty="0" smtClean="0"/>
              <a:t>在</a:t>
            </a:r>
            <a:r>
              <a:rPr lang="zh-TW" altLang="zh-TW" dirty="0"/>
              <a:t>樹完全長成</a:t>
            </a:r>
            <a:r>
              <a:rPr lang="zh-TW" altLang="zh-TW" dirty="0" smtClean="0"/>
              <a:t>後</a:t>
            </a:r>
            <a:r>
              <a:rPr lang="zh-TW" altLang="en-US" dirty="0" smtClean="0"/>
              <a:t>再</a:t>
            </a:r>
            <a:r>
              <a:rPr lang="zh-TW" altLang="zh-TW" dirty="0" smtClean="0"/>
              <a:t>修剪，引入</a:t>
            </a:r>
            <a:r>
              <a:rPr lang="zh-TW" altLang="zh-TW" dirty="0"/>
              <a:t>測試組樣本</a:t>
            </a:r>
            <a:r>
              <a:rPr lang="zh-TW" altLang="zh-TW" dirty="0" smtClean="0"/>
              <a:t>來</a:t>
            </a:r>
            <a:r>
              <a:rPr lang="zh-TW" altLang="en-US" dirty="0" smtClean="0"/>
              <a:t>評估</a:t>
            </a:r>
            <a:r>
              <a:rPr lang="zh-TW" altLang="zh-TW" dirty="0" smtClean="0"/>
              <a:t>決策</a:t>
            </a:r>
            <a:r>
              <a:rPr lang="zh-TW" altLang="zh-TW" dirty="0"/>
              <a:t>樹對於新輸入資料的分類與預測</a:t>
            </a:r>
            <a:r>
              <a:rPr lang="zh-TW" altLang="zh-TW" dirty="0" smtClean="0"/>
              <a:t>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優點：可</a:t>
            </a:r>
            <a:r>
              <a:rPr lang="zh-TW" altLang="zh-TW" dirty="0" smtClean="0"/>
              <a:t>解決</a:t>
            </a:r>
            <a:r>
              <a:rPr lang="zh-TW" altLang="zh-TW" dirty="0" smtClean="0">
                <a:solidFill>
                  <a:srgbClr val="C00000"/>
                </a:solidFill>
              </a:rPr>
              <a:t>過度</a:t>
            </a:r>
            <a:r>
              <a:rPr lang="zh-TW" altLang="zh-TW" dirty="0">
                <a:solidFill>
                  <a:srgbClr val="C00000"/>
                </a:solidFill>
              </a:rPr>
              <a:t>配</a:t>
            </a:r>
            <a:r>
              <a:rPr lang="zh-TW" altLang="zh-TW" dirty="0" smtClean="0">
                <a:solidFill>
                  <a:srgbClr val="C00000"/>
                </a:solidFill>
              </a:rPr>
              <a:t>適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避免</a:t>
            </a:r>
            <a:r>
              <a:rPr lang="zh-TW" altLang="zh-TW" dirty="0"/>
              <a:t>產生稀少樣本樹的葉節點</a:t>
            </a:r>
            <a:r>
              <a:rPr lang="zh-TW" altLang="zh-TW" dirty="0" smtClean="0"/>
              <a:t>，以及加強對雜訊</a:t>
            </a:r>
            <a:r>
              <a:rPr lang="zh-TW" altLang="zh-TW" dirty="0"/>
              <a:t>的忍受</a:t>
            </a:r>
            <a:r>
              <a:rPr lang="zh-TW" altLang="zh-TW" dirty="0" smtClean="0"/>
              <a:t>程度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缺點：</a:t>
            </a:r>
            <a:r>
              <a:rPr lang="zh-TW" altLang="zh-TW" dirty="0" smtClean="0"/>
              <a:t>效率較低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4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事後修剪 </a:t>
            </a:r>
            <a:r>
              <a:rPr lang="en-US" altLang="zh-TW" dirty="0"/>
              <a:t>(</a:t>
            </a:r>
            <a:r>
              <a:rPr lang="en-US" altLang="zh-TW" dirty="0" err="1"/>
              <a:t>Postpruning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/>
              <a:t>CART</a:t>
            </a:r>
            <a:r>
              <a:rPr lang="zh-TW" altLang="en-US" sz="2400" dirty="0"/>
              <a:t>使用成本複雜度修剪</a:t>
            </a:r>
            <a:r>
              <a:rPr lang="en-US" altLang="zh-TW" sz="2400" dirty="0"/>
              <a:t>(Cost Complexity Pruning)</a:t>
            </a:r>
            <a:r>
              <a:rPr lang="zh-TW" altLang="en-US" sz="2400" dirty="0"/>
              <a:t>方法，以 決策樹的葉節點與錯誤率構成成本複雜度函數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C4.5</a:t>
            </a:r>
            <a:r>
              <a:rPr lang="zh-TW" altLang="en-US" sz="2400" dirty="0"/>
              <a:t>使用悲觀修剪</a:t>
            </a:r>
            <a:r>
              <a:rPr lang="en-US" altLang="zh-TW" sz="2400" dirty="0"/>
              <a:t>(Pessimistic Pruning)</a:t>
            </a:r>
            <a:r>
              <a:rPr lang="zh-TW" altLang="en-US" sz="2400" dirty="0"/>
              <a:t>方法，也是使用錯誤</a:t>
            </a:r>
            <a:r>
              <a:rPr lang="zh-TW" altLang="en-US" sz="2400" dirty="0" smtClean="0"/>
              <a:t>率來</a:t>
            </a:r>
            <a:r>
              <a:rPr lang="zh-TW" altLang="en-US" sz="2400" dirty="0"/>
              <a:t>進行修剪。</a:t>
            </a: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315878"/>
              </p:ext>
            </p:extLst>
          </p:nvPr>
        </p:nvGraphicFramePr>
        <p:xfrm>
          <a:off x="3512106" y="4653136"/>
          <a:ext cx="2592288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1397000" imgH="228600" progId="Equation.3">
                  <p:embed/>
                </p:oleObj>
              </mc:Choice>
              <mc:Fallback>
                <p:oleObj name="Equation" r:id="rId3" imgW="1397000" imgH="228600" progId="Equation.3">
                  <p:embed/>
                  <p:pic>
                    <p:nvPicPr>
                      <p:cNvPr id="1034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106" y="4653136"/>
                        <a:ext cx="2592288" cy="4616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7018"/>
              </p:ext>
            </p:extLst>
          </p:nvPr>
        </p:nvGraphicFramePr>
        <p:xfrm>
          <a:off x="3335055" y="5949287"/>
          <a:ext cx="2780708" cy="79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方程式" r:id="rId5" imgW="1574800" imgH="457200" progId="Equation.3">
                  <p:embed/>
                </p:oleObj>
              </mc:Choice>
              <mc:Fallback>
                <p:oleObj name="方程式" r:id="rId5" imgW="1574800" imgH="457200" progId="Equation.3">
                  <p:embed/>
                  <p:pic>
                    <p:nvPicPr>
                      <p:cNvPr id="9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055" y="5949287"/>
                        <a:ext cx="2780708" cy="7920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92" y="1647880"/>
            <a:ext cx="706347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zh-TW" altLang="en-US" dirty="0"/>
              <a:t>範例</a:t>
            </a:r>
            <a:r>
              <a:rPr lang="en-US" altLang="zh-TW" dirty="0"/>
              <a:t>4.1</a:t>
            </a:r>
            <a:r>
              <a:rPr lang="en-US" altLang="zh-TW" dirty="0" smtClean="0"/>
              <a:t>] </a:t>
            </a:r>
            <a:r>
              <a:rPr lang="zh-TW" altLang="zh-TW" dirty="0" smtClean="0"/>
              <a:t>決策樹</a:t>
            </a:r>
            <a:r>
              <a:rPr lang="zh-TW" altLang="zh-TW" dirty="0"/>
              <a:t>修剪示例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3268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sz="1662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118582" y="1767278"/>
          <a:ext cx="4642338" cy="429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Visio" r:id="rId3" imgW="6689686" imgH="6198264" progId="">
                  <p:embed/>
                </p:oleObj>
              </mc:Choice>
              <mc:Fallback>
                <p:oleObj name="Visio" r:id="rId3" imgW="6689686" imgH="6198264" progId="">
                  <p:embed/>
                  <p:pic>
                    <p:nvPicPr>
                      <p:cNvPr id="6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2" y="1767278"/>
                        <a:ext cx="4642338" cy="4299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3268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sz="1662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4739054" y="1767277"/>
          <a:ext cx="4404946" cy="313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Visio" r:id="rId5" imgW="6131605" imgH="4373990" progId="">
                  <p:embed/>
                </p:oleObj>
              </mc:Choice>
              <mc:Fallback>
                <p:oleObj name="Visio" r:id="rId5" imgW="6131605" imgH="4373990" progId="">
                  <p:embed/>
                  <p:pic>
                    <p:nvPicPr>
                      <p:cNvPr id="8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054" y="1767277"/>
                        <a:ext cx="4404946" cy="31388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 bwMode="auto">
          <a:xfrm>
            <a:off x="4346214" y="3761345"/>
            <a:ext cx="451573" cy="223676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215" i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2444995" y="4160158"/>
            <a:ext cx="2525819" cy="219347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215" i="1">
              <a:solidFill>
                <a:schemeClr val="tx1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66068" y="5098254"/>
            <a:ext cx="1608133" cy="376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846" b="1" dirty="0">
                <a:latin typeface="+mn-ea"/>
              </a:rPr>
              <a:t>修剪後決策樹</a:t>
            </a:r>
            <a:endParaRPr lang="zh-TW" altLang="en-US" sz="1846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927" y="5467586"/>
            <a:ext cx="1608133" cy="376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846" b="1" dirty="0">
                <a:latin typeface="+mn-ea"/>
              </a:rPr>
              <a:t>未修剪決策樹</a:t>
            </a:r>
            <a:endParaRPr lang="zh-TW" altLang="en-US" sz="1846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779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合併連續值屬性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許多決策樹學習方法限制為取離散值的屬性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決策</a:t>
            </a:r>
            <a:r>
              <a:rPr lang="zh-TW" altLang="en-US" dirty="0"/>
              <a:t>樹要預測的目標屬性必須是離散的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樹</a:t>
            </a:r>
            <a:r>
              <a:rPr lang="zh-TW" altLang="en-US" dirty="0"/>
              <a:t>的內部節點的屬性也必須是離散的 </a:t>
            </a:r>
            <a:endParaRPr lang="en-US" altLang="zh-TW" dirty="0" smtClean="0"/>
          </a:p>
          <a:p>
            <a:r>
              <a:rPr lang="zh-TW" altLang="en-US" dirty="0" smtClean="0"/>
              <a:t>簡單</a:t>
            </a:r>
            <a:r>
              <a:rPr lang="zh-TW" altLang="en-US" dirty="0"/>
              <a:t>刪除上面第</a:t>
            </a:r>
            <a:r>
              <a:rPr lang="en-US" altLang="zh-TW" dirty="0"/>
              <a:t>2</a:t>
            </a:r>
            <a:r>
              <a:rPr lang="zh-TW" altLang="en-US" dirty="0"/>
              <a:t>個限制的方法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</a:t>
            </a:r>
            <a:r>
              <a:rPr lang="zh-TW" altLang="en-US" dirty="0"/>
              <a:t>動態地定義新的離散值屬性來實現，即先把連續值屬性的值 域分割為離散的區間集合，或設定門檻值以進行二分法 </a:t>
            </a:r>
            <a:endParaRPr lang="en-US" altLang="zh-TW" dirty="0" smtClean="0"/>
          </a:p>
          <a:p>
            <a:r>
              <a:rPr lang="zh-TW" altLang="en-US" dirty="0" smtClean="0"/>
              <a:t>例</a:t>
            </a:r>
            <a:r>
              <a:rPr lang="zh-TW" altLang="en-US" dirty="0"/>
              <a:t>子</a:t>
            </a:r>
            <a:r>
              <a:rPr lang="en-US" altLang="zh-TW" dirty="0"/>
              <a:t>: Age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門檻值，大於門檻值的資料為</a:t>
            </a:r>
            <a:r>
              <a:rPr lang="en-US" altLang="zh-TW" dirty="0"/>
              <a:t>yes</a:t>
            </a:r>
            <a:r>
              <a:rPr lang="zh-TW" altLang="en-US" dirty="0"/>
              <a:t>，小於門檻值的為</a:t>
            </a:r>
            <a:r>
              <a:rPr lang="en-US" altLang="zh-TW" dirty="0"/>
              <a:t>no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區間值，以區分出多個離散區間。</a:t>
            </a:r>
          </a:p>
        </p:txBody>
      </p:sp>
    </p:spTree>
    <p:extLst>
      <p:ext uri="{BB962C8B-B14F-4D97-AF65-F5344CB8AC3E}">
        <p14:creationId xmlns:p14="http://schemas.microsoft.com/office/powerpoint/2010/main" val="1009409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5514" y="395479"/>
            <a:ext cx="4370554" cy="882162"/>
          </a:xfrm>
        </p:spPr>
        <p:txBody>
          <a:bodyPr/>
          <a:lstStyle/>
          <a:p>
            <a:pPr lvl="0"/>
            <a:r>
              <a:rPr lang="zh-TW" altLang="zh-TW" dirty="0"/>
              <a:t>規則萃取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4458" y="1549501"/>
            <a:ext cx="4937826" cy="4475285"/>
          </a:xfrm>
        </p:spPr>
        <p:txBody>
          <a:bodyPr/>
          <a:lstStyle/>
          <a:p>
            <a:r>
              <a:rPr lang="zh-TW" altLang="zh-TW" sz="2123" dirty="0"/>
              <a:t>利用決策樹萃取資料中所隱含的資訊</a:t>
            </a:r>
            <a:endParaRPr lang="en-US" altLang="zh-TW" sz="2123" dirty="0"/>
          </a:p>
          <a:p>
            <a:r>
              <a:rPr lang="en-US" altLang="zh-TW" sz="2123" dirty="0">
                <a:solidFill>
                  <a:srgbClr val="C00000"/>
                </a:solidFill>
              </a:rPr>
              <a:t>IF-THEN</a:t>
            </a:r>
            <a:r>
              <a:rPr lang="zh-TW" altLang="zh-TW" sz="2123" dirty="0">
                <a:solidFill>
                  <a:srgbClr val="C00000"/>
                </a:solidFill>
              </a:rPr>
              <a:t>規則</a:t>
            </a:r>
            <a:r>
              <a:rPr lang="zh-TW" altLang="zh-TW" sz="2123" dirty="0"/>
              <a:t>即為從根節點至葉節點的可能路徑</a:t>
            </a:r>
            <a:r>
              <a:rPr lang="en-US" altLang="zh-TW" sz="2123" dirty="0"/>
              <a:t>(path)</a:t>
            </a:r>
          </a:p>
          <a:p>
            <a:r>
              <a:rPr lang="zh-TW" altLang="zh-TW" sz="2123" dirty="0"/>
              <a:t>沿著可能路徑可串連起作為分枝變數的屬性，形成一套具因果關係的分類模型，以分類資料並預測</a:t>
            </a:r>
            <a:endParaRPr lang="en-US" altLang="zh-TW" sz="2123" dirty="0"/>
          </a:p>
          <a:p>
            <a:endParaRPr lang="zh-TW" altLang="en-US" sz="2123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B1805-3B11-41A6-9C0D-3C2201D47B8E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3268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sz="1662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3878035" y="570836"/>
          <a:ext cx="5109754" cy="418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Visio" r:id="rId3" imgW="5291921" imgH="3971958" progId="Visio.Drawing.11">
                  <p:embed/>
                </p:oleObj>
              </mc:Choice>
              <mc:Fallback>
                <p:oleObj name="Visio" r:id="rId3" imgW="5291921" imgH="3971958" progId="Visio.Drawing.11">
                  <p:embed/>
                  <p:pic>
                    <p:nvPicPr>
                      <p:cNvPr id="6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035" y="570836"/>
                        <a:ext cx="5109754" cy="4187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83271" y="4226627"/>
          <a:ext cx="7045706" cy="192760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1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</a:rPr>
                        <a:t>IF</a:t>
                      </a:r>
                      <a:endParaRPr lang="zh-TW" sz="1500" b="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>
                          <a:effectLst/>
                        </a:rPr>
                        <a:t>THEN</a:t>
                      </a:r>
                      <a:endParaRPr lang="zh-TW" sz="1500" b="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b="0" kern="100">
                          <a:effectLst/>
                        </a:rPr>
                        <a:t>若「</a:t>
                      </a:r>
                      <a:r>
                        <a:rPr lang="en-US" sz="1500" b="0" kern="100">
                          <a:effectLst/>
                        </a:rPr>
                        <a:t>CPU</a:t>
                      </a:r>
                      <a:r>
                        <a:rPr lang="zh-TW" sz="1500" b="0" kern="100">
                          <a:effectLst/>
                        </a:rPr>
                        <a:t>速度慢」，且「硬碟容量小」</a:t>
                      </a:r>
                      <a:endParaRPr lang="zh-TW" sz="1500" b="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500" b="0" kern="100">
                          <a:effectLst/>
                        </a:rPr>
                        <a:t>筆記型電腦的價格是「便宜」</a:t>
                      </a:r>
                      <a:endParaRPr lang="zh-TW" sz="1500" b="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500" b="0" kern="100">
                          <a:effectLst/>
                        </a:rPr>
                        <a:t>若「</a:t>
                      </a:r>
                      <a:r>
                        <a:rPr lang="en-US" sz="1500" b="0" kern="100">
                          <a:effectLst/>
                        </a:rPr>
                        <a:t>CPU</a:t>
                      </a:r>
                      <a:r>
                        <a:rPr lang="zh-TW" sz="1500" b="0" kern="100">
                          <a:effectLst/>
                        </a:rPr>
                        <a:t>速度慢」，且「硬碟容量大」</a:t>
                      </a:r>
                      <a:endParaRPr lang="zh-TW" sz="1500" b="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500" b="0" kern="100">
                          <a:effectLst/>
                        </a:rPr>
                        <a:t>筆記型電腦的價格是「中等」</a:t>
                      </a:r>
                      <a:endParaRPr lang="zh-TW" sz="1500" b="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500" b="0" kern="100">
                          <a:effectLst/>
                        </a:rPr>
                        <a:t>若「</a:t>
                      </a:r>
                      <a:r>
                        <a:rPr lang="en-US" sz="1500" b="0" kern="100">
                          <a:effectLst/>
                        </a:rPr>
                        <a:t>CPU</a:t>
                      </a:r>
                      <a:r>
                        <a:rPr lang="zh-TW" sz="1500" b="0" kern="100">
                          <a:effectLst/>
                        </a:rPr>
                        <a:t>速度中等」，且「電腦重量為</a:t>
                      </a:r>
                      <a:r>
                        <a:rPr lang="en-US" sz="1500" b="0" kern="100">
                          <a:effectLst/>
                        </a:rPr>
                        <a:t>1</a:t>
                      </a:r>
                      <a:r>
                        <a:rPr lang="zh-TW" sz="1500" b="0" kern="100">
                          <a:effectLst/>
                        </a:rPr>
                        <a:t>公斤」</a:t>
                      </a:r>
                      <a:endParaRPr lang="zh-TW" sz="1500" b="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500" b="0" kern="100">
                          <a:effectLst/>
                        </a:rPr>
                        <a:t>筆記型電腦的價格是「昂貴」</a:t>
                      </a:r>
                      <a:endParaRPr lang="zh-TW" sz="1500" b="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500" b="0" kern="100">
                          <a:effectLst/>
                        </a:rPr>
                        <a:t>若「</a:t>
                      </a:r>
                      <a:r>
                        <a:rPr lang="en-US" sz="1500" b="0" kern="100">
                          <a:effectLst/>
                        </a:rPr>
                        <a:t>CPU</a:t>
                      </a:r>
                      <a:r>
                        <a:rPr lang="zh-TW" sz="1500" b="0" kern="100">
                          <a:effectLst/>
                        </a:rPr>
                        <a:t>速度中等」，且「電腦重量為</a:t>
                      </a:r>
                      <a:r>
                        <a:rPr lang="en-US" sz="1500" b="0" kern="100">
                          <a:effectLst/>
                        </a:rPr>
                        <a:t>2</a:t>
                      </a:r>
                      <a:r>
                        <a:rPr lang="zh-TW" sz="1500" b="0" kern="100">
                          <a:effectLst/>
                        </a:rPr>
                        <a:t>公斤」</a:t>
                      </a:r>
                      <a:endParaRPr lang="zh-TW" sz="1500" b="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500" b="0" kern="100">
                          <a:effectLst/>
                        </a:rPr>
                        <a:t>筆記型電腦的價格是「中等」</a:t>
                      </a:r>
                      <a:endParaRPr lang="zh-TW" sz="1500" b="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500" b="0" kern="100">
                          <a:effectLst/>
                        </a:rPr>
                        <a:t>若「</a:t>
                      </a:r>
                      <a:r>
                        <a:rPr lang="en-US" sz="1500" b="0" kern="100">
                          <a:effectLst/>
                        </a:rPr>
                        <a:t>CPU</a:t>
                      </a:r>
                      <a:r>
                        <a:rPr lang="zh-TW" sz="1500" b="0" kern="100">
                          <a:effectLst/>
                        </a:rPr>
                        <a:t>速度中等」，且「電腦重量為</a:t>
                      </a:r>
                      <a:r>
                        <a:rPr lang="en-US" sz="1500" b="0" kern="100">
                          <a:effectLst/>
                        </a:rPr>
                        <a:t>3</a:t>
                      </a:r>
                      <a:r>
                        <a:rPr lang="zh-TW" sz="1500" b="0" kern="100">
                          <a:effectLst/>
                        </a:rPr>
                        <a:t>公斤」</a:t>
                      </a:r>
                      <a:endParaRPr lang="zh-TW" sz="1500" b="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500" b="0" kern="100">
                          <a:effectLst/>
                        </a:rPr>
                        <a:t>筆記型電腦的價格是「便宜」</a:t>
                      </a:r>
                      <a:endParaRPr lang="zh-TW" sz="1500" b="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500" b="0" kern="100" dirty="0">
                          <a:effectLst/>
                        </a:rPr>
                        <a:t>若「</a:t>
                      </a:r>
                      <a:r>
                        <a:rPr lang="en-US" sz="1500" b="0" kern="100" dirty="0">
                          <a:effectLst/>
                        </a:rPr>
                        <a:t>CPU</a:t>
                      </a:r>
                      <a:r>
                        <a:rPr lang="zh-TW" sz="1500" b="0" kern="100" dirty="0">
                          <a:effectLst/>
                        </a:rPr>
                        <a:t>速度快」</a:t>
                      </a:r>
                      <a:endParaRPr lang="zh-TW" sz="1500" b="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500" b="0" kern="100" dirty="0">
                          <a:effectLst/>
                        </a:rPr>
                        <a:t>筆記型電腦的價格是「昂貴」</a:t>
                      </a:r>
                      <a:endParaRPr lang="zh-TW" sz="1500" b="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3305" marR="6330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弧形箭號 (左彎) 8"/>
          <p:cNvSpPr/>
          <p:nvPr/>
        </p:nvSpPr>
        <p:spPr bwMode="auto">
          <a:xfrm rot="1570712">
            <a:off x="8309924" y="3630611"/>
            <a:ext cx="598220" cy="1233880"/>
          </a:xfrm>
          <a:prstGeom prst="curved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215" i="1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36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決策樹</a:t>
            </a:r>
            <a:r>
              <a:rPr lang="zh-TW" altLang="en-US" dirty="0" smtClean="0"/>
              <a:t>的非線性思考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801" y="1612473"/>
            <a:ext cx="8194803" cy="819494"/>
          </a:xfrm>
        </p:spPr>
        <p:txBody>
          <a:bodyPr/>
          <a:lstStyle/>
          <a:p>
            <a:r>
              <a:rPr lang="zh-TW" altLang="zh-TW" sz="2215" dirty="0"/>
              <a:t>以健康為目標建立決策樹，衡量</a:t>
            </a:r>
            <a:r>
              <a:rPr lang="en-US" altLang="zh-TW" sz="2215" dirty="0"/>
              <a:t>18</a:t>
            </a:r>
            <a:r>
              <a:rPr lang="zh-TW" altLang="zh-TW" sz="2215" dirty="0"/>
              <a:t>位人員的血糖與血壓，並以血糖最低標準</a:t>
            </a:r>
            <a:r>
              <a:rPr lang="en-US" altLang="zh-TW" sz="2215" dirty="0"/>
              <a:t>100</a:t>
            </a:r>
            <a:r>
              <a:rPr lang="zh-TW" altLang="zh-TW" sz="2215" dirty="0"/>
              <a:t>與</a:t>
            </a:r>
            <a:r>
              <a:rPr lang="en-US" altLang="zh-TW" sz="2215" dirty="0"/>
              <a:t>140</a:t>
            </a:r>
            <a:r>
              <a:rPr lang="zh-TW" altLang="zh-TW" sz="2215" dirty="0"/>
              <a:t>以及血壓最低標準</a:t>
            </a:r>
            <a:r>
              <a:rPr lang="en-US" altLang="zh-TW" sz="2215" dirty="0"/>
              <a:t>90</a:t>
            </a:r>
            <a:r>
              <a:rPr lang="zh-TW" altLang="zh-TW" sz="2215" dirty="0"/>
              <a:t>來分類</a:t>
            </a:r>
            <a:endParaRPr lang="en-US" altLang="zh-TW" sz="2215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B1805-3B11-41A6-9C0D-3C2201D47B8E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3268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sz="1662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93268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sz="1662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93268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sz="1662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/>
          </p:nvPr>
        </p:nvGraphicFramePr>
        <p:xfrm>
          <a:off x="297058" y="2422902"/>
          <a:ext cx="5271976" cy="625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Visio" r:id="rId3" imgW="4677196" imgH="5536857" progId="Visio.Drawing.11">
                  <p:embed/>
                </p:oleObj>
              </mc:Choice>
              <mc:Fallback>
                <p:oleObj name="Visio" r:id="rId3" imgW="4677196" imgH="5536857" progId="Visio.Drawing.11">
                  <p:embed/>
                  <p:pic>
                    <p:nvPicPr>
                      <p:cNvPr id="9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58" y="2422902"/>
                        <a:ext cx="5271976" cy="6257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/>
          </p:nvPr>
        </p:nvGraphicFramePr>
        <p:xfrm>
          <a:off x="4904345" y="-492667"/>
          <a:ext cx="5219061" cy="61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Visio" r:id="rId5" imgW="4677196" imgH="5536857" progId="Visio.Drawing.11">
                  <p:embed/>
                </p:oleObj>
              </mc:Choice>
              <mc:Fallback>
                <p:oleObj name="Visio" r:id="rId5" imgW="4677196" imgH="5536857" progId="Visio.Drawing.11">
                  <p:embed/>
                  <p:pic>
                    <p:nvPicPr>
                      <p:cNvPr id="1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345" y="-492667"/>
                        <a:ext cx="5219061" cy="61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65265" y="4832465"/>
            <a:ext cx="6133741" cy="1249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62" b="1" dirty="0">
                <a:ea typeface="+mj-ea"/>
              </a:rPr>
              <a:t>   </a:t>
            </a:r>
            <a:r>
              <a:rPr lang="zh-TW" altLang="zh-TW" sz="1662" b="1" dirty="0">
                <a:ea typeface="+mj-ea"/>
              </a:rPr>
              <a:t>發現規則：</a:t>
            </a:r>
            <a:endParaRPr lang="en-US" altLang="zh-TW" sz="1662" b="1" dirty="0">
              <a:ea typeface="+mj-ea"/>
            </a:endParaRPr>
          </a:p>
          <a:p>
            <a:pPr marL="369286" lvl="1"/>
            <a:r>
              <a:rPr lang="en-US" altLang="zh-TW" sz="1477" dirty="0">
                <a:ea typeface="+mj-ea"/>
              </a:rPr>
              <a:t>(I)</a:t>
            </a:r>
            <a:r>
              <a:rPr lang="zh-TW" altLang="zh-TW" sz="1477" dirty="0">
                <a:ea typeface="+mj-ea"/>
              </a:rPr>
              <a:t>若</a:t>
            </a:r>
            <a:r>
              <a:rPr lang="en-US" altLang="zh-TW" sz="1477" dirty="0">
                <a:ea typeface="+mj-ea"/>
              </a:rPr>
              <a:t> X</a:t>
            </a:r>
            <a:r>
              <a:rPr lang="en-US" altLang="zh-TW" sz="1015" dirty="0">
                <a:ea typeface="+mj-ea"/>
              </a:rPr>
              <a:t>1</a:t>
            </a:r>
            <a:r>
              <a:rPr lang="en-US" altLang="zh-TW" sz="1477" dirty="0">
                <a:ea typeface="+mj-ea"/>
              </a:rPr>
              <a:t>&lt;100</a:t>
            </a:r>
            <a:r>
              <a:rPr lang="zh-TW" altLang="zh-TW" sz="1477" dirty="0">
                <a:ea typeface="+mj-ea"/>
              </a:rPr>
              <a:t>，則為健康</a:t>
            </a:r>
            <a:r>
              <a:rPr lang="en-US" altLang="zh-TW" sz="1477" dirty="0">
                <a:ea typeface="+mj-ea"/>
              </a:rPr>
              <a:t>(</a:t>
            </a:r>
            <a:r>
              <a:rPr lang="zh-TW" altLang="zh-TW" sz="1477" dirty="0">
                <a:ea typeface="+mj-ea"/>
              </a:rPr>
              <a:t>◎</a:t>
            </a:r>
            <a:r>
              <a:rPr lang="en-US" altLang="zh-TW" sz="1477" dirty="0">
                <a:ea typeface="+mj-ea"/>
              </a:rPr>
              <a:t>)</a:t>
            </a:r>
          </a:p>
          <a:p>
            <a:pPr marL="369286" lvl="1"/>
            <a:r>
              <a:rPr lang="en-US" altLang="zh-TW" sz="1477" dirty="0">
                <a:ea typeface="+mj-ea"/>
              </a:rPr>
              <a:t>(II)</a:t>
            </a:r>
            <a:r>
              <a:rPr lang="zh-TW" altLang="zh-TW" sz="1477" dirty="0">
                <a:ea typeface="+mj-ea"/>
              </a:rPr>
              <a:t>若</a:t>
            </a:r>
            <a:r>
              <a:rPr lang="en-US" altLang="zh-TW" sz="1477" dirty="0">
                <a:ea typeface="+mj-ea"/>
              </a:rPr>
              <a:t>X</a:t>
            </a:r>
            <a:r>
              <a:rPr lang="en-US" altLang="zh-TW" sz="1015" dirty="0">
                <a:ea typeface="+mj-ea"/>
              </a:rPr>
              <a:t>1</a:t>
            </a:r>
            <a:r>
              <a:rPr lang="en-US" altLang="zh-TW" sz="1477" dirty="0">
                <a:ea typeface="+mj-ea"/>
              </a:rPr>
              <a:t>&gt;100</a:t>
            </a:r>
            <a:r>
              <a:rPr lang="zh-TW" altLang="zh-TW" sz="1477" dirty="0">
                <a:ea typeface="+mj-ea"/>
              </a:rPr>
              <a:t>且</a:t>
            </a:r>
            <a:r>
              <a:rPr lang="en-US" altLang="zh-TW" sz="1477" dirty="0">
                <a:ea typeface="+mj-ea"/>
              </a:rPr>
              <a:t>X</a:t>
            </a:r>
            <a:r>
              <a:rPr lang="en-US" altLang="zh-TW" sz="1015" dirty="0">
                <a:ea typeface="+mj-ea"/>
              </a:rPr>
              <a:t>2</a:t>
            </a:r>
            <a:r>
              <a:rPr lang="en-US" altLang="zh-TW" sz="1477" dirty="0">
                <a:ea typeface="+mj-ea"/>
              </a:rPr>
              <a:t>&lt;140</a:t>
            </a:r>
            <a:r>
              <a:rPr lang="zh-TW" altLang="zh-TW" sz="1477" dirty="0">
                <a:ea typeface="+mj-ea"/>
              </a:rPr>
              <a:t>，則為不健康</a:t>
            </a:r>
            <a:r>
              <a:rPr lang="en-US" altLang="zh-TW" sz="1477" dirty="0">
                <a:ea typeface="+mj-ea"/>
              </a:rPr>
              <a:t>(</a:t>
            </a:r>
            <a:r>
              <a:rPr lang="zh-TW" altLang="zh-TW" sz="1477" dirty="0">
                <a:ea typeface="+mj-ea"/>
              </a:rPr>
              <a:t>▲</a:t>
            </a:r>
            <a:r>
              <a:rPr lang="en-US" altLang="zh-TW" sz="1477" dirty="0">
                <a:ea typeface="+mj-ea"/>
              </a:rPr>
              <a:t>)</a:t>
            </a:r>
          </a:p>
          <a:p>
            <a:pPr marL="369286" lvl="1"/>
            <a:r>
              <a:rPr lang="en-US" altLang="zh-TW" sz="1477" dirty="0">
                <a:ea typeface="+mj-ea"/>
              </a:rPr>
              <a:t>(III)</a:t>
            </a:r>
            <a:r>
              <a:rPr lang="zh-TW" altLang="zh-TW" sz="1477" dirty="0">
                <a:ea typeface="+mj-ea"/>
              </a:rPr>
              <a:t>若</a:t>
            </a:r>
            <a:r>
              <a:rPr lang="en-US" altLang="zh-TW" sz="1477" dirty="0">
                <a:ea typeface="+mj-ea"/>
              </a:rPr>
              <a:t>100&lt;X</a:t>
            </a:r>
            <a:r>
              <a:rPr lang="en-US" altLang="zh-TW" sz="1015" dirty="0">
                <a:ea typeface="+mj-ea"/>
              </a:rPr>
              <a:t>1</a:t>
            </a:r>
            <a:r>
              <a:rPr lang="zh-TW" altLang="en-US" sz="1477" dirty="0">
                <a:ea typeface="+mj-ea"/>
              </a:rPr>
              <a:t>≤</a:t>
            </a:r>
            <a:r>
              <a:rPr lang="en-US" altLang="zh-TW" sz="1477" dirty="0">
                <a:ea typeface="+mj-ea"/>
              </a:rPr>
              <a:t>140</a:t>
            </a:r>
            <a:r>
              <a:rPr lang="zh-TW" altLang="zh-TW" sz="1477" dirty="0">
                <a:ea typeface="+mj-ea"/>
              </a:rPr>
              <a:t>且</a:t>
            </a:r>
            <a:r>
              <a:rPr lang="en-US" altLang="zh-TW" sz="1477" dirty="0">
                <a:ea typeface="+mj-ea"/>
              </a:rPr>
              <a:t>X</a:t>
            </a:r>
            <a:r>
              <a:rPr lang="en-US" altLang="zh-TW" sz="1015" dirty="0">
                <a:ea typeface="+mj-ea"/>
              </a:rPr>
              <a:t>2</a:t>
            </a:r>
            <a:r>
              <a:rPr lang="en-US" altLang="zh-TW" sz="1477" dirty="0">
                <a:ea typeface="+mj-ea"/>
              </a:rPr>
              <a:t>&gt;140</a:t>
            </a:r>
            <a:r>
              <a:rPr lang="zh-TW" altLang="zh-TW" sz="1477" dirty="0">
                <a:ea typeface="+mj-ea"/>
              </a:rPr>
              <a:t>，則為健康</a:t>
            </a:r>
            <a:r>
              <a:rPr lang="en-US" altLang="zh-TW" sz="1477" dirty="0">
                <a:ea typeface="+mj-ea"/>
              </a:rPr>
              <a:t>(</a:t>
            </a:r>
            <a:r>
              <a:rPr lang="zh-TW" altLang="zh-TW" sz="1477" dirty="0">
                <a:ea typeface="+mj-ea"/>
              </a:rPr>
              <a:t>◎</a:t>
            </a:r>
            <a:r>
              <a:rPr lang="en-US" altLang="zh-TW" sz="1477" dirty="0">
                <a:ea typeface="+mj-ea"/>
              </a:rPr>
              <a:t>)</a:t>
            </a:r>
          </a:p>
          <a:p>
            <a:pPr marL="369286" lvl="1"/>
            <a:r>
              <a:rPr lang="en-US" altLang="zh-TW" sz="1477" dirty="0">
                <a:ea typeface="+mj-ea"/>
              </a:rPr>
              <a:t>(IV)</a:t>
            </a:r>
            <a:r>
              <a:rPr lang="zh-TW" altLang="zh-TW" sz="1477" dirty="0">
                <a:ea typeface="+mj-ea"/>
              </a:rPr>
              <a:t>若</a:t>
            </a:r>
            <a:r>
              <a:rPr lang="en-US" altLang="zh-TW" sz="1477" dirty="0">
                <a:ea typeface="+mj-ea"/>
              </a:rPr>
              <a:t>X</a:t>
            </a:r>
            <a:r>
              <a:rPr lang="en-US" altLang="zh-TW" sz="1015" dirty="0">
                <a:ea typeface="+mj-ea"/>
              </a:rPr>
              <a:t>1</a:t>
            </a:r>
            <a:r>
              <a:rPr lang="en-US" altLang="zh-TW" sz="1477" dirty="0">
                <a:ea typeface="+mj-ea"/>
              </a:rPr>
              <a:t>&gt;140</a:t>
            </a:r>
            <a:r>
              <a:rPr lang="zh-TW" altLang="zh-TW" sz="1477" dirty="0">
                <a:ea typeface="+mj-ea"/>
              </a:rPr>
              <a:t>且</a:t>
            </a:r>
            <a:r>
              <a:rPr lang="en-US" altLang="zh-TW" sz="1477" dirty="0">
                <a:ea typeface="+mj-ea"/>
              </a:rPr>
              <a:t>X</a:t>
            </a:r>
            <a:r>
              <a:rPr lang="en-US" altLang="zh-TW" sz="1015" dirty="0">
                <a:ea typeface="+mj-ea"/>
              </a:rPr>
              <a:t>2</a:t>
            </a:r>
            <a:r>
              <a:rPr lang="en-US" altLang="zh-TW" sz="1477" dirty="0">
                <a:ea typeface="+mj-ea"/>
              </a:rPr>
              <a:t>&gt;140</a:t>
            </a:r>
            <a:r>
              <a:rPr lang="zh-TW" altLang="zh-TW" sz="1477" dirty="0">
                <a:ea typeface="+mj-ea"/>
              </a:rPr>
              <a:t>，則為不健康</a:t>
            </a:r>
            <a:r>
              <a:rPr lang="en-US" altLang="zh-TW" sz="1477" dirty="0">
                <a:ea typeface="+mj-ea"/>
              </a:rPr>
              <a:t>(</a:t>
            </a:r>
            <a:r>
              <a:rPr lang="zh-TW" altLang="zh-TW" sz="1477" dirty="0">
                <a:ea typeface="+mj-ea"/>
              </a:rPr>
              <a:t>▲</a:t>
            </a:r>
            <a:r>
              <a:rPr lang="en-US" altLang="zh-TW" sz="1477" dirty="0">
                <a:ea typeface="+mj-ea"/>
              </a:rPr>
              <a:t>)</a:t>
            </a:r>
            <a:endParaRPr lang="zh-TW" altLang="en-US" sz="1477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23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Tree in R: </a:t>
            </a:r>
            <a:r>
              <a:rPr lang="en-US" altLang="zh-TW" dirty="0" err="1" smtClean="0"/>
              <a:t>rpart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/>
              <a:t>rpart</a:t>
            </a:r>
            <a:r>
              <a:rPr lang="en-US" altLang="zh-TW" b="1" dirty="0" smtClean="0"/>
              <a:t>(</a:t>
            </a:r>
            <a:r>
              <a:rPr lang="en-US" altLang="zh-TW" i="1" dirty="0" smtClean="0"/>
              <a:t>formula</a:t>
            </a:r>
            <a:r>
              <a:rPr lang="en-US" altLang="zh-TW" dirty="0"/>
              <a:t>, </a:t>
            </a:r>
            <a:r>
              <a:rPr lang="en-US" altLang="zh-TW" b="1" dirty="0"/>
              <a:t>data=</a:t>
            </a:r>
            <a:r>
              <a:rPr lang="en-US" altLang="zh-TW" dirty="0"/>
              <a:t>, </a:t>
            </a:r>
            <a:r>
              <a:rPr lang="en-US" altLang="zh-TW" b="1" dirty="0"/>
              <a:t>method=,control</a:t>
            </a:r>
            <a:r>
              <a:rPr lang="en-US" altLang="zh-TW" b="1" dirty="0" smtClean="0"/>
              <a:t>=)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17403"/>
              </p:ext>
            </p:extLst>
          </p:nvPr>
        </p:nvGraphicFramePr>
        <p:xfrm>
          <a:off x="1259632" y="2564904"/>
          <a:ext cx="6912768" cy="382201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665202026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1922210689"/>
                    </a:ext>
                  </a:extLst>
                </a:gridCol>
              </a:tblGrid>
              <a:tr h="53483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formula</a:t>
                      </a:r>
                    </a:p>
                  </a:txBody>
                  <a:tcPr marL="12932" marR="12932" marT="12932" marB="129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is in the format 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outcome ~ predictor1+predictor2+predictor3+ect.</a:t>
                      </a:r>
                    </a:p>
                  </a:txBody>
                  <a:tcPr marL="12932" marR="12932" marT="12932" marB="12932"/>
                </a:tc>
                <a:extLst>
                  <a:ext uri="{0D108BD9-81ED-4DB2-BD59-A6C34878D82A}">
                    <a16:rowId xmlns:a16="http://schemas.microsoft.com/office/drawing/2014/main" val="3005326902"/>
                  </a:ext>
                </a:extLst>
              </a:tr>
              <a:tr h="19024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data=</a:t>
                      </a:r>
                    </a:p>
                  </a:txBody>
                  <a:tcPr marL="12932" marR="12932" marT="12932" marB="129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specifies the data frame</a:t>
                      </a:r>
                    </a:p>
                  </a:txBody>
                  <a:tcPr marL="12932" marR="12932" marT="12932" marB="12932"/>
                </a:tc>
                <a:extLst>
                  <a:ext uri="{0D108BD9-81ED-4DB2-BD59-A6C34878D82A}">
                    <a16:rowId xmlns:a16="http://schemas.microsoft.com/office/drawing/2014/main" val="78266882"/>
                  </a:ext>
                </a:extLst>
              </a:tr>
              <a:tr h="36254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method=</a:t>
                      </a:r>
                    </a:p>
                  </a:txBody>
                  <a:tcPr marL="12932" marR="12932" marT="12932" marB="129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"class" for a classification tree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"</a:t>
                      </a:r>
                      <a:r>
                        <a:rPr lang="en-US" sz="1600" dirty="0" err="1">
                          <a:effectLst/>
                        </a:rPr>
                        <a:t>anova</a:t>
                      </a:r>
                      <a:r>
                        <a:rPr lang="en-US" sz="1600" dirty="0">
                          <a:effectLst/>
                        </a:rPr>
                        <a:t>" for a regression tree</a:t>
                      </a:r>
                    </a:p>
                  </a:txBody>
                  <a:tcPr marL="12932" marR="12932" marT="12932" marB="12932"/>
                </a:tc>
                <a:extLst>
                  <a:ext uri="{0D108BD9-81ED-4DB2-BD59-A6C34878D82A}">
                    <a16:rowId xmlns:a16="http://schemas.microsoft.com/office/drawing/2014/main" val="1063076970"/>
                  </a:ext>
                </a:extLst>
              </a:tr>
              <a:tr h="191320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control=</a:t>
                      </a:r>
                    </a:p>
                  </a:txBody>
                  <a:tcPr marL="12932" marR="12932" marT="12932" marB="129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optional parameters for controlling tree growth. For example, control=</a:t>
                      </a:r>
                      <a:r>
                        <a:rPr lang="en-US" sz="1600" dirty="0" err="1">
                          <a:effectLst/>
                        </a:rPr>
                        <a:t>rpart.control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minsplit</a:t>
                      </a:r>
                      <a:r>
                        <a:rPr lang="en-US" sz="1600" dirty="0">
                          <a:effectLst/>
                        </a:rPr>
                        <a:t>=30, </a:t>
                      </a:r>
                      <a:r>
                        <a:rPr lang="en-US" sz="1600" dirty="0" err="1">
                          <a:effectLst/>
                        </a:rPr>
                        <a:t>cp</a:t>
                      </a:r>
                      <a:r>
                        <a:rPr lang="en-US" sz="1600" dirty="0">
                          <a:effectLst/>
                        </a:rPr>
                        <a:t>=0.001) requires that the minimum number of observations in a node be 30 before attempting a split and that a split must decrease the overall lack of fit by a factor of 0.001 (cost complexity factor) before being attempted.</a:t>
                      </a:r>
                    </a:p>
                  </a:txBody>
                  <a:tcPr marL="12932" marR="12932" marT="12932" marB="12932"/>
                </a:tc>
                <a:extLst>
                  <a:ext uri="{0D108BD9-81ED-4DB2-BD59-A6C34878D82A}">
                    <a16:rowId xmlns:a16="http://schemas.microsoft.com/office/drawing/2014/main" val="1399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5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/>
          <a:lstStyle/>
          <a:p>
            <a:r>
              <a:rPr lang="zh-TW" altLang="zh-TW" dirty="0"/>
              <a:t>具有監督式的特徵萃取與描述的功能，將輸入變數根據目標設定來選擇分枝變數與分枝方式，並以</a:t>
            </a:r>
            <a:r>
              <a:rPr lang="zh-TW" altLang="zh-TW" dirty="0">
                <a:solidFill>
                  <a:srgbClr val="C00000"/>
                </a:solidFill>
              </a:rPr>
              <a:t>樹枝狀</a:t>
            </a:r>
            <a:r>
              <a:rPr lang="zh-TW" altLang="zh-TW" dirty="0"/>
              <a:t>的層級架構呈現，以萃取分類規則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499362"/>
              </p:ext>
            </p:extLst>
          </p:nvPr>
        </p:nvGraphicFramePr>
        <p:xfrm>
          <a:off x="467544" y="2708920"/>
          <a:ext cx="8396288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3" imgW="10734085" imgH="4534749" progId="">
                  <p:embed/>
                </p:oleObj>
              </mc:Choice>
              <mc:Fallback>
                <p:oleObj name="Visio" r:id="rId3" imgW="10734085" imgH="4534749" progId="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08920"/>
                        <a:ext cx="8396288" cy="356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0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決策樹基本觀念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一筆資料從根部的節點進入決策樹。在根部，應用一項測驗來決定這筆資料該進入下一層的哪一個子節點（</a:t>
            </a:r>
            <a:r>
              <a:rPr lang="en-US" altLang="zh-TW" dirty="0"/>
              <a:t>child node</a:t>
            </a:r>
            <a:r>
              <a:rPr lang="zh-TW" altLang="en-US" dirty="0"/>
              <a:t>）。選擇一開始的測驗有不同的演算法，但目的都是一樣的：這個過程一再重複，直到資料到達葉部節點（</a:t>
            </a:r>
            <a:r>
              <a:rPr lang="en-US" altLang="zh-TW" dirty="0"/>
              <a:t>leaf node</a:t>
            </a:r>
            <a:r>
              <a:rPr lang="zh-TW" altLang="en-US" dirty="0"/>
              <a:t>）。  </a:t>
            </a:r>
          </a:p>
          <a:p>
            <a:r>
              <a:rPr lang="zh-TW" altLang="en-US" dirty="0" smtClean="0"/>
              <a:t>從</a:t>
            </a:r>
            <a:r>
              <a:rPr lang="zh-TW" altLang="en-US" dirty="0"/>
              <a:t>根部到每一個葉部都有一套獨特的路徑，這個路徑就是用來分類資料規則的一種表達方式。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0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用決策樹預估「是否會玩網路遊戲」</a:t>
            </a:r>
          </a:p>
        </p:txBody>
      </p:sp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534237"/>
              </p:ext>
            </p:extLst>
          </p:nvPr>
        </p:nvGraphicFramePr>
        <p:xfrm>
          <a:off x="467544" y="1916832"/>
          <a:ext cx="8163280" cy="434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Visio" r:id="rId3" imgW="7220554" imgH="3841381" progId="Visio.Drawing.6">
                  <p:embed/>
                </p:oleObj>
              </mc:Choice>
              <mc:Fallback>
                <p:oleObj name="Visio" r:id="rId3" imgW="7220554" imgH="3841381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6832"/>
                        <a:ext cx="8163280" cy="4343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2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31" y="1412776"/>
            <a:ext cx="3451165" cy="1584176"/>
          </a:xfrm>
        </p:spPr>
        <p:txBody>
          <a:bodyPr vert="horz"/>
          <a:lstStyle/>
          <a:p>
            <a:pPr lvl="0"/>
            <a:r>
              <a:rPr lang="zh-TW" altLang="zh-TW" dirty="0"/>
              <a:t>決策樹的建</a:t>
            </a:r>
            <a:r>
              <a:rPr lang="zh-TW" altLang="zh-TW" dirty="0" smtClean="0"/>
              <a:t>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B1805-3B11-41A6-9C0D-3C2201D47B8E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251520" y="2708920"/>
            <a:ext cx="3655791" cy="324036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zh-TW" altLang="en-US" dirty="0" smtClean="0"/>
              <a:t>資料準備</a:t>
            </a:r>
            <a:endParaRPr lang="en-US" altLang="zh-TW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TW" altLang="en-US" dirty="0" smtClean="0"/>
              <a:t>決策</a:t>
            </a:r>
            <a:r>
              <a:rPr lang="zh-TW" altLang="en-US" dirty="0"/>
              <a:t>樹</a:t>
            </a:r>
            <a:r>
              <a:rPr lang="zh-TW" altLang="en-US" dirty="0" smtClean="0"/>
              <a:t>生長</a:t>
            </a:r>
            <a:endParaRPr lang="en-US" altLang="zh-TW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TW" altLang="en-US" dirty="0" smtClean="0"/>
              <a:t>修剪</a:t>
            </a:r>
            <a:endParaRPr lang="en-US" altLang="zh-TW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TW" altLang="en-US" dirty="0" smtClean="0"/>
              <a:t>規則萃取</a:t>
            </a:r>
            <a:endParaRPr lang="zh-TW" altLang="en-US" dirty="0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601227"/>
              </p:ext>
            </p:extLst>
          </p:nvPr>
        </p:nvGraphicFramePr>
        <p:xfrm>
          <a:off x="3707904" y="404664"/>
          <a:ext cx="4586356" cy="721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3" imgW="5689780" imgH="8243008" progId="Visio.Drawing.11">
                  <p:embed/>
                </p:oleObj>
              </mc:Choice>
              <mc:Fallback>
                <p:oleObj name="Visio" r:id="rId3" imgW="5689780" imgH="82430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04664"/>
                        <a:ext cx="4586356" cy="721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6067"/>
            <a:ext cx="43053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93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6337300" cy="955675"/>
          </a:xfrm>
        </p:spPr>
        <p:txBody>
          <a:bodyPr/>
          <a:lstStyle/>
          <a:p>
            <a:pPr lvl="0"/>
            <a:r>
              <a:rPr lang="x-none" altLang="zh-TW" dirty="0" smtClean="0"/>
              <a:t>資料準備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1" y="3493145"/>
            <a:ext cx="3952586" cy="246414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zh-TW" sz="2200" b="0" dirty="0" smtClean="0">
                <a:latin typeface="Times New Roman" pitchFamily="18" charset="0"/>
                <a:ea typeface="標楷體"/>
                <a:cs typeface="Times New Roman" panose="02020603050405020304" pitchFamily="18" charset="0"/>
              </a:rPr>
              <a:t>其測試條件可以產生兩種結果</a:t>
            </a:r>
            <a:endParaRPr lang="zh-TW" altLang="en-US" sz="2200" b="0" dirty="0">
              <a:latin typeface="Times New Roman" pitchFamily="18" charset="0"/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B1805-3B11-41A6-9C0D-3C2201D47B8E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 bwMode="auto">
          <a:xfrm>
            <a:off x="4813851" y="3515013"/>
            <a:ext cx="3679815" cy="100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marL="0" indent="0">
              <a:buNone/>
            </a:pPr>
            <a:r>
              <a:rPr lang="zh-TW" altLang="zh-TW" sz="2200" b="0" i="0" dirty="0" smtClean="0">
                <a:latin typeface="Times New Roman" pitchFamily="18" charset="0"/>
                <a:ea typeface="標楷體"/>
                <a:cs typeface="Times New Roman" panose="02020603050405020304" pitchFamily="18" charset="0"/>
              </a:rPr>
              <a:t>結果可用</a:t>
            </a:r>
            <a:r>
              <a:rPr lang="zh-TW" altLang="zh-TW" sz="2200" b="0" i="0" dirty="0">
                <a:latin typeface="Times New Roman" pitchFamily="18" charset="0"/>
                <a:ea typeface="標楷體"/>
                <a:cs typeface="Times New Roman" panose="02020603050405020304" pitchFamily="18" charset="0"/>
              </a:rPr>
              <a:t>不同屬性</a:t>
            </a:r>
            <a:r>
              <a:rPr lang="zh-TW" altLang="zh-TW" sz="2200" b="0" i="0" dirty="0" smtClean="0">
                <a:latin typeface="Times New Roman" pitchFamily="18" charset="0"/>
                <a:ea typeface="標楷體"/>
                <a:cs typeface="Times New Roman" panose="02020603050405020304" pitchFamily="18" charset="0"/>
              </a:rPr>
              <a:t>值</a:t>
            </a:r>
            <a:r>
              <a:rPr lang="zh-TW" altLang="en-US" sz="2200" b="0" i="0" dirty="0" smtClean="0">
                <a:latin typeface="Times New Roman" pitchFamily="18" charset="0"/>
                <a:ea typeface="標楷體"/>
                <a:cs typeface="Times New Roman" panose="02020603050405020304" pitchFamily="18" charset="0"/>
              </a:rPr>
              <a:t>來</a:t>
            </a:r>
            <a:r>
              <a:rPr lang="zh-TW" altLang="zh-TW" sz="2200" b="0" i="0" dirty="0" smtClean="0">
                <a:latin typeface="Times New Roman" pitchFamily="18" charset="0"/>
                <a:ea typeface="標楷體"/>
                <a:cs typeface="Times New Roman" panose="02020603050405020304" pitchFamily="18" charset="0"/>
              </a:rPr>
              <a:t>表示</a:t>
            </a:r>
            <a:endParaRPr lang="zh-TW" altLang="en-US" sz="2200" b="0" i="0" dirty="0">
              <a:latin typeface="Times New Roman" pitchFamily="18" charset="0"/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431801" y="1392877"/>
            <a:ext cx="8280400" cy="153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zh-TW" i="0" kern="0" dirty="0" smtClean="0"/>
              <a:t>決策樹的分析資料包含兩種變數：</a:t>
            </a:r>
            <a:endParaRPr lang="en-US" altLang="zh-TW" i="0" kern="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zh-TW" i="0" kern="0" dirty="0" smtClean="0"/>
              <a:t>根據問題所決定的</a:t>
            </a:r>
            <a:r>
              <a:rPr lang="zh-TW" altLang="zh-TW" i="0" kern="0" dirty="0" smtClean="0">
                <a:solidFill>
                  <a:srgbClr val="C00000"/>
                </a:solidFill>
              </a:rPr>
              <a:t>目標變數</a:t>
            </a:r>
            <a:endParaRPr lang="en-US" altLang="zh-TW" i="0" kern="0" dirty="0" smtClean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zh-TW" i="0" kern="0" dirty="0" smtClean="0"/>
              <a:t>根據問題背景與環境所選擇的各種屬性作為</a:t>
            </a:r>
            <a:r>
              <a:rPr lang="zh-TW" altLang="zh-TW" i="0" kern="0" dirty="0" smtClean="0">
                <a:solidFill>
                  <a:srgbClr val="C00000"/>
                </a:solidFill>
              </a:rPr>
              <a:t>分枝變數</a:t>
            </a:r>
            <a:endParaRPr lang="zh-TW" altLang="en-US" i="0" kern="0" dirty="0">
              <a:solidFill>
                <a:srgbClr val="C00000"/>
              </a:solidFill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圓角矩形 12"/>
          <p:cNvSpPr/>
          <p:nvPr/>
        </p:nvSpPr>
        <p:spPr bwMode="auto">
          <a:xfrm>
            <a:off x="899222" y="3041149"/>
            <a:ext cx="368039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二元屬性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135264"/>
              </p:ext>
            </p:extLst>
          </p:nvPr>
        </p:nvGraphicFramePr>
        <p:xfrm>
          <a:off x="1520949" y="4016073"/>
          <a:ext cx="2436935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Visio" r:id="rId3" imgW="2026776" imgH="1794833" progId="Visio.Drawing.11">
                  <p:embed/>
                </p:oleObj>
              </mc:Choice>
              <mc:Fallback>
                <p:oleObj name="Visio" r:id="rId3" imgW="2026776" imgH="17948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949" y="4016073"/>
                        <a:ext cx="2436935" cy="2344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圓角矩形 17"/>
          <p:cNvSpPr/>
          <p:nvPr/>
        </p:nvSpPr>
        <p:spPr bwMode="auto">
          <a:xfrm>
            <a:off x="4813276" y="3041149"/>
            <a:ext cx="368039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名目屬性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078458"/>
              </p:ext>
            </p:extLst>
          </p:nvPr>
        </p:nvGraphicFramePr>
        <p:xfrm>
          <a:off x="5489446" y="4013076"/>
          <a:ext cx="2671876" cy="236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Visio" r:id="rId5" imgW="2206968" imgH="1803200" progId="Visio.Drawing.11">
                  <p:embed/>
                </p:oleObj>
              </mc:Choice>
              <mc:Fallback>
                <p:oleObj name="Visio" r:id="rId5" imgW="2206968" imgH="18032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446" y="4013076"/>
                        <a:ext cx="2671876" cy="2368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9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3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3502" y="457101"/>
            <a:ext cx="6337300" cy="955675"/>
          </a:xfrm>
        </p:spPr>
        <p:txBody>
          <a:bodyPr/>
          <a:lstStyle/>
          <a:p>
            <a:r>
              <a:rPr lang="x-none" altLang="zh-TW" dirty="0" smtClean="0"/>
              <a:t>資料準備</a:t>
            </a:r>
            <a:r>
              <a:rPr lang="en-US" altLang="zh-TW" dirty="0" smtClean="0"/>
              <a:t> 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200" dirty="0"/>
          </a:p>
          <a:p>
            <a:endParaRPr lang="en-US" altLang="zh-TW" sz="2200" dirty="0" smtClean="0"/>
          </a:p>
          <a:p>
            <a:endParaRPr lang="en-US" altLang="zh-TW" sz="2200" dirty="0"/>
          </a:p>
          <a:p>
            <a:pPr marL="0" indent="0">
              <a:buNone/>
            </a:pPr>
            <a:endParaRPr lang="en-US" altLang="zh-TW" sz="2200" dirty="0" smtClean="0"/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B1805-3B11-41A6-9C0D-3C2201D47B8E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613033"/>
              </p:ext>
            </p:extLst>
          </p:nvPr>
        </p:nvGraphicFramePr>
        <p:xfrm>
          <a:off x="3015280" y="4221088"/>
          <a:ext cx="6342483" cy="196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Visio" r:id="rId3" imgW="6834263" imgH="1953962" progId="Visio.Drawing.11">
                  <p:embed/>
                </p:oleObj>
              </mc:Choice>
              <mc:Fallback>
                <p:oleObj name="Visio" r:id="rId3" imgW="6834263" imgH="19539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280" y="4221088"/>
                        <a:ext cx="6342483" cy="19635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圓角矩形 8"/>
          <p:cNvSpPr/>
          <p:nvPr/>
        </p:nvSpPr>
        <p:spPr bwMode="auto">
          <a:xfrm>
            <a:off x="517397" y="1412776"/>
            <a:ext cx="2791695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順序</a:t>
            </a:r>
            <a:r>
              <a:rPr lang="zh-TW" altLang="en-US" sz="2000" b="1" i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kumimoji="1" lang="zh-TW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517397" y="4077072"/>
            <a:ext cx="2791694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</a:t>
            </a:r>
            <a:r>
              <a:rPr lang="zh-TW" altLang="en-US" sz="2000" b="1" i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kumimoji="1" lang="zh-TW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928" y="1916832"/>
            <a:ext cx="292463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zh-TW" sz="2000" i="0" dirty="0">
                <a:ea typeface="標楷體"/>
                <a:cs typeface="Times New Roman" panose="02020603050405020304" pitchFamily="18" charset="0"/>
              </a:rPr>
              <a:t>可以生成二元或二元以上的分割，其屬性可以群組</a:t>
            </a:r>
            <a:endParaRPr lang="en-US" altLang="zh-TW" sz="2000" i="0" dirty="0">
              <a:ea typeface="標楷體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zh-TW" sz="2000" i="0" dirty="0">
                <a:ea typeface="標楷體"/>
                <a:cs typeface="Times New Roman" panose="02020603050405020304" pitchFamily="18" charset="0"/>
              </a:rPr>
              <a:t>群組必須不違反其屬性值特性</a:t>
            </a:r>
            <a:endParaRPr lang="en-US" altLang="zh-TW" sz="2000" i="0" dirty="0"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765023"/>
              </p:ext>
            </p:extLst>
          </p:nvPr>
        </p:nvGraphicFramePr>
        <p:xfrm>
          <a:off x="3466346" y="1763380"/>
          <a:ext cx="5891417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Visio" r:id="rId5" imgW="6886862" imgH="1794825" progId="Visio.Drawing.11">
                  <p:embed/>
                </p:oleObj>
              </mc:Choice>
              <mc:Fallback>
                <p:oleObj name="Visio" r:id="rId5" imgW="6886862" imgH="17948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346" y="1763380"/>
                        <a:ext cx="5891417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50927" y="4606096"/>
            <a:ext cx="27916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000" i="0" dirty="0">
                <a:ea typeface="標楷體"/>
                <a:cs typeface="Times New Roman" panose="02020603050405020304" pitchFamily="18" charset="0"/>
              </a:rPr>
              <a:t>可表示</a:t>
            </a:r>
            <a:r>
              <a:rPr lang="zh-TW" altLang="zh-TW" sz="2000" i="0" dirty="0" smtClean="0">
                <a:ea typeface="標楷體"/>
                <a:cs typeface="Times New Roman" panose="02020603050405020304" pitchFamily="18" charset="0"/>
              </a:rPr>
              <a:t>成</a:t>
            </a:r>
            <a:r>
              <a:rPr lang="en-US" altLang="zh-TW" sz="2000" i="0" dirty="0" smtClean="0">
                <a:ea typeface="標楷體"/>
                <a:cs typeface="Times New Roman" panose="02020603050405020304" pitchFamily="18" charset="0"/>
              </a:rPr>
              <a:t> X&lt;a</a:t>
            </a:r>
            <a:r>
              <a:rPr lang="zh-TW" altLang="zh-TW" sz="2000" i="0" dirty="0" smtClean="0">
                <a:ea typeface="標楷體"/>
                <a:cs typeface="Times New Roman" panose="02020603050405020304" pitchFamily="18" charset="0"/>
              </a:rPr>
              <a:t>或</a:t>
            </a:r>
            <a:r>
              <a:rPr lang="en-US" altLang="zh-TW" sz="2000" i="0" dirty="0" smtClean="0">
                <a:ea typeface="標楷體"/>
                <a:cs typeface="Times New Roman" panose="02020603050405020304" pitchFamily="18" charset="0"/>
              </a:rPr>
              <a:t>X</a:t>
            </a:r>
            <a:r>
              <a:rPr lang="zh-TW" altLang="en-US" sz="2000" i="0" dirty="0">
                <a:ea typeface="標楷體"/>
                <a:cs typeface="Times New Roman" panose="02020603050405020304" pitchFamily="18" charset="0"/>
              </a:rPr>
              <a:t>≧</a:t>
            </a:r>
            <a:r>
              <a:rPr lang="en-US" altLang="zh-TW" sz="2000" i="0" dirty="0" smtClean="0">
                <a:ea typeface="標楷體"/>
                <a:cs typeface="Times New Roman" panose="02020603050405020304" pitchFamily="18" charset="0"/>
              </a:rPr>
              <a:t>a</a:t>
            </a:r>
            <a:r>
              <a:rPr lang="zh-TW" altLang="zh-TW" sz="2000" i="0" dirty="0" smtClean="0">
                <a:ea typeface="標楷體"/>
                <a:cs typeface="Times New Roman" panose="02020603050405020304" pitchFamily="18" charset="0"/>
              </a:rPr>
              <a:t>的</a:t>
            </a:r>
            <a:r>
              <a:rPr lang="zh-TW" altLang="zh-TW" sz="2000" i="0" dirty="0">
                <a:ea typeface="標楷體"/>
                <a:cs typeface="Times New Roman" panose="02020603050405020304" pitchFamily="18" charset="0"/>
              </a:rPr>
              <a:t>關係</a:t>
            </a:r>
            <a:endParaRPr lang="en-US" altLang="zh-TW" sz="2000" i="0" dirty="0">
              <a:ea typeface="標楷體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000" i="0" dirty="0" smtClean="0">
                <a:ea typeface="標楷體"/>
                <a:cs typeface="Times New Roman" panose="02020603050405020304" pitchFamily="18" charset="0"/>
              </a:rPr>
              <a:t>須</a:t>
            </a:r>
            <a:r>
              <a:rPr lang="zh-TW" altLang="zh-TW" sz="2000" i="0" dirty="0">
                <a:ea typeface="標楷體"/>
                <a:cs typeface="Times New Roman" panose="02020603050405020304" pitchFamily="18" charset="0"/>
              </a:rPr>
              <a:t>考慮到所有可能的分割點</a:t>
            </a:r>
            <a:r>
              <a:rPr lang="en-US" altLang="zh-TW" sz="2000" i="0" dirty="0">
                <a:ea typeface="標楷體"/>
                <a:cs typeface="Times New Roman" panose="02020603050405020304" pitchFamily="18" charset="0"/>
              </a:rPr>
              <a:t>y</a:t>
            </a:r>
            <a:r>
              <a:rPr lang="zh-TW" altLang="zh-TW" sz="2000" i="0" dirty="0">
                <a:ea typeface="標楷體"/>
                <a:cs typeface="Times New Roman" panose="02020603050405020304" pitchFamily="18" charset="0"/>
              </a:rPr>
              <a:t>，再選出最好的分割</a:t>
            </a:r>
            <a:endParaRPr lang="zh-TW" altLang="en-US" sz="2000" i="0" dirty="0"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15" name="乘號 14"/>
          <p:cNvSpPr/>
          <p:nvPr/>
        </p:nvSpPr>
        <p:spPr bwMode="auto">
          <a:xfrm>
            <a:off x="5569034" y="1268761"/>
            <a:ext cx="1129972" cy="242523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387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6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決策樹</a:t>
            </a:r>
            <a:r>
              <a:rPr lang="zh-TW" altLang="en-US" dirty="0" smtClean="0"/>
              <a:t>生長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利用分枝</a:t>
            </a:r>
            <a:r>
              <a:rPr lang="zh-TW" altLang="en-US" dirty="0"/>
              <a:t>準則</a:t>
            </a:r>
            <a:r>
              <a:rPr lang="en-US" altLang="zh-TW" dirty="0"/>
              <a:t>(splitting criteria</a:t>
            </a:r>
            <a:r>
              <a:rPr lang="en-US" altLang="zh-TW" dirty="0" smtClean="0"/>
              <a:t>)</a:t>
            </a:r>
            <a:r>
              <a:rPr lang="zh-TW" altLang="en-US" dirty="0"/>
              <a:t>決定樹的規模大小，包含樹的寬度以及深度</a:t>
            </a:r>
          </a:p>
          <a:p>
            <a:r>
              <a:rPr lang="zh-TW" altLang="en-US" dirty="0"/>
              <a:t>常見的分枝準則：</a:t>
            </a:r>
          </a:p>
          <a:p>
            <a:pPr lvl="1"/>
            <a:r>
              <a:rPr lang="zh-TW" altLang="en-US" dirty="0"/>
              <a:t>資訊增益 </a:t>
            </a:r>
            <a:r>
              <a:rPr lang="en-US" altLang="zh-TW" dirty="0"/>
              <a:t>(information gain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en-US" dirty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ID3</a:t>
            </a:r>
            <a:endParaRPr lang="en-US" altLang="zh-TW" dirty="0"/>
          </a:p>
          <a:p>
            <a:pPr lvl="1"/>
            <a:r>
              <a:rPr lang="en-US" altLang="zh-TW" dirty="0"/>
              <a:t>Gini</a:t>
            </a:r>
            <a:r>
              <a:rPr lang="zh-TW" altLang="en-US" dirty="0"/>
              <a:t>係數 </a:t>
            </a:r>
            <a:r>
              <a:rPr lang="en-US" altLang="zh-TW" dirty="0"/>
              <a:t>(Gini index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CART</a:t>
            </a:r>
            <a:endParaRPr lang="en-US" altLang="zh-TW" dirty="0"/>
          </a:p>
          <a:p>
            <a:pPr lvl="1"/>
            <a:r>
              <a:rPr lang="zh-TW" altLang="en-US" dirty="0"/>
              <a:t>卡方統計量 </a:t>
            </a:r>
            <a:r>
              <a:rPr lang="en-US" altLang="zh-TW" dirty="0"/>
              <a:t>(Chi-square statistic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CHAID</a:t>
            </a:r>
            <a:endParaRPr lang="en-US" altLang="zh-TW" dirty="0"/>
          </a:p>
          <a:p>
            <a:pPr lvl="1"/>
            <a:r>
              <a:rPr lang="zh-TW" altLang="en-US" dirty="0"/>
              <a:t>資訊增益比 </a:t>
            </a:r>
            <a:r>
              <a:rPr lang="en-US" altLang="zh-TW" dirty="0"/>
              <a:t>(information gain ratio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C4.5</a:t>
            </a:r>
            <a:endParaRPr lang="en-US" altLang="zh-TW" dirty="0"/>
          </a:p>
          <a:p>
            <a:r>
              <a:rPr lang="zh-TW" altLang="en-US" dirty="0"/>
              <a:t>透過檢驗分枝屬性的顯著性後，分枝準則即能找出具有最佳分枝結果的屬性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9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140</TotalTime>
  <Words>2229</Words>
  <Application>Microsoft Office PowerPoint</Application>
  <PresentationFormat>如螢幕大小 (4:3)</PresentationFormat>
  <Paragraphs>323</Paragraphs>
  <Slides>29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29</vt:i4>
      </vt:variant>
    </vt:vector>
  </HeadingPairs>
  <TitlesOfParts>
    <vt:vector size="43" baseType="lpstr">
      <vt:lpstr>微軟正黑體</vt:lpstr>
      <vt:lpstr>新細明體</vt:lpstr>
      <vt:lpstr>標楷體</vt:lpstr>
      <vt:lpstr>Arial</vt:lpstr>
      <vt:lpstr>Georgia</vt:lpstr>
      <vt:lpstr>Times New Roman</vt:lpstr>
      <vt:lpstr>Trebuchet MS</vt:lpstr>
      <vt:lpstr>Wingdings</vt:lpstr>
      <vt:lpstr>Wingdings 2</vt:lpstr>
      <vt:lpstr>都會</vt:lpstr>
      <vt:lpstr>Visio</vt:lpstr>
      <vt:lpstr>Equation</vt:lpstr>
      <vt:lpstr>MathType 7.0 Equation</vt:lpstr>
      <vt:lpstr>方程式</vt:lpstr>
      <vt:lpstr>決策樹  (Decision Tree)</vt:lpstr>
      <vt:lpstr>決策樹</vt:lpstr>
      <vt:lpstr>PowerPoint 簡報</vt:lpstr>
      <vt:lpstr>決策樹基本觀念</vt:lpstr>
      <vt:lpstr>用決策樹預估「是否會玩網路遊戲」</vt:lpstr>
      <vt:lpstr>決策樹的建構</vt:lpstr>
      <vt:lpstr>資料準備 (1/2)</vt:lpstr>
      <vt:lpstr>資料準備 (2/2)</vt:lpstr>
      <vt:lpstr>決策樹生長</vt:lpstr>
      <vt:lpstr>分枝準則的基本概念</vt:lpstr>
      <vt:lpstr>Age 優於 Income</vt:lpstr>
      <vt:lpstr>ID3 (Iterative Dichotomiser)</vt:lpstr>
      <vt:lpstr>資訊增益(Information Gain) (1/2)</vt:lpstr>
      <vt:lpstr>資訊增益(Information Gain)(2/2)</vt:lpstr>
      <vt:lpstr>範例：資訊增益</vt:lpstr>
      <vt:lpstr>資訊增益比 (1/2)</vt:lpstr>
      <vt:lpstr>資訊增益比 (2/2)</vt:lpstr>
      <vt:lpstr>Gini係數</vt:lpstr>
      <vt:lpstr>Gini係數分割原理</vt:lpstr>
      <vt:lpstr>卡方統計量（    statistic）</vt:lpstr>
      <vt:lpstr>決策樹的演算法</vt:lpstr>
      <vt:lpstr>奧坎剃刀理論(Ockham’s Razor)</vt:lpstr>
      <vt:lpstr>決策樹修剪</vt:lpstr>
      <vt:lpstr>事後修剪 (Postpruning)</vt:lpstr>
      <vt:lpstr>[範例4.1] 決策樹修剪示例</vt:lpstr>
      <vt:lpstr>合併連續值屬性</vt:lpstr>
      <vt:lpstr>規則萃取</vt:lpstr>
      <vt:lpstr>決策樹的非線性思考</vt:lpstr>
      <vt:lpstr>Decision Tree in R: rpart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決策樹 (Decision Tree)</dc:title>
  <dc:creator>User</dc:creator>
  <cp:lastModifiedBy>Windows 使用者</cp:lastModifiedBy>
  <cp:revision>34</cp:revision>
  <dcterms:created xsi:type="dcterms:W3CDTF">2017-04-25T14:53:25Z</dcterms:created>
  <dcterms:modified xsi:type="dcterms:W3CDTF">2018-10-24T22:10:55Z</dcterms:modified>
</cp:coreProperties>
</file>