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8" r:id="rId3"/>
    <p:sldId id="259" r:id="rId4"/>
    <p:sldId id="274" r:id="rId5"/>
    <p:sldId id="275" r:id="rId6"/>
    <p:sldId id="261" r:id="rId7"/>
    <p:sldId id="262" r:id="rId8"/>
    <p:sldId id="265" r:id="rId9"/>
    <p:sldId id="266" r:id="rId10"/>
    <p:sldId id="263" r:id="rId11"/>
    <p:sldId id="267" r:id="rId12"/>
    <p:sldId id="270" r:id="rId13"/>
    <p:sldId id="268" r:id="rId14"/>
    <p:sldId id="271" r:id="rId15"/>
    <p:sldId id="272" r:id="rId16"/>
    <p:sldId id="273" r:id="rId17"/>
    <p:sldId id="269"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152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75CDC-3F4C-4180-9B50-2C890FA640E2}" type="datetimeFigureOut">
              <a:rPr lang="zh-TW" altLang="en-US" smtClean="0"/>
              <a:t>2018/11/28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922401-590C-4EF2-BCCB-F9E073FE1939}" type="slidenum">
              <a:rPr lang="zh-TW" altLang="en-US" smtClean="0"/>
              <a:t>‹#›</a:t>
            </a:fld>
            <a:endParaRPr lang="zh-TW" altLang="en-US"/>
          </a:p>
        </p:txBody>
      </p:sp>
    </p:spTree>
    <p:extLst>
      <p:ext uri="{BB962C8B-B14F-4D97-AF65-F5344CB8AC3E}">
        <p14:creationId xmlns:p14="http://schemas.microsoft.com/office/powerpoint/2010/main" val="409320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BF4DB3-FB84-4E52-B065-2134AED1996D}"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6BF4DB3-FB84-4E52-B065-2134AED1996D}"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6BF4DB3-FB84-4E52-B065-2134AED1996D}"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BF4DB3-FB84-4E52-B065-2134AED1996D}"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77966E6-4C83-4B35-BA90-53BCBA5F9628}" type="datetimeFigureOut">
              <a:rPr lang="zh-TW" altLang="en-US" smtClean="0"/>
              <a:t>2018/11/28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6BF4DB3-FB84-4E52-B065-2134AED1996D}"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77966E6-4C83-4B35-BA90-53BCBA5F9628}" type="datetimeFigureOut">
              <a:rPr lang="zh-TW" altLang="en-US" smtClean="0"/>
              <a:t>2018/11/28</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6BF4DB3-FB84-4E52-B065-2134AED1996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next.com.tw/article/view/id/389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類神經網路</a:t>
            </a:r>
            <a:r>
              <a:rPr lang="en-US" altLang="zh-TW" dirty="0" smtClean="0"/>
              <a:t/>
            </a:r>
            <a:br>
              <a:rPr lang="en-US" altLang="zh-TW" dirty="0" smtClean="0"/>
            </a:br>
            <a:r>
              <a:rPr lang="en-US" altLang="zh-TW" sz="3600" cap="none" dirty="0"/>
              <a:t>(Artificial </a:t>
            </a:r>
            <a:r>
              <a:rPr lang="en-US" altLang="zh-TW" sz="3600" cap="none" dirty="0" smtClean="0"/>
              <a:t>Neural Network, ANN)</a:t>
            </a:r>
            <a:endParaRPr lang="zh-TW" altLang="en-US" sz="3600" cap="none" dirty="0"/>
          </a:p>
        </p:txBody>
      </p:sp>
      <p:sp>
        <p:nvSpPr>
          <p:cNvPr id="3" name="副標題 2"/>
          <p:cNvSpPr>
            <a:spLocks noGrp="1"/>
          </p:cNvSpPr>
          <p:nvPr>
            <p:ph type="subTitle" idx="1"/>
          </p:nvPr>
        </p:nvSpPr>
        <p:spPr/>
        <p:txBody>
          <a:bodyPr/>
          <a:lstStyle/>
          <a:p>
            <a:r>
              <a:rPr lang="en-US" altLang="zh-TW" dirty="0" smtClean="0"/>
              <a:t>2018.11.29</a:t>
            </a:r>
            <a:endParaRPr lang="en-US" altLang="zh-TW" dirty="0" smtClean="0"/>
          </a:p>
          <a:p>
            <a:r>
              <a:rPr lang="zh-TW" altLang="en-US" dirty="0" smtClean="0"/>
              <a:t>財務金融系 張子溥 助理教授</a:t>
            </a:r>
            <a:endParaRPr lang="en-US" altLang="zh-TW" dirty="0" smtClean="0"/>
          </a:p>
        </p:txBody>
      </p:sp>
    </p:spTree>
    <p:extLst>
      <p:ext uri="{BB962C8B-B14F-4D97-AF65-F5344CB8AC3E}">
        <p14:creationId xmlns:p14="http://schemas.microsoft.com/office/powerpoint/2010/main" val="2100266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00407"/>
            <a:ext cx="8229600" cy="327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062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網路系統架構的類別 </a:t>
            </a:r>
            <a:r>
              <a:rPr lang="en-US" altLang="zh-TW" dirty="0" smtClean="0"/>
              <a:t>(2/2)</a:t>
            </a:r>
            <a:endParaRPr lang="en-US" dirty="0"/>
          </a:p>
        </p:txBody>
      </p:sp>
      <p:sp>
        <p:nvSpPr>
          <p:cNvPr id="3" name="內容版面配置區 2"/>
          <p:cNvSpPr>
            <a:spLocks noGrp="1"/>
          </p:cNvSpPr>
          <p:nvPr>
            <p:ph idx="1"/>
          </p:nvPr>
        </p:nvSpPr>
        <p:spPr>
          <a:xfrm>
            <a:off x="118582" y="1916833"/>
            <a:ext cx="4985169" cy="4392488"/>
          </a:xfrm>
        </p:spPr>
        <p:txBody>
          <a:bodyPr/>
          <a:lstStyle/>
          <a:p>
            <a:pPr lvl="1"/>
            <a:r>
              <a:rPr lang="zh-TW" altLang="en-US" sz="2400" b="0" dirty="0" smtClean="0"/>
              <a:t>為動態網路架構，至少有一回饋方向，可遞迴給同一層或前一層的神經元，作為其輸入資料</a:t>
            </a:r>
            <a:endParaRPr lang="en-US" altLang="zh-TW" sz="2400" b="0" dirty="0" smtClean="0"/>
          </a:p>
          <a:p>
            <a:pPr lvl="1"/>
            <a:r>
              <a:rPr lang="zh-TW" altLang="en-US" sz="2400" b="0" dirty="0" smtClean="0"/>
              <a:t>常以多層網路架構呈現</a:t>
            </a:r>
            <a:endParaRPr lang="en-US" altLang="zh-TW" sz="2400" b="0" dirty="0" smtClean="0"/>
          </a:p>
          <a:p>
            <a:pPr lvl="1"/>
            <a:r>
              <a:rPr lang="zh-TW" altLang="en-US" sz="2400" b="0" dirty="0" smtClean="0"/>
              <a:t>透過神經元間的連結顯示不同的狀態，直到達到平衡點</a:t>
            </a:r>
            <a:endParaRPr lang="en-US" altLang="zh-TW" sz="2400" b="0" dirty="0" smtClean="0"/>
          </a:p>
          <a:p>
            <a:pPr lvl="1"/>
            <a:r>
              <a:rPr lang="zh-TW" altLang="en-US" sz="2400" b="0" dirty="0" smtClean="0"/>
              <a:t>主要用來處理與時間有關的資料或問題，用於自聯想式記憶、梯度搜尋法、暫時性關連式記憶、自適應共振理論網路等</a:t>
            </a:r>
            <a:endParaRPr lang="en-US" sz="2400" b="0" dirty="0" smtClean="0"/>
          </a:p>
          <a:p>
            <a:endParaRPr lang="en-US" b="0" dirty="0"/>
          </a:p>
        </p:txBody>
      </p:sp>
      <p:sp>
        <p:nvSpPr>
          <p:cNvPr id="100354"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0353" name="Object 1"/>
          <p:cNvGraphicFramePr>
            <a:graphicFrameLocks noChangeAspect="1"/>
          </p:cNvGraphicFramePr>
          <p:nvPr>
            <p:extLst>
              <p:ext uri="{D42A27DB-BD31-4B8C-83A1-F6EECF244321}">
                <p14:modId xmlns:p14="http://schemas.microsoft.com/office/powerpoint/2010/main" val="1600782423"/>
              </p:ext>
            </p:extLst>
          </p:nvPr>
        </p:nvGraphicFramePr>
        <p:xfrm>
          <a:off x="4970814" y="1988841"/>
          <a:ext cx="3651342" cy="4082201"/>
        </p:xfrm>
        <a:graphic>
          <a:graphicData uri="http://schemas.openxmlformats.org/presentationml/2006/ole">
            <mc:AlternateContent xmlns:mc="http://schemas.openxmlformats.org/markup-compatibility/2006">
              <mc:Choice xmlns:v="urn:schemas-microsoft-com:vml" Requires="v">
                <p:oleObj spid="_x0000_s7176" name="Visio" r:id="rId3" imgW="2386881" imgH="2446505" progId="Visio.Drawing.11">
                  <p:embed/>
                </p:oleObj>
              </mc:Choice>
              <mc:Fallback>
                <p:oleObj name="Visio" r:id="rId3" imgW="2386881" imgH="2446505" progId="Visio.Drawing.11">
                  <p:embed/>
                  <p:pic>
                    <p:nvPicPr>
                      <p:cNvPr id="0" name=""/>
                      <p:cNvPicPr>
                        <a:picLocks noChangeAspect="1" noChangeArrowheads="1"/>
                      </p:cNvPicPr>
                      <p:nvPr/>
                    </p:nvPicPr>
                    <p:blipFill>
                      <a:blip r:embed="rId4"/>
                      <a:srcRect/>
                      <a:stretch>
                        <a:fillRect/>
                      </a:stretch>
                    </p:blipFill>
                    <p:spPr bwMode="auto">
                      <a:xfrm>
                        <a:off x="4970814" y="1988841"/>
                        <a:ext cx="3651342" cy="4082201"/>
                      </a:xfrm>
                      <a:prstGeom prst="rect">
                        <a:avLst/>
                      </a:prstGeom>
                      <a:noFill/>
                      <a:extLst/>
                    </p:spPr>
                  </p:pic>
                </p:oleObj>
              </mc:Fallback>
            </mc:AlternateContent>
          </a:graphicData>
        </a:graphic>
      </p:graphicFrame>
      <p:sp>
        <p:nvSpPr>
          <p:cNvPr id="8" name="內容版面配置區 2"/>
          <p:cNvSpPr txBox="1">
            <a:spLocks/>
          </p:cNvSpPr>
          <p:nvPr/>
        </p:nvSpPr>
        <p:spPr bwMode="auto">
          <a:xfrm>
            <a:off x="431800" y="1412776"/>
            <a:ext cx="828040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n"/>
              <a:defRPr kumimoji="1" sz="26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eaLnBrk="1" fontAlgn="base" hangingPunct="1">
              <a:spcBef>
                <a:spcPct val="20000"/>
              </a:spcBef>
              <a:spcAft>
                <a:spcPct val="0"/>
              </a:spcAft>
              <a:buChar char="»"/>
              <a:defRPr kumimoji="1" sz="2000">
                <a:solidFill>
                  <a:schemeClr val="tx1"/>
                </a:solidFill>
                <a:latin typeface="Times New Roman" pitchFamily="18" charset="0"/>
                <a:ea typeface="新細明體" pitchFamily="18" charset="-120"/>
              </a:defRPr>
            </a:lvl9pPr>
          </a:lstStyle>
          <a:p>
            <a:r>
              <a:rPr lang="zh-TW" altLang="en-US" i="0" kern="0" dirty="0">
                <a:solidFill>
                  <a:srgbClr val="C00000"/>
                </a:solidFill>
              </a:rPr>
              <a:t>回饋式類神經</a:t>
            </a:r>
            <a:r>
              <a:rPr lang="zh-TW" altLang="en-US" i="0" kern="0" dirty="0" smtClean="0">
                <a:solidFill>
                  <a:srgbClr val="C00000"/>
                </a:solidFill>
              </a:rPr>
              <a:t>網路 </a:t>
            </a:r>
            <a:r>
              <a:rPr lang="en-US" altLang="zh-TW" i="0" kern="0" dirty="0" smtClean="0">
                <a:solidFill>
                  <a:srgbClr val="C00000"/>
                </a:solidFill>
              </a:rPr>
              <a:t>(Recurrent network)</a:t>
            </a:r>
            <a:endParaRPr lang="zh-TW" altLang="en-US" i="0" kern="0" dirty="0">
              <a:solidFill>
                <a:srgbClr val="C00000"/>
              </a:solidFill>
            </a:endParaRPr>
          </a:p>
        </p:txBody>
      </p:sp>
    </p:spTree>
    <p:extLst>
      <p:ext uri="{BB962C8B-B14F-4D97-AF65-F5344CB8AC3E}">
        <p14:creationId xmlns:p14="http://schemas.microsoft.com/office/powerpoint/2010/main" val="232136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en-US" dirty="0" smtClean="0"/>
              <a:t>網路學習法</a:t>
            </a:r>
            <a:endParaRPr lang="en-US" dirty="0"/>
          </a:p>
        </p:txBody>
      </p:sp>
      <p:sp>
        <p:nvSpPr>
          <p:cNvPr id="3" name="內容版面配置區 2"/>
          <p:cNvSpPr>
            <a:spLocks noGrp="1"/>
          </p:cNvSpPr>
          <p:nvPr>
            <p:ph idx="1"/>
          </p:nvPr>
        </p:nvSpPr>
        <p:spPr/>
        <p:txBody>
          <a:bodyPr/>
          <a:lstStyle/>
          <a:p>
            <a:r>
              <a:rPr lang="zh-TW" altLang="en-US" smtClean="0"/>
              <a:t>可以反覆調整網路連結權重值，使神經網路的輸出能達到最佳數值</a:t>
            </a:r>
            <a:endParaRPr lang="en-US" altLang="zh-TW" dirty="0" smtClean="0"/>
          </a:p>
          <a:p>
            <a:r>
              <a:rPr lang="zh-TW" altLang="en-US" smtClean="0"/>
              <a:t>神經元間的連結權重主要是經由訓練組樣本輸入與輸出值的結果逐步調整</a:t>
            </a:r>
            <a:endParaRPr lang="en-US" altLang="zh-TW" dirty="0" smtClean="0"/>
          </a:p>
          <a:p>
            <a:r>
              <a:rPr lang="zh-TW" altLang="en-US" smtClean="0"/>
              <a:t>根據學習方式的不同可分為：</a:t>
            </a:r>
            <a:endParaRPr lang="en-US" dirty="0" smtClean="0"/>
          </a:p>
          <a:p>
            <a:pPr lvl="1"/>
            <a:r>
              <a:rPr lang="zh-TW" altLang="en-US" smtClean="0"/>
              <a:t>監督式學習：在訓練過程中會根據目標輸出值調整權重大小，使得網路輸出值與目標值的差異最小化</a:t>
            </a:r>
            <a:endParaRPr lang="en-US" altLang="zh-TW" dirty="0" smtClean="0"/>
          </a:p>
          <a:p>
            <a:pPr lvl="1"/>
            <a:r>
              <a:rPr lang="zh-TW" altLang="en-US" smtClean="0"/>
              <a:t>非監督式學習法：無目標可讓網路產生的輸出值對應比較，必須從這些訓練組樣本中發掘出規則或是群類樣型以建立模型</a:t>
            </a:r>
            <a:endParaRPr lang="en-US" dirty="0" smtClean="0"/>
          </a:p>
          <a:p>
            <a:endParaRPr lang="en-US" dirty="0"/>
          </a:p>
        </p:txBody>
      </p:sp>
    </p:spTree>
    <p:extLst>
      <p:ext uri="{BB962C8B-B14F-4D97-AF65-F5344CB8AC3E}">
        <p14:creationId xmlns:p14="http://schemas.microsoft.com/office/powerpoint/2010/main" val="2524654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倒傳遞類神經網路</a:t>
            </a:r>
            <a:r>
              <a:rPr lang="en-US" altLang="zh-TW" dirty="0" smtClean="0"/>
              <a:t/>
            </a:r>
            <a:br>
              <a:rPr lang="en-US" altLang="zh-TW" dirty="0" smtClean="0"/>
            </a:br>
            <a:r>
              <a:rPr lang="zh-TW" altLang="en-US" dirty="0" smtClean="0"/>
              <a:t> </a:t>
            </a:r>
            <a:r>
              <a:rPr lang="en-US" altLang="zh-TW" dirty="0" smtClean="0"/>
              <a:t>(Back propagation neural network, BPNN)</a:t>
            </a:r>
            <a:endParaRPr lang="zh-TW" altLang="en-US" dirty="0"/>
          </a:p>
        </p:txBody>
      </p:sp>
      <p:sp>
        <p:nvSpPr>
          <p:cNvPr id="3" name="內容版面配置區 2"/>
          <p:cNvSpPr>
            <a:spLocks noGrp="1"/>
          </p:cNvSpPr>
          <p:nvPr>
            <p:ph idx="1"/>
          </p:nvPr>
        </p:nvSpPr>
        <p:spPr/>
        <p:txBody>
          <a:bodyPr/>
          <a:lstStyle/>
          <a:p>
            <a:r>
              <a:rPr lang="zh-TW" altLang="en-US" smtClean="0"/>
              <a:t>最廣為使用的監督式學習網路，學習演算法使用誤差倒傳遞演算法</a:t>
            </a:r>
            <a:endParaRPr lang="en-US"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
        <p:nvSpPr>
          <p:cNvPr id="57346"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7345" name="Object 1"/>
          <p:cNvGraphicFramePr>
            <a:graphicFrameLocks noChangeAspect="1"/>
          </p:cNvGraphicFramePr>
          <p:nvPr>
            <p:extLst>
              <p:ext uri="{D42A27DB-BD31-4B8C-83A1-F6EECF244321}">
                <p14:modId xmlns:p14="http://schemas.microsoft.com/office/powerpoint/2010/main" val="2615006495"/>
              </p:ext>
            </p:extLst>
          </p:nvPr>
        </p:nvGraphicFramePr>
        <p:xfrm>
          <a:off x="1835696" y="2204864"/>
          <a:ext cx="5837707" cy="4509120"/>
        </p:xfrm>
        <a:graphic>
          <a:graphicData uri="http://schemas.openxmlformats.org/presentationml/2006/ole">
            <mc:AlternateContent xmlns:mc="http://schemas.openxmlformats.org/markup-compatibility/2006">
              <mc:Choice xmlns:v="urn:schemas-microsoft-com:vml" Requires="v">
                <p:oleObj spid="_x0000_s8199" name="Visio" r:id="rId3" imgW="5614794" imgH="4009513" progId="Visio.Drawing.11">
                  <p:embed/>
                </p:oleObj>
              </mc:Choice>
              <mc:Fallback>
                <p:oleObj name="Visio" r:id="rId3" imgW="5614794" imgH="4009513" progId="Visio.Drawing.11">
                  <p:embed/>
                  <p:pic>
                    <p:nvPicPr>
                      <p:cNvPr id="0" name=""/>
                      <p:cNvPicPr>
                        <a:picLocks noChangeAspect="1" noChangeArrowheads="1"/>
                      </p:cNvPicPr>
                      <p:nvPr/>
                    </p:nvPicPr>
                    <p:blipFill>
                      <a:blip r:embed="rId4"/>
                      <a:srcRect/>
                      <a:stretch>
                        <a:fillRect/>
                      </a:stretch>
                    </p:blipFill>
                    <p:spPr bwMode="auto">
                      <a:xfrm>
                        <a:off x="1835696" y="2204864"/>
                        <a:ext cx="5837707" cy="4509120"/>
                      </a:xfrm>
                      <a:prstGeom prst="rect">
                        <a:avLst/>
                      </a:prstGeom>
                      <a:noFill/>
                      <a:extLst/>
                    </p:spPr>
                  </p:pic>
                </p:oleObj>
              </mc:Fallback>
            </mc:AlternateContent>
          </a:graphicData>
        </a:graphic>
      </p:graphicFrame>
      <p:sp>
        <p:nvSpPr>
          <p:cNvPr id="5" name="矩形 4"/>
          <p:cNvSpPr/>
          <p:nvPr/>
        </p:nvSpPr>
        <p:spPr>
          <a:xfrm>
            <a:off x="1487271" y="3076118"/>
            <a:ext cx="492443" cy="2657138"/>
          </a:xfrm>
          <a:prstGeom prst="rect">
            <a:avLst/>
          </a:prstGeom>
        </p:spPr>
        <p:txBody>
          <a:bodyPr vert="eaVert" wrap="none">
            <a:spAutoFit/>
          </a:bodyPr>
          <a:lstStyle/>
          <a:p>
            <a:pPr lvl="0"/>
            <a:r>
              <a:rPr lang="zh-TW" altLang="zh-TW" sz="2000" i="0" dirty="0">
                <a:solidFill>
                  <a:srgbClr val="C00000"/>
                </a:solidFill>
                <a:latin typeface="微軟正黑體" panose="020B0604030504040204" pitchFamily="34" charset="-120"/>
                <a:ea typeface="微軟正黑體" panose="020B0604030504040204" pitchFamily="34" charset="-120"/>
              </a:rPr>
              <a:t>倒傳遞類神經網路架構</a:t>
            </a:r>
          </a:p>
        </p:txBody>
      </p:sp>
    </p:spTree>
    <p:extLst>
      <p:ext uri="{BB962C8B-B14F-4D97-AF65-F5344CB8AC3E}">
        <p14:creationId xmlns:p14="http://schemas.microsoft.com/office/powerpoint/2010/main" val="2286566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2"/>
            <a:r>
              <a:rPr lang="zh-TW" altLang="zh-TW" sz="3600" kern="1200" spc="-100" dirty="0">
                <a:solidFill>
                  <a:schemeClr val="tx2"/>
                </a:solidFill>
                <a:latin typeface="+mj-lt"/>
                <a:ea typeface="+mj-ea"/>
                <a:cs typeface="+mj-cs"/>
              </a:rPr>
              <a:t>倒傳遞網路的學習演算法</a:t>
            </a:r>
            <a:endParaRPr lang="zh-TW" altLang="en-US" sz="3600" kern="1200" spc="-100" dirty="0">
              <a:solidFill>
                <a:schemeClr val="tx2"/>
              </a:solidFill>
              <a:latin typeface="+mj-lt"/>
              <a:ea typeface="+mj-ea"/>
              <a:cs typeface="+mj-cs"/>
            </a:endParaRPr>
          </a:p>
        </p:txBody>
      </p:sp>
      <p:sp>
        <p:nvSpPr>
          <p:cNvPr id="3" name="內容版面配置區 2"/>
          <p:cNvSpPr>
            <a:spLocks noGrp="1"/>
          </p:cNvSpPr>
          <p:nvPr>
            <p:ph idx="1"/>
          </p:nvPr>
        </p:nvSpPr>
        <p:spPr/>
        <p:txBody>
          <a:bodyPr>
            <a:normAutofit/>
          </a:bodyPr>
          <a:lstStyle/>
          <a:p>
            <a:r>
              <a:rPr lang="zh-TW" altLang="zh-TW" sz="2800" dirty="0" smtClean="0"/>
              <a:t>包括向前與向後傳遞兩種過程</a:t>
            </a:r>
            <a:endParaRPr lang="en-US" altLang="zh-TW" sz="2800" dirty="0" smtClean="0"/>
          </a:p>
          <a:p>
            <a:pPr lvl="1"/>
            <a:r>
              <a:rPr lang="zh-TW" altLang="en-US" sz="2400" dirty="0" smtClean="0"/>
              <a:t>向前傳遞中，輸入訊息從輸入層通過隱藏層加權計算，經活化函數轉換處理後，最後傳向輸出層並計算出網路輸出值，當網路輸出值與目標值有所差異時，則向後傳遞誤差訊息，修改各層神經元的權重與各神經元的門檻值，以修正輸出層神經元輸出值與目標值的差距</a:t>
            </a:r>
            <a:endParaRPr lang="en-US" altLang="zh-TW" sz="2400" dirty="0" smtClean="0"/>
          </a:p>
          <a:p>
            <a:pPr lvl="1"/>
            <a:r>
              <a:rPr lang="zh-TW" altLang="en-US" sz="2400" dirty="0" smtClean="0"/>
              <a:t>網路學習：最陡坡降法</a:t>
            </a:r>
            <a:r>
              <a:rPr lang="en-US" altLang="zh-TW" sz="2400" dirty="0" smtClean="0"/>
              <a:t>(</a:t>
            </a:r>
            <a:r>
              <a:rPr lang="en-US" sz="2400" dirty="0" smtClean="0"/>
              <a:t>gradient steepest descent method</a:t>
            </a:r>
            <a:r>
              <a:rPr lang="en-US" altLang="zh-TW" sz="2400" dirty="0" smtClean="0"/>
              <a:t>)</a:t>
            </a:r>
            <a:r>
              <a:rPr lang="zh-TW" altLang="en-US" sz="2400" dirty="0" smtClean="0"/>
              <a:t>透過迭代使訓練資料目標值與網路輸出值誤差最小化的過程</a:t>
            </a:r>
            <a:endParaRPr lang="en-US" sz="2400" dirty="0" smtClean="0"/>
          </a:p>
        </p:txBody>
      </p:sp>
      <p:sp>
        <p:nvSpPr>
          <p:cNvPr id="4" name="投影片編號版面配置區 3"/>
          <p:cNvSpPr>
            <a:spLocks noGrp="1"/>
          </p:cNvSpPr>
          <p:nvPr>
            <p:ph type="sldNum" sz="quarter" idx="10"/>
          </p:nvPr>
        </p:nvSpPr>
        <p:spPr/>
        <p:txBody>
          <a:bodyPr/>
          <a:lstStyle/>
          <a:p>
            <a:fld id="{539B1805-3B11-41A6-9C0D-3C2201D47B8E}" type="slidenum">
              <a:rPr lang="en-US" altLang="zh-TW" smtClean="0"/>
              <a:pPr/>
              <a:t>14</a:t>
            </a:fld>
            <a:endParaRPr lang="en-US" altLang="zh-TW" dirty="0"/>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371" name="Rectangle 1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5373" name="Rectangle 13"/>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534536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2"/>
            <a:r>
              <a:rPr lang="zh-TW" altLang="en-US" sz="3600" kern="1200" spc="-100" dirty="0">
                <a:solidFill>
                  <a:schemeClr val="tx2"/>
                </a:solidFill>
                <a:latin typeface="+mj-lt"/>
                <a:ea typeface="+mj-ea"/>
                <a:cs typeface="+mj-cs"/>
              </a:rPr>
              <a:t>倒傳遞類神經網路範例</a:t>
            </a:r>
            <a:endParaRPr lang="en-US" sz="3600" kern="1200" spc="-100" dirty="0">
              <a:solidFill>
                <a:schemeClr val="tx2"/>
              </a:solidFill>
              <a:latin typeface="+mj-lt"/>
              <a:ea typeface="+mj-ea"/>
              <a:cs typeface="+mj-cs"/>
            </a:endParaRPr>
          </a:p>
        </p:txBody>
      </p:sp>
      <p:sp>
        <p:nvSpPr>
          <p:cNvPr id="3" name="內容版面配置區 2"/>
          <p:cNvSpPr>
            <a:spLocks noGrp="1"/>
          </p:cNvSpPr>
          <p:nvPr>
            <p:ph idx="1"/>
          </p:nvPr>
        </p:nvSpPr>
        <p:spPr/>
        <p:txBody>
          <a:bodyPr/>
          <a:lstStyle/>
          <a:p>
            <a:r>
              <a:rPr lang="zh-TW" altLang="en-US" sz="2400" smtClean="0"/>
              <a:t>根據三層的網路模式架構，欲將兩組訓練資料</a:t>
            </a:r>
            <a:r>
              <a:rPr lang="en-US" sz="2400" smtClean="0"/>
              <a:t>             </a:t>
            </a:r>
            <a:r>
              <a:rPr lang="zh-TW" altLang="en-US" sz="2400" smtClean="0"/>
              <a:t>與其目標值         </a:t>
            </a:r>
            <a:r>
              <a:rPr lang="en-US" sz="2400" smtClean="0"/>
              <a:t> </a:t>
            </a:r>
            <a:r>
              <a:rPr lang="zh-TW" altLang="en-US" sz="2400" smtClean="0"/>
              <a:t>，依照倒傳遞演算法進行模式訓練，其演算過程為</a:t>
            </a:r>
            <a:endParaRPr lang="en-US" sz="2400" smtClean="0"/>
          </a:p>
          <a:p>
            <a:endParaRPr lang="en-US" sz="2200" dirty="0"/>
          </a:p>
        </p:txBody>
      </p:sp>
      <p:sp>
        <p:nvSpPr>
          <p:cNvPr id="108546"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8545" name="Object 1"/>
          <p:cNvGraphicFramePr>
            <a:graphicFrameLocks noChangeAspect="1"/>
          </p:cNvGraphicFramePr>
          <p:nvPr>
            <p:extLst>
              <p:ext uri="{D42A27DB-BD31-4B8C-83A1-F6EECF244321}">
                <p14:modId xmlns:p14="http://schemas.microsoft.com/office/powerpoint/2010/main" val="1970010365"/>
              </p:ext>
            </p:extLst>
          </p:nvPr>
        </p:nvGraphicFramePr>
        <p:xfrm>
          <a:off x="7020272" y="1556792"/>
          <a:ext cx="858316" cy="436457"/>
        </p:xfrm>
        <a:graphic>
          <a:graphicData uri="http://schemas.openxmlformats.org/presentationml/2006/ole">
            <mc:AlternateContent xmlns:mc="http://schemas.openxmlformats.org/markup-compatibility/2006">
              <mc:Choice xmlns:v="urn:schemas-microsoft-com:vml" Requires="v">
                <p:oleObj spid="_x0000_s9233" name="方程式" r:id="rId3" imgW="457002" imgH="215806" progId="Equation.3">
                  <p:embed/>
                </p:oleObj>
              </mc:Choice>
              <mc:Fallback>
                <p:oleObj name="方程式" r:id="rId3" imgW="457002"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1556792"/>
                        <a:ext cx="858316" cy="436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8"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8547" name="Object 3"/>
          <p:cNvGraphicFramePr>
            <a:graphicFrameLocks noChangeAspect="1"/>
          </p:cNvGraphicFramePr>
          <p:nvPr>
            <p:extLst>
              <p:ext uri="{D42A27DB-BD31-4B8C-83A1-F6EECF244321}">
                <p14:modId xmlns:p14="http://schemas.microsoft.com/office/powerpoint/2010/main" val="1684473438"/>
              </p:ext>
            </p:extLst>
          </p:nvPr>
        </p:nvGraphicFramePr>
        <p:xfrm>
          <a:off x="1835696" y="1988840"/>
          <a:ext cx="731158" cy="380202"/>
        </p:xfrm>
        <a:graphic>
          <a:graphicData uri="http://schemas.openxmlformats.org/presentationml/2006/ole">
            <mc:AlternateContent xmlns:mc="http://schemas.openxmlformats.org/markup-compatibility/2006">
              <mc:Choice xmlns:v="urn:schemas-microsoft-com:vml" Requires="v">
                <p:oleObj spid="_x0000_s9234" name="方程式" r:id="rId5" imgW="494870" imgH="215713" progId="Equation.3">
                  <p:embed/>
                </p:oleObj>
              </mc:Choice>
              <mc:Fallback>
                <p:oleObj name="方程式" r:id="rId5" imgW="494870"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988840"/>
                        <a:ext cx="731158" cy="380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0" name="Rectangle 6"/>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08549" name="Object 5"/>
          <p:cNvGraphicFramePr>
            <a:graphicFrameLocks noChangeAspect="1"/>
          </p:cNvGraphicFramePr>
          <p:nvPr>
            <p:extLst>
              <p:ext uri="{D42A27DB-BD31-4B8C-83A1-F6EECF244321}">
                <p14:modId xmlns:p14="http://schemas.microsoft.com/office/powerpoint/2010/main" val="205965811"/>
              </p:ext>
            </p:extLst>
          </p:nvPr>
        </p:nvGraphicFramePr>
        <p:xfrm>
          <a:off x="899592" y="2492896"/>
          <a:ext cx="7536572" cy="4104456"/>
        </p:xfrm>
        <a:graphic>
          <a:graphicData uri="http://schemas.openxmlformats.org/presentationml/2006/ole">
            <mc:AlternateContent xmlns:mc="http://schemas.openxmlformats.org/markup-compatibility/2006">
              <mc:Choice xmlns:v="urn:schemas-microsoft-com:vml" Requires="v">
                <p:oleObj spid="_x0000_s9235" name="Visio" r:id="rId7" imgW="5597800" imgH="2812873" progId="Visio.Drawing.11">
                  <p:embed/>
                </p:oleObj>
              </mc:Choice>
              <mc:Fallback>
                <p:oleObj name="Visio" r:id="rId7" imgW="5597800" imgH="2812873" progId="Visio.Drawing.11">
                  <p:embed/>
                  <p:pic>
                    <p:nvPicPr>
                      <p:cNvPr id="0" name=""/>
                      <p:cNvPicPr>
                        <a:picLocks noChangeAspect="1" noChangeArrowheads="1"/>
                      </p:cNvPicPr>
                      <p:nvPr/>
                    </p:nvPicPr>
                    <p:blipFill>
                      <a:blip r:embed="rId8"/>
                      <a:srcRect/>
                      <a:stretch>
                        <a:fillRect/>
                      </a:stretch>
                    </p:blipFill>
                    <p:spPr bwMode="auto">
                      <a:xfrm>
                        <a:off x="899592" y="2492896"/>
                        <a:ext cx="7536572" cy="4104456"/>
                      </a:xfrm>
                      <a:prstGeom prst="rect">
                        <a:avLst/>
                      </a:prstGeom>
                      <a:noFill/>
                      <a:extLst/>
                    </p:spPr>
                  </p:pic>
                </p:oleObj>
              </mc:Fallback>
            </mc:AlternateContent>
          </a:graphicData>
        </a:graphic>
      </p:graphicFrame>
    </p:spTree>
    <p:extLst>
      <p:ext uri="{BB962C8B-B14F-4D97-AF65-F5344CB8AC3E}">
        <p14:creationId xmlns:p14="http://schemas.microsoft.com/office/powerpoint/2010/main" val="1697833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BPNN in r</a:t>
            </a:r>
            <a:endParaRPr lang="zh-TW" altLang="en-US" dirty="0"/>
          </a:p>
        </p:txBody>
      </p:sp>
      <p:sp>
        <p:nvSpPr>
          <p:cNvPr id="3" name="內容版面配置區 2"/>
          <p:cNvSpPr>
            <a:spLocks noGrp="1"/>
          </p:cNvSpPr>
          <p:nvPr>
            <p:ph idx="1"/>
          </p:nvPr>
        </p:nvSpPr>
        <p:spPr/>
        <p:txBody>
          <a:bodyPr/>
          <a:lstStyle/>
          <a:p>
            <a:r>
              <a:rPr lang="en-US" altLang="zh-TW" dirty="0" err="1" smtClean="0"/>
              <a:t>nnet</a:t>
            </a:r>
            <a:r>
              <a:rPr lang="en-US" altLang="zh-TW" dirty="0" smtClean="0"/>
              <a:t>: </a:t>
            </a:r>
            <a:r>
              <a:rPr lang="zh-TW" altLang="en-US" dirty="0" smtClean="0"/>
              <a:t>單層隱藏層</a:t>
            </a:r>
            <a:endParaRPr lang="en-US" altLang="zh-TW" dirty="0" smtClean="0"/>
          </a:p>
          <a:p>
            <a:r>
              <a:rPr lang="en-US" altLang="zh-TW" dirty="0" err="1" smtClean="0"/>
              <a:t>neuralnet</a:t>
            </a:r>
            <a:r>
              <a:rPr lang="en-US" altLang="zh-TW" dirty="0" smtClean="0"/>
              <a:t>:</a:t>
            </a:r>
            <a:r>
              <a:rPr lang="zh-TW" altLang="en-US" dirty="0" smtClean="0"/>
              <a:t> 可設定多隱藏層，並且繪製圖形</a:t>
            </a:r>
            <a:endParaRPr lang="en-US" altLang="zh-TW" dirty="0" smtClean="0"/>
          </a:p>
          <a:p>
            <a:r>
              <a:rPr lang="en-US" altLang="zh-TW" dirty="0" smtClean="0"/>
              <a:t>BPNN</a:t>
            </a:r>
            <a:r>
              <a:rPr lang="zh-TW" altLang="en-US" dirty="0" smtClean="0"/>
              <a:t> 在學習過程中對於資料</a:t>
            </a:r>
            <a:r>
              <a:rPr lang="en-US" altLang="zh-TW" dirty="0" smtClean="0"/>
              <a:t>scale</a:t>
            </a:r>
            <a:r>
              <a:rPr lang="zh-TW" altLang="en-US" dirty="0" smtClean="0"/>
              <a:t>相當敏感，若屬性間的</a:t>
            </a:r>
            <a:r>
              <a:rPr lang="en-US" altLang="zh-TW" dirty="0" smtClean="0"/>
              <a:t>scale</a:t>
            </a:r>
            <a:r>
              <a:rPr lang="zh-TW" altLang="en-US" dirty="0" smtClean="0"/>
              <a:t>差異太大，將無法成功訓練模型</a:t>
            </a:r>
            <a:endParaRPr lang="en-US" altLang="zh-TW" dirty="0" smtClean="0"/>
          </a:p>
          <a:p>
            <a:r>
              <a:rPr lang="en-US" altLang="zh-TW" dirty="0"/>
              <a:t>scaling in r: scale(x, center = TRUE, scale = TRUE</a:t>
            </a:r>
            <a:r>
              <a:rPr lang="en-US" altLang="zh-TW" dirty="0" smtClean="0"/>
              <a:t>)</a:t>
            </a:r>
          </a:p>
          <a:p>
            <a:r>
              <a:rPr lang="en-US" altLang="zh-TW" dirty="0"/>
              <a:t>Min/Max: (x-min(x))/(max(x)-min(x))</a:t>
            </a:r>
            <a:endParaRPr lang="zh-TW" altLang="en-US" dirty="0"/>
          </a:p>
        </p:txBody>
      </p:sp>
    </p:spTree>
    <p:extLst>
      <p:ext uri="{BB962C8B-B14F-4D97-AF65-F5344CB8AC3E}">
        <p14:creationId xmlns:p14="http://schemas.microsoft.com/office/powerpoint/2010/main" val="122779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總結</a:t>
            </a:r>
            <a:endParaRPr lang="zh-TW" altLang="en-US" dirty="0"/>
          </a:p>
        </p:txBody>
      </p:sp>
      <p:sp>
        <p:nvSpPr>
          <p:cNvPr id="3" name="內容版面配置區 2"/>
          <p:cNvSpPr>
            <a:spLocks noGrp="1"/>
          </p:cNvSpPr>
          <p:nvPr>
            <p:ph idx="1"/>
          </p:nvPr>
        </p:nvSpPr>
        <p:spPr/>
        <p:txBody>
          <a:bodyPr/>
          <a:lstStyle/>
          <a:p>
            <a:r>
              <a:rPr lang="zh-TW" altLang="en-US" dirty="0"/>
              <a:t>類神經網路是一個很強大的方法，屬於機器學習的範疇，因此在預測上有很好的效果，可是最大的問題則是難以解釋。</a:t>
            </a:r>
          </a:p>
          <a:p>
            <a:r>
              <a:rPr lang="zh-TW" altLang="en-US" dirty="0"/>
              <a:t>在資工的領域中，人工智慧就是類神經網路的一個分支，屬於深度學習</a:t>
            </a:r>
            <a:r>
              <a:rPr lang="en-US" altLang="zh-TW" dirty="0"/>
              <a:t>(deep learning)</a:t>
            </a:r>
            <a:r>
              <a:rPr lang="zh-TW" altLang="en-US" dirty="0"/>
              <a:t>的範疇。</a:t>
            </a:r>
          </a:p>
          <a:p>
            <a:r>
              <a:rPr lang="zh-TW" altLang="en-US" dirty="0"/>
              <a:t>最近世界知名的</a:t>
            </a:r>
            <a:r>
              <a:rPr lang="en-US" altLang="zh-TW" dirty="0" err="1"/>
              <a:t>AlphaGo</a:t>
            </a:r>
            <a:r>
              <a:rPr lang="en-US" altLang="zh-TW" dirty="0"/>
              <a:t>(Google</a:t>
            </a:r>
            <a:r>
              <a:rPr lang="zh-TW" altLang="en-US" dirty="0"/>
              <a:t>的人工智慧</a:t>
            </a:r>
            <a:r>
              <a:rPr lang="en-US" altLang="zh-TW" dirty="0"/>
              <a:t>)</a:t>
            </a:r>
            <a:r>
              <a:rPr lang="zh-TW" altLang="en-US" dirty="0"/>
              <a:t>，其內部結構，就是一個多達</a:t>
            </a:r>
            <a:r>
              <a:rPr lang="zh-TW" altLang="en-US" dirty="0">
                <a:hlinkClick r:id="rId2"/>
              </a:rPr>
              <a:t>十三層隱藏層的類神經網路</a:t>
            </a:r>
            <a:r>
              <a:rPr lang="zh-TW" altLang="en-US" dirty="0"/>
              <a:t>。</a:t>
            </a:r>
          </a:p>
          <a:p>
            <a:endParaRPr lang="zh-TW" altLang="en-US" dirty="0"/>
          </a:p>
        </p:txBody>
      </p:sp>
    </p:spTree>
    <p:extLst>
      <p:ext uri="{BB962C8B-B14F-4D97-AF65-F5344CB8AC3E}">
        <p14:creationId xmlns:p14="http://schemas.microsoft.com/office/powerpoint/2010/main" val="5288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smtClean="0"/>
              <a:t>類神經網路</a:t>
            </a:r>
            <a:r>
              <a:rPr lang="zh-TW" altLang="en-US" smtClean="0"/>
              <a:t>原理</a:t>
            </a:r>
            <a:endParaRPr lang="zh-TW" altLang="en-US" dirty="0"/>
          </a:p>
        </p:txBody>
      </p:sp>
      <p:sp>
        <p:nvSpPr>
          <p:cNvPr id="3" name="內容版面配置區 2"/>
          <p:cNvSpPr>
            <a:spLocks noGrp="1"/>
          </p:cNvSpPr>
          <p:nvPr>
            <p:ph idx="1"/>
          </p:nvPr>
        </p:nvSpPr>
        <p:spPr/>
        <p:txBody>
          <a:bodyPr/>
          <a:lstStyle/>
          <a:p>
            <a:r>
              <a:rPr lang="zh-TW" altLang="zh-TW" smtClean="0"/>
              <a:t>模仿生物神經網路的資訊處理系統</a:t>
            </a:r>
            <a:endParaRPr lang="en-US" altLang="zh-TW" dirty="0" smtClean="0"/>
          </a:p>
          <a:p>
            <a:r>
              <a:rPr lang="zh-TW" altLang="zh-TW" smtClean="0"/>
              <a:t>從其他人工神經元或外在環境取得資訊，藉由網路結構及不同的學習演算法訓練類神經網路，使其輸出能達到期望的目標。</a:t>
            </a:r>
            <a:endParaRPr lang="zh-TW" altLang="zh-TW" dirty="0"/>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3569131494"/>
              </p:ext>
            </p:extLst>
          </p:nvPr>
        </p:nvGraphicFramePr>
        <p:xfrm>
          <a:off x="2644402" y="2852937"/>
          <a:ext cx="4237666" cy="3500489"/>
        </p:xfrm>
        <a:graphic>
          <a:graphicData uri="http://schemas.openxmlformats.org/presentationml/2006/ole">
            <mc:AlternateContent xmlns:mc="http://schemas.openxmlformats.org/markup-compatibility/2006">
              <mc:Choice xmlns:v="urn:schemas-microsoft-com:vml" Requires="v">
                <p:oleObj spid="_x0000_s2057" name="Visio" r:id="rId3" imgW="2128745" imgH="1629743" progId="Visio.Drawing.11">
                  <p:embed/>
                </p:oleObj>
              </mc:Choice>
              <mc:Fallback>
                <p:oleObj name="Visio" r:id="rId3" imgW="2128745" imgH="1629743" progId="Visio.Drawing.11">
                  <p:embed/>
                  <p:pic>
                    <p:nvPicPr>
                      <p:cNvPr id="0" name=""/>
                      <p:cNvPicPr>
                        <a:picLocks noChangeAspect="1" noChangeArrowheads="1"/>
                      </p:cNvPicPr>
                      <p:nvPr/>
                    </p:nvPicPr>
                    <p:blipFill>
                      <a:blip r:embed="rId4"/>
                      <a:srcRect/>
                      <a:stretch>
                        <a:fillRect/>
                      </a:stretch>
                    </p:blipFill>
                    <p:spPr bwMode="auto">
                      <a:xfrm>
                        <a:off x="2644402" y="2852937"/>
                        <a:ext cx="4237666" cy="3500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向上箭號 5"/>
          <p:cNvSpPr/>
          <p:nvPr/>
        </p:nvSpPr>
        <p:spPr bwMode="auto">
          <a:xfrm rot="3419792" flipH="1">
            <a:off x="2761560" y="5393519"/>
            <a:ext cx="203260" cy="900595"/>
          </a:xfrm>
          <a:prstGeom prst="upArrow">
            <a:avLst/>
          </a:prstGeom>
          <a:solidFill>
            <a:schemeClr val="accent4">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1" u="none" strike="noStrike" cap="none" normalizeH="0" baseline="0" smtClean="0">
              <a:ln>
                <a:noFill/>
              </a:ln>
              <a:solidFill>
                <a:srgbClr val="C00000"/>
              </a:solidFill>
              <a:effectLst/>
              <a:latin typeface="Times New Roman" pitchFamily="18" charset="0"/>
              <a:ea typeface="新細明體" pitchFamily="18" charset="-120"/>
            </a:endParaRPr>
          </a:p>
        </p:txBody>
      </p:sp>
      <p:sp>
        <p:nvSpPr>
          <p:cNvPr id="10" name="向上箭號 9"/>
          <p:cNvSpPr/>
          <p:nvPr/>
        </p:nvSpPr>
        <p:spPr bwMode="auto">
          <a:xfrm rot="3419792" flipH="1">
            <a:off x="6766860" y="4355952"/>
            <a:ext cx="203260" cy="900595"/>
          </a:xfrm>
          <a:prstGeom prst="upArrow">
            <a:avLst/>
          </a:prstGeom>
          <a:solidFill>
            <a:schemeClr val="accent4">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1" u="none" strike="noStrike" cap="none" normalizeH="0" baseline="0" smtClean="0">
              <a:ln>
                <a:noFill/>
              </a:ln>
              <a:solidFill>
                <a:srgbClr val="C00000"/>
              </a:solidFill>
              <a:effectLst/>
              <a:latin typeface="Times New Roman" pitchFamily="18" charset="0"/>
              <a:ea typeface="新細明體" pitchFamily="18" charset="-120"/>
            </a:endParaRPr>
          </a:p>
        </p:txBody>
      </p:sp>
      <p:sp>
        <p:nvSpPr>
          <p:cNvPr id="9" name="文字方塊 8"/>
          <p:cNvSpPr txBox="1"/>
          <p:nvPr/>
        </p:nvSpPr>
        <p:spPr>
          <a:xfrm rot="19522566">
            <a:off x="1817872" y="5600719"/>
            <a:ext cx="1210588" cy="400110"/>
          </a:xfrm>
          <a:prstGeom prst="rect">
            <a:avLst/>
          </a:prstGeom>
          <a:noFill/>
        </p:spPr>
        <p:txBody>
          <a:bodyPr wrap="none" rtlCol="0">
            <a:spAutoFit/>
          </a:bodyPr>
          <a:lstStyle/>
          <a:p>
            <a:r>
              <a:rPr lang="zh-TW" altLang="en-US" sz="2000" b="1" i="0" dirty="0" smtClean="0">
                <a:solidFill>
                  <a:srgbClr val="C00000"/>
                </a:solidFill>
                <a:latin typeface="+mn-ea"/>
                <a:ea typeface="+mn-ea"/>
              </a:rPr>
              <a:t>訊息輸入</a:t>
            </a:r>
            <a:endParaRPr lang="zh-TW" altLang="en-US" sz="2000" b="1" i="0" dirty="0">
              <a:solidFill>
                <a:srgbClr val="C00000"/>
              </a:solidFill>
              <a:latin typeface="+mn-ea"/>
              <a:ea typeface="+mn-ea"/>
            </a:endParaRPr>
          </a:p>
        </p:txBody>
      </p:sp>
      <p:sp>
        <p:nvSpPr>
          <p:cNvPr id="12" name="文字方塊 11"/>
          <p:cNvSpPr txBox="1"/>
          <p:nvPr/>
        </p:nvSpPr>
        <p:spPr>
          <a:xfrm rot="19540379">
            <a:off x="6127516" y="5026654"/>
            <a:ext cx="1210588" cy="400110"/>
          </a:xfrm>
          <a:prstGeom prst="rect">
            <a:avLst/>
          </a:prstGeom>
          <a:noFill/>
        </p:spPr>
        <p:txBody>
          <a:bodyPr wrap="none" rtlCol="0">
            <a:spAutoFit/>
          </a:bodyPr>
          <a:lstStyle/>
          <a:p>
            <a:r>
              <a:rPr lang="zh-TW" altLang="en-US" sz="2000" b="1" i="0" dirty="0" smtClean="0">
                <a:solidFill>
                  <a:srgbClr val="C00000"/>
                </a:solidFill>
                <a:latin typeface="+mn-ea"/>
                <a:ea typeface="+mn-ea"/>
              </a:rPr>
              <a:t>訊息輸出</a:t>
            </a:r>
            <a:endParaRPr lang="zh-TW" altLang="en-US" sz="2000" b="1" i="0" dirty="0">
              <a:solidFill>
                <a:srgbClr val="C00000"/>
              </a:solidFill>
              <a:latin typeface="+mn-ea"/>
              <a:ea typeface="+mn-ea"/>
            </a:endParaRPr>
          </a:p>
        </p:txBody>
      </p:sp>
    </p:spTree>
    <p:extLst>
      <p:ext uri="{BB962C8B-B14F-4D97-AF65-F5344CB8AC3E}">
        <p14:creationId xmlns:p14="http://schemas.microsoft.com/office/powerpoint/2010/main" val="2944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類神經網路階段</a:t>
            </a:r>
            <a:endParaRPr lang="zh-TW" altLang="en-US" dirty="0"/>
          </a:p>
        </p:txBody>
      </p:sp>
      <p:sp>
        <p:nvSpPr>
          <p:cNvPr id="3" name="內容版面配置區 2"/>
          <p:cNvSpPr>
            <a:spLocks noGrp="1"/>
          </p:cNvSpPr>
          <p:nvPr>
            <p:ph idx="1"/>
          </p:nvPr>
        </p:nvSpPr>
        <p:spPr/>
        <p:txBody>
          <a:bodyPr>
            <a:normAutofit/>
          </a:bodyPr>
          <a:lstStyle/>
          <a:p>
            <a:r>
              <a:rPr lang="zh-TW" altLang="zh-TW" sz="2800" dirty="0" smtClean="0"/>
              <a:t>類神經網路可分為不同階段：</a:t>
            </a:r>
            <a:endParaRPr lang="en-US" altLang="zh-TW" sz="2800" dirty="0" smtClean="0"/>
          </a:p>
          <a:p>
            <a:pPr lvl="1"/>
            <a:r>
              <a:rPr lang="zh-TW" altLang="zh-TW" sz="2400" dirty="0" smtClean="0"/>
              <a:t>學習</a:t>
            </a:r>
            <a:r>
              <a:rPr lang="en-US" altLang="zh-TW" sz="2400" dirty="0" smtClean="0"/>
              <a:t> (learning)</a:t>
            </a:r>
          </a:p>
          <a:p>
            <a:pPr lvl="2"/>
            <a:r>
              <a:rPr lang="zh-TW" altLang="zh-TW" sz="2000" dirty="0" smtClean="0"/>
              <a:t>建立神經元間的連結模式、權重、調整神經元活化函數</a:t>
            </a:r>
            <a:r>
              <a:rPr lang="en-US" altLang="zh-TW" sz="2000" dirty="0" smtClean="0"/>
              <a:t>(activation function)</a:t>
            </a:r>
            <a:r>
              <a:rPr lang="zh-TW" altLang="zh-TW" sz="2000" dirty="0" smtClean="0"/>
              <a:t>中的門檻值</a:t>
            </a:r>
            <a:endParaRPr lang="en-US" altLang="zh-TW" sz="2000" dirty="0" smtClean="0"/>
          </a:p>
          <a:p>
            <a:pPr lvl="1"/>
            <a:r>
              <a:rPr lang="zh-TW" altLang="zh-TW" sz="2400" dirty="0" smtClean="0"/>
              <a:t>回想</a:t>
            </a:r>
            <a:r>
              <a:rPr lang="en-US" altLang="zh-TW" sz="2400" dirty="0" smtClean="0"/>
              <a:t> (recall)</a:t>
            </a:r>
          </a:p>
          <a:p>
            <a:pPr lvl="2"/>
            <a:r>
              <a:rPr lang="zh-TW" altLang="zh-TW" sz="2000" dirty="0" smtClean="0"/>
              <a:t>當神經網路接受到一個輸入的刺激後，依據建立的神經網路架構產生一個相應的輸出值</a:t>
            </a:r>
            <a:endParaRPr lang="en-US" altLang="zh-TW" sz="2000" dirty="0" smtClean="0"/>
          </a:p>
          <a:p>
            <a:pPr lvl="1"/>
            <a:r>
              <a:rPr lang="zh-TW" altLang="zh-TW" sz="2400" dirty="0" smtClean="0"/>
              <a:t>歸納推演</a:t>
            </a:r>
            <a:r>
              <a:rPr lang="en-US" altLang="zh-TW" sz="2400" dirty="0" smtClean="0"/>
              <a:t> (induction)</a:t>
            </a:r>
          </a:p>
          <a:p>
            <a:pPr lvl="2"/>
            <a:r>
              <a:rPr lang="zh-TW" altLang="zh-TW" sz="2000" dirty="0" smtClean="0"/>
              <a:t>從局部觀察而推導出整體特性的過程，提供有效率的記憶與儲存模式</a:t>
            </a:r>
            <a:endParaRPr lang="zh-TW" altLang="zh-TW" sz="2000" dirty="0"/>
          </a:p>
        </p:txBody>
      </p:sp>
    </p:spTree>
    <p:extLst>
      <p:ext uri="{BB962C8B-B14F-4D97-AF65-F5344CB8AC3E}">
        <p14:creationId xmlns:p14="http://schemas.microsoft.com/office/powerpoint/2010/main" val="1627811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Perceptron Learning Algorithm (PLA)</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感知器學習演算法</a:t>
                </a:r>
                <a:endParaRPr lang="en-US" altLang="zh-TW" dirty="0" smtClean="0"/>
              </a:p>
              <a:p>
                <a:r>
                  <a:rPr lang="zh-TW" altLang="en-US" dirty="0"/>
                  <a:t>最早最早</a:t>
                </a:r>
                <a:r>
                  <a:rPr lang="zh-TW" altLang="en-US" dirty="0" smtClean="0"/>
                  <a:t>的機器學習演算法</a:t>
                </a:r>
                <a:r>
                  <a:rPr lang="en-US" altLang="zh-TW" dirty="0" smtClean="0"/>
                  <a:t>(1957</a:t>
                </a:r>
                <a:r>
                  <a:rPr lang="zh-TW" altLang="en-US" dirty="0" smtClean="0"/>
                  <a:t>年</a:t>
                </a:r>
                <a:r>
                  <a:rPr lang="en-US" altLang="zh-TW" dirty="0" smtClean="0"/>
                  <a:t>)</a:t>
                </a:r>
              </a:p>
              <a:p>
                <a:r>
                  <a:rPr lang="zh-TW" altLang="en-US" dirty="0" smtClean="0"/>
                  <a:t>它可以被視為一種最簡單形式的前饋式人工神經網路，是一種二元線性分類器。</a:t>
                </a:r>
                <a:endParaRPr lang="en-US" altLang="zh-TW" dirty="0" smtClean="0"/>
              </a:p>
              <a:p>
                <a14:m>
                  <m:oMath xmlns:m="http://schemas.openxmlformats.org/officeDocument/2006/math">
                    <m:r>
                      <a:rPr lang="en-US" altLang="zh-TW" i="1" dirty="0">
                        <a:latin typeface="Cambria Math"/>
                      </a:rPr>
                      <m:t>𝑌</m:t>
                    </m:r>
                    <m:r>
                      <a:rPr lang="en-US" altLang="zh-TW" b="0" i="1" dirty="0" smtClean="0">
                        <a:latin typeface="Cambria Math"/>
                      </a:rPr>
                      <m:t>=</m:t>
                    </m:r>
                    <m:r>
                      <a:rPr lang="en-US" altLang="zh-TW" b="0" i="1" dirty="0" smtClean="0">
                        <a:latin typeface="Cambria Math"/>
                      </a:rPr>
                      <m:t>𝑠𝑖𝑔𝑛</m:t>
                    </m:r>
                    <m:d>
                      <m:dPr>
                        <m:begChr m:val="["/>
                        <m:endChr m:val="]"/>
                        <m:ctrlPr>
                          <a:rPr lang="en-US" altLang="zh-TW" b="0" i="1" dirty="0" smtClean="0">
                            <a:latin typeface="Cambria Math"/>
                          </a:rPr>
                        </m:ctrlPr>
                      </m:dPr>
                      <m:e>
                        <m:nary>
                          <m:naryPr>
                            <m:chr m:val="∑"/>
                            <m:ctrlPr>
                              <a:rPr lang="en-US" altLang="zh-TW" b="0" i="1" dirty="0" smtClean="0">
                                <a:latin typeface="Cambria Math"/>
                              </a:rPr>
                            </m:ctrlPr>
                          </m:naryPr>
                          <m:sub>
                            <m:r>
                              <m:rPr>
                                <m:brk m:alnAt="23"/>
                              </m:rPr>
                              <a:rPr lang="en-US" altLang="zh-TW" b="0" i="1" dirty="0" smtClean="0">
                                <a:latin typeface="Cambria Math"/>
                              </a:rPr>
                              <m:t>𝑖</m:t>
                            </m:r>
                            <m:r>
                              <a:rPr lang="en-US" altLang="zh-TW" b="0" i="1" dirty="0" smtClean="0">
                                <a:latin typeface="Cambria Math"/>
                              </a:rPr>
                              <m:t>=1</m:t>
                            </m:r>
                          </m:sub>
                          <m:sup>
                            <m:r>
                              <a:rPr lang="en-US" altLang="zh-TW" b="0" i="1" dirty="0" smtClean="0">
                                <a:latin typeface="Cambria Math"/>
                              </a:rPr>
                              <m:t>𝑛</m:t>
                            </m:r>
                          </m:sup>
                          <m:e>
                            <m:sSub>
                              <m:sSubPr>
                                <m:ctrlPr>
                                  <a:rPr lang="en-US" altLang="zh-TW" b="0" i="1" dirty="0" smtClean="0">
                                    <a:latin typeface="Cambria Math"/>
                                  </a:rPr>
                                </m:ctrlPr>
                              </m:sSubPr>
                              <m:e>
                                <m:r>
                                  <a:rPr lang="en-US" altLang="zh-TW" b="0" i="1" dirty="0" smtClean="0">
                                    <a:latin typeface="Cambria Math"/>
                                  </a:rPr>
                                  <m:t>𝑥</m:t>
                                </m:r>
                              </m:e>
                              <m:sub>
                                <m:r>
                                  <a:rPr lang="en-US" altLang="zh-TW" b="0" i="1" dirty="0" smtClean="0">
                                    <a:latin typeface="Cambria Math"/>
                                  </a:rPr>
                                  <m:t>𝑖</m:t>
                                </m:r>
                              </m:sub>
                            </m:sSub>
                            <m:r>
                              <a:rPr lang="en-US" altLang="zh-TW" i="1" dirty="0">
                                <a:latin typeface="Cambria Math"/>
                                <a:ea typeface="Cambria Math"/>
                              </a:rPr>
                              <m:t>∙</m:t>
                            </m:r>
                            <m:sSub>
                              <m:sSubPr>
                                <m:ctrlPr>
                                  <a:rPr lang="en-US" altLang="zh-TW" i="1" dirty="0" smtClean="0">
                                    <a:latin typeface="Cambria Math"/>
                                    <a:ea typeface="Cambria Math"/>
                                  </a:rPr>
                                </m:ctrlPr>
                              </m:sSubPr>
                              <m:e>
                                <m:r>
                                  <a:rPr lang="en-US" altLang="zh-TW" b="0" i="1" dirty="0" smtClean="0">
                                    <a:latin typeface="Cambria Math"/>
                                    <a:ea typeface="Cambria Math"/>
                                  </a:rPr>
                                  <m:t>𝑤</m:t>
                                </m:r>
                              </m:e>
                              <m:sub>
                                <m:r>
                                  <a:rPr lang="en-US" altLang="zh-TW" b="0" i="1" dirty="0" smtClean="0">
                                    <a:latin typeface="Cambria Math"/>
                                    <a:ea typeface="Cambria Math"/>
                                  </a:rPr>
                                  <m:t>𝑖</m:t>
                                </m:r>
                              </m:sub>
                            </m:sSub>
                            <m:r>
                              <a:rPr lang="en-US" altLang="zh-TW" b="0" i="1" dirty="0" smtClean="0">
                                <a:latin typeface="Cambria Math"/>
                                <a:ea typeface="Cambria Math"/>
                              </a:rPr>
                              <m:t>−</m:t>
                            </m:r>
                            <m:r>
                              <a:rPr lang="zh-TW" altLang="en-US" b="0" i="1" dirty="0" smtClean="0">
                                <a:latin typeface="Cambria Math"/>
                                <a:ea typeface="Cambria Math"/>
                              </a:rPr>
                              <m:t>𝜃</m:t>
                            </m:r>
                          </m:e>
                        </m:nary>
                      </m:e>
                    </m: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779" r="-6911"/>
                </a:stretch>
              </a:blipFill>
            </p:spPr>
            <p:txBody>
              <a:bodyPr/>
              <a:lstStyle/>
              <a:p>
                <a:r>
                  <a:rPr lang="zh-TW" altLang="en-US">
                    <a:noFill/>
                  </a:rPr>
                  <a:t> </a:t>
                </a:r>
              </a:p>
            </p:txBody>
          </p:sp>
        </mc:Fallback>
      </mc:AlternateContent>
      <p:sp>
        <p:nvSpPr>
          <p:cNvPr id="4" name="AutoShape 4" descr="感知机示意图"/>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感知机示意图"/>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4509119"/>
            <a:ext cx="3312368" cy="2020545"/>
          </a:xfrm>
          <a:prstGeom prst="rect">
            <a:avLst/>
          </a:prstGeom>
        </p:spPr>
      </p:pic>
    </p:spTree>
    <p:extLst>
      <p:ext uri="{BB962C8B-B14F-4D97-AF65-F5344CB8AC3E}">
        <p14:creationId xmlns:p14="http://schemas.microsoft.com/office/powerpoint/2010/main" val="3054181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感知</a:t>
            </a:r>
            <a:r>
              <a:rPr lang="zh-TW" altLang="en-US" dirty="0" smtClean="0"/>
              <a:t>器學習法</a:t>
            </a:r>
            <a:endParaRPr lang="zh-TW"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5766"/>
            <a:ext cx="7159352" cy="258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9632" y="3969454"/>
            <a:ext cx="5432578" cy="269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068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類神經元運算模型</a:t>
            </a:r>
            <a:endParaRPr lang="zh-TW" altLang="en-US" dirty="0"/>
          </a:p>
        </p:txBody>
      </p:sp>
      <p:sp>
        <p:nvSpPr>
          <p:cNvPr id="3" name="內容版面配置區 2"/>
          <p:cNvSpPr>
            <a:spLocks noGrp="1"/>
          </p:cNvSpPr>
          <p:nvPr>
            <p:ph idx="1"/>
          </p:nvPr>
        </p:nvSpPr>
        <p:spPr/>
        <p:txBody>
          <a:bodyPr/>
          <a:lstStyle/>
          <a:p>
            <a:r>
              <a:rPr lang="zh-TW" altLang="zh-TW" dirty="0"/>
              <a:t>神經元是整個類神經網路運作的</a:t>
            </a:r>
            <a:r>
              <a:rPr lang="zh-TW" altLang="zh-TW" dirty="0" smtClean="0"/>
              <a:t>基礎</a:t>
            </a:r>
            <a:endParaRPr lang="en-US" altLang="zh-TW" dirty="0" smtClean="0"/>
          </a:p>
          <a:p>
            <a:endParaRPr lang="en-US" altLang="zh-TW" dirty="0" smtClean="0"/>
          </a:p>
          <a:p>
            <a:endParaRPr lang="zh-TW" altLang="en-US" dirty="0"/>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878820315"/>
              </p:ext>
            </p:extLst>
          </p:nvPr>
        </p:nvGraphicFramePr>
        <p:xfrm>
          <a:off x="1049147" y="1874497"/>
          <a:ext cx="6904290" cy="4230912"/>
        </p:xfrm>
        <a:graphic>
          <a:graphicData uri="http://schemas.openxmlformats.org/presentationml/2006/ole">
            <mc:AlternateContent xmlns:mc="http://schemas.openxmlformats.org/markup-compatibility/2006">
              <mc:Choice xmlns:v="urn:schemas-microsoft-com:vml" Requires="v">
                <p:oleObj spid="_x0000_s3081" name="Visio" r:id="rId3" imgW="4618934" imgH="2625907" progId="Visio.Drawing.11">
                  <p:embed/>
                </p:oleObj>
              </mc:Choice>
              <mc:Fallback>
                <p:oleObj name="Visio" r:id="rId3" imgW="4618934" imgH="2625907" progId="Visio.Drawing.11">
                  <p:embed/>
                  <p:pic>
                    <p:nvPicPr>
                      <p:cNvPr id="0" name=""/>
                      <p:cNvPicPr>
                        <a:picLocks noChangeAspect="1" noChangeArrowheads="1"/>
                      </p:cNvPicPr>
                      <p:nvPr/>
                    </p:nvPicPr>
                    <p:blipFill>
                      <a:blip r:embed="rId4"/>
                      <a:srcRect/>
                      <a:stretch>
                        <a:fillRect/>
                      </a:stretch>
                    </p:blipFill>
                    <p:spPr bwMode="auto">
                      <a:xfrm>
                        <a:off x="1049147" y="1874497"/>
                        <a:ext cx="6904290" cy="4230912"/>
                      </a:xfrm>
                      <a:prstGeom prst="rect">
                        <a:avLst/>
                      </a:prstGeom>
                      <a:noFill/>
                    </p:spPr>
                  </p:pic>
                </p:oleObj>
              </mc:Fallback>
            </mc:AlternateContent>
          </a:graphicData>
        </a:graphic>
      </p:graphicFrame>
      <p:sp>
        <p:nvSpPr>
          <p:cNvPr id="10" name="圓角矩形 9"/>
          <p:cNvSpPr/>
          <p:nvPr/>
        </p:nvSpPr>
        <p:spPr bwMode="auto">
          <a:xfrm>
            <a:off x="3309090" y="5445224"/>
            <a:ext cx="2791695"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TW" altLang="en-US" sz="2000" b="1" i="0" dirty="0">
                <a:latin typeface="微軟正黑體" panose="020B0604030504040204" pitchFamily="34" charset="-120"/>
                <a:ea typeface="微軟正黑體" panose="020B0604030504040204" pitchFamily="34" charset="-120"/>
              </a:rPr>
              <a:t>神經元</a:t>
            </a:r>
            <a:r>
              <a:rPr lang="en-US" altLang="zh-TW" sz="2000" b="1" dirty="0" smtClean="0">
                <a:latin typeface="微軟正黑體" panose="020B0604030504040204" pitchFamily="34" charset="-120"/>
                <a:ea typeface="微軟正黑體" panose="020B0604030504040204" pitchFamily="34" charset="-120"/>
              </a:rPr>
              <a:t>k </a:t>
            </a:r>
            <a:r>
              <a:rPr lang="zh-TW" altLang="en-US" sz="2000" b="1" i="0" dirty="0" smtClean="0">
                <a:latin typeface="微軟正黑體" panose="020B0604030504040204" pitchFamily="34" charset="-120"/>
                <a:ea typeface="微軟正黑體" panose="020B0604030504040204" pitchFamily="34" charset="-120"/>
              </a:rPr>
              <a:t>的</a:t>
            </a:r>
            <a:r>
              <a:rPr lang="zh-TW" altLang="en-US" sz="2000" b="1" i="0" dirty="0">
                <a:latin typeface="微軟正黑體" panose="020B0604030504040204" pitchFamily="34" charset="-120"/>
                <a:ea typeface="微軟正黑體" panose="020B0604030504040204" pitchFamily="34" charset="-120"/>
              </a:rPr>
              <a:t>運算模型</a:t>
            </a:r>
          </a:p>
        </p:txBody>
      </p:sp>
    </p:spTree>
    <p:extLst>
      <p:ext uri="{BB962C8B-B14F-4D97-AF65-F5344CB8AC3E}">
        <p14:creationId xmlns:p14="http://schemas.microsoft.com/office/powerpoint/2010/main" val="227150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smtClean="0"/>
              <a:t>活化函數</a:t>
            </a:r>
            <a:endParaRPr lang="zh-TW" altLang="en-US" dirty="0"/>
          </a:p>
        </p:txBody>
      </p:sp>
      <p:sp>
        <p:nvSpPr>
          <p:cNvPr id="3" name="內容版面配置區 2"/>
          <p:cNvSpPr>
            <a:spLocks noGrp="1"/>
          </p:cNvSpPr>
          <p:nvPr>
            <p:ph idx="1"/>
          </p:nvPr>
        </p:nvSpPr>
        <p:spPr>
          <a:xfrm>
            <a:off x="467544" y="1484784"/>
            <a:ext cx="8229600" cy="4876800"/>
          </a:xfrm>
        </p:spPr>
        <p:txBody>
          <a:bodyPr/>
          <a:lstStyle/>
          <a:p>
            <a:r>
              <a:rPr lang="zh-TW" altLang="zh-TW" dirty="0" smtClean="0"/>
              <a:t>可藉由線性或非線性轉換</a:t>
            </a:r>
            <a:r>
              <a:rPr lang="en-US" altLang="zh-TW" dirty="0" smtClean="0"/>
              <a:t> net </a:t>
            </a:r>
            <a:r>
              <a:rPr lang="en-US" altLang="zh-TW" baseline="-25000" dirty="0" smtClean="0"/>
              <a:t>k</a:t>
            </a:r>
            <a:r>
              <a:rPr lang="zh-TW" altLang="zh-TW" dirty="0" smtClean="0"/>
              <a:t>為神經元的輸出值</a:t>
            </a:r>
            <a:endParaRPr lang="en-US" altLang="zh-TW" dirty="0" smtClean="0"/>
          </a:p>
          <a:p>
            <a:r>
              <a:rPr lang="zh-TW" altLang="zh-TW" dirty="0" smtClean="0"/>
              <a:t>活化函數</a:t>
            </a:r>
            <a:r>
              <a:rPr lang="zh-TW" altLang="en-US" dirty="0" smtClean="0"/>
              <a:t>的種類</a:t>
            </a:r>
            <a:endParaRPr lang="zh-TW" altLang="en-US" dirty="0"/>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10"/>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0" name="圓角矩形 19"/>
          <p:cNvSpPr/>
          <p:nvPr/>
        </p:nvSpPr>
        <p:spPr bwMode="auto">
          <a:xfrm>
            <a:off x="1073009" y="2348880"/>
            <a:ext cx="1915668"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TW" altLang="en-US" sz="2000" b="1" i="0" dirty="0">
                <a:latin typeface="微軟正黑體" panose="020B0604030504040204" pitchFamily="34" charset="-120"/>
                <a:ea typeface="微軟正黑體" panose="020B0604030504040204" pitchFamily="34" charset="-120"/>
              </a:rPr>
              <a:t>硬限函數</a:t>
            </a:r>
          </a:p>
        </p:txBody>
      </p:sp>
      <p:sp>
        <p:nvSpPr>
          <p:cNvPr id="21" name="圓角矩形 20"/>
          <p:cNvSpPr/>
          <p:nvPr/>
        </p:nvSpPr>
        <p:spPr bwMode="auto">
          <a:xfrm>
            <a:off x="3719835" y="2367123"/>
            <a:ext cx="1915668"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TW" altLang="en-US" sz="2000" b="1" i="0" dirty="0">
                <a:latin typeface="微軟正黑體" panose="020B0604030504040204" pitchFamily="34" charset="-120"/>
                <a:ea typeface="微軟正黑體" panose="020B0604030504040204" pitchFamily="34" charset="-120"/>
              </a:rPr>
              <a:t>符號函數</a:t>
            </a:r>
          </a:p>
        </p:txBody>
      </p:sp>
      <p:sp>
        <p:nvSpPr>
          <p:cNvPr id="22" name="圓角矩形 21"/>
          <p:cNvSpPr/>
          <p:nvPr/>
        </p:nvSpPr>
        <p:spPr bwMode="auto">
          <a:xfrm>
            <a:off x="6378592" y="2348880"/>
            <a:ext cx="1915668"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TW" altLang="en-US" sz="2000" b="1" i="0" dirty="0" smtClean="0">
                <a:latin typeface="微軟正黑體" panose="020B0604030504040204" pitchFamily="34" charset="-120"/>
                <a:ea typeface="微軟正黑體" panose="020B0604030504040204" pitchFamily="34" charset="-120"/>
              </a:rPr>
              <a:t>線性函數</a:t>
            </a:r>
            <a:endParaRPr lang="zh-TW" altLang="en-US" sz="2000" b="1" i="0" dirty="0">
              <a:latin typeface="微軟正黑體" panose="020B0604030504040204" pitchFamily="34" charset="-120"/>
              <a:ea typeface="微軟正黑體" panose="020B0604030504040204" pitchFamily="34" charset="-120"/>
            </a:endParaRPr>
          </a:p>
        </p:txBody>
      </p:sp>
      <p:sp>
        <p:nvSpPr>
          <p:cNvPr id="23" name="圓角矩形 22"/>
          <p:cNvSpPr/>
          <p:nvPr/>
        </p:nvSpPr>
        <p:spPr bwMode="auto">
          <a:xfrm>
            <a:off x="2161818" y="4437112"/>
            <a:ext cx="1915668"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altLang="zh-TW" sz="2000" b="1" i="0" dirty="0">
                <a:latin typeface="微軟正黑體" panose="020B0604030504040204" pitchFamily="34" charset="-120"/>
                <a:ea typeface="微軟正黑體" panose="020B0604030504040204" pitchFamily="34" charset="-120"/>
              </a:rPr>
              <a:t>S</a:t>
            </a:r>
            <a:r>
              <a:rPr lang="zh-TW" altLang="en-US" sz="2000" b="1" i="0" dirty="0">
                <a:latin typeface="微軟正黑體" panose="020B0604030504040204" pitchFamily="34" charset="-120"/>
                <a:ea typeface="微軟正黑體" panose="020B0604030504040204" pitchFamily="34" charset="-120"/>
              </a:rPr>
              <a:t>型函數</a:t>
            </a:r>
          </a:p>
        </p:txBody>
      </p:sp>
      <p:sp>
        <p:nvSpPr>
          <p:cNvPr id="24" name="圓角矩形 23"/>
          <p:cNvSpPr/>
          <p:nvPr/>
        </p:nvSpPr>
        <p:spPr bwMode="auto">
          <a:xfrm>
            <a:off x="5037283" y="4437112"/>
            <a:ext cx="1915668" cy="457200"/>
          </a:xfrm>
          <a:prstGeom prst="roundRect">
            <a:avLst/>
          </a:prstGeom>
          <a:solidFill>
            <a:schemeClr val="accent4">
              <a:lumMod val="20000"/>
              <a:lumOff val="8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TW" altLang="en-US" sz="2000" b="1" i="0" dirty="0">
                <a:latin typeface="微軟正黑體" panose="020B0604030504040204" pitchFamily="34" charset="-120"/>
                <a:ea typeface="微軟正黑體" panose="020B0604030504040204" pitchFamily="34" charset="-120"/>
              </a:rPr>
              <a:t>雙</a:t>
            </a:r>
            <a:r>
              <a:rPr lang="zh-TW" altLang="en-US" sz="2000" b="1" i="0" dirty="0" smtClean="0">
                <a:latin typeface="微軟正黑體" panose="020B0604030504040204" pitchFamily="34" charset="-120"/>
                <a:ea typeface="微軟正黑體" panose="020B0604030504040204" pitchFamily="34" charset="-120"/>
              </a:rPr>
              <a:t>曲正切</a:t>
            </a:r>
            <a:r>
              <a:rPr lang="zh-TW" altLang="en-US" sz="2000" b="1" i="0" dirty="0">
                <a:latin typeface="微軟正黑體" panose="020B0604030504040204" pitchFamily="34" charset="-120"/>
                <a:ea typeface="微軟正黑體" panose="020B0604030504040204" pitchFamily="34" charset="-120"/>
              </a:rPr>
              <a:t>函數</a:t>
            </a:r>
          </a:p>
        </p:txBody>
      </p:sp>
      <p:sp>
        <p:nvSpPr>
          <p:cNvPr id="25" name="Rectangle 3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6" name="物件 25"/>
          <p:cNvGraphicFramePr>
            <a:graphicFrameLocks noChangeAspect="1"/>
          </p:cNvGraphicFramePr>
          <p:nvPr>
            <p:extLst>
              <p:ext uri="{D42A27DB-BD31-4B8C-83A1-F6EECF244321}">
                <p14:modId xmlns:p14="http://schemas.microsoft.com/office/powerpoint/2010/main" val="2472946968"/>
              </p:ext>
            </p:extLst>
          </p:nvPr>
        </p:nvGraphicFramePr>
        <p:xfrm>
          <a:off x="965867" y="3068960"/>
          <a:ext cx="2276755" cy="1015612"/>
        </p:xfrm>
        <a:graphic>
          <a:graphicData uri="http://schemas.openxmlformats.org/presentationml/2006/ole">
            <mc:AlternateContent xmlns:mc="http://schemas.openxmlformats.org/markup-compatibility/2006">
              <mc:Choice xmlns:v="urn:schemas-microsoft-com:vml" Requires="v">
                <p:oleObj spid="_x0000_s4133" name="Visio" r:id="rId3" imgW="4502408" imgH="1852373" progId="Visio.Drawing.11">
                  <p:embed/>
                </p:oleObj>
              </mc:Choice>
              <mc:Fallback>
                <p:oleObj name="Visio" r:id="rId3" imgW="4502408" imgH="1852373" progId="Visio.Drawing.11">
                  <p:embed/>
                  <p:pic>
                    <p:nvPicPr>
                      <p:cNvPr id="0" name=""/>
                      <p:cNvPicPr>
                        <a:picLocks noChangeAspect="1" noChangeArrowheads="1"/>
                      </p:cNvPicPr>
                      <p:nvPr/>
                    </p:nvPicPr>
                    <p:blipFill>
                      <a:blip r:embed="rId4"/>
                      <a:srcRect/>
                      <a:stretch>
                        <a:fillRect/>
                      </a:stretch>
                    </p:blipFill>
                    <p:spPr bwMode="auto">
                      <a:xfrm>
                        <a:off x="965867" y="3068960"/>
                        <a:ext cx="2276755" cy="1015612"/>
                      </a:xfrm>
                      <a:prstGeom prst="rect">
                        <a:avLst/>
                      </a:prstGeom>
                      <a:noFill/>
                    </p:spPr>
                  </p:pic>
                </p:oleObj>
              </mc:Fallback>
            </mc:AlternateContent>
          </a:graphicData>
        </a:graphic>
      </p:graphicFrame>
      <p:sp>
        <p:nvSpPr>
          <p:cNvPr id="27" name="Rectangle 3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8" name="物件 27"/>
          <p:cNvGraphicFramePr>
            <a:graphicFrameLocks noChangeAspect="1"/>
          </p:cNvGraphicFramePr>
          <p:nvPr>
            <p:extLst>
              <p:ext uri="{D42A27DB-BD31-4B8C-83A1-F6EECF244321}">
                <p14:modId xmlns:p14="http://schemas.microsoft.com/office/powerpoint/2010/main" val="1488340978"/>
              </p:ext>
            </p:extLst>
          </p:nvPr>
        </p:nvGraphicFramePr>
        <p:xfrm>
          <a:off x="3574967" y="2852937"/>
          <a:ext cx="2295888" cy="1564871"/>
        </p:xfrm>
        <a:graphic>
          <a:graphicData uri="http://schemas.openxmlformats.org/presentationml/2006/ole">
            <mc:AlternateContent xmlns:mc="http://schemas.openxmlformats.org/markup-compatibility/2006">
              <mc:Choice xmlns:v="urn:schemas-microsoft-com:vml" Requires="v">
                <p:oleObj spid="_x0000_s4134" name="Visio" r:id="rId5" imgW="4622980" imgH="2966878" progId="Visio.Drawing.11">
                  <p:embed/>
                </p:oleObj>
              </mc:Choice>
              <mc:Fallback>
                <p:oleObj name="Visio" r:id="rId5" imgW="4622980" imgH="2966878" progId="Visio.Drawing.11">
                  <p:embed/>
                  <p:pic>
                    <p:nvPicPr>
                      <p:cNvPr id="0" name=""/>
                      <p:cNvPicPr>
                        <a:picLocks noChangeAspect="1" noChangeArrowheads="1"/>
                      </p:cNvPicPr>
                      <p:nvPr/>
                    </p:nvPicPr>
                    <p:blipFill>
                      <a:blip r:embed="rId6"/>
                      <a:srcRect/>
                      <a:stretch>
                        <a:fillRect/>
                      </a:stretch>
                    </p:blipFill>
                    <p:spPr bwMode="auto">
                      <a:xfrm>
                        <a:off x="3574967" y="2852937"/>
                        <a:ext cx="2295888" cy="1564871"/>
                      </a:xfrm>
                      <a:prstGeom prst="rect">
                        <a:avLst/>
                      </a:prstGeom>
                      <a:noFill/>
                    </p:spPr>
                  </p:pic>
                </p:oleObj>
              </mc:Fallback>
            </mc:AlternateContent>
          </a:graphicData>
        </a:graphic>
      </p:graphicFrame>
      <p:sp>
        <p:nvSpPr>
          <p:cNvPr id="29" name="Rectangle 3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0" name="物件 29"/>
          <p:cNvGraphicFramePr>
            <a:graphicFrameLocks noChangeAspect="1"/>
          </p:cNvGraphicFramePr>
          <p:nvPr>
            <p:extLst>
              <p:ext uri="{D42A27DB-BD31-4B8C-83A1-F6EECF244321}">
                <p14:modId xmlns:p14="http://schemas.microsoft.com/office/powerpoint/2010/main" val="958616555"/>
              </p:ext>
            </p:extLst>
          </p:nvPr>
        </p:nvGraphicFramePr>
        <p:xfrm>
          <a:off x="6340283" y="2875456"/>
          <a:ext cx="2286322" cy="1595961"/>
        </p:xfrm>
        <a:graphic>
          <a:graphicData uri="http://schemas.openxmlformats.org/presentationml/2006/ole">
            <mc:AlternateContent xmlns:mc="http://schemas.openxmlformats.org/markup-compatibility/2006">
              <mc:Choice xmlns:v="urn:schemas-microsoft-com:vml" Requires="v">
                <p:oleObj spid="_x0000_s4135" name="Visio" r:id="rId7" imgW="4653460" imgH="3010917" progId="Visio.Drawing.11">
                  <p:embed/>
                </p:oleObj>
              </mc:Choice>
              <mc:Fallback>
                <p:oleObj name="Visio" r:id="rId7" imgW="4653460" imgH="3010917" progId="Visio.Drawing.11">
                  <p:embed/>
                  <p:pic>
                    <p:nvPicPr>
                      <p:cNvPr id="0" name=""/>
                      <p:cNvPicPr>
                        <a:picLocks noChangeAspect="1" noChangeArrowheads="1"/>
                      </p:cNvPicPr>
                      <p:nvPr/>
                    </p:nvPicPr>
                    <p:blipFill>
                      <a:blip r:embed="rId8"/>
                      <a:srcRect/>
                      <a:stretch>
                        <a:fillRect/>
                      </a:stretch>
                    </p:blipFill>
                    <p:spPr bwMode="auto">
                      <a:xfrm>
                        <a:off x="6340283" y="2875456"/>
                        <a:ext cx="2286322" cy="1595961"/>
                      </a:xfrm>
                      <a:prstGeom prst="rect">
                        <a:avLst/>
                      </a:prstGeom>
                      <a:noFill/>
                    </p:spPr>
                  </p:pic>
                </p:oleObj>
              </mc:Fallback>
            </mc:AlternateContent>
          </a:graphicData>
        </a:graphic>
      </p:graphicFrame>
      <p:sp>
        <p:nvSpPr>
          <p:cNvPr id="31" name="Rectangle 3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2" name="物件 31"/>
          <p:cNvGraphicFramePr>
            <a:graphicFrameLocks noChangeAspect="1"/>
          </p:cNvGraphicFramePr>
          <p:nvPr>
            <p:extLst>
              <p:ext uri="{D42A27DB-BD31-4B8C-83A1-F6EECF244321}">
                <p14:modId xmlns:p14="http://schemas.microsoft.com/office/powerpoint/2010/main" val="2108233569"/>
              </p:ext>
            </p:extLst>
          </p:nvPr>
        </p:nvGraphicFramePr>
        <p:xfrm>
          <a:off x="2112650" y="4941168"/>
          <a:ext cx="2048608" cy="1466850"/>
        </p:xfrm>
        <a:graphic>
          <a:graphicData uri="http://schemas.openxmlformats.org/presentationml/2006/ole">
            <mc:AlternateContent xmlns:mc="http://schemas.openxmlformats.org/markup-compatibility/2006">
              <mc:Choice xmlns:v="urn:schemas-microsoft-com:vml" Requires="v">
                <p:oleObj spid="_x0000_s4136" name="Visio" r:id="rId9" imgW="4591151" imgH="3031721" progId="Visio.Drawing.11">
                  <p:embed/>
                </p:oleObj>
              </mc:Choice>
              <mc:Fallback>
                <p:oleObj name="Visio" r:id="rId9" imgW="4591151" imgH="3031721" progId="Visio.Drawing.11">
                  <p:embed/>
                  <p:pic>
                    <p:nvPicPr>
                      <p:cNvPr id="0" name=""/>
                      <p:cNvPicPr>
                        <a:picLocks noChangeAspect="1" noChangeArrowheads="1"/>
                      </p:cNvPicPr>
                      <p:nvPr/>
                    </p:nvPicPr>
                    <p:blipFill>
                      <a:blip r:embed="rId10"/>
                      <a:srcRect/>
                      <a:stretch>
                        <a:fillRect/>
                      </a:stretch>
                    </p:blipFill>
                    <p:spPr bwMode="auto">
                      <a:xfrm>
                        <a:off x="2112650" y="4941168"/>
                        <a:ext cx="2048608"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40"/>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4" name="物件 33"/>
          <p:cNvGraphicFramePr>
            <a:graphicFrameLocks noChangeAspect="1"/>
          </p:cNvGraphicFramePr>
          <p:nvPr>
            <p:extLst>
              <p:ext uri="{D42A27DB-BD31-4B8C-83A1-F6EECF244321}">
                <p14:modId xmlns:p14="http://schemas.microsoft.com/office/powerpoint/2010/main" val="1160426953"/>
              </p:ext>
            </p:extLst>
          </p:nvPr>
        </p:nvGraphicFramePr>
        <p:xfrm>
          <a:off x="4984118" y="4922926"/>
          <a:ext cx="2048608" cy="1552575"/>
        </p:xfrm>
        <a:graphic>
          <a:graphicData uri="http://schemas.openxmlformats.org/presentationml/2006/ole">
            <mc:AlternateContent xmlns:mc="http://schemas.openxmlformats.org/markup-compatibility/2006">
              <mc:Choice xmlns:v="urn:schemas-microsoft-com:vml" Requires="v">
                <p:oleObj spid="_x0000_s4137" name="Visio" r:id="rId11" imgW="4591151" imgH="3170055" progId="Visio.Drawing.11">
                  <p:embed/>
                </p:oleObj>
              </mc:Choice>
              <mc:Fallback>
                <p:oleObj name="Visio" r:id="rId11" imgW="4591151" imgH="3170055" progId="Visio.Drawing.11">
                  <p:embed/>
                  <p:pic>
                    <p:nvPicPr>
                      <p:cNvPr id="0" name=""/>
                      <p:cNvPicPr>
                        <a:picLocks noChangeAspect="1" noChangeArrowheads="1"/>
                      </p:cNvPicPr>
                      <p:nvPr/>
                    </p:nvPicPr>
                    <p:blipFill>
                      <a:blip r:embed="rId12"/>
                      <a:srcRect/>
                      <a:stretch>
                        <a:fillRect/>
                      </a:stretch>
                    </p:blipFill>
                    <p:spPr bwMode="auto">
                      <a:xfrm>
                        <a:off x="4984118" y="4922926"/>
                        <a:ext cx="2048608" cy="155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846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a:t>類神經網路的基本</a:t>
            </a:r>
            <a:r>
              <a:rPr lang="zh-TW" altLang="zh-TW" dirty="0" smtClean="0"/>
              <a:t>結構</a:t>
            </a:r>
            <a:endParaRPr lang="zh-TW" altLang="en-US" dirty="0"/>
          </a:p>
        </p:txBody>
      </p:sp>
      <p:sp>
        <p:nvSpPr>
          <p:cNvPr id="3" name="內容版面配置區 2"/>
          <p:cNvSpPr>
            <a:spLocks noGrp="1"/>
          </p:cNvSpPr>
          <p:nvPr>
            <p:ph idx="1"/>
          </p:nvPr>
        </p:nvSpPr>
        <p:spPr/>
        <p:txBody>
          <a:bodyPr/>
          <a:lstStyle/>
          <a:p>
            <a:r>
              <a:rPr lang="zh-TW" altLang="zh-TW" dirty="0"/>
              <a:t>網路結構又稱為網路</a:t>
            </a:r>
            <a:r>
              <a:rPr lang="zh-TW" altLang="zh-TW" dirty="0" smtClean="0"/>
              <a:t>拓樸</a:t>
            </a:r>
            <a:r>
              <a:rPr lang="en-US" altLang="zh-TW" dirty="0" smtClean="0"/>
              <a:t>(topology)</a:t>
            </a:r>
            <a:r>
              <a:rPr lang="zh-TW" altLang="zh-TW" dirty="0" smtClean="0"/>
              <a:t>，</a:t>
            </a:r>
            <a:r>
              <a:rPr lang="zh-TW" altLang="zh-TW" dirty="0"/>
              <a:t>是由許多神經元或節點以各種連結方式所組成</a:t>
            </a:r>
            <a:endParaRPr lang="zh-TW" altLang="en-US" dirty="0"/>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3162974665"/>
              </p:ext>
            </p:extLst>
          </p:nvPr>
        </p:nvGraphicFramePr>
        <p:xfrm>
          <a:off x="650242" y="2439867"/>
          <a:ext cx="3941106" cy="3871964"/>
        </p:xfrm>
        <a:graphic>
          <a:graphicData uri="http://schemas.openxmlformats.org/presentationml/2006/ole">
            <mc:AlternateContent xmlns:mc="http://schemas.openxmlformats.org/markup-compatibility/2006">
              <mc:Choice xmlns:v="urn:schemas-microsoft-com:vml" Requires="v">
                <p:oleObj spid="_x0000_s5129" name="Visio" r:id="rId3" imgW="2602938" imgH="2388957" progId="Visio.Drawing.11">
                  <p:embed/>
                </p:oleObj>
              </mc:Choice>
              <mc:Fallback>
                <p:oleObj name="Visio" r:id="rId3" imgW="2602938" imgH="2388957" progId="Visio.Drawing.11">
                  <p:embed/>
                  <p:pic>
                    <p:nvPicPr>
                      <p:cNvPr id="0" name=""/>
                      <p:cNvPicPr>
                        <a:picLocks noChangeAspect="1" noChangeArrowheads="1"/>
                      </p:cNvPicPr>
                      <p:nvPr/>
                    </p:nvPicPr>
                    <p:blipFill>
                      <a:blip r:embed="rId4"/>
                      <a:srcRect/>
                      <a:stretch>
                        <a:fillRect/>
                      </a:stretch>
                    </p:blipFill>
                    <p:spPr bwMode="auto">
                      <a:xfrm>
                        <a:off x="650242" y="2439867"/>
                        <a:ext cx="3941106" cy="3871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704938" y="2492897"/>
            <a:ext cx="3921666" cy="2616101"/>
          </a:xfrm>
          <a:prstGeom prst="rect">
            <a:avLst/>
          </a:prstGeom>
        </p:spPr>
        <p:txBody>
          <a:bodyPr wrap="square">
            <a:spAutoFit/>
          </a:bodyPr>
          <a:lstStyle/>
          <a:p>
            <a:pPr marL="342900" lvl="0" indent="-342900">
              <a:spcBef>
                <a:spcPts val="600"/>
              </a:spcBef>
              <a:buFont typeface="Arial" pitchFamily="34" charset="0"/>
              <a:buChar char="•"/>
            </a:pPr>
            <a:r>
              <a:rPr lang="zh-TW" altLang="zh-TW" sz="2200" b="1" i="0" dirty="0">
                <a:solidFill>
                  <a:srgbClr val="C00000"/>
                </a:solidFill>
                <a:latin typeface="+mj-ea"/>
                <a:ea typeface="+mj-ea"/>
              </a:rPr>
              <a:t>輸入</a:t>
            </a:r>
            <a:r>
              <a:rPr lang="zh-TW" altLang="zh-TW" sz="2200" b="1" i="0" dirty="0" smtClean="0">
                <a:solidFill>
                  <a:srgbClr val="C00000"/>
                </a:solidFill>
                <a:latin typeface="+mj-ea"/>
                <a:ea typeface="+mj-ea"/>
              </a:rPr>
              <a:t>層</a:t>
            </a:r>
            <a:r>
              <a:rPr lang="zh-TW" altLang="en-US" sz="2200" b="1" i="0" dirty="0">
                <a:solidFill>
                  <a:srgbClr val="C00000"/>
                </a:solidFill>
                <a:latin typeface="+mj-ea"/>
                <a:ea typeface="+mj-ea"/>
              </a:rPr>
              <a:t>：</a:t>
            </a:r>
            <a:r>
              <a:rPr lang="zh-TW" altLang="zh-TW" sz="2200" b="1" i="0" dirty="0" smtClean="0">
                <a:latin typeface="+mj-ea"/>
                <a:ea typeface="+mj-ea"/>
              </a:rPr>
              <a:t>處理</a:t>
            </a:r>
            <a:r>
              <a:rPr lang="zh-TW" altLang="zh-TW" sz="2200" b="1" i="0" dirty="0">
                <a:latin typeface="+mj-ea"/>
                <a:ea typeface="+mj-ea"/>
              </a:rPr>
              <a:t>單元接收外在環境所輸入的訊息</a:t>
            </a:r>
            <a:endParaRPr lang="en-US" altLang="zh-TW" sz="2200" b="1" i="0" dirty="0">
              <a:latin typeface="+mj-ea"/>
              <a:ea typeface="+mj-ea"/>
            </a:endParaRPr>
          </a:p>
          <a:p>
            <a:pPr marL="342900" indent="-342900">
              <a:spcBef>
                <a:spcPts val="600"/>
              </a:spcBef>
              <a:buFont typeface="Arial" pitchFamily="34" charset="0"/>
              <a:buChar char="•"/>
            </a:pPr>
            <a:r>
              <a:rPr lang="zh-TW" altLang="zh-TW" sz="2200" b="1" i="0" dirty="0">
                <a:solidFill>
                  <a:srgbClr val="C00000"/>
                </a:solidFill>
                <a:latin typeface="+mj-ea"/>
                <a:ea typeface="+mj-ea"/>
              </a:rPr>
              <a:t>隱藏</a:t>
            </a:r>
            <a:r>
              <a:rPr lang="zh-TW" altLang="zh-TW" sz="2200" b="1" i="0" dirty="0" smtClean="0">
                <a:solidFill>
                  <a:srgbClr val="C00000"/>
                </a:solidFill>
                <a:latin typeface="+mj-ea"/>
                <a:ea typeface="+mj-ea"/>
              </a:rPr>
              <a:t>層</a:t>
            </a:r>
            <a:r>
              <a:rPr lang="zh-TW" altLang="en-US" sz="2200" b="1" i="0" dirty="0" smtClean="0">
                <a:solidFill>
                  <a:srgbClr val="C00000"/>
                </a:solidFill>
                <a:latin typeface="+mj-ea"/>
                <a:ea typeface="+mj-ea"/>
              </a:rPr>
              <a:t>：</a:t>
            </a:r>
            <a:r>
              <a:rPr lang="zh-TW" altLang="zh-TW" sz="2200" b="1" i="0" dirty="0" smtClean="0">
                <a:latin typeface="+mj-ea"/>
                <a:ea typeface="+mj-ea"/>
              </a:rPr>
              <a:t>作為</a:t>
            </a:r>
            <a:r>
              <a:rPr lang="zh-TW" altLang="zh-TW" sz="2200" b="1" i="0" dirty="0">
                <a:latin typeface="+mj-ea"/>
                <a:ea typeface="+mj-ea"/>
              </a:rPr>
              <a:t>處理單元彼此間交互作用的內在結構解決非線性的問題</a:t>
            </a:r>
            <a:endParaRPr lang="en-US" altLang="zh-TW" sz="2200" b="1" i="0" dirty="0">
              <a:latin typeface="+mj-ea"/>
              <a:ea typeface="+mj-ea"/>
            </a:endParaRPr>
          </a:p>
          <a:p>
            <a:pPr marL="342900" indent="-342900">
              <a:spcBef>
                <a:spcPts val="600"/>
              </a:spcBef>
              <a:buFont typeface="Arial" pitchFamily="34" charset="0"/>
              <a:buChar char="•"/>
            </a:pPr>
            <a:r>
              <a:rPr lang="zh-TW" altLang="zh-TW" sz="2200" b="1" i="0" dirty="0">
                <a:solidFill>
                  <a:srgbClr val="C00000"/>
                </a:solidFill>
                <a:latin typeface="+mj-ea"/>
                <a:ea typeface="+mj-ea"/>
              </a:rPr>
              <a:t>輸出</a:t>
            </a:r>
            <a:r>
              <a:rPr lang="zh-TW" altLang="zh-TW" sz="2200" b="1" i="0" dirty="0" smtClean="0">
                <a:solidFill>
                  <a:srgbClr val="C00000"/>
                </a:solidFill>
                <a:latin typeface="+mj-ea"/>
                <a:ea typeface="+mj-ea"/>
              </a:rPr>
              <a:t>層</a:t>
            </a:r>
            <a:r>
              <a:rPr lang="zh-TW" altLang="en-US" sz="2200" b="1" i="0" dirty="0" smtClean="0">
                <a:solidFill>
                  <a:srgbClr val="C00000"/>
                </a:solidFill>
                <a:latin typeface="+mj-ea"/>
                <a:ea typeface="+mj-ea"/>
              </a:rPr>
              <a:t>：</a:t>
            </a:r>
            <a:r>
              <a:rPr lang="zh-TW" altLang="zh-TW" sz="2200" b="1" i="0" dirty="0" smtClean="0">
                <a:latin typeface="+mj-ea"/>
                <a:ea typeface="+mj-ea"/>
              </a:rPr>
              <a:t>處理</a:t>
            </a:r>
            <a:r>
              <a:rPr lang="zh-TW" altLang="zh-TW" sz="2200" b="1" i="0" dirty="0">
                <a:latin typeface="+mj-ea"/>
                <a:ea typeface="+mj-ea"/>
              </a:rPr>
              <a:t>單元處理輸出至</a:t>
            </a:r>
            <a:r>
              <a:rPr lang="zh-TW" altLang="zh-TW" sz="2200" b="1" i="0" dirty="0">
                <a:latin typeface="+mn-lt"/>
                <a:ea typeface="+mj-ea"/>
              </a:rPr>
              <a:t>外在環境的</a:t>
            </a:r>
            <a:r>
              <a:rPr lang="zh-TW" altLang="zh-TW" sz="2200" b="1" i="0" dirty="0" smtClean="0">
                <a:latin typeface="+mn-lt"/>
                <a:ea typeface="+mj-ea"/>
              </a:rPr>
              <a:t>訊息</a:t>
            </a:r>
            <a:endParaRPr lang="en-US" altLang="zh-TW" sz="2200" b="1" i="0" dirty="0" smtClean="0">
              <a:latin typeface="+mn-lt"/>
              <a:ea typeface="+mj-ea"/>
            </a:endParaRPr>
          </a:p>
        </p:txBody>
      </p:sp>
    </p:spTree>
    <p:extLst>
      <p:ext uri="{BB962C8B-B14F-4D97-AF65-F5344CB8AC3E}">
        <p14:creationId xmlns:p14="http://schemas.microsoft.com/office/powerpoint/2010/main" val="2047188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en-US" dirty="0" smtClean="0"/>
              <a:t>網路系統架構的類別 </a:t>
            </a:r>
            <a:r>
              <a:rPr lang="en-US" altLang="zh-TW" dirty="0" smtClean="0"/>
              <a:t>(1/2)</a:t>
            </a:r>
            <a:endParaRPr lang="zh-TW" altLang="en-US" dirty="0"/>
          </a:p>
        </p:txBody>
      </p:sp>
      <p:sp>
        <p:nvSpPr>
          <p:cNvPr id="3" name="內容版面配置區 2"/>
          <p:cNvSpPr>
            <a:spLocks noGrp="1"/>
          </p:cNvSpPr>
          <p:nvPr>
            <p:ph idx="1"/>
          </p:nvPr>
        </p:nvSpPr>
        <p:spPr>
          <a:xfrm>
            <a:off x="467544" y="1484784"/>
            <a:ext cx="8229600" cy="4876800"/>
          </a:xfrm>
        </p:spPr>
        <p:txBody>
          <a:bodyPr/>
          <a:lstStyle/>
          <a:p>
            <a:r>
              <a:rPr lang="zh-TW" altLang="zh-TW" sz="2600" dirty="0" smtClean="0">
                <a:solidFill>
                  <a:srgbClr val="C00000"/>
                </a:solidFill>
              </a:rPr>
              <a:t>前向式類神經網路</a:t>
            </a:r>
            <a:r>
              <a:rPr lang="en-US" altLang="zh-TW" sz="2600" dirty="0" smtClean="0">
                <a:solidFill>
                  <a:srgbClr val="C00000"/>
                </a:solidFill>
              </a:rPr>
              <a:t> (Feed-forward network)</a:t>
            </a:r>
          </a:p>
          <a:p>
            <a:pPr lvl="1"/>
            <a:r>
              <a:rPr lang="zh-TW" altLang="en-US" sz="2300" b="0" dirty="0" smtClean="0"/>
              <a:t>由單層或多層的神經元組成</a:t>
            </a:r>
            <a:endParaRPr lang="en-US" altLang="zh-TW" sz="2300" b="0" dirty="0" smtClean="0"/>
          </a:p>
          <a:p>
            <a:pPr lvl="1"/>
            <a:r>
              <a:rPr lang="zh-TW" altLang="en-US" sz="2300" b="0" dirty="0" smtClean="0"/>
              <a:t>資料傳遞方向與整個網路的資料傳遞方向相同，為向前的單向傳遞，同側間不相連且無遞回傳遞</a:t>
            </a:r>
            <a:endParaRPr lang="en-US" altLang="zh-TW" sz="2300" b="0" dirty="0" smtClean="0"/>
          </a:p>
          <a:p>
            <a:pPr lvl="1"/>
            <a:r>
              <a:rPr lang="zh-TW" altLang="en-US" sz="2300" b="0" dirty="0" smtClean="0"/>
              <a:t>常用於圖樣辨識、感知器、倒傳遞類神經網路、線性聯想記憶、自我組織映射網路等</a:t>
            </a:r>
            <a:endParaRPr lang="en-US" sz="2300" b="0" dirty="0" smtClean="0"/>
          </a:p>
          <a:p>
            <a:endParaRPr lang="en-US" altLang="zh-TW" sz="2200" dirty="0" smtClean="0"/>
          </a:p>
        </p:txBody>
      </p:sp>
      <p:graphicFrame>
        <p:nvGraphicFramePr>
          <p:cNvPr id="11271" name="Object 7"/>
          <p:cNvGraphicFramePr>
            <a:graphicFrameLocks noChangeAspect="1"/>
          </p:cNvGraphicFramePr>
          <p:nvPr>
            <p:extLst>
              <p:ext uri="{D42A27DB-BD31-4B8C-83A1-F6EECF244321}">
                <p14:modId xmlns:p14="http://schemas.microsoft.com/office/powerpoint/2010/main" val="3849231412"/>
              </p:ext>
            </p:extLst>
          </p:nvPr>
        </p:nvGraphicFramePr>
        <p:xfrm>
          <a:off x="1780306" y="3861048"/>
          <a:ext cx="2060536" cy="2694480"/>
        </p:xfrm>
        <a:graphic>
          <a:graphicData uri="http://schemas.openxmlformats.org/presentationml/2006/ole">
            <mc:AlternateContent xmlns:mc="http://schemas.openxmlformats.org/markup-compatibility/2006">
              <mc:Choice xmlns:v="urn:schemas-microsoft-com:vml" Requires="v">
                <p:oleObj spid="_x0000_s6158" name="Visio" r:id="rId3" imgW="1882747" imgH="2266564" progId="Visio.Drawing.11">
                  <p:embed/>
                </p:oleObj>
              </mc:Choice>
              <mc:Fallback>
                <p:oleObj name="Visio" r:id="rId3" imgW="1882747" imgH="2266564" progId="Visio.Drawing.11">
                  <p:embed/>
                  <p:pic>
                    <p:nvPicPr>
                      <p:cNvPr id="0" name=""/>
                      <p:cNvPicPr>
                        <a:picLocks noChangeAspect="1" noChangeArrowheads="1"/>
                      </p:cNvPicPr>
                      <p:nvPr/>
                    </p:nvPicPr>
                    <p:blipFill>
                      <a:blip r:embed="rId4"/>
                      <a:srcRect/>
                      <a:stretch>
                        <a:fillRect/>
                      </a:stretch>
                    </p:blipFill>
                    <p:spPr bwMode="auto">
                      <a:xfrm>
                        <a:off x="1780306" y="3861048"/>
                        <a:ext cx="2060536" cy="2694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extLst>
              <p:ext uri="{D42A27DB-BD31-4B8C-83A1-F6EECF244321}">
                <p14:modId xmlns:p14="http://schemas.microsoft.com/office/powerpoint/2010/main" val="3085715505"/>
              </p:ext>
            </p:extLst>
          </p:nvPr>
        </p:nvGraphicFramePr>
        <p:xfrm>
          <a:off x="4371243" y="3817939"/>
          <a:ext cx="3478823" cy="2706687"/>
        </p:xfrm>
        <a:graphic>
          <a:graphicData uri="http://schemas.openxmlformats.org/presentationml/2006/ole">
            <mc:AlternateContent xmlns:mc="http://schemas.openxmlformats.org/markup-compatibility/2006">
              <mc:Choice xmlns:v="urn:schemas-microsoft-com:vml" Requires="v">
                <p:oleObj spid="_x0000_s6159" name="Visio" r:id="rId5" imgW="3340932" imgH="2407059" progId="Visio.Drawing.11">
                  <p:embed/>
                </p:oleObj>
              </mc:Choice>
              <mc:Fallback>
                <p:oleObj name="Visio" r:id="rId5" imgW="3340932" imgH="2407059" progId="Visio.Drawing.11">
                  <p:embed/>
                  <p:pic>
                    <p:nvPicPr>
                      <p:cNvPr id="0" name=""/>
                      <p:cNvPicPr>
                        <a:picLocks noChangeAspect="1" noChangeArrowheads="1"/>
                      </p:cNvPicPr>
                      <p:nvPr/>
                    </p:nvPicPr>
                    <p:blipFill>
                      <a:blip r:embed="rId6"/>
                      <a:srcRect/>
                      <a:stretch>
                        <a:fillRect/>
                      </a:stretch>
                    </p:blipFill>
                    <p:spPr bwMode="auto">
                      <a:xfrm>
                        <a:off x="4371243" y="3817939"/>
                        <a:ext cx="3478823" cy="270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1277143" y="4797152"/>
            <a:ext cx="492443" cy="605294"/>
          </a:xfrm>
          <a:prstGeom prst="rect">
            <a:avLst/>
          </a:prstGeom>
        </p:spPr>
        <p:txBody>
          <a:bodyPr vert="eaVert" wrap="none">
            <a:spAutoFit/>
          </a:bodyPr>
          <a:lstStyle/>
          <a:p>
            <a:r>
              <a:rPr lang="zh-TW" altLang="en-US" sz="2000" b="1" i="0" dirty="0" smtClean="0">
                <a:solidFill>
                  <a:srgbClr val="C00000"/>
                </a:solidFill>
                <a:latin typeface="微軟正黑體" panose="020B0604030504040204" pitchFamily="34" charset="-120"/>
                <a:ea typeface="微軟正黑體" panose="020B0604030504040204" pitchFamily="34" charset="-120"/>
              </a:rPr>
              <a:t>單層</a:t>
            </a:r>
            <a:endParaRPr lang="en-US" sz="2000" b="1" i="0" dirty="0">
              <a:solidFill>
                <a:srgbClr val="C00000"/>
              </a:solidFill>
              <a:latin typeface="微軟正黑體" panose="020B0604030504040204" pitchFamily="34" charset="-120"/>
              <a:ea typeface="微軟正黑體" panose="020B0604030504040204" pitchFamily="34" charset="-120"/>
            </a:endParaRPr>
          </a:p>
        </p:txBody>
      </p:sp>
      <p:sp>
        <p:nvSpPr>
          <p:cNvPr id="11" name="矩形 10"/>
          <p:cNvSpPr/>
          <p:nvPr/>
        </p:nvSpPr>
        <p:spPr>
          <a:xfrm>
            <a:off x="7990507" y="4725144"/>
            <a:ext cx="492443" cy="605294"/>
          </a:xfrm>
          <a:prstGeom prst="rect">
            <a:avLst/>
          </a:prstGeom>
        </p:spPr>
        <p:txBody>
          <a:bodyPr vert="eaVert" wrap="none">
            <a:spAutoFit/>
          </a:bodyPr>
          <a:lstStyle/>
          <a:p>
            <a:r>
              <a:rPr lang="zh-TW" altLang="en-US" sz="2000" b="1" i="0" dirty="0" smtClean="0">
                <a:solidFill>
                  <a:srgbClr val="C00000"/>
                </a:solidFill>
                <a:latin typeface="微軟正黑體" panose="020B0604030504040204" pitchFamily="34" charset="-120"/>
                <a:ea typeface="微軟正黑體" panose="020B0604030504040204" pitchFamily="34" charset="-120"/>
              </a:rPr>
              <a:t>多層</a:t>
            </a:r>
            <a:endParaRPr lang="en-US" sz="2000" b="1" i="0"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68927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1137</TotalTime>
  <Words>963</Words>
  <Application>Microsoft Office PowerPoint</Application>
  <PresentationFormat>如螢幕大小 (4:3)</PresentationFormat>
  <Paragraphs>82</Paragraphs>
  <Slides>17</Slides>
  <Notes>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17</vt:i4>
      </vt:variant>
    </vt:vector>
  </HeadingPairs>
  <TitlesOfParts>
    <vt:vector size="20" baseType="lpstr">
      <vt:lpstr>清晰度</vt:lpstr>
      <vt:lpstr>Visio</vt:lpstr>
      <vt:lpstr>方程式</vt:lpstr>
      <vt:lpstr>類神經網路 (Artificial Neural Network, ANN)</vt:lpstr>
      <vt:lpstr>類神經網路原理</vt:lpstr>
      <vt:lpstr>類神經網路階段</vt:lpstr>
      <vt:lpstr>Perceptron Learning Algorithm (PLA)</vt:lpstr>
      <vt:lpstr>感知器學習法</vt:lpstr>
      <vt:lpstr>類神經元運算模型</vt:lpstr>
      <vt:lpstr>活化函數</vt:lpstr>
      <vt:lpstr>類神經網路的基本結構</vt:lpstr>
      <vt:lpstr>網路系統架構的類別 (1/2)</vt:lpstr>
      <vt:lpstr>PowerPoint 簡報</vt:lpstr>
      <vt:lpstr>網路系統架構的類別 (2/2)</vt:lpstr>
      <vt:lpstr>網路學習法</vt:lpstr>
      <vt:lpstr>倒傳遞類神經網路  (Back propagation neural network, BPNN)</vt:lpstr>
      <vt:lpstr>倒傳遞網路的學習演算法</vt:lpstr>
      <vt:lpstr>倒傳遞類神經網路範例</vt:lpstr>
      <vt:lpstr>BPNN in r</vt:lpstr>
      <vt:lpstr>總結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ETF (指數股票型基金)</dc:title>
  <dc:creator>TzuPu</dc:creator>
  <cp:lastModifiedBy>User</cp:lastModifiedBy>
  <cp:revision>117</cp:revision>
  <dcterms:created xsi:type="dcterms:W3CDTF">2013-07-29T09:19:23Z</dcterms:created>
  <dcterms:modified xsi:type="dcterms:W3CDTF">2018-11-28T09:47:03Z</dcterms:modified>
</cp:coreProperties>
</file>