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68" r:id="rId5"/>
    <p:sldId id="270" r:id="rId6"/>
    <p:sldId id="271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254"/>
    <a:srgbClr val="00AEEF"/>
    <a:srgbClr val="38595B"/>
    <a:srgbClr val="D4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nasl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750" y="1122363"/>
            <a:ext cx="828675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750" y="3509963"/>
            <a:ext cx="8286750" cy="82073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0525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1801" y="365125"/>
            <a:ext cx="1535319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488315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lo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747839"/>
            <a:ext cx="672327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4627564"/>
            <a:ext cx="67232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slov i 2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816102"/>
            <a:ext cx="32702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0950" y="1816102"/>
            <a:ext cx="32702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01626"/>
            <a:ext cx="672327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1" y="1617663"/>
            <a:ext cx="32976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1" y="2441575"/>
            <a:ext cx="329769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189" y="1617663"/>
            <a:ext cx="3313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189" y="2441575"/>
            <a:ext cx="331393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3546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0" y="457201"/>
            <a:ext cx="4062620" cy="5411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35465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1" y="457200"/>
            <a:ext cx="24955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9399" y="457201"/>
            <a:ext cx="4235261" cy="54117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1" y="2057400"/>
            <a:ext cx="24955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339726"/>
            <a:ext cx="8401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s-Latn-BA" smtClean="0"/>
              <a:t>Kliknite da biste uredili stilove prototipa naslova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800225"/>
            <a:ext cx="64706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s-Latn-BA" smtClean="0"/>
              <a:t>Kliknite da biste uredili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850" y="6330951"/>
            <a:ext cx="1757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8595B"/>
                </a:solidFill>
              </a:defRPr>
            </a:lvl1pPr>
          </a:lstStyle>
          <a:p>
            <a:fld id="{F570871A-492A-4CAC-ADF5-F0866DB31B51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308" y="6324602"/>
            <a:ext cx="263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8595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9550" y="6330951"/>
            <a:ext cx="150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595B"/>
                </a:solidFill>
              </a:defRPr>
            </a:lvl1pPr>
          </a:lstStyle>
          <a:p>
            <a:fld id="{570B7371-373E-4D93-A138-879E063548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-1024113" y="5332238"/>
            <a:ext cx="1695700" cy="3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8595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非監督式學習 </a:t>
            </a:r>
            <a:r>
              <a:rPr lang="en-US" altLang="zh-TW" dirty="0"/>
              <a:t>– </a:t>
            </a:r>
            <a:r>
              <a:rPr lang="zh-TW" altLang="en-US" dirty="0"/>
              <a:t>分群</a:t>
            </a:r>
            <a:endParaRPr 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332782" y="354833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0525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財務金融系 張子溥 助理教授</a:t>
            </a:r>
            <a:endParaRPr lang="en-US" altLang="zh-TW" dirty="0" smtClean="0"/>
          </a:p>
          <a:p>
            <a:r>
              <a:rPr lang="en-US" altLang="zh-TW" dirty="0" smtClean="0"/>
              <a:t>E-mail: changtp@yuntech.edu.tw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1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http://3.bp.blogspot.com/-znHyMRIWtaw/VX-Z7LWatgI/AAAAAAAAxJc/MbNlgq6Cd44/s1600/%25E8%259E%25A2%25E5%25B9%2595%25E5%25BF%25AB%25E7%2585%25A7%2B2015-06-16%2B%25E4%25B8%258A%25E5%258D%258811.18.2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665289"/>
            <a:ext cx="6470650" cy="40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37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http://3.bp.blogspot.com/-qFsxzsoWnGA/VX-Z7h4-jzI/AAAAAAAAxJo/FAskyrz6FDA/s1600/%25E8%259E%25A2%25E5%25B9%2595%25E5%25BF%25AB%25E7%2585%25A7%2B2015-06-16%2B%25E4%25B8%258A%25E5%258D%258811.18.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665289"/>
            <a:ext cx="6470650" cy="40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79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http://4.bp.blogspot.com/-3-LH1hJEiIk/VX-Z716caAI/AAAAAAAAxJs/nljdLLQ_Hcw/s1600/%25E8%259E%25A2%25E5%25B9%2595%25E5%25BF%25AB%25E7%2585%25A7%2B2015-06-16%2B%25E4%25B8%258A%25E5%258D%258811.18.5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665289"/>
            <a:ext cx="6470650" cy="400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7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http://2.bp.blogspot.com/-M6AgMA7vVDg/VX-Z8PqeonI/AAAAAAAAxJw/NATX_QSf1ak/s1600/%25E8%259E%25A2%25E5%25B9%2595%25E5%25BF%25AB%25E7%2585%25A7%2B2015-06-16%2B%25E4%25B8%258A%25E5%258D%258811.19.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665289"/>
            <a:ext cx="6470650" cy="4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6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Clustering-</a:t>
            </a:r>
            <a:r>
              <a:rPr lang="en-US" altLang="zh-TW" dirty="0"/>
              <a:t> Agglomerative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800225"/>
            <a:ext cx="840105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開始時每一個體為一群，然後最近的兩個體合成一群，一次 結合使群組越變越少，最後所有個體結合成一群</a:t>
            </a:r>
            <a:r>
              <a:rPr lang="zh-TW" altLang="en-US" dirty="0" smtClean="0"/>
              <a:t>。</a:t>
            </a:r>
            <a:r>
              <a:rPr lang="zh-TW" altLang="en-US" dirty="0"/>
              <a:t>依不同的</a:t>
            </a:r>
            <a:r>
              <a:rPr lang="en-US" altLang="zh-TW" dirty="0"/>
              <a:t>『</a:t>
            </a:r>
            <a:r>
              <a:rPr lang="zh-TW" altLang="en-US" dirty="0" smtClean="0"/>
              <a:t>群間</a:t>
            </a:r>
            <a:r>
              <a:rPr lang="zh-TW" altLang="en-US" dirty="0"/>
              <a:t>距離</a:t>
            </a:r>
            <a:r>
              <a:rPr lang="en-US" altLang="zh-TW" dirty="0"/>
              <a:t>』</a:t>
            </a:r>
            <a:r>
              <a:rPr lang="zh-TW" altLang="en-US" dirty="0"/>
              <a:t>分為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/>
              <a:t>最近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單一</a:t>
            </a:r>
            <a:r>
              <a:rPr lang="zh-TW" altLang="en-US" dirty="0"/>
              <a:t>聯結</a:t>
            </a:r>
            <a:r>
              <a:rPr lang="zh-TW" altLang="en-US" dirty="0" smtClean="0"/>
              <a:t>法</a:t>
            </a:r>
            <a:r>
              <a:rPr lang="en-US" altLang="zh-TW" dirty="0" smtClean="0"/>
              <a:t>Single </a:t>
            </a:r>
            <a:r>
              <a:rPr lang="en-US" altLang="zh-TW" dirty="0"/>
              <a:t>Linkage)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最遠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完全</a:t>
            </a:r>
            <a:r>
              <a:rPr lang="zh-TW" altLang="en-US" dirty="0"/>
              <a:t>聯結</a:t>
            </a:r>
            <a:r>
              <a:rPr lang="zh-TW" altLang="en-US" dirty="0" smtClean="0"/>
              <a:t>法</a:t>
            </a:r>
            <a:r>
              <a:rPr lang="en-US" altLang="zh-TW" dirty="0" smtClean="0"/>
              <a:t>Complete </a:t>
            </a:r>
            <a:r>
              <a:rPr lang="en-US" altLang="zh-TW" dirty="0"/>
              <a:t>Linkage)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平均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</a:t>
            </a:r>
            <a:r>
              <a:rPr lang="en-US" altLang="zh-TW" dirty="0"/>
              <a:t>Average Linkage)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中心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</a:t>
            </a:r>
            <a:r>
              <a:rPr lang="en-US" altLang="zh-TW" dirty="0"/>
              <a:t>Centroid Method)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華德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</a:t>
            </a:r>
            <a:r>
              <a:rPr lang="zh-TW" altLang="en-US" dirty="0"/>
              <a:t>華德最小變異法</a:t>
            </a:r>
            <a:r>
              <a:rPr lang="en-US" altLang="zh-TW" dirty="0" smtClean="0"/>
              <a:t>Wards Method)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3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凝聚分層法</a:t>
            </a:r>
            <a:r>
              <a:rPr lang="en-US" altLang="zh-TW" dirty="0"/>
              <a:t>(</a:t>
            </a:r>
            <a:r>
              <a:rPr lang="en-US" altLang="zh-TW" dirty="0" smtClean="0"/>
              <a:t>Agglomerative)</a:t>
            </a:r>
            <a:r>
              <a:rPr lang="zh-TW" altLang="en-US" dirty="0" smtClean="0"/>
              <a:t>圖示</a:t>
            </a:r>
            <a:endParaRPr lang="zh-TW" altLang="en-US" dirty="0"/>
          </a:p>
        </p:txBody>
      </p:sp>
      <p:pic>
        <p:nvPicPr>
          <p:cNvPr id="8194" name="Picture 2" descr="ãclustering analysis ç¯ä¾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95" y="1976571"/>
            <a:ext cx="5333559" cy="399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5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辨別</a:t>
            </a:r>
            <a:r>
              <a:rPr lang="zh-TW" altLang="en-US" dirty="0" smtClean="0"/>
              <a:t>硬幣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1" y="2111269"/>
            <a:ext cx="3882315" cy="313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90" y="2125251"/>
            <a:ext cx="4476198" cy="310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7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一天</a:t>
            </a:r>
            <a:r>
              <a:rPr lang="en-US" altLang="zh-TW" sz="3600" dirty="0"/>
              <a:t>9</a:t>
            </a:r>
            <a:r>
              <a:rPr lang="zh-TW" altLang="en-US" sz="3600" dirty="0"/>
              <a:t>美元，非洲人為矽谷人工智慧</a:t>
            </a:r>
            <a:r>
              <a:rPr lang="zh-TW" altLang="en-US" sz="3600" dirty="0" smtClean="0"/>
              <a:t>打工</a:t>
            </a:r>
            <a:endParaRPr lang="zh-TW" altLang="en-US" sz="36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23850" y="1800225"/>
            <a:ext cx="8401050" cy="4351338"/>
          </a:xfrm>
        </p:spPr>
        <p:txBody>
          <a:bodyPr/>
          <a:lstStyle/>
          <a:p>
            <a:r>
              <a:rPr lang="en-US" altLang="zh-TW" dirty="0" smtClean="0"/>
              <a:t>BBC</a:t>
            </a:r>
            <a:r>
              <a:rPr lang="zh-TW" altLang="en-US" dirty="0"/>
              <a:t>記者</a:t>
            </a:r>
            <a:r>
              <a:rPr lang="en-US" altLang="zh-TW" dirty="0"/>
              <a:t>Dave Lee</a:t>
            </a:r>
            <a:r>
              <a:rPr lang="zh-TW" altLang="en-US" dirty="0"/>
              <a:t>撰文講述了人工智慧背後不為人知的貢獻者</a:t>
            </a:r>
            <a:r>
              <a:rPr lang="en-US" altLang="zh-TW" dirty="0"/>
              <a:t>——</a:t>
            </a:r>
            <a:r>
              <a:rPr lang="zh-TW" altLang="en-US" dirty="0"/>
              <a:t>生活在肯亞貧民窟的一群人。在非盈利組織</a:t>
            </a:r>
            <a:r>
              <a:rPr lang="en-US" altLang="zh-TW" dirty="0" err="1"/>
              <a:t>Samasource</a:t>
            </a:r>
            <a:r>
              <a:rPr lang="zh-TW" altLang="en-US" dirty="0"/>
              <a:t>的幫助下，他們為矽谷大型科技公司的人工智慧研究提供資料標註服務。</a:t>
            </a:r>
          </a:p>
        </p:txBody>
      </p:sp>
      <p:pic>
        <p:nvPicPr>
          <p:cNvPr id="1026" name="Picture 2" descr="https://no1.toments.com/img/2018/11/10/LaDBLrQdIUhfUUG/TJm3811302q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3526619"/>
            <a:ext cx="5372446" cy="298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7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非監督式學習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800225"/>
            <a:ext cx="7707342" cy="4351338"/>
          </a:xfrm>
        </p:spPr>
        <p:txBody>
          <a:bodyPr/>
          <a:lstStyle/>
          <a:p>
            <a:r>
              <a:rPr lang="zh-TW" altLang="en-US" dirty="0" smtClean="0"/>
              <a:t>集</a:t>
            </a:r>
            <a:r>
              <a:rPr lang="zh-TW" altLang="en-US" dirty="0"/>
              <a:t>群分析 </a:t>
            </a:r>
            <a:r>
              <a:rPr lang="en-US" altLang="zh-TW" dirty="0" smtClean="0"/>
              <a:t>(Clustering)</a:t>
            </a:r>
          </a:p>
          <a:p>
            <a:r>
              <a:rPr lang="zh-TW" altLang="en-US" dirty="0" smtClean="0"/>
              <a:t>關聯</a:t>
            </a:r>
            <a:r>
              <a:rPr lang="zh-TW" altLang="en-US" dirty="0"/>
              <a:t>規則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資料</a:t>
            </a:r>
            <a:r>
              <a:rPr lang="zh-TW" altLang="en-US" dirty="0"/>
              <a:t>維度</a:t>
            </a:r>
            <a:r>
              <a:rPr lang="zh-TW" altLang="en-US" dirty="0" smtClean="0"/>
              <a:t>縮減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7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集群分析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665289"/>
            <a:ext cx="8520892" cy="4351338"/>
          </a:xfrm>
        </p:spPr>
        <p:txBody>
          <a:bodyPr/>
          <a:lstStyle/>
          <a:p>
            <a:r>
              <a:rPr lang="zh-TW" altLang="en-US" dirty="0"/>
              <a:t>集群分析可視為多變量分析</a:t>
            </a:r>
            <a:r>
              <a:rPr lang="en-US" altLang="zh-TW" dirty="0"/>
              <a:t>(multivariate analysis)</a:t>
            </a:r>
            <a:r>
              <a:rPr lang="zh-TW" altLang="en-US" dirty="0"/>
              <a:t>中精簡資料</a:t>
            </a:r>
            <a:r>
              <a:rPr lang="en-US" altLang="zh-TW" dirty="0"/>
              <a:t>(data reduction)</a:t>
            </a:r>
            <a:r>
              <a:rPr lang="zh-TW" altLang="en-US" dirty="0"/>
              <a:t>的一種技術，目的是企圖從一大堆雜亂無章的原始資料中，找出少數幾個較小的群體，使得群體內的分子在某些變項的測量值均很類似，而群體與群體間的分子在該測量值上差異較大，將一大筆資料精簡成少數幾個同質性次群體</a:t>
            </a:r>
            <a:r>
              <a:rPr lang="en-US" altLang="zh-TW" dirty="0"/>
              <a:t>(homogeneous subgroups)</a:t>
            </a:r>
            <a:r>
              <a:rPr lang="zh-TW" altLang="en-US" dirty="0"/>
              <a:t>，</a:t>
            </a:r>
            <a:r>
              <a:rPr lang="zh-TW" altLang="en-US" dirty="0" smtClean="0"/>
              <a:t>達到分</a:t>
            </a:r>
            <a:r>
              <a:rPr lang="zh-TW" altLang="en-US" dirty="0"/>
              <a:t>群的目標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~</a:t>
            </a:r>
            <a:r>
              <a:rPr lang="zh-TW" altLang="en-US" dirty="0" smtClean="0"/>
              <a:t>國家教育研究院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45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集群分析的兩大類技術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集群分析可分成分層法</a:t>
            </a:r>
            <a:r>
              <a:rPr lang="en-US" altLang="zh-TW" dirty="0"/>
              <a:t>(Hierarchical)</a:t>
            </a:r>
            <a:r>
              <a:rPr lang="zh-TW" altLang="en-US" dirty="0"/>
              <a:t>、非分層法</a:t>
            </a:r>
            <a:r>
              <a:rPr lang="en-US" altLang="zh-TW" dirty="0"/>
              <a:t>(Nonhierarchical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分層法</a:t>
            </a:r>
            <a:r>
              <a:rPr lang="zh-TW" altLang="en-US" dirty="0" smtClean="0"/>
              <a:t>有凝聚</a:t>
            </a:r>
            <a:r>
              <a:rPr lang="zh-TW" altLang="en-US" dirty="0"/>
              <a:t>分層法</a:t>
            </a:r>
            <a:r>
              <a:rPr lang="en-US" altLang="zh-TW" dirty="0"/>
              <a:t>(Agglomerative) </a:t>
            </a:r>
            <a:r>
              <a:rPr lang="zh-TW" altLang="en-US" dirty="0" smtClean="0"/>
              <a:t>和分離</a:t>
            </a:r>
            <a:r>
              <a:rPr lang="zh-TW" altLang="en-US" dirty="0"/>
              <a:t>分層法</a:t>
            </a:r>
            <a:r>
              <a:rPr lang="en-US" altLang="zh-TW" dirty="0"/>
              <a:t>(Divisive)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非分層法最具代表性的為</a:t>
            </a:r>
            <a:r>
              <a:rPr lang="en-US" altLang="zh-TW" dirty="0"/>
              <a:t>K </a:t>
            </a:r>
            <a:r>
              <a:rPr lang="zh-TW" altLang="en-US" dirty="0"/>
              <a:t>組平均法</a:t>
            </a:r>
            <a:r>
              <a:rPr lang="en-US" altLang="zh-TW" dirty="0"/>
              <a:t>(K-Means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另外也有兩</a:t>
            </a:r>
            <a:r>
              <a:rPr lang="zh-TW" altLang="en-US" dirty="0"/>
              <a:t>階段法為第一階段分層法分群，決定群組個數，第二階段再以</a:t>
            </a:r>
            <a:r>
              <a:rPr lang="en-US" altLang="zh-TW" dirty="0"/>
              <a:t>K </a:t>
            </a:r>
            <a:r>
              <a:rPr lang="zh-TW" altLang="en-US" dirty="0"/>
              <a:t>組平均法進行群集，移動各群組內的個體，保持全部群組為</a:t>
            </a:r>
            <a:r>
              <a:rPr lang="en-US" altLang="zh-TW" dirty="0"/>
              <a:t>k </a:t>
            </a:r>
            <a:r>
              <a:rPr lang="zh-TW" altLang="en-US" dirty="0"/>
              <a:t>組。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784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479665"/>
            <a:ext cx="6426086" cy="5029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Given </a:t>
            </a:r>
            <a:r>
              <a:rPr lang="en-US" altLang="zh-TW" dirty="0"/>
              <a:t>k, the k-means algorithm is implemented in four steps: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Partition </a:t>
            </a:r>
            <a:r>
              <a:rPr lang="en-US" altLang="zh-TW" dirty="0"/>
              <a:t>objects into k nonempty </a:t>
            </a:r>
            <a:r>
              <a:rPr lang="en-US" altLang="zh-TW" dirty="0" smtClean="0"/>
              <a:t>subsets</a:t>
            </a:r>
          </a:p>
          <a:p>
            <a:pPr lvl="1"/>
            <a:r>
              <a:rPr lang="en-US" altLang="zh-TW" dirty="0" smtClean="0"/>
              <a:t>Compute </a:t>
            </a:r>
            <a:r>
              <a:rPr lang="en-US" altLang="zh-TW" dirty="0"/>
              <a:t>seed points as the centroids of the clusters of the current partition (the centroid is the center, i.e., mean point, of the cluster)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Assign </a:t>
            </a:r>
            <a:r>
              <a:rPr lang="en-US" altLang="zh-TW" dirty="0"/>
              <a:t>each object to the cluster with the nearest seed point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Go </a:t>
            </a:r>
            <a:r>
              <a:rPr lang="en-US" altLang="zh-TW" dirty="0"/>
              <a:t>back to Step 2, stop when no more new assignment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476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://2.bp.blogspot.com/-N7hehVS1l5w/VX-Z7CDjtHI/AAAAAAAAxJg/BxxZ_FVbZPo/s1600/%25E8%259E%25A2%25E5%25B9%2595%25E5%25BF%25AB%25E7%2585%25A7%2B2015-06-16%2B%25E4%25B8%258A%25E5%258D%258811.18.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665289"/>
            <a:ext cx="6470650" cy="402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2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http://1.bp.blogspot.com/-WjdQLhABojw/VX-Z7PONsaI/AAAAAAAAxJk/5Vn0HXitcBM/s1600/%25E8%259E%25A2%25E5%25B9%2595%25E5%25BF%25AB%25E7%2585%25A7%2B2015-06-16%2B%25E4%25B8%258A%25E5%258D%258811.18.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665289"/>
            <a:ext cx="6470650" cy="402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90020"/>
      </p:ext>
    </p:extLst>
  </p:cSld>
  <p:clrMapOvr>
    <a:masterClrMapping/>
  </p:clrMapOvr>
</p:sld>
</file>

<file path=ppt/theme/theme1.xml><?xml version="1.0" encoding="utf-8"?>
<a:theme xmlns:a="http://schemas.openxmlformats.org/drawingml/2006/main" name="Cloud-Computing-PowerPoint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V PowerPoint Template" id="{09062609-E6AF-4BBD-99A5-56D4C4A0B4C6}" vid="{F0C11761-4E89-4B43-A351-D71FFA5C01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Cloud-Computing-PowerPoint-Template</Template>
  <TotalTime>191</TotalTime>
  <Words>406</Words>
  <Application>Microsoft Office PowerPoint</Application>
  <PresentationFormat>如螢幕大小 (4:3)</PresentationFormat>
  <Paragraphs>33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微軟正黑體</vt:lpstr>
      <vt:lpstr>Arial</vt:lpstr>
      <vt:lpstr>Trebuchet MS</vt:lpstr>
      <vt:lpstr>Cloud-Computing-PowerPoint-Template</vt:lpstr>
      <vt:lpstr>非監督式學習 – 分群</vt:lpstr>
      <vt:lpstr>辨別硬幣</vt:lpstr>
      <vt:lpstr>一天9美元，非洲人為矽谷人工智慧打工</vt:lpstr>
      <vt:lpstr>非監督式學習</vt:lpstr>
      <vt:lpstr>集群分析</vt:lpstr>
      <vt:lpstr>集群分析的兩大類技術</vt:lpstr>
      <vt:lpstr>K-Means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Hierarchical Clustering- Agglomerative</vt:lpstr>
      <vt:lpstr>凝聚分層法(Agglomerative)圖示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關於機器學習</dc:title>
  <dc:creator>User</dc:creator>
  <cp:lastModifiedBy>Windows 使用者</cp:lastModifiedBy>
  <cp:revision>34</cp:revision>
  <dcterms:created xsi:type="dcterms:W3CDTF">2017-02-21T14:19:47Z</dcterms:created>
  <dcterms:modified xsi:type="dcterms:W3CDTF">2018-12-12T23:34:37Z</dcterms:modified>
</cp:coreProperties>
</file>