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3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57CD"/>
    <a:srgbClr val="FFFAFA"/>
    <a:srgbClr val="F2F2F2"/>
    <a:srgbClr val="CCECFF"/>
    <a:srgbClr val="DEE9FF"/>
    <a:srgbClr val="DDE9FF"/>
    <a:srgbClr val="FFCC00"/>
    <a:srgbClr val="FAF1BC"/>
    <a:srgbClr val="CDDEFF"/>
    <a:srgbClr val="CDD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92" autoAdjust="0"/>
  </p:normalViewPr>
  <p:slideViewPr>
    <p:cSldViewPr snapToGrid="0">
      <p:cViewPr varScale="1">
        <p:scale>
          <a:sx n="106" d="100"/>
          <a:sy n="106" d="100"/>
        </p:scale>
        <p:origin x="-7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1F5E7-6471-47F6-8A7F-759FBDCA7186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ECD52-8BED-4197-8FC7-F793BF4F86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932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ECD52-8BED-4197-8FC7-F793BF4F86C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40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Falcon Security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Engage students’ interest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bout innovative technology in a business scenario.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innovative technology creates new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opportunities.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connection between competitive strategy and information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ECD52-8BED-4197-8FC7-F793BF4F86C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502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Ask the students to find example 3D videos on the Internet and show them in class.  Will this technology impact the world economy?  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ECD52-8BED-4197-8FC7-F793BF4F86C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300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ECD52-8BED-4197-8FC7-F793BF4F86C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05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3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886200"/>
            <a:ext cx="8737600" cy="1219200"/>
          </a:xfrm>
          <a:solidFill>
            <a:srgbClr val="FFFAFA"/>
          </a:solidFill>
          <a:ln w="25400">
            <a:solidFill>
              <a:schemeClr val="accent1"/>
            </a:solidFill>
          </a:ln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itchFamily="34" charset="0"/>
              <a:buNone/>
              <a:tabLst/>
              <a:defRPr sz="44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666436" y="1524000"/>
            <a:ext cx="4920974" cy="1905000"/>
          </a:xfrm>
          <a:solidFill>
            <a:schemeClr val="bg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800" b="0" kern="1200" dirty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77723" y="6248400"/>
            <a:ext cx="8229600" cy="304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000A1E"/>
                </a:solidFill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xmlns="" val="4209989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6438" y="365759"/>
            <a:ext cx="10515600" cy="1097280"/>
          </a:xfrm>
          <a:solidFill>
            <a:srgbClr val="FAF1BC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90975" y="6248400"/>
            <a:ext cx="8229600" cy="304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000A1E"/>
                </a:solidFill>
              </a:rPr>
              <a:t>Copyright © 2017 Pearson Education, Inc.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772583" y="1559616"/>
            <a:ext cx="10515600" cy="384048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buFont typeface="Arial" pitchFamily="34" charset="0"/>
              <a:buChar char="•"/>
              <a:tabLst/>
              <a:defRPr/>
            </a:lvl1pPr>
            <a:lvl2pPr marL="463550" indent="-238125">
              <a:buClr>
                <a:srgbClr val="000A1E"/>
              </a:buClr>
              <a:buFont typeface="Arial" pitchFamily="34" charset="0"/>
              <a:buChar char="•"/>
              <a:defRPr/>
            </a:lvl2pPr>
            <a:lvl3pPr marL="622300" indent="-277813">
              <a:buClr>
                <a:srgbClr val="000A1E"/>
              </a:buClr>
              <a:buFont typeface="Arial" panose="020B0604020202020204" pitchFamily="34" charset="0"/>
              <a:buChar char="–"/>
              <a:tabLst/>
              <a:defRPr/>
            </a:lvl3pPr>
            <a:lvl4pPr marL="1087438" indent="-346075">
              <a:buClr>
                <a:srgbClr val="000A1E"/>
              </a:buClr>
              <a:buFont typeface="Wingdings" pitchFamily="2" charset="2"/>
              <a:buChar char="Ø"/>
              <a:defRPr/>
            </a:lvl4pPr>
            <a:lvl5pPr marL="1316038" indent="-346075">
              <a:buClr>
                <a:srgbClr val="000A1E"/>
              </a:buClr>
              <a:buFont typeface="Courier New" pitchFamily="49" charset="0"/>
              <a:buChar char="o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0" y="624840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rt1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fld id="{4228BD1C-C212-4E35-9B32-BE5CA5ABAF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1739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4641" y="365126"/>
            <a:ext cx="10515600" cy="1097280"/>
          </a:xfrm>
          <a:solidFill>
            <a:srgbClr val="FAF1BC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90975" y="6248400"/>
            <a:ext cx="8229600" cy="304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000A1E"/>
                </a:solidFill>
              </a:rPr>
              <a:t>Copyright © 2017 Pearson Education, Inc.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0000" y="624840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Part1-</a:t>
            </a:r>
            <a:fld id="{4228BD1C-C212-4E35-9B32-BE5CA5ABAF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349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05492" y="6248400"/>
            <a:ext cx="8229600" cy="304800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rgbClr val="000A1E"/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Copyright © 2017 Pearson Education, Inc.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60000" y="624840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Part1-</a:t>
            </a:r>
            <a:fld id="{4228BD1C-C212-4E35-9B32-BE5CA5ABAF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384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097280"/>
          </a:xfrm>
          <a:solidFill>
            <a:srgbClr val="FAF1BC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928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505074"/>
            <a:ext cx="5183188" cy="11068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92245" y="6248400"/>
            <a:ext cx="8229600" cy="304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Copyright © 2017 Pearson Education, Inc.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60000" y="624840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Part1-</a:t>
            </a:r>
            <a:fld id="{4228BD1C-C212-4E35-9B32-BE5CA5ABAF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1459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ch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892300" y="6248400"/>
            <a:ext cx="8432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A1E"/>
                </a:solidFill>
              </a:rPr>
              <a:t>Copyright © 2017 Pearson Education, Inc.</a:t>
            </a:r>
          </a:p>
        </p:txBody>
      </p:sp>
      <p:pic>
        <p:nvPicPr>
          <p:cNvPr id="4" name="Picture 4" descr="disclaim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47801"/>
            <a:ext cx="7467600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22714" y="3820012"/>
            <a:ext cx="6943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776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4233" y="5579166"/>
            <a:ext cx="4766733" cy="126558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758" y="5579166"/>
            <a:ext cx="12194117" cy="130865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FFDB7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857894" y="365125"/>
            <a:ext cx="10515600" cy="1097280"/>
          </a:xfrm>
          <a:prstGeom prst="rect">
            <a:avLst/>
          </a:prstGeom>
          <a:solidFill>
            <a:srgbClr val="FAF1BC"/>
          </a:solidFill>
          <a:ln w="12700">
            <a:solidFill>
              <a:schemeClr val="tx1"/>
            </a:solidFill>
          </a:ln>
          <a:extLst/>
        </p:spPr>
        <p:txBody>
          <a:bodyPr anchor="ctr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8622" y="1591710"/>
            <a:ext cx="10515600" cy="384048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3"/>
            <a:r>
              <a:rPr lang="en-US" smtClean="0"/>
              <a:t>Second level</a:t>
            </a:r>
          </a:p>
          <a:p>
            <a:pPr lvl="4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7723" y="62484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 spc="200" baseline="0">
                <a:solidFill>
                  <a:schemeClr val="tx1"/>
                </a:solidFill>
                <a:latin typeface="Arial" panose="020B0604020202020204" pitchFamily="34" charset="0"/>
                <a:cs typeface="Arial" charset="0"/>
              </a:defRPr>
            </a:lvl1pPr>
          </a:lstStyle>
          <a:p>
            <a:r>
              <a:rPr lang="en-US" dirty="0" smtClean="0"/>
              <a:t>Copyright © 2017 Pearson Education, Inc.</a:t>
            </a:r>
          </a:p>
        </p:txBody>
      </p:sp>
      <p:pic>
        <p:nvPicPr>
          <p:cNvPr id="3" name="Picture 2"/>
          <p:cNvPicPr preferRelativeResize="0"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977723" y="5891630"/>
            <a:ext cx="832104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8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9" r:id="rId4"/>
    <p:sldLayoutId id="2147483678" r:id="rId5"/>
    <p:sldLayoutId id="2147483677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4300" rtl="0" eaLnBrk="1" fontAlgn="base" hangingPunct="1">
        <a:spcBef>
          <a:spcPct val="0"/>
        </a:spcBef>
        <a:spcAft>
          <a:spcPct val="0"/>
        </a:spcAft>
        <a:defRPr lang="en-US" sz="3600" kern="1200" cap="none" dirty="0" smtClean="0">
          <a:solidFill>
            <a:schemeClr val="tx1"/>
          </a:solidFill>
          <a:latin typeface="Arial" pitchFamily="34" charset="0"/>
          <a:ea typeface="+mn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9pPr>
    </p:titleStyle>
    <p:bodyStyle>
      <a:lvl1pPr marL="225425" indent="-225425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4950" indent="-234950" algn="l" rtl="0" eaLnBrk="1" fontAlgn="base" hangingPunct="1">
        <a:spcBef>
          <a:spcPts val="300"/>
        </a:spcBef>
        <a:spcAft>
          <a:spcPct val="0"/>
        </a:spcAft>
        <a:buClr>
          <a:srgbClr val="000A1E"/>
        </a:buClr>
        <a:buFont typeface="Arial" pitchFamily="34" charset="0"/>
        <a:buChar char="•"/>
        <a:tabLst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63550" indent="-225425" algn="l" rtl="0" eaLnBrk="1" fontAlgn="base" hangingPunct="1">
        <a:spcBef>
          <a:spcPts val="300"/>
        </a:spcBef>
        <a:spcAft>
          <a:spcPct val="0"/>
        </a:spcAft>
        <a:buClr>
          <a:srgbClr val="000A1E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22300" indent="-284163" algn="l" rtl="0" eaLnBrk="1" fontAlgn="base" hangingPunct="1">
        <a:spcBef>
          <a:spcPts val="300"/>
        </a:spcBef>
        <a:spcAft>
          <a:spcPct val="0"/>
        </a:spcAft>
        <a:buClr>
          <a:srgbClr val="000A1E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33463" indent="-384175" algn="l" rtl="0" eaLnBrk="1" fontAlgn="base" hangingPunct="1">
        <a:spcBef>
          <a:spcPts val="300"/>
        </a:spcBef>
        <a:spcAft>
          <a:spcPct val="0"/>
        </a:spcAft>
        <a:buClr>
          <a:srgbClr val="000A1E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000" dirty="0" smtClean="0"/>
              <a:t>MIS</a:t>
            </a:r>
            <a:r>
              <a:rPr lang="en-US" sz="6000" dirty="0"/>
              <a:t> </a:t>
            </a:r>
            <a:r>
              <a:rPr lang="en-US" sz="6000" dirty="0" smtClean="0"/>
              <a:t>and You</a:t>
            </a:r>
            <a:endParaRPr lang="en-US" sz="6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52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Falcon </a:t>
            </a:r>
            <a:r>
              <a:rPr lang="en-US" dirty="0" smtClean="0"/>
              <a:t>Security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2017 Pearson Education, Inc.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2583" y="1513121"/>
            <a:ext cx="10515600" cy="4081767"/>
          </a:xfrm>
        </p:spPr>
        <p:txBody>
          <a:bodyPr/>
          <a:lstStyle/>
          <a:p>
            <a:r>
              <a:rPr lang="en-US" dirty="0" smtClean="0"/>
              <a:t>5-yr old</a:t>
            </a:r>
            <a:r>
              <a:rPr lang="en-US" dirty="0"/>
              <a:t>, privately owned </a:t>
            </a:r>
            <a:r>
              <a:rPr lang="en-US" dirty="0" smtClean="0"/>
              <a:t>company </a:t>
            </a:r>
          </a:p>
          <a:p>
            <a:r>
              <a:rPr lang="en-IN" dirty="0" smtClean="0"/>
              <a:t>Aerial drone surveillance </a:t>
            </a:r>
            <a:r>
              <a:rPr lang="en-IN" dirty="0"/>
              <a:t>and inspection </a:t>
            </a:r>
            <a:r>
              <a:rPr lang="en-IN" dirty="0" smtClean="0"/>
              <a:t>services</a:t>
            </a:r>
          </a:p>
          <a:p>
            <a:r>
              <a:rPr lang="en-IN" dirty="0"/>
              <a:t>O</a:t>
            </a:r>
            <a:r>
              <a:rPr lang="en-IN" dirty="0" smtClean="0"/>
              <a:t>il refineries, </a:t>
            </a:r>
            <a:r>
              <a:rPr lang="en-US" dirty="0"/>
              <a:t>aerial land survey, videography (commercials, real estate, etc</a:t>
            </a:r>
            <a:r>
              <a:rPr lang="en-US" dirty="0" smtClean="0"/>
              <a:t>.), </a:t>
            </a:r>
            <a:r>
              <a:rPr lang="en-US" dirty="0"/>
              <a:t>agricultural </a:t>
            </a:r>
            <a:r>
              <a:rPr lang="en-US" dirty="0" smtClean="0"/>
              <a:t>monitoring </a:t>
            </a:r>
            <a:r>
              <a:rPr lang="en-IN" dirty="0" smtClean="0"/>
              <a:t> </a:t>
            </a:r>
          </a:p>
          <a:p>
            <a:r>
              <a:rPr lang="en-IN" dirty="0"/>
              <a:t>CEO and cofounder </a:t>
            </a:r>
            <a:r>
              <a:rPr lang="en-IN" dirty="0" smtClean="0"/>
              <a:t>- Mateo Thomas</a:t>
            </a:r>
          </a:p>
          <a:p>
            <a:pPr lvl="2"/>
            <a:r>
              <a:rPr lang="en-IN" dirty="0" smtClean="0"/>
              <a:t>Saw how </a:t>
            </a:r>
            <a:r>
              <a:rPr lang="en-IN" dirty="0"/>
              <a:t>drones </a:t>
            </a:r>
            <a:r>
              <a:rPr lang="en-IN" dirty="0" smtClean="0"/>
              <a:t>improve </a:t>
            </a:r>
            <a:r>
              <a:rPr lang="en-IN" dirty="0"/>
              <a:t>security </a:t>
            </a:r>
            <a:r>
              <a:rPr lang="en-IN" dirty="0" smtClean="0"/>
              <a:t>with </a:t>
            </a:r>
            <a:r>
              <a:rPr lang="en-IN" dirty="0"/>
              <a:t>less time and </a:t>
            </a:r>
            <a:r>
              <a:rPr lang="en-IN" dirty="0" smtClean="0"/>
              <a:t>effort</a:t>
            </a:r>
          </a:p>
          <a:p>
            <a:r>
              <a:rPr lang="en-IN" dirty="0"/>
              <a:t>Joni </a:t>
            </a:r>
            <a:r>
              <a:rPr lang="en-IN" dirty="0" smtClean="0"/>
              <a:t>Campbell - partner</a:t>
            </a:r>
          </a:p>
          <a:p>
            <a:r>
              <a:rPr lang="en-IN" dirty="0"/>
              <a:t>Camillia (Cam) </a:t>
            </a:r>
            <a:r>
              <a:rPr lang="en-IN" dirty="0" smtClean="0"/>
              <a:t>Forset - </a:t>
            </a:r>
            <a:r>
              <a:rPr lang="en-IN" dirty="0"/>
              <a:t>aerial video </a:t>
            </a:r>
            <a:r>
              <a:rPr lang="en-IN" dirty="0" smtClean="0"/>
              <a:t>photographer</a:t>
            </a:r>
          </a:p>
        </p:txBody>
      </p:sp>
    </p:spTree>
    <p:extLst>
      <p:ext uri="{BB962C8B-B14F-4D97-AF65-F5344CB8AC3E}">
        <p14:creationId xmlns:p14="http://schemas.microsoft.com/office/powerpoint/2010/main" xmlns="" val="23048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Falcon </a:t>
            </a:r>
            <a:r>
              <a:rPr lang="en-US" dirty="0" smtClean="0"/>
              <a:t>Security Growth Issues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2017 Pearson Education, Inc.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2583" y="1559615"/>
            <a:ext cx="10515600" cy="3988777"/>
          </a:xfrm>
        </p:spPr>
        <p:txBody>
          <a:bodyPr/>
          <a:lstStyle/>
          <a:p>
            <a:r>
              <a:rPr lang="en-IN" dirty="0" smtClean="0"/>
              <a:t>Revenues </a:t>
            </a:r>
            <a:r>
              <a:rPr lang="en-IN" dirty="0"/>
              <a:t>$14 million a year, </a:t>
            </a:r>
            <a:r>
              <a:rPr lang="en-IN" dirty="0" smtClean="0"/>
              <a:t>mostly from large industrial clients </a:t>
            </a:r>
          </a:p>
          <a:p>
            <a:r>
              <a:rPr lang="en-IN" dirty="0" smtClean="0"/>
              <a:t>Wants </a:t>
            </a:r>
            <a:r>
              <a:rPr lang="en-IN" dirty="0"/>
              <a:t>to </a:t>
            </a:r>
            <a:r>
              <a:rPr lang="en-IN" dirty="0" smtClean="0"/>
              <a:t>expand to national market</a:t>
            </a:r>
          </a:p>
          <a:p>
            <a:r>
              <a:rPr lang="en-IN" dirty="0" smtClean="0"/>
              <a:t>Joni worries Falcon not ready</a:t>
            </a:r>
          </a:p>
          <a:p>
            <a:pPr lvl="2"/>
            <a:r>
              <a:rPr lang="en-IN" dirty="0" smtClean="0"/>
              <a:t>Training drone operators, drones break </a:t>
            </a:r>
            <a:r>
              <a:rPr lang="en-IN" dirty="0"/>
              <a:t>frequently</a:t>
            </a:r>
            <a:r>
              <a:rPr lang="en-IN" dirty="0" smtClean="0"/>
              <a:t>, short technical life</a:t>
            </a:r>
          </a:p>
          <a:p>
            <a:r>
              <a:rPr lang="en-IN" dirty="0" smtClean="0"/>
              <a:t>Hugely </a:t>
            </a:r>
            <a:r>
              <a:rPr lang="en-IN" dirty="0"/>
              <a:t>expensive systems development </a:t>
            </a:r>
            <a:r>
              <a:rPr lang="en-IN" dirty="0" smtClean="0"/>
              <a:t>project</a:t>
            </a:r>
          </a:p>
          <a:p>
            <a:pPr lvl="2"/>
            <a:r>
              <a:rPr lang="en-IN" dirty="0" smtClean="0"/>
              <a:t>Automate </a:t>
            </a:r>
            <a:r>
              <a:rPr lang="en-IN" dirty="0"/>
              <a:t>collection, storage, </a:t>
            </a:r>
            <a:r>
              <a:rPr lang="en-IN" dirty="0" smtClean="0"/>
              <a:t>analysis </a:t>
            </a:r>
            <a:r>
              <a:rPr lang="en-IN" dirty="0"/>
              <a:t>of </a:t>
            </a:r>
            <a:r>
              <a:rPr lang="en-IN" dirty="0" smtClean="0"/>
              <a:t>drone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04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2017 Pearson Education, Inc.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2583" y="1559616"/>
            <a:ext cx="10515600" cy="4019774"/>
          </a:xfrm>
        </p:spPr>
        <p:txBody>
          <a:bodyPr/>
          <a:lstStyle/>
          <a:p>
            <a:r>
              <a:rPr lang="en-IN" dirty="0"/>
              <a:t>E</a:t>
            </a:r>
            <a:r>
              <a:rPr lang="en-IN" dirty="0" smtClean="0"/>
              <a:t>xploring </a:t>
            </a:r>
            <a:r>
              <a:rPr lang="en-IN" dirty="0"/>
              <a:t>3D </a:t>
            </a:r>
            <a:r>
              <a:rPr lang="en-IN" dirty="0" smtClean="0"/>
              <a:t>printing </a:t>
            </a:r>
            <a:r>
              <a:rPr lang="en-IN" dirty="0"/>
              <a:t>of </a:t>
            </a:r>
            <a:r>
              <a:rPr lang="en-IN" dirty="0" smtClean="0"/>
              <a:t>drone parts</a:t>
            </a:r>
          </a:p>
          <a:p>
            <a:r>
              <a:rPr lang="en-IN" dirty="0" smtClean="0"/>
              <a:t>Printed </a:t>
            </a:r>
            <a:r>
              <a:rPr lang="en-IN" dirty="0"/>
              <a:t>prototype of </a:t>
            </a:r>
            <a:r>
              <a:rPr lang="en-IN" dirty="0" smtClean="0"/>
              <a:t>new </a:t>
            </a:r>
            <a:r>
              <a:rPr lang="en-IN" dirty="0"/>
              <a:t>passive recharging </a:t>
            </a:r>
            <a:r>
              <a:rPr lang="en-IN" dirty="0" smtClean="0"/>
              <a:t>platform</a:t>
            </a:r>
          </a:p>
          <a:p>
            <a:pPr lvl="2"/>
            <a:r>
              <a:rPr lang="en-IN" dirty="0" smtClean="0"/>
              <a:t>Enables landing, charging, </a:t>
            </a:r>
            <a:r>
              <a:rPr lang="en-IN" dirty="0"/>
              <a:t>and take off </a:t>
            </a:r>
            <a:r>
              <a:rPr lang="en-IN" dirty="0" smtClean="0"/>
              <a:t>without </a:t>
            </a:r>
            <a:r>
              <a:rPr lang="en-IN" dirty="0"/>
              <a:t>human </a:t>
            </a:r>
            <a:r>
              <a:rPr lang="en-IN" dirty="0" smtClean="0"/>
              <a:t>intervention</a:t>
            </a:r>
          </a:p>
          <a:p>
            <a:pPr lvl="2"/>
            <a:r>
              <a:rPr lang="en-IN" dirty="0" smtClean="0"/>
              <a:t>Saved hours </a:t>
            </a:r>
            <a:r>
              <a:rPr lang="en-IN" dirty="0"/>
              <a:t>managing </a:t>
            </a:r>
            <a:r>
              <a:rPr lang="en-IN" dirty="0" smtClean="0"/>
              <a:t>drones and increased </a:t>
            </a:r>
            <a:r>
              <a:rPr lang="en-IN" dirty="0"/>
              <a:t>effective </a:t>
            </a:r>
            <a:r>
              <a:rPr lang="en-IN" dirty="0" smtClean="0"/>
              <a:t>range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78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IN" dirty="0" smtClean="0"/>
              <a:t>Manufacturing Drones Is the Right Move for Falcon Security?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A1E"/>
                </a:solidFill>
              </a:rPr>
              <a:t>Copyright © 2017 Pearson Education, Inc.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Manufacture drones?</a:t>
            </a:r>
          </a:p>
          <a:p>
            <a:r>
              <a:rPr lang="en-IN" dirty="0" smtClean="0"/>
              <a:t>How </a:t>
            </a:r>
            <a:r>
              <a:rPr lang="en-IN" dirty="0"/>
              <a:t>many new </a:t>
            </a:r>
            <a:r>
              <a:rPr lang="en-IN" dirty="0" smtClean="0"/>
              <a:t>employees needed? </a:t>
            </a:r>
          </a:p>
          <a:p>
            <a:r>
              <a:rPr lang="en-IN" dirty="0" smtClean="0"/>
              <a:t>Costs for additional </a:t>
            </a:r>
            <a:r>
              <a:rPr lang="en-IN" dirty="0"/>
              <a:t>equipment and information systems to </a:t>
            </a:r>
            <a:r>
              <a:rPr lang="en-IN" dirty="0" smtClean="0"/>
              <a:t>support </a:t>
            </a:r>
            <a:r>
              <a:rPr lang="en-IN" dirty="0"/>
              <a:t>manufacturing process? </a:t>
            </a:r>
            <a:endParaRPr lang="en-IN" dirty="0" smtClean="0"/>
          </a:p>
          <a:p>
            <a:r>
              <a:rPr lang="en-IN" dirty="0"/>
              <a:t>N</a:t>
            </a:r>
            <a:r>
              <a:rPr lang="en-IN" dirty="0" smtClean="0"/>
              <a:t>ew drones </a:t>
            </a:r>
            <a:r>
              <a:rPr lang="en-IN" dirty="0"/>
              <a:t>compatible </a:t>
            </a:r>
            <a:r>
              <a:rPr lang="en-IN" dirty="0" smtClean="0"/>
              <a:t>with </a:t>
            </a:r>
            <a:r>
              <a:rPr lang="en-IN" dirty="0"/>
              <a:t>existing data collection and processing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368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UMIS8e">
  <a:themeElements>
    <a:clrScheme name="Custom 12">
      <a:dk1>
        <a:srgbClr val="00040C"/>
      </a:dk1>
      <a:lt1>
        <a:sysClr val="window" lastClr="FFFFFF"/>
      </a:lt1>
      <a:dk2>
        <a:srgbClr val="C8E8F4"/>
      </a:dk2>
      <a:lt2>
        <a:srgbClr val="F9EDA5"/>
      </a:lt2>
      <a:accent1>
        <a:srgbClr val="145064"/>
      </a:accent1>
      <a:accent2>
        <a:srgbClr val="F9EDA5"/>
      </a:accent2>
      <a:accent3>
        <a:srgbClr val="F5E169"/>
      </a:accent3>
      <a:accent4>
        <a:srgbClr val="F5E169"/>
      </a:accent4>
      <a:accent5>
        <a:srgbClr val="F2F2F2"/>
      </a:accent5>
      <a:accent6>
        <a:srgbClr val="BEE5F2"/>
      </a:accent6>
      <a:hlink>
        <a:srgbClr val="002D88"/>
      </a:hlink>
      <a:folHlink>
        <a:srgbClr val="071C24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UMIS8e" id="{48C3F9E7-8687-42A6-A136-E67862402C2E}" vid="{456A02E5-5AF8-4AD7-B671-97BCA61950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2">
    <a:dk1>
      <a:srgbClr val="00040C"/>
    </a:dk1>
    <a:lt1>
      <a:sysClr val="window" lastClr="FFFFFF"/>
    </a:lt1>
    <a:dk2>
      <a:srgbClr val="C8E8F4"/>
    </a:dk2>
    <a:lt2>
      <a:srgbClr val="F9EDA5"/>
    </a:lt2>
    <a:accent1>
      <a:srgbClr val="145064"/>
    </a:accent1>
    <a:accent2>
      <a:srgbClr val="F9EDA5"/>
    </a:accent2>
    <a:accent3>
      <a:srgbClr val="F5E169"/>
    </a:accent3>
    <a:accent4>
      <a:srgbClr val="F5E169"/>
    </a:accent4>
    <a:accent5>
      <a:srgbClr val="F2F2F2"/>
    </a:accent5>
    <a:accent6>
      <a:srgbClr val="BEE5F2"/>
    </a:accent6>
    <a:hlink>
      <a:srgbClr val="002D88"/>
    </a:hlink>
    <a:folHlink>
      <a:srgbClr val="071C24"/>
    </a:folHlink>
  </a:clrScheme>
</a:themeOverride>
</file>

<file path=ppt/theme/themeOverride2.xml><?xml version="1.0" encoding="utf-8"?>
<a:themeOverride xmlns:a="http://schemas.openxmlformats.org/drawingml/2006/main">
  <a:clrScheme name="Custom 12">
    <a:dk1>
      <a:srgbClr val="00040C"/>
    </a:dk1>
    <a:lt1>
      <a:sysClr val="window" lastClr="FFFFFF"/>
    </a:lt1>
    <a:dk2>
      <a:srgbClr val="C8E8F4"/>
    </a:dk2>
    <a:lt2>
      <a:srgbClr val="F9EDA5"/>
    </a:lt2>
    <a:accent1>
      <a:srgbClr val="145064"/>
    </a:accent1>
    <a:accent2>
      <a:srgbClr val="F9EDA5"/>
    </a:accent2>
    <a:accent3>
      <a:srgbClr val="F5E169"/>
    </a:accent3>
    <a:accent4>
      <a:srgbClr val="F5E169"/>
    </a:accent4>
    <a:accent5>
      <a:srgbClr val="F2F2F2"/>
    </a:accent5>
    <a:accent6>
      <a:srgbClr val="BEE5F2"/>
    </a:accent6>
    <a:hlink>
      <a:srgbClr val="002D88"/>
    </a:hlink>
    <a:folHlink>
      <a:srgbClr val="071C2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emis5e</Template>
  <TotalTime>0</TotalTime>
  <Words>291</Words>
  <Application>Microsoft Office PowerPoint</Application>
  <PresentationFormat>Custom</PresentationFormat>
  <Paragraphs>40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1_UMIS8e</vt:lpstr>
      <vt:lpstr>Part 1</vt:lpstr>
      <vt:lpstr>Falcon Security</vt:lpstr>
      <vt:lpstr>Falcon Security Growth Issues</vt:lpstr>
      <vt:lpstr>Innovations</vt:lpstr>
      <vt:lpstr>Is Manufacturing Drones Is the Right Move for Falcon Security?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2013-10-27T21:38:30Z</dcterms:created>
  <dcterms:modified xsi:type="dcterms:W3CDTF">2016-06-10T08:39:55Z</dcterms:modified>
</cp:coreProperties>
</file>