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2" r:id="rId2"/>
    <p:sldId id="273" r:id="rId3"/>
    <p:sldId id="262" r:id="rId4"/>
    <p:sldId id="274" r:id="rId5"/>
    <p:sldId id="271" r:id="rId6"/>
    <p:sldId id="265" r:id="rId7"/>
    <p:sldId id="263" r:id="rId8"/>
    <p:sldId id="264" r:id="rId9"/>
    <p:sldId id="267" r:id="rId10"/>
    <p:sldId id="266"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2" y="2398525"/>
            <a:ext cx="8915399" cy="2262781"/>
          </a:xfrm>
        </p:spPr>
        <p:txBody>
          <a:bodyPr anchor="b">
            <a:normAutofit/>
          </a:bodyPr>
          <a:lstStyle>
            <a:lvl1pPr algn="ctr">
              <a:defRPr sz="5400">
                <a:latin typeface="Times New Roman" panose="02020603050405020304" pitchFamily="18" charset="0"/>
                <a:cs typeface="Times New Roman" panose="02020603050405020304" pitchFamily="18" charset="0"/>
              </a:defRPr>
            </a:lvl1pPr>
          </a:lstStyle>
          <a:p>
            <a:r>
              <a:rPr lang="en-US" altLang="zh-TW"/>
              <a:t>R Language Project 1</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按一下以編輯母片子標題樣式</a:t>
            </a:r>
            <a:endParaRPr lang="en-US" dirty="0"/>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5895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313038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062692-3722-40F5-A064-FDD0D3B43862}"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0754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100490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62692-3722-40F5-A064-FDD0D3B43862}"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459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92042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1124447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412038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20173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11877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343794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134055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267614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428923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227206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480E864-143F-4104-835E-29B9F5475ED6}" type="datetimeFigureOut">
              <a:rPr lang="zh-TW" altLang="en-US" smtClean="0"/>
              <a:t>2018/5/18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306134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80E864-143F-4104-835E-29B9F5475ED6}" type="datetimeFigureOut">
              <a:rPr lang="zh-TW" altLang="en-US" smtClean="0"/>
              <a:t>2018/5/18</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062692-3722-40F5-A064-FDD0D3B43862}" type="slidenum">
              <a:rPr lang="zh-TW" altLang="en-US" smtClean="0"/>
              <a:t>‹#›</a:t>
            </a:fld>
            <a:endParaRPr lang="zh-TW" altLang="en-US"/>
          </a:p>
        </p:txBody>
      </p:sp>
    </p:spTree>
    <p:extLst>
      <p:ext uri="{BB962C8B-B14F-4D97-AF65-F5344CB8AC3E}">
        <p14:creationId xmlns:p14="http://schemas.microsoft.com/office/powerpoint/2010/main" val="33028520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2862322"/>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1.</a:t>
            </a:r>
            <a:r>
              <a:rPr lang="zh-TW" altLang="zh-TW" sz="2000" dirty="0">
                <a:latin typeface="微軟正黑體" panose="020B0604030504040204" pitchFamily="34" charset="-120"/>
                <a:ea typeface="微軟正黑體" panose="020B0604030504040204" pitchFamily="34" charset="-120"/>
              </a:rPr>
              <a:t>雲科大某學生因研究需求，</a:t>
            </a:r>
            <a:r>
              <a:rPr lang="zh-TW" altLang="en-US" sz="2000" dirty="0">
                <a:latin typeface="微軟正黑體" panose="020B0604030504040204" pitchFamily="34" charset="-120"/>
                <a:ea typeface="微軟正黑體" panose="020B0604030504040204" pitchFamily="34" charset="-120"/>
              </a:rPr>
              <a:t>在校園內隨機抽取</a:t>
            </a:r>
            <a:r>
              <a:rPr lang="en-US" altLang="zh-TW" sz="2000" dirty="0">
                <a:latin typeface="微軟正黑體" panose="020B0604030504040204" pitchFamily="34" charset="-120"/>
                <a:ea typeface="微軟正黑體" panose="020B0604030504040204" pitchFamily="34" charset="-120"/>
              </a:rPr>
              <a:t>60</a:t>
            </a:r>
            <a:r>
              <a:rPr lang="zh-CN" altLang="en-US" sz="2000" dirty="0">
                <a:latin typeface="微軟正黑體" panose="020B0604030504040204" pitchFamily="34" charset="-120"/>
                <a:ea typeface="微軟正黑體" panose="020B0604030504040204" pitchFamily="34" charset="-120"/>
              </a:rPr>
              <a:t>位雲科學生做為調查對象，調查過程中分別得到性別、家庭所在地和月生活費支出</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單位</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元</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的資料</a:t>
            </a:r>
            <a:r>
              <a:rPr lang="zh-TW" altLang="zh-TW" sz="2000" dirty="0">
                <a:latin typeface="微軟正黑體" panose="020B0604030504040204" pitchFamily="34" charset="-120"/>
                <a:ea typeface="微軟正黑體" panose="020B0604030504040204" pitchFamily="34" charset="-120"/>
              </a:rPr>
              <a:t>。</a:t>
            </a:r>
          </a:p>
          <a:p>
            <a:r>
              <a:rPr lang="zh-TW" altLang="zh-TW" sz="2000" dirty="0">
                <a:latin typeface="微軟正黑體" panose="020B0604030504040204" pitchFamily="34" charset="-120"/>
                <a:ea typeface="微軟正黑體" panose="020B0604030504040204" pitchFamily="34" charset="-120"/>
              </a:rPr>
              <a:t>請使用</a:t>
            </a:r>
            <a:r>
              <a:rPr lang="zh-TW" altLang="zh-TW" sz="2000" dirty="0">
                <a:solidFill>
                  <a:srgbClr val="FF0000"/>
                </a:solidFill>
                <a:latin typeface="微軟正黑體" panose="020B0604030504040204" pitchFamily="34" charset="-120"/>
                <a:ea typeface="微軟正黑體" panose="020B0604030504040204" pitchFamily="34" charset="-120"/>
              </a:rPr>
              <a:t>資料</a:t>
            </a:r>
            <a:r>
              <a:rPr lang="en-US" altLang="zh-TW" sz="2000" dirty="0">
                <a:solidFill>
                  <a:srgbClr val="FF0000"/>
                </a:solidFill>
                <a:latin typeface="微軟正黑體" panose="020B0604030504040204" pitchFamily="34" charset="-120"/>
                <a:ea typeface="微軟正黑體" panose="020B0604030504040204" pitchFamily="34" charset="-120"/>
              </a:rPr>
              <a:t>hw3_7.RData</a:t>
            </a:r>
            <a:r>
              <a:rPr lang="zh-TW" altLang="en-US" sz="2000" dirty="0">
                <a:latin typeface="微軟正黑體" panose="020B0604030504040204" pitchFamily="34" charset="-120"/>
                <a:ea typeface="微軟正黑體" panose="020B0604030504040204" pitchFamily="34" charset="-120"/>
              </a:rPr>
              <a:t>完成下列需求：</a:t>
            </a:r>
            <a:endParaRPr lang="en-US" altLang="zh-TW" sz="2000" dirty="0">
              <a:latin typeface="微軟正黑體" panose="020B0604030504040204" pitchFamily="34" charset="-120"/>
              <a:ea typeface="微軟正黑體" panose="020B0604030504040204" pitchFamily="34" charset="-120"/>
            </a:endParaRPr>
          </a:p>
          <a:p>
            <a:endParaRPr lang="zh-TW" altLang="zh-TW" sz="2000" dirty="0">
              <a:latin typeface="微軟正黑體" panose="020B0604030504040204" pitchFamily="34" charset="-120"/>
              <a:ea typeface="微軟正黑體" panose="020B0604030504040204" pitchFamily="34" charset="-120"/>
            </a:endParaRPr>
          </a:p>
          <a:p>
            <a:pPr marL="0" lvl="1" indent="-342900">
              <a:buFont typeface="+mj-ea"/>
              <a:buAutoNum type="ea1ChtPeriod"/>
            </a:pPr>
            <a:r>
              <a:rPr lang="zh-TW" altLang="en-US" sz="2000" dirty="0">
                <a:latin typeface="微軟正黑體" panose="020B0604030504040204" pitchFamily="34" charset="-120"/>
                <a:ea typeface="微軟正黑體" panose="020B0604030504040204" pitchFamily="34" charset="-120"/>
              </a:rPr>
              <a:t>請畫出盒鬚圖、軸鬚線、核密度估計的直方圖</a:t>
            </a:r>
            <a:r>
              <a:rPr lang="en-US" altLang="zh-TW" sz="2000" dirty="0">
                <a:latin typeface="微軟正黑體" panose="020B0604030504040204" pitchFamily="34" charset="-120"/>
                <a:ea typeface="微軟正黑體" panose="020B0604030504040204" pitchFamily="34" charset="-120"/>
              </a:rPr>
              <a:t>(x</a:t>
            </a:r>
            <a:r>
              <a:rPr lang="zh-CN" altLang="en-US" sz="2000" dirty="0">
                <a:latin typeface="微軟正黑體" panose="020B0604030504040204" pitchFamily="34" charset="-120"/>
                <a:ea typeface="微軟正黑體" panose="020B0604030504040204" pitchFamily="34" charset="-120"/>
              </a:rPr>
              <a:t>軸月生活費支出</a:t>
            </a:r>
            <a:r>
              <a:rPr lang="en-US" altLang="zh-CN" sz="2000" dirty="0">
                <a:latin typeface="微軟正黑體" panose="020B0604030504040204" pitchFamily="34" charset="-120"/>
                <a:ea typeface="微軟正黑體" panose="020B0604030504040204" pitchFamily="34" charset="-120"/>
              </a:rPr>
              <a:t>,y</a:t>
            </a:r>
            <a:r>
              <a:rPr lang="zh-CN" altLang="en-US" sz="2000" dirty="0">
                <a:latin typeface="微軟正黑體" panose="020B0604030504040204" pitchFamily="34" charset="-120"/>
                <a:ea typeface="微軟正黑體" panose="020B0604030504040204" pitchFamily="34" charset="-120"/>
              </a:rPr>
              <a:t>軸密度</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zh-TW" altLang="zh-TW" sz="2000" dirty="0">
              <a:latin typeface="微軟正黑體" panose="020B0604030504040204" pitchFamily="34" charset="-120"/>
              <a:ea typeface="微軟正黑體" panose="020B0604030504040204" pitchFamily="34" charset="-120"/>
            </a:endParaRPr>
          </a:p>
          <a:p>
            <a:pPr marL="0" lvl="1" indent="-342900">
              <a:buFont typeface="+mj-lt"/>
              <a:buAutoNum type="ea1ChtPeriod"/>
            </a:pPr>
            <a:r>
              <a:rPr lang="zh-TW" altLang="en-US" sz="2000" dirty="0">
                <a:latin typeface="微軟正黑體" panose="020B0604030504040204" pitchFamily="34" charset="-120"/>
                <a:ea typeface="微軟正黑體" panose="020B0604030504040204" pitchFamily="34" charset="-120"/>
              </a:rPr>
              <a:t>將上述要求合併在一張圖上。</a:t>
            </a:r>
            <a:endParaRPr lang="en-US" altLang="zh-TW" sz="2000" dirty="0">
              <a:latin typeface="微軟正黑體" panose="020B0604030504040204" pitchFamily="34" charset="-120"/>
              <a:ea typeface="微軟正黑體" panose="020B0604030504040204" pitchFamily="34" charset="-120"/>
            </a:endParaRPr>
          </a:p>
          <a:p>
            <a:pPr marL="0" lvl="1" indent="-342900">
              <a:buFont typeface="+mj-lt"/>
              <a:buAutoNum type="ea1ChtPeriod"/>
            </a:pPr>
            <a:r>
              <a:rPr lang="zh-TW" altLang="en-US" sz="2000" dirty="0">
                <a:latin typeface="微軟正黑體" panose="020B0604030504040204" pitchFamily="34" charset="-120"/>
                <a:ea typeface="微軟正黑體" panose="020B0604030504040204" pitchFamily="34" charset="-120"/>
              </a:rPr>
              <a:t>繪製莖葉圖。</a:t>
            </a:r>
            <a:endParaRPr lang="en-US" altLang="zh-TW" sz="2000" dirty="0">
              <a:latin typeface="微軟正黑體" panose="020B0604030504040204" pitchFamily="34" charset="-120"/>
              <a:ea typeface="微軟正黑體" panose="020B0604030504040204" pitchFamily="34" charset="-120"/>
            </a:endParaRPr>
          </a:p>
          <a:p>
            <a:pPr marL="0" lvl="1" indent="-342900">
              <a:buFont typeface="+mj-lt"/>
              <a:buAutoNum type="ea1ChtPeriod"/>
            </a:pPr>
            <a:r>
              <a:rPr lang="zh-TW" altLang="en-US" sz="2000" dirty="0">
                <a:latin typeface="微軟正黑體" panose="020B0604030504040204" pitchFamily="34" charset="-120"/>
                <a:ea typeface="微軟正黑體" panose="020B0604030504040204" pitchFamily="34" charset="-120"/>
              </a:rPr>
              <a:t>使用</a:t>
            </a:r>
            <a:r>
              <a:rPr lang="en-US" altLang="zh-TW" sz="2000" dirty="0">
                <a:latin typeface="微軟正黑體" panose="020B0604030504040204" pitchFamily="34" charset="-120"/>
                <a:ea typeface="微軟正黑體" panose="020B0604030504040204" pitchFamily="34" charset="-120"/>
              </a:rPr>
              <a:t>summary</a:t>
            </a:r>
            <a:r>
              <a:rPr lang="zh-CN" altLang="en-US" sz="2000" dirty="0">
                <a:latin typeface="微軟正黑體" panose="020B0604030504040204" pitchFamily="34" charset="-120"/>
                <a:ea typeface="微軟正黑體" panose="020B0604030504040204" pitchFamily="34" charset="-120"/>
              </a:rPr>
              <a:t>函數對性別和家庭所在地計數、對月生活費支出的水準計算描述統計量。</a:t>
            </a:r>
            <a:endParaRPr lang="zh-TW"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3405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2739211"/>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10.</a:t>
            </a:r>
            <a:r>
              <a:rPr lang="zh-CN" altLang="en-US" sz="2000" dirty="0">
                <a:latin typeface="微軟正黑體" panose="020B0604030504040204" pitchFamily="34" charset="-120"/>
                <a:ea typeface="微軟正黑體" panose="020B0604030504040204" pitchFamily="34" charset="-120"/>
              </a:rPr>
              <a:t>雲科壽險收集到由</a:t>
            </a:r>
            <a:r>
              <a:rPr lang="en-US" altLang="zh-CN" sz="2000" dirty="0">
                <a:latin typeface="微軟正黑體" panose="020B0604030504040204" pitchFamily="34" charset="-120"/>
                <a:ea typeface="微軟正黑體" panose="020B0604030504040204" pitchFamily="34" charset="-120"/>
              </a:rPr>
              <a:t>36</a:t>
            </a:r>
            <a:r>
              <a:rPr lang="zh-CN" altLang="en-US" sz="2000" dirty="0">
                <a:latin typeface="微軟正黑體" panose="020B0604030504040204" pitchFamily="34" charset="-120"/>
                <a:ea typeface="微軟正黑體" panose="020B0604030504040204" pitchFamily="34" charset="-120"/>
              </a:rPr>
              <a:t>個投保個人組成的隨機樣本，得到每個投保人的年齡</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單位</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周歲</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，資料如</a:t>
            </a:r>
            <a:r>
              <a:rPr lang="en-US" altLang="zh-CN" sz="2000" dirty="0">
                <a:solidFill>
                  <a:srgbClr val="FF0000"/>
                </a:solidFill>
                <a:latin typeface="微軟正黑體" panose="020B0604030504040204" pitchFamily="34" charset="-120"/>
                <a:ea typeface="微軟正黑體" panose="020B0604030504040204" pitchFamily="34" charset="-120"/>
              </a:rPr>
              <a:t>hw5_1.Rdata</a:t>
            </a:r>
            <a:r>
              <a:rPr lang="zh-CN" altLang="en-US" sz="2000" dirty="0">
                <a:latin typeface="微軟正黑體" panose="020B0604030504040204" pitchFamily="34" charset="-120"/>
                <a:ea typeface="微軟正黑體" panose="020B0604030504040204" pitchFamily="34" charset="-120"/>
              </a:rPr>
              <a:t>所示。請建立投保人年齡的</a:t>
            </a:r>
            <a:r>
              <a:rPr lang="en-US" altLang="zh-CN" sz="2000" dirty="0">
                <a:latin typeface="微軟正黑體" panose="020B0604030504040204" pitchFamily="34" charset="-120"/>
                <a:ea typeface="微軟正黑體" panose="020B0604030504040204" pitchFamily="34" charset="-120"/>
              </a:rPr>
              <a:t>90%</a:t>
            </a:r>
            <a:r>
              <a:rPr lang="zh-CN" altLang="en-US" sz="2000" dirty="0">
                <a:latin typeface="微軟正黑體" panose="020B0604030504040204" pitchFamily="34" charset="-120"/>
                <a:ea typeface="微軟正黑體" panose="020B0604030504040204" pitchFamily="34" charset="-120"/>
              </a:rPr>
              <a:t>的信賴區間。</a:t>
            </a:r>
            <a:endParaRPr lang="en-US" altLang="zh-CN"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CN" altLang="en-US" sz="2000" dirty="0"/>
              <a:t>計算投保人年齡的</a:t>
            </a:r>
            <a:r>
              <a:rPr lang="en-US" altLang="zh-CN" sz="2000" dirty="0"/>
              <a:t>90%</a:t>
            </a:r>
            <a:r>
              <a:rPr lang="zh-CN" altLang="en-US" sz="2000" dirty="0"/>
              <a:t>的信賴區間</a:t>
            </a:r>
            <a:r>
              <a:rPr lang="en-US" altLang="zh-CN" sz="2000" dirty="0"/>
              <a:t>(</a:t>
            </a:r>
            <a:r>
              <a:rPr lang="zh-CN" altLang="en-US" sz="2000" dirty="0"/>
              <a:t>使用</a:t>
            </a:r>
            <a:r>
              <a:rPr lang="en-US" altLang="zh-CN" sz="2000" dirty="0" err="1"/>
              <a:t>Z.test</a:t>
            </a:r>
            <a:r>
              <a:rPr lang="zh-CN" altLang="en-US" sz="2000" dirty="0"/>
              <a:t>函數</a:t>
            </a:r>
            <a:r>
              <a:rPr lang="en-US" altLang="zh-CN" sz="2000" dirty="0"/>
              <a:t>)</a:t>
            </a:r>
            <a:r>
              <a:rPr lang="zh-CN" altLang="en-US" sz="2000" dirty="0"/>
              <a:t>。</a:t>
            </a:r>
            <a:endParaRPr lang="en-US" altLang="zh-CN" sz="2000" dirty="0"/>
          </a:p>
          <a:p>
            <a:pPr marL="457200" indent="-457200">
              <a:buFont typeface="+mj-ea"/>
              <a:buAutoNum type="ea1ChtPeriod"/>
            </a:pPr>
            <a:r>
              <a:rPr lang="zh-CN" altLang="en-US" sz="2000" dirty="0"/>
              <a:t>只輸出信賴區間的資訊。</a:t>
            </a:r>
            <a:endParaRPr lang="en-US" altLang="zh-TW" sz="2000" dirty="0"/>
          </a:p>
          <a:p>
            <a:endParaRPr lang="en-US" altLang="zh-TW" dirty="0"/>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325884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8" y="812874"/>
            <a:ext cx="9144000" cy="551691"/>
          </a:xfrm>
        </p:spPr>
        <p:txBody>
          <a:bodyPr>
            <a:normAutofit fontScale="90000"/>
          </a:bodyPr>
          <a:lstStyle/>
          <a:p>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4278094"/>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11.</a:t>
                </a:r>
                <a:r>
                  <a:rPr lang="zh-CN" altLang="en-US" sz="2000" dirty="0">
                    <a:latin typeface="微軟正黑體" panose="020B0604030504040204" pitchFamily="34" charset="-120"/>
                    <a:ea typeface="微軟正黑體" panose="020B0604030504040204" pitchFamily="34" charset="-120"/>
                  </a:rPr>
                  <a:t>雲林科技大學準備採取一項學生上網收費的措施，為瞭解男女學生對這一措施的看法是否有差異，分別抽取了</a:t>
                </a:r>
                <a:r>
                  <a:rPr lang="en-US" altLang="zh-CN" sz="2000" dirty="0">
                    <a:latin typeface="微軟正黑體" panose="020B0604030504040204" pitchFamily="34" charset="-120"/>
                    <a:ea typeface="微軟正黑體" panose="020B0604030504040204" pitchFamily="34" charset="-120"/>
                  </a:rPr>
                  <a:t>200</a:t>
                </a:r>
                <a:r>
                  <a:rPr lang="zh-CN" altLang="en-US" sz="2000" dirty="0">
                    <a:latin typeface="微軟正黑體" panose="020B0604030504040204" pitchFamily="34" charset="-120"/>
                    <a:ea typeface="微軟正黑體" panose="020B0604030504040204" pitchFamily="34" charset="-120"/>
                  </a:rPr>
                  <a:t>名男學生和</a:t>
                </a:r>
                <a:r>
                  <a:rPr lang="en-US" altLang="zh-CN" sz="2000" dirty="0">
                    <a:latin typeface="微軟正黑體" panose="020B0604030504040204" pitchFamily="34" charset="-120"/>
                    <a:ea typeface="微軟正黑體" panose="020B0604030504040204" pitchFamily="34" charset="-120"/>
                  </a:rPr>
                  <a:t>200</a:t>
                </a:r>
                <a:r>
                  <a:rPr lang="zh-CN" altLang="en-US" sz="2000" dirty="0">
                    <a:latin typeface="微軟正黑體" panose="020B0604030504040204" pitchFamily="34" charset="-120"/>
                    <a:ea typeface="微軟正黑體" panose="020B0604030504040204" pitchFamily="34" charset="-120"/>
                  </a:rPr>
                  <a:t>名女學生進行調查。其中的一個問題是</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「你是否贊成採取上網收費的措施？」其中男學生表示贊成的比例為</a:t>
                </a:r>
                <a:r>
                  <a:rPr lang="en-US" altLang="zh-CN" sz="2000" dirty="0">
                    <a:latin typeface="微軟正黑體" panose="020B0604030504040204" pitchFamily="34" charset="-120"/>
                    <a:ea typeface="微軟正黑體" panose="020B0604030504040204" pitchFamily="34" charset="-120"/>
                  </a:rPr>
                  <a:t>27%</a:t>
                </a:r>
                <a:r>
                  <a:rPr lang="zh-CN" altLang="en-US" sz="2000" dirty="0">
                    <a:latin typeface="微軟正黑體" panose="020B0604030504040204" pitchFamily="34" charset="-120"/>
                    <a:ea typeface="微軟正黑體" panose="020B0604030504040204" pitchFamily="34" charset="-120"/>
                  </a:rPr>
                  <a:t>，女學生的贊成比例為</a:t>
                </a:r>
                <a:r>
                  <a:rPr lang="en-US" altLang="zh-CN" sz="2000" dirty="0">
                    <a:latin typeface="微軟正黑體" panose="020B0604030504040204" pitchFamily="34" charset="-120"/>
                    <a:ea typeface="微軟正黑體" panose="020B0604030504040204" pitchFamily="34" charset="-120"/>
                  </a:rPr>
                  <a:t>35%</a:t>
                </a:r>
                <a:r>
                  <a:rPr lang="zh-CN" altLang="en-US" sz="2000" dirty="0">
                    <a:latin typeface="微軟正黑體" panose="020B0604030504040204" pitchFamily="34" charset="-120"/>
                    <a:ea typeface="微軟正黑體" panose="020B0604030504040204" pitchFamily="34" charset="-120"/>
                  </a:rPr>
                  <a:t>。調查者認為，男學生中表示贊成的比例顯著低於女學生。取顯著水準</a:t>
                </a:r>
                <a14:m>
                  <m:oMath xmlns:m="http://schemas.openxmlformats.org/officeDocument/2006/math">
                    <m:r>
                      <a:rPr lang="zh-CN" altLang="en-US" sz="2000" i="1">
                        <a:latin typeface="Cambria Math" panose="02040503050406030204" pitchFamily="18" charset="0"/>
                        <a:ea typeface="微軟正黑體" panose="020B0604030504040204" pitchFamily="34" charset="-120"/>
                      </a:rPr>
                      <m:t>𝛼</m:t>
                    </m:r>
                    <m:r>
                      <a:rPr lang="en-US" altLang="zh-CN" sz="2000" i="1">
                        <a:latin typeface="Cambria Math" panose="02040503050406030204" pitchFamily="18" charset="0"/>
                        <a:ea typeface="微軟正黑體" panose="020B0604030504040204" pitchFamily="34" charset="-120"/>
                      </a:rPr>
                      <m:t>=</m:t>
                    </m:r>
                  </m:oMath>
                </a14:m>
                <a:r>
                  <a:rPr lang="en-US" altLang="zh-CN" sz="2000" dirty="0">
                    <a:latin typeface="微軟正黑體" panose="020B0604030504040204" pitchFamily="34" charset="-120"/>
                    <a:ea typeface="微軟正黑體" panose="020B0604030504040204" pitchFamily="34" charset="-120"/>
                  </a:rPr>
                  <a:t>0.05</a:t>
                </a:r>
                <a:r>
                  <a:rPr lang="zh-CN" altLang="en-US" sz="2000" dirty="0">
                    <a:latin typeface="微軟正黑體" panose="020B0604030504040204" pitchFamily="34" charset="-120"/>
                    <a:ea typeface="微軟正黑體" panose="020B0604030504040204" pitchFamily="34" charset="-120"/>
                  </a:rPr>
                  <a:t>，樣本提供的證據是否支持調查這的看法</a:t>
                </a:r>
                <a:r>
                  <a:rPr lang="en-US" altLang="zh-CN" sz="2000" dirty="0">
                    <a:latin typeface="微軟正黑體" panose="020B0604030504040204" pitchFamily="34" charset="-120"/>
                    <a:ea typeface="微軟正黑體" panose="020B0604030504040204" pitchFamily="34" charset="-120"/>
                  </a:rPr>
                  <a:t>?</a:t>
                </a:r>
              </a:p>
              <a:p>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設</a:t>
                </a:r>
                <a14:m>
                  <m:oMath xmlns:m="http://schemas.openxmlformats.org/officeDocument/2006/math">
                    <m:sSub>
                      <m:sSubPr>
                        <m:ctrlPr>
                          <a:rPr lang="en-US" altLang="zh-CN" sz="2000" i="1" smtClean="0">
                            <a:latin typeface="Cambria Math" panose="02040503050406030204" pitchFamily="18" charset="0"/>
                            <a:ea typeface="微軟正黑體" panose="020B0604030504040204" pitchFamily="34" charset="-120"/>
                          </a:rPr>
                        </m:ctrlPr>
                      </m:sSubPr>
                      <m:e>
                        <m:r>
                          <a:rPr lang="en-US" altLang="zh-CN" sz="2000" b="0" i="1" smtClean="0">
                            <a:latin typeface="Cambria Math" panose="02040503050406030204" pitchFamily="18" charset="0"/>
                            <a:ea typeface="微軟正黑體" panose="020B0604030504040204" pitchFamily="34" charset="-120"/>
                          </a:rPr>
                          <m:t>𝑝</m:t>
                        </m:r>
                      </m:e>
                      <m:sub>
                        <m:r>
                          <a:rPr lang="en-US" altLang="zh-CN" sz="2000" i="1">
                            <a:latin typeface="Cambria Math" panose="02040503050406030204" pitchFamily="18" charset="0"/>
                            <a:ea typeface="微軟正黑體" panose="020B0604030504040204" pitchFamily="34" charset="-120"/>
                          </a:rPr>
                          <m:t>1</m:t>
                        </m:r>
                      </m:sub>
                    </m:sSub>
                  </m:oMath>
                </a14:m>
                <a:r>
                  <a:rPr lang="zh-CN" altLang="en-US" sz="2000" dirty="0">
                    <a:latin typeface="微軟正黑體" panose="020B0604030504040204" pitchFamily="34" charset="-120"/>
                    <a:ea typeface="微軟正黑體" panose="020B0604030504040204" pitchFamily="34" charset="-120"/>
                  </a:rPr>
                  <a:t>為男學生中表示贊成的比例，</a:t>
                </a:r>
                <a14:m>
                  <m:oMath xmlns:m="http://schemas.openxmlformats.org/officeDocument/2006/math">
                    <m:sSub>
                      <m:sSubPr>
                        <m:ctrlPr>
                          <a:rPr lang="en-US" altLang="zh-CN" sz="2000" i="1" smtClean="0">
                            <a:latin typeface="Cambria Math" panose="02040503050406030204" pitchFamily="18" charset="0"/>
                            <a:ea typeface="微軟正黑體" panose="020B0604030504040204" pitchFamily="34" charset="-120"/>
                          </a:rPr>
                        </m:ctrlPr>
                      </m:sSubPr>
                      <m:e>
                        <m:r>
                          <a:rPr lang="en-US" altLang="zh-CN" sz="2000" b="0" i="1" smtClean="0">
                            <a:latin typeface="Cambria Math" panose="02040503050406030204" pitchFamily="18" charset="0"/>
                            <a:ea typeface="微軟正黑體" panose="020B0604030504040204" pitchFamily="34" charset="-120"/>
                          </a:rPr>
                          <m:t>𝑝</m:t>
                        </m:r>
                      </m:e>
                      <m:sub>
                        <m:r>
                          <a:rPr lang="en-US" altLang="zh-CN" sz="2000" i="1">
                            <a:latin typeface="Cambria Math" panose="02040503050406030204" pitchFamily="18" charset="0"/>
                            <a:ea typeface="微軟正黑體" panose="020B0604030504040204" pitchFamily="34" charset="-120"/>
                          </a:rPr>
                          <m:t>2</m:t>
                        </m:r>
                      </m:sub>
                    </m:sSub>
                  </m:oMath>
                </a14:m>
                <a:r>
                  <a:rPr lang="zh-CN" altLang="en-US" sz="2000" dirty="0">
                    <a:latin typeface="微軟正黑體" panose="020B0604030504040204" pitchFamily="34" charset="-120"/>
                    <a:ea typeface="微軟正黑體" panose="020B0604030504040204" pitchFamily="34" charset="-120"/>
                  </a:rPr>
                  <a:t>為女學生中表示贊成的比例。</a:t>
                </a:r>
                <a:r>
                  <a:rPr lang="en-US" altLang="zh-CN" sz="2000" dirty="0">
                    <a:latin typeface="微軟正黑體" panose="020B0604030504040204" pitchFamily="34" charset="-120"/>
                    <a:ea typeface="微軟正黑體" panose="020B0604030504040204" pitchFamily="34" charset="-120"/>
                  </a:rPr>
                  <a:t>)</a:t>
                </a:r>
              </a:p>
              <a:p>
                <a:endParaRPr lang="en-US" altLang="zh-TW"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TW" altLang="zh-TW" sz="2000" dirty="0">
                    <a:latin typeface="微軟正黑體" panose="020B0604030504040204" pitchFamily="34" charset="-120"/>
                  </a:rPr>
                  <a:t>請</a:t>
                </a:r>
                <a:r>
                  <a:rPr lang="zh-TW" altLang="en-US" sz="2000" dirty="0">
                    <a:latin typeface="微軟正黑體" panose="020B0604030504040204" pitchFamily="34" charset="-120"/>
                  </a:rPr>
                  <a:t>使用</a:t>
                </a:r>
                <a:r>
                  <a:rPr lang="en-US" altLang="zh-TW" sz="2000" dirty="0">
                    <a:latin typeface="微軟正黑體" panose="020B0604030504040204" pitchFamily="34" charset="-120"/>
                  </a:rPr>
                  <a:t>R</a:t>
                </a:r>
                <a:r>
                  <a:rPr lang="zh-TW" altLang="en-US" sz="2000" dirty="0">
                    <a:latin typeface="微軟正黑體" panose="020B0604030504040204" pitchFamily="34" charset="-120"/>
                  </a:rPr>
                  <a:t>語言定義出詳細求解過程。</a:t>
                </a:r>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依題意建立虛無假設和對立假設。</a:t>
                </a:r>
                <a:endParaRPr lang="en-US" altLang="zh-TW" sz="2000" dirty="0">
                  <a:latin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rPr>
                  <a:t>利用</a:t>
                </a:r>
                <a:r>
                  <a:rPr lang="en-US" altLang="zh-CN" sz="2000" dirty="0">
                    <a:latin typeface="微軟正黑體" panose="020B0604030504040204" pitchFamily="34" charset="-120"/>
                  </a:rPr>
                  <a:t>#</a:t>
                </a:r>
                <a:r>
                  <a:rPr lang="zh-CN" altLang="en-US" sz="2000" dirty="0">
                    <a:latin typeface="微軟正黑體" panose="020B0604030504040204" pitchFamily="34" charset="-120"/>
                  </a:rPr>
                  <a:t>將看到的結果描述在該題結尾。</a:t>
                </a:r>
                <a:endParaRPr lang="en-US" altLang="zh-TW" sz="2000" dirty="0">
                  <a:latin typeface="微軟正黑體" panose="020B0604030504040204" pitchFamily="34" charset="-120"/>
                </a:endParaRPr>
              </a:p>
              <a:p>
                <a:endParaRPr lang="en-US" altLang="zh-TW" dirty="0"/>
              </a:p>
              <a:p>
                <a:endParaRPr lang="en-US" altLang="zh-TW" dirty="0"/>
              </a:p>
              <a:p>
                <a:endParaRPr lang="en-US" altLang="zh-TW" dirty="0"/>
              </a:p>
              <a:p>
                <a:endParaRPr lang="en-US" altLang="zh-TW" dirty="0"/>
              </a:p>
            </p:txBody>
          </p:sp>
        </mc:Choice>
        <mc:Fallback xmlns="">
          <p:sp>
            <p:nvSpPr>
              <p:cNvPr id="4" name="文字方塊 3">
                <a:extLst>
                  <a:ext uri="{FF2B5EF4-FFF2-40B4-BE49-F238E27FC236}">
                    <a16:creationId xmlns:a16="http://schemas.microsoft.com/office/drawing/2014/main" id="{8A097DE1-07BF-46EB-BF66-E0AE222E2269}"/>
                  </a:ext>
                </a:extLst>
              </p:cNvPr>
              <p:cNvSpPr txBox="1">
                <a:spLocks noRot="1" noChangeAspect="1" noMove="1" noResize="1" noEditPoints="1" noAdjustHandles="1" noChangeArrowheads="1" noChangeShapeType="1" noTextEdit="1"/>
              </p:cNvSpPr>
              <p:nvPr/>
            </p:nvSpPr>
            <p:spPr>
              <a:xfrm>
                <a:off x="1523998" y="1364565"/>
                <a:ext cx="9143999" cy="4278094"/>
              </a:xfrm>
              <a:prstGeom prst="rect">
                <a:avLst/>
              </a:prstGeom>
              <a:blipFill>
                <a:blip r:embed="rId2"/>
                <a:stretch>
                  <a:fillRect l="-867" t="-855" r="-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481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5201424"/>
          </a:xfrm>
          <a:prstGeom prst="rect">
            <a:avLst/>
          </a:prstGeom>
          <a:noFill/>
        </p:spPr>
        <p:txBody>
          <a:bodyPr wrap="square" rtlCol="0">
            <a:spAutoFit/>
          </a:bodyPr>
          <a:lstStyle/>
          <a:p>
            <a:r>
              <a:rPr lang="en-US" altLang="zh-TW" sz="2000" dirty="0">
                <a:latin typeface="微軟正黑體" panose="020B0604030504040204" pitchFamily="34" charset="-120"/>
              </a:rPr>
              <a:t>12.</a:t>
            </a:r>
            <a:r>
              <a:rPr lang="zh-CN" altLang="en-US" sz="2000" dirty="0">
                <a:latin typeface="微軟正黑體" panose="020B0604030504040204" pitchFamily="34" charset="-120"/>
                <a:ea typeface="微軟正黑體" panose="020B0604030504040204" pitchFamily="34" charset="-120"/>
              </a:rPr>
              <a:t>雲林縣古坑鄉有一家房地產開發公司準備購進一批燈泡，公司打算在兩家供應商之間選擇一家購買。兩家供應商生產的燈泡平均使用的壽命差別不大，價格也相仿，考慮的主要因素就是燈泡使用壽命的變異數大小。如果變異數相同，那就選擇較近的一家進貨。</a:t>
            </a:r>
            <a:endParaRPr lang="en-US" altLang="zh-CN" sz="2000" dirty="0">
              <a:latin typeface="微軟正黑體" panose="020B0604030504040204" pitchFamily="34" charset="-120"/>
              <a:ea typeface="微軟正黑體" panose="020B0604030504040204" pitchFamily="34" charset="-120"/>
            </a:endParaRPr>
          </a:p>
          <a:p>
            <a:r>
              <a:rPr lang="zh-CN" altLang="en-US" sz="2000" dirty="0">
                <a:latin typeface="微軟正黑體" panose="020B0604030504040204" pitchFamily="34" charset="-120"/>
                <a:ea typeface="微軟正黑體" panose="020B0604030504040204" pitchFamily="34" charset="-120"/>
              </a:rPr>
              <a:t>為此，公司管理人員對兩家供應商提供的各</a:t>
            </a:r>
            <a:r>
              <a:rPr lang="en-US" altLang="zh-CN" sz="2000" dirty="0">
                <a:latin typeface="微軟正黑體" panose="020B0604030504040204" pitchFamily="34" charset="-120"/>
                <a:ea typeface="微軟正黑體" panose="020B0604030504040204" pitchFamily="34" charset="-120"/>
              </a:rPr>
              <a:t>20</a:t>
            </a:r>
            <a:r>
              <a:rPr lang="zh-CN" altLang="en-US" sz="2000" dirty="0">
                <a:latin typeface="微軟正黑體" panose="020B0604030504040204" pitchFamily="34" charset="-120"/>
                <a:ea typeface="微軟正黑體" panose="020B0604030504040204" pitchFamily="34" charset="-120"/>
              </a:rPr>
              <a:t>個樣品進行了檢測，得到了資料</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單位</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小時</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，如資料</a:t>
            </a:r>
            <a:r>
              <a:rPr lang="en-US" altLang="zh-CN" sz="2000" dirty="0">
                <a:solidFill>
                  <a:srgbClr val="FF0000"/>
                </a:solidFill>
                <a:latin typeface="微軟正黑體" panose="020B0604030504040204" pitchFamily="34" charset="-120"/>
                <a:ea typeface="微軟正黑體" panose="020B0604030504040204" pitchFamily="34" charset="-120"/>
              </a:rPr>
              <a:t>hw6_13.RData</a:t>
            </a:r>
            <a:r>
              <a:rPr lang="zh-CN" altLang="en-US" sz="2000" dirty="0">
                <a:latin typeface="微軟正黑體" panose="020B0604030504040204" pitchFamily="34" charset="-120"/>
                <a:ea typeface="微軟正黑體" panose="020B0604030504040204" pitchFamily="34" charset="-120"/>
              </a:rPr>
              <a:t>所示。檢定兩家供應商燈泡使用壽命是否有顯著差異</a:t>
            </a:r>
            <a:r>
              <a:rPr lang="en-US" altLang="zh-CN" sz="2000" dirty="0">
                <a:latin typeface="微軟正黑體" panose="020B0604030504040204" pitchFamily="34" charset="-120"/>
                <a:ea typeface="微軟正黑體" panose="020B0604030504040204" pitchFamily="34" charset="-120"/>
              </a:rPr>
              <a:t>(</a:t>
            </a:r>
            <a:r>
              <a:rPr lang="zh-CN" altLang="zh-TW" sz="2000" dirty="0"/>
              <a:t>α</a:t>
            </a:r>
            <a:r>
              <a:rPr lang="en-US" altLang="zh-CN" sz="2000" dirty="0"/>
              <a:t>=0.05</a:t>
            </a:r>
            <a:r>
              <a:rPr lang="en-US" altLang="zh-CN"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rPr>
              <a:t>。</a:t>
            </a:r>
            <a:endParaRPr lang="en-US" altLang="zh-TW" sz="2000" dirty="0">
              <a:latin typeface="微軟正黑體" panose="020B0604030504040204" pitchFamily="34" charset="-120"/>
            </a:endParaRPr>
          </a:p>
          <a:p>
            <a:endParaRPr lang="en-US" altLang="zh-TW" sz="2000" dirty="0">
              <a:latin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ea typeface="微軟正黑體" panose="020B0604030504040204" pitchFamily="34" charset="-120"/>
              </a:rPr>
              <a:t>進行兩個母體變異數比的檢定。</a:t>
            </a:r>
            <a:endParaRPr lang="en-US" altLang="zh-CN"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ea typeface="微軟正黑體" panose="020B0604030504040204" pitchFamily="34" charset="-120"/>
              </a:rPr>
              <a:t>判斷</a:t>
            </a:r>
            <a:r>
              <a:rPr lang="en-US" altLang="zh-CN" sz="2000" dirty="0">
                <a:latin typeface="微軟正黑體" panose="020B0604030504040204" pitchFamily="34" charset="-120"/>
                <a:ea typeface="微軟正黑體" panose="020B0604030504040204" pitchFamily="34" charset="-120"/>
              </a:rPr>
              <a:t>P</a:t>
            </a:r>
            <a:r>
              <a:rPr lang="zh-CN" altLang="en-US" sz="2000" dirty="0">
                <a:latin typeface="微軟正黑體" panose="020B0604030504040204" pitchFamily="34" charset="-120"/>
                <a:ea typeface="微軟正黑體" panose="020B0604030504040204" pitchFamily="34" charset="-120"/>
              </a:rPr>
              <a:t>拒絕</a:t>
            </a:r>
            <a:r>
              <a:rPr lang="en-US" altLang="zh-CN" sz="2000" dirty="0">
                <a:latin typeface="微軟正黑體" panose="020B0604030504040204" pitchFamily="34" charset="-120"/>
                <a:ea typeface="微軟正黑體" panose="020B0604030504040204" pitchFamily="34" charset="-120"/>
              </a:rPr>
              <a:t>H0 or </a:t>
            </a:r>
            <a:r>
              <a:rPr lang="zh-CN" altLang="en-US" sz="2000" dirty="0">
                <a:latin typeface="微軟正黑體" panose="020B0604030504040204" pitchFamily="34" charset="-120"/>
                <a:ea typeface="微軟正黑體" panose="020B0604030504040204" pitchFamily="34" charset="-120"/>
              </a:rPr>
              <a:t>接受</a:t>
            </a:r>
            <a:r>
              <a:rPr lang="en-US" altLang="zh-CN" sz="2000" dirty="0">
                <a:latin typeface="微軟正黑體" panose="020B0604030504040204" pitchFamily="34" charset="-120"/>
                <a:ea typeface="微軟正黑體" panose="020B0604030504040204" pitchFamily="34" charset="-120"/>
              </a:rPr>
              <a:t>H0</a:t>
            </a:r>
            <a:r>
              <a:rPr lang="zh-CN" altLang="en-US" sz="2000" dirty="0">
                <a:latin typeface="微軟正黑體" panose="020B0604030504040204" pitchFamily="34" charset="-120"/>
                <a:ea typeface="微軟正黑體" panose="020B0604030504040204" pitchFamily="34" charset="-120"/>
              </a:rPr>
              <a:t>。</a:t>
            </a:r>
            <a:endParaRPr lang="en-US" altLang="zh-CN"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rPr>
              <a:t>利用</a:t>
            </a:r>
            <a:r>
              <a:rPr lang="en-US" altLang="zh-CN" sz="2000" dirty="0">
                <a:latin typeface="微軟正黑體" panose="020B0604030504040204" pitchFamily="34" charset="-120"/>
              </a:rPr>
              <a:t>#</a:t>
            </a:r>
            <a:r>
              <a:rPr lang="zh-CN" altLang="en-US" sz="2000" dirty="0">
                <a:latin typeface="微軟正黑體" panose="020B0604030504040204" pitchFamily="34" charset="-120"/>
              </a:rPr>
              <a:t>將看到的結果描述在該題結尾。</a:t>
            </a:r>
            <a:endParaRPr lang="en-US" altLang="zh-TW" sz="2000" dirty="0">
              <a:latin typeface="微軟正黑體" panose="020B0604030504040204" pitchFamily="34" charset="-120"/>
            </a:endParaRPr>
          </a:p>
          <a:p>
            <a:pPr marL="457200" indent="-457200">
              <a:buFont typeface="+mj-ea"/>
              <a:buAutoNum type="ea1ChtPeriod"/>
            </a:pPr>
            <a:endParaRPr lang="en-US" altLang="zh-CN"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ndParaRPr>
          </a:p>
          <a:p>
            <a:endParaRPr lang="en-US" altLang="zh-TW" dirty="0"/>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75359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8"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1938992"/>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 </a:t>
            </a:r>
            <a:r>
              <a:rPr lang="zh-TW" altLang="en-US" sz="2000" dirty="0">
                <a:solidFill>
                  <a:srgbClr val="FF0000"/>
                </a:solidFill>
                <a:latin typeface="微軟正黑體" panose="020B0604030504040204" pitchFamily="34" charset="-120"/>
                <a:ea typeface="微軟正黑體" panose="020B0604030504040204" pitchFamily="34" charset="-120"/>
              </a:rPr>
              <a:t>承第一題</a:t>
            </a:r>
            <a:r>
              <a:rPr lang="zh-TW" altLang="en-US" sz="2000" dirty="0">
                <a:latin typeface="微軟正黑體" panose="020B0604030504040204" pitchFamily="34" charset="-120"/>
                <a:ea typeface="微軟正黑體" panose="020B0604030504040204" pitchFamily="34" charset="-120"/>
              </a:rPr>
              <a:t>，請按性別和家庭所在地分類的月生活費支出分別畫出點圖，</a:t>
            </a:r>
            <a:r>
              <a:rPr lang="zh-TW" altLang="zh-TW" sz="2000" dirty="0">
                <a:latin typeface="微軟正黑體" panose="020B0604030504040204" pitchFamily="34" charset="-120"/>
                <a:ea typeface="微軟正黑體" panose="020B0604030504040204" pitchFamily="34" charset="-120"/>
              </a:rPr>
              <a:t>請使用</a:t>
            </a:r>
            <a:r>
              <a:rPr lang="zh-TW" altLang="zh-TW" sz="2000" dirty="0">
                <a:solidFill>
                  <a:srgbClr val="FF0000"/>
                </a:solidFill>
                <a:latin typeface="微軟正黑體" panose="020B0604030504040204" pitchFamily="34" charset="-120"/>
                <a:ea typeface="微軟正黑體" panose="020B0604030504040204" pitchFamily="34" charset="-120"/>
              </a:rPr>
              <a:t>資料</a:t>
            </a:r>
            <a:r>
              <a:rPr lang="en-US" altLang="zh-TW" sz="2000" dirty="0">
                <a:solidFill>
                  <a:srgbClr val="FF0000"/>
                </a:solidFill>
                <a:latin typeface="微軟正黑體" panose="020B0604030504040204" pitchFamily="34" charset="-120"/>
                <a:ea typeface="微軟正黑體" panose="020B0604030504040204" pitchFamily="34" charset="-120"/>
              </a:rPr>
              <a:t>hw3_7.RData</a:t>
            </a:r>
            <a:r>
              <a:rPr lang="zh-TW" altLang="en-US" sz="2000" dirty="0">
                <a:latin typeface="微軟正黑體" panose="020B0604030504040204" pitchFamily="34" charset="-120"/>
                <a:ea typeface="微軟正黑體" panose="020B0604030504040204" pitchFamily="34" charset="-120"/>
              </a:rPr>
              <a:t>完成下列需求：</a:t>
            </a:r>
            <a:endParaRPr lang="en-US" altLang="zh-TW" sz="2000" dirty="0">
              <a:latin typeface="微軟正黑體" panose="020B0604030504040204" pitchFamily="34" charset="-120"/>
              <a:ea typeface="微軟正黑體" panose="020B0604030504040204" pitchFamily="34" charset="-120"/>
            </a:endParaRPr>
          </a:p>
          <a:p>
            <a:endParaRPr lang="zh-TW" altLang="zh-TW" sz="2000" dirty="0">
              <a:latin typeface="微軟正黑體" panose="020B0604030504040204" pitchFamily="34" charset="-120"/>
              <a:ea typeface="微軟正黑體" panose="020B0604030504040204" pitchFamily="34" charset="-120"/>
            </a:endParaRPr>
          </a:p>
          <a:p>
            <a:pPr marL="0" lvl="1" indent="-342900">
              <a:buFont typeface="+mj-ea"/>
              <a:buAutoNum type="ea1ChtPeriod"/>
            </a:pPr>
            <a:r>
              <a:rPr lang="zh-TW" altLang="en-US" sz="2000" dirty="0">
                <a:latin typeface="微軟正黑體" panose="020B0604030504040204" pitchFamily="34" charset="-120"/>
                <a:ea typeface="微軟正黑體" panose="020B0604030504040204" pitchFamily="34" charset="-120"/>
              </a:rPr>
              <a:t>按性別分類</a:t>
            </a:r>
            <a:r>
              <a:rPr lang="en-US" altLang="zh-TW" sz="2000" dirty="0">
                <a:latin typeface="微軟正黑體" panose="020B0604030504040204" pitchFamily="34" charset="-120"/>
                <a:ea typeface="微軟正黑體" panose="020B0604030504040204" pitchFamily="34" charset="-120"/>
              </a:rPr>
              <a:t>(x</a:t>
            </a:r>
            <a:r>
              <a:rPr lang="zh-CN" altLang="en-US" sz="2000" dirty="0">
                <a:latin typeface="微軟正黑體" panose="020B0604030504040204" pitchFamily="34" charset="-120"/>
                <a:ea typeface="微軟正黑體" panose="020B0604030504040204" pitchFamily="34" charset="-120"/>
              </a:rPr>
              <a:t>軸為月生活費支出、</a:t>
            </a:r>
            <a:r>
              <a:rPr lang="en-US" altLang="zh-CN" sz="2000" dirty="0">
                <a:latin typeface="微軟正黑體" panose="020B0604030504040204" pitchFamily="34" charset="-120"/>
                <a:ea typeface="微軟正黑體" panose="020B0604030504040204" pitchFamily="34" charset="-120"/>
              </a:rPr>
              <a:t>y</a:t>
            </a:r>
            <a:r>
              <a:rPr lang="zh-CN" altLang="en-US" sz="2000" dirty="0">
                <a:latin typeface="微軟正黑體" panose="020B0604030504040204" pitchFamily="34" charset="-120"/>
                <a:ea typeface="微軟正黑體" panose="020B0604030504040204" pitchFamily="34" charset="-120"/>
              </a:rPr>
              <a:t>軸為性別</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zh-TW" altLang="zh-TW" sz="2000" dirty="0">
              <a:latin typeface="微軟正黑體" panose="020B0604030504040204" pitchFamily="34" charset="-120"/>
              <a:ea typeface="微軟正黑體" panose="020B0604030504040204" pitchFamily="34" charset="-120"/>
            </a:endParaRPr>
          </a:p>
          <a:p>
            <a:pPr marL="0" lvl="1" indent="-342900">
              <a:buFont typeface="+mj-lt"/>
              <a:buAutoNum type="ea1ChtPeriod"/>
            </a:pPr>
            <a:r>
              <a:rPr lang="zh-TW" altLang="en-US" sz="2000" dirty="0">
                <a:latin typeface="微軟正黑體" panose="020B0604030504040204" pitchFamily="34" charset="-120"/>
                <a:ea typeface="微軟正黑體" panose="020B0604030504040204" pitchFamily="34" charset="-120"/>
              </a:rPr>
              <a:t>按家庭所在地分類</a:t>
            </a:r>
            <a:r>
              <a:rPr lang="en-US" altLang="zh-TW" sz="2000" dirty="0">
                <a:latin typeface="微軟正黑體" panose="020B0604030504040204" pitchFamily="34" charset="-120"/>
                <a:ea typeface="微軟正黑體" panose="020B0604030504040204" pitchFamily="34" charset="-120"/>
              </a:rPr>
              <a:t>(x</a:t>
            </a:r>
            <a:r>
              <a:rPr lang="zh-CN" altLang="en-US" sz="2000" dirty="0">
                <a:latin typeface="微軟正黑體" panose="020B0604030504040204" pitchFamily="34" charset="-120"/>
                <a:ea typeface="微軟正黑體" panose="020B0604030504040204" pitchFamily="34" charset="-120"/>
              </a:rPr>
              <a:t>軸為月生活費支出、</a:t>
            </a:r>
            <a:r>
              <a:rPr lang="en-US" altLang="zh-CN" sz="2000" dirty="0">
                <a:latin typeface="微軟正黑體" panose="020B0604030504040204" pitchFamily="34" charset="-120"/>
                <a:ea typeface="微軟正黑體" panose="020B0604030504040204" pitchFamily="34" charset="-120"/>
              </a:rPr>
              <a:t>y</a:t>
            </a:r>
            <a:r>
              <a:rPr lang="zh-CN" altLang="en-US" sz="2000" dirty="0">
                <a:latin typeface="微軟正黑體" panose="020B0604030504040204" pitchFamily="34" charset="-120"/>
                <a:ea typeface="微軟正黑體" panose="020B0604030504040204" pitchFamily="34" charset="-120"/>
              </a:rPr>
              <a:t>軸為家庭所在地</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marL="0" lvl="1" indent="-342900">
              <a:buFont typeface="+mj-lt"/>
              <a:buAutoNum type="ea1ChtPeriod"/>
            </a:pPr>
            <a:r>
              <a:rPr lang="zh-TW" altLang="en-US" sz="2000" dirty="0">
                <a:latin typeface="微軟正黑體" panose="020B0604030504040204" pitchFamily="34" charset="-120"/>
                <a:ea typeface="微軟正黑體" panose="020B0604030504040204" pitchFamily="34" charset="-120"/>
              </a:rPr>
              <a:t>明確定義出</a:t>
            </a:r>
            <a:r>
              <a:rPr lang="en-US" altLang="zh-TW" sz="2000" dirty="0">
                <a:latin typeface="微軟正黑體" panose="020B0604030504040204" pitchFamily="34" charset="-120"/>
                <a:ea typeface="微軟正黑體" panose="020B0604030504040204" pitchFamily="34" charset="-120"/>
              </a:rPr>
              <a:t>x</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y</a:t>
            </a:r>
            <a:r>
              <a:rPr lang="zh-CN" altLang="en-US" sz="2000" dirty="0">
                <a:latin typeface="微軟正黑體" panose="020B0604030504040204" pitchFamily="34" charset="-120"/>
                <a:ea typeface="微軟正黑體" panose="020B0604030504040204" pitchFamily="34" charset="-120"/>
              </a:rPr>
              <a:t>軸的屬性名稱，並將上述兩圖合併</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502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8"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2554545"/>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3.</a:t>
            </a:r>
            <a:r>
              <a:rPr lang="zh-CN" altLang="en-US" sz="2000" dirty="0">
                <a:latin typeface="微軟正黑體" panose="020B0604030504040204" pitchFamily="34" charset="-120"/>
                <a:ea typeface="微軟正黑體" panose="020B0604030504040204" pitchFamily="34" charset="-120"/>
              </a:rPr>
              <a:t>雲科的學生會想要進行一項改革措施，為了徵求雲科學生對該項改革措施的意見，在校園中隨機調查了</a:t>
            </a:r>
            <a:r>
              <a:rPr lang="en-US" altLang="zh-CN" sz="2000" dirty="0">
                <a:latin typeface="微軟正黑體" panose="020B0604030504040204" pitchFamily="34" charset="-120"/>
                <a:ea typeface="微軟正黑體" panose="020B0604030504040204" pitchFamily="34" charset="-120"/>
              </a:rPr>
              <a:t>500</a:t>
            </a:r>
            <a:r>
              <a:rPr lang="zh-CN" altLang="en-US" sz="2000" dirty="0">
                <a:latin typeface="微軟正黑體" panose="020B0604030504040204" pitchFamily="34" charset="-120"/>
                <a:ea typeface="微軟正黑體" panose="020B0604030504040204" pitchFamily="34" charset="-120"/>
              </a:rPr>
              <a:t>位雲科學生，其中</a:t>
            </a:r>
            <a:r>
              <a:rPr lang="en-US" altLang="zh-CN" sz="2000" dirty="0">
                <a:latin typeface="微軟正黑體" panose="020B0604030504040204" pitchFamily="34" charset="-120"/>
                <a:ea typeface="微軟正黑體" panose="020B0604030504040204" pitchFamily="34" charset="-120"/>
              </a:rPr>
              <a:t>325</a:t>
            </a:r>
            <a:r>
              <a:rPr lang="zh-CN" altLang="en-US" sz="2000" dirty="0">
                <a:latin typeface="微軟正黑體" panose="020B0604030504040204" pitchFamily="34" charset="-120"/>
                <a:ea typeface="微軟正黑體" panose="020B0604030504040204" pitchFamily="34" charset="-120"/>
              </a:rPr>
              <a:t>人贊成改革措施。用</a:t>
            </a:r>
            <a:r>
              <a:rPr lang="en-US" altLang="zh-CN" sz="2000" dirty="0">
                <a:latin typeface="微軟正黑體" panose="020B0604030504040204" pitchFamily="34" charset="-120"/>
                <a:ea typeface="微軟正黑體" panose="020B0604030504040204" pitchFamily="34" charset="-120"/>
              </a:rPr>
              <a:t>95%</a:t>
            </a:r>
            <a:r>
              <a:rPr lang="zh-CN" altLang="en-US" sz="2000" dirty="0">
                <a:latin typeface="微軟正黑體" panose="020B0604030504040204" pitchFamily="34" charset="-120"/>
                <a:ea typeface="微軟正黑體" panose="020B0604030504040204" pitchFamily="34" charset="-120"/>
              </a:rPr>
              <a:t>的信賴水準估計雲科學生人口中，贊成該項改革的人數比例的信賴區間。</a:t>
            </a:r>
            <a:r>
              <a:rPr lang="en-US" altLang="zh-CN" sz="2000" dirty="0">
                <a:latin typeface="微軟正黑體" panose="020B0604030504040204" pitchFamily="34" charset="-120"/>
                <a:ea typeface="微軟正黑體" panose="020B0604030504040204" pitchFamily="34" charset="-120"/>
              </a:rPr>
              <a:t>(</a:t>
            </a:r>
            <a:r>
              <a:rPr lang="zh-TW" altLang="zh-TW" sz="2000" dirty="0">
                <a:solidFill>
                  <a:srgbClr val="FF0000"/>
                </a:solidFill>
                <a:latin typeface="微軟正黑體" panose="020B0604030504040204" pitchFamily="34" charset="-120"/>
              </a:rPr>
              <a:t>請</a:t>
            </a:r>
            <a:r>
              <a:rPr lang="zh-TW" altLang="en-US" sz="2000" dirty="0">
                <a:solidFill>
                  <a:srgbClr val="FF0000"/>
                </a:solidFill>
                <a:latin typeface="微軟正黑體" panose="020B0604030504040204" pitchFamily="34" charset="-120"/>
              </a:rPr>
              <a:t>使用</a:t>
            </a:r>
            <a:r>
              <a:rPr lang="en-US" altLang="zh-TW" sz="2000" dirty="0">
                <a:solidFill>
                  <a:srgbClr val="FF0000"/>
                </a:solidFill>
                <a:latin typeface="微軟正黑體" panose="020B0604030504040204" pitchFamily="34" charset="-120"/>
              </a:rPr>
              <a:t>R</a:t>
            </a:r>
            <a:r>
              <a:rPr lang="zh-TW" altLang="en-US" sz="2000" dirty="0">
                <a:solidFill>
                  <a:srgbClr val="FF0000"/>
                </a:solidFill>
                <a:latin typeface="微軟正黑體" panose="020B0604030504040204" pitchFamily="34" charset="-120"/>
              </a:rPr>
              <a:t>語言定義出詳細求解過程</a:t>
            </a:r>
            <a:r>
              <a:rPr lang="en-US" altLang="zh-TW" sz="2000" dirty="0">
                <a:latin typeface="微軟正黑體" panose="020B0604030504040204" pitchFamily="34" charset="-120"/>
              </a:rPr>
              <a:t>)</a:t>
            </a: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ea typeface="微軟正黑體" panose="020B0604030504040204" pitchFamily="34" charset="-120"/>
              </a:rPr>
              <a:t>計算一個母體比例的信賴區間。</a:t>
            </a:r>
            <a:endParaRPr lang="en-US" altLang="zh-TW"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ea typeface="微軟正黑體" panose="020B0604030504040204" pitchFamily="34" charset="-120"/>
              </a:rPr>
              <a:t>贊成比例的</a:t>
            </a:r>
            <a:r>
              <a:rPr lang="en-US" altLang="zh-CN" sz="2000" dirty="0">
                <a:latin typeface="微軟正黑體" panose="020B0604030504040204" pitchFamily="34" charset="-120"/>
                <a:ea typeface="微軟正黑體" panose="020B0604030504040204" pitchFamily="34" charset="-120"/>
              </a:rPr>
              <a:t>95%</a:t>
            </a:r>
            <a:r>
              <a:rPr lang="zh-CN" altLang="en-US" sz="2000" dirty="0">
                <a:latin typeface="微軟正黑體" panose="020B0604030504040204" pitchFamily="34" charset="-120"/>
                <a:ea typeface="微軟正黑體" panose="020B0604030504040204" pitchFamily="34" charset="-120"/>
              </a:rPr>
              <a:t>的信賴區間。</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834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8"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1938992"/>
          </a:xfrm>
          <a:prstGeom prst="rect">
            <a:avLst/>
          </a:prstGeom>
          <a:noFill/>
        </p:spPr>
        <p:txBody>
          <a:bodyPr wrap="square" rtlCol="0">
            <a:spAutoFit/>
          </a:bodyPr>
          <a:lstStyle/>
          <a:p>
            <a:r>
              <a:rPr lang="en-US" altLang="zh-TW" sz="2000" dirty="0">
                <a:latin typeface="微軟正黑體" panose="020B0604030504040204" pitchFamily="34" charset="-120"/>
              </a:rPr>
              <a:t>4.</a:t>
            </a:r>
            <a:r>
              <a:rPr lang="zh-TW" altLang="en-US" sz="2000" dirty="0">
                <a:latin typeface="微軟正黑體" panose="020B0604030504040204" pitchFamily="34" charset="-120"/>
              </a:rPr>
              <a:t> 一家手機製造商聲稱，他們所生產的手機</a:t>
            </a:r>
            <a:r>
              <a:rPr lang="en-US" altLang="zh-TW" sz="2000" dirty="0">
                <a:latin typeface="微軟正黑體" panose="020B0604030504040204" pitchFamily="34" charset="-120"/>
              </a:rPr>
              <a:t>100</a:t>
            </a:r>
            <a:r>
              <a:rPr lang="zh-CN" altLang="en-US" sz="2000" dirty="0">
                <a:latin typeface="微軟正黑體" panose="020B0604030504040204" pitchFamily="34" charset="-120"/>
                <a:ea typeface="微軟正黑體" panose="020B0604030504040204" pitchFamily="34" charset="-120"/>
              </a:rPr>
              <a:t>隻中擁有不合格品數</a:t>
            </a:r>
            <a:r>
              <a:rPr lang="en-US" altLang="zh-CN" sz="2000" dirty="0">
                <a:latin typeface="微軟正黑體" panose="020B0604030504040204" pitchFamily="34" charset="-120"/>
                <a:ea typeface="微軟正黑體" panose="020B0604030504040204" pitchFamily="34" charset="-120"/>
              </a:rPr>
              <a:t>X</a:t>
            </a:r>
            <a:r>
              <a:rPr lang="zh-CN" altLang="en-US" sz="2000" dirty="0">
                <a:latin typeface="微軟正黑體" panose="020B0604030504040204" pitchFamily="34" charset="-120"/>
                <a:ea typeface="微軟正黑體" panose="020B0604030504040204" pitchFamily="34" charset="-120"/>
              </a:rPr>
              <a:t>及相應的機率如</a:t>
            </a:r>
            <a:r>
              <a:rPr lang="en-US" altLang="zh-CN" sz="2000" dirty="0">
                <a:solidFill>
                  <a:srgbClr val="FF0000"/>
                </a:solidFill>
                <a:latin typeface="微軟正黑體" panose="020B0604030504040204" pitchFamily="34" charset="-120"/>
                <a:ea typeface="微軟正黑體" panose="020B0604030504040204" pitchFamily="34" charset="-120"/>
              </a:rPr>
              <a:t>hw4_1RData</a:t>
            </a:r>
            <a:r>
              <a:rPr lang="zh-CN" altLang="en-US" sz="2000" dirty="0">
                <a:latin typeface="微軟正黑體" panose="020B0604030504040204" pitchFamily="34" charset="-120"/>
                <a:ea typeface="微軟正黑體" panose="020B0604030504040204" pitchFamily="34" charset="-120"/>
              </a:rPr>
              <a:t>所示。求該手機中不合格品數的期望值和標準差</a:t>
            </a:r>
            <a:r>
              <a:rPr lang="zh-TW" altLang="en-US" sz="2000" dirty="0">
                <a:latin typeface="微軟正黑體" panose="020B0604030504040204" pitchFamily="34" charset="-120"/>
              </a:rPr>
              <a:t>：</a:t>
            </a:r>
            <a:endParaRPr lang="en-US" altLang="zh-TW" sz="2000" dirty="0">
              <a:latin typeface="微軟正黑體" panose="020B0604030504040204" pitchFamily="34" charset="-120"/>
            </a:endParaRPr>
          </a:p>
          <a:p>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計算期望值</a:t>
            </a:r>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計算變異數</a:t>
            </a:r>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計算標準差</a:t>
            </a:r>
            <a:endParaRPr lang="en-US" altLang="zh-TW" sz="2000" dirty="0">
              <a:latin typeface="微軟正黑體" panose="020B0604030504040204" pitchFamily="34" charset="-120"/>
            </a:endParaRPr>
          </a:p>
        </p:txBody>
      </p:sp>
    </p:spTree>
    <p:extLst>
      <p:ext uri="{BB962C8B-B14F-4D97-AF65-F5344CB8AC3E}">
        <p14:creationId xmlns:p14="http://schemas.microsoft.com/office/powerpoint/2010/main" val="269176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1323632"/>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5.</a:t>
                </a:r>
                <a:r>
                  <a:rPr lang="zh-CN" altLang="en-US" sz="2000" dirty="0">
                    <a:latin typeface="微軟正黑體" panose="020B0604030504040204" pitchFamily="34" charset="-120"/>
                    <a:ea typeface="微軟正黑體" panose="020B0604030504040204" pitchFamily="34" charset="-120"/>
                  </a:rPr>
                  <a:t>設一個母體含有五個元素，取值分別為</a:t>
                </a:r>
                <a:r>
                  <a:rPr lang="en-US" altLang="zh-TW" dirty="0">
                    <a:latin typeface="微軟正黑體" panose="020B0604030504040204" pitchFamily="34" charset="-120"/>
                    <a:ea typeface="微軟正黑體" panose="020B0604030504040204" pitchFamily="34" charset="-120"/>
                  </a:rPr>
                  <a:t>x</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=2</a:t>
                </a:r>
                <a:r>
                  <a:rPr lang="zh-TW" altLang="zh-TW"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t>
                </a:r>
                <a:r>
                  <a:rPr lang="en-US" altLang="zh-TW" baseline="-25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=4</a:t>
                </a:r>
                <a:r>
                  <a:rPr lang="zh-TW" altLang="zh-TW"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=6</a:t>
                </a:r>
                <a:r>
                  <a:rPr lang="zh-TW" altLang="zh-TW"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t>
                </a:r>
                <a:r>
                  <a:rPr lang="en-US" altLang="zh-TW" baseline="-25000" dirty="0">
                    <a:latin typeface="微軟正黑體" panose="020B0604030504040204" pitchFamily="34" charset="-120"/>
                    <a:ea typeface="微軟正黑體" panose="020B0604030504040204" pitchFamily="34" charset="-120"/>
                  </a:rPr>
                  <a:t>4</a:t>
                </a:r>
                <a:r>
                  <a:rPr lang="en-US" altLang="zh-TW" dirty="0">
                    <a:latin typeface="微軟正黑體" panose="020B0604030504040204" pitchFamily="34" charset="-120"/>
                    <a:ea typeface="微軟正黑體" panose="020B0604030504040204" pitchFamily="34" charset="-120"/>
                  </a:rPr>
                  <a:t>=8</a:t>
                </a:r>
                <a:r>
                  <a:rPr lang="zh-TW" altLang="zh-TW"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t>
                </a:r>
                <a:r>
                  <a:rPr lang="en-US" altLang="zh-TW" baseline="-25000" dirty="0">
                    <a:latin typeface="微軟正黑體" panose="020B0604030504040204" pitchFamily="34" charset="-120"/>
                    <a:ea typeface="微軟正黑體" panose="020B0604030504040204" pitchFamily="34" charset="-120"/>
                  </a:rPr>
                  <a:t>5</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。該母體中採取重複採樣方法抽取樣本量為</a:t>
                </a:r>
                <a:r>
                  <a:rPr lang="en-US" altLang="zh-TW" dirty="0">
                    <a:latin typeface="微軟正黑體" panose="020B0604030504040204" pitchFamily="34" charset="-120"/>
                    <a:ea typeface="微軟正黑體" panose="020B0604030504040204" pitchFamily="34" charset="-120"/>
                  </a:rPr>
                  <a:t>n=2</a:t>
                </a:r>
                <a:r>
                  <a:rPr lang="zh-CN" altLang="en-US" dirty="0">
                    <a:latin typeface="微軟正黑體" panose="020B0604030504040204" pitchFamily="34" charset="-120"/>
                    <a:ea typeface="微軟正黑體" panose="020B0604030504040204" pitchFamily="34" charset="-120"/>
                  </a:rPr>
                  <a:t>的所有可能樣本，寫出樣本平均</a:t>
                </a:r>
                <a14:m>
                  <m:oMath xmlns:m="http://schemas.openxmlformats.org/officeDocument/2006/math">
                    <m:acc>
                      <m:accPr>
                        <m:chr m:val="̅"/>
                        <m:ctrlPr>
                          <a:rPr lang="en-US" altLang="zh-CN" sz="2000" i="1" dirty="0" smtClean="0">
                            <a:latin typeface="Cambria Math" panose="02040503050406030204" pitchFamily="18" charset="0"/>
                          </a:rPr>
                        </m:ctrlPr>
                      </m:accPr>
                      <m:e>
                        <m:r>
                          <a:rPr lang="en-US" altLang="zh-CN" sz="2000" b="0" i="1" dirty="0" smtClean="0">
                            <a:latin typeface="Cambria Math" panose="02040503050406030204" pitchFamily="18" charset="0"/>
                          </a:rPr>
                          <m:t>𝑥</m:t>
                        </m:r>
                      </m:e>
                    </m:acc>
                    <m:r>
                      <a:rPr lang="zh-TW" altLang="en-US" sz="2000" i="1" dirty="0">
                        <a:latin typeface="Cambria Math" panose="02040503050406030204" pitchFamily="18" charset="0"/>
                      </a:rPr>
                      <m:t>的</m:t>
                    </m:r>
                    <m:r>
                      <a:rPr lang="zh-TW" altLang="en-US" sz="2000" i="1" dirty="0">
                        <a:latin typeface="Cambria Math" panose="02040503050406030204" pitchFamily="18" charset="0"/>
                        <a:ea typeface="微軟正黑體" panose="020B0604030504040204" pitchFamily="34" charset="-120"/>
                      </a:rPr>
                      <m:t>機率分配</m:t>
                    </m:r>
                  </m:oMath>
                </a14:m>
                <a:r>
                  <a:rPr lang="zh-TW" altLang="en-US" sz="2000" dirty="0">
                    <a:latin typeface="微軟正黑體" panose="020B0604030504040204" pitchFamily="34" charset="-120"/>
                    <a:ea typeface="微軟正黑體" panose="020B0604030504040204" pitchFamily="34" charset="-120"/>
                  </a:rPr>
                  <a:t>。請使用</a:t>
                </a:r>
                <a:r>
                  <a:rPr lang="zh-TW" altLang="en-US" sz="2000" dirty="0">
                    <a:solidFill>
                      <a:srgbClr val="FF0000"/>
                    </a:solidFill>
                    <a:latin typeface="微軟正黑體" panose="020B0604030504040204" pitchFamily="34" charset="-120"/>
                    <a:ea typeface="微軟正黑體" panose="020B0604030504040204" pitchFamily="34" charset="-120"/>
                  </a:rPr>
                  <a:t>資料</a:t>
                </a:r>
                <a:r>
                  <a:rPr lang="en-US" altLang="zh-TW" sz="2000" dirty="0">
                    <a:solidFill>
                      <a:srgbClr val="FF0000"/>
                    </a:solidFill>
                    <a:latin typeface="微軟正黑體" panose="020B0604030504040204" pitchFamily="34" charset="-120"/>
                    <a:ea typeface="微軟正黑體" panose="020B0604030504040204" pitchFamily="34" charset="-120"/>
                  </a:rPr>
                  <a:t>hw4_7.Rdata</a:t>
                </a:r>
                <a:r>
                  <a:rPr lang="zh-TW" altLang="en-US" sz="2000" dirty="0">
                    <a:latin typeface="微軟正黑體" panose="020B0604030504040204" pitchFamily="34" charset="-120"/>
                    <a:ea typeface="微軟正黑體" panose="020B0604030504040204" pitchFamily="34" charset="-120"/>
                  </a:rPr>
                  <a:t>繪製</a:t>
                </a:r>
                <a:r>
                  <a:rPr lang="zh-TW" altLang="en-US" sz="2000" dirty="0">
                    <a:solidFill>
                      <a:srgbClr val="FF0000"/>
                    </a:solidFill>
                    <a:latin typeface="微軟正黑體" panose="020B0604030504040204" pitchFamily="34" charset="-120"/>
                    <a:ea typeface="微軟正黑體" panose="020B0604030504040204" pitchFamily="34" charset="-120"/>
                  </a:rPr>
                  <a:t>母體分配</a:t>
                </a:r>
                <a:r>
                  <a:rPr lang="zh-TW" altLang="en-US" sz="2000" dirty="0">
                    <a:latin typeface="微軟正黑體" panose="020B0604030504040204" pitchFamily="34" charset="-120"/>
                    <a:ea typeface="微軟正黑體" panose="020B0604030504040204" pitchFamily="34" charset="-120"/>
                  </a:rPr>
                  <a:t>和</a:t>
                </a:r>
                <a:r>
                  <a:rPr lang="zh-TW" altLang="en-US" sz="2000" dirty="0">
                    <a:solidFill>
                      <a:srgbClr val="FF0000"/>
                    </a:solidFill>
                    <a:latin typeface="微軟正黑體" panose="020B0604030504040204" pitchFamily="34" charset="-120"/>
                    <a:ea typeface="微軟正黑體" panose="020B0604030504040204" pitchFamily="34" charset="-120"/>
                  </a:rPr>
                  <a:t>樣本平均數</a:t>
                </a:r>
                <a:r>
                  <a:rPr lang="zh-TW" altLang="en-US" sz="2000" dirty="0">
                    <a:latin typeface="微軟正黑體" panose="020B0604030504040204" pitchFamily="34" charset="-120"/>
                    <a:ea typeface="微軟正黑體" panose="020B0604030504040204" pitchFamily="34" charset="-120"/>
                  </a:rPr>
                  <a:t>的分配圖。</a:t>
                </a:r>
                <a:endParaRPr lang="zh-TW"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p:txBody>
          </p:sp>
        </mc:Choice>
        <mc:Fallback xmlns="">
          <p:sp>
            <p:nvSpPr>
              <p:cNvPr id="4" name="文字方塊 3">
                <a:extLst>
                  <a:ext uri="{FF2B5EF4-FFF2-40B4-BE49-F238E27FC236}">
                    <a16:creationId xmlns:a16="http://schemas.microsoft.com/office/drawing/2014/main" id="{8A097DE1-07BF-46EB-BF66-E0AE222E2269}"/>
                  </a:ext>
                </a:extLst>
              </p:cNvPr>
              <p:cNvSpPr txBox="1">
                <a:spLocks noRot="1" noChangeAspect="1" noMove="1" noResize="1" noEditPoints="1" noAdjustHandles="1" noChangeArrowheads="1" noChangeShapeType="1" noTextEdit="1"/>
              </p:cNvSpPr>
              <p:nvPr/>
            </p:nvSpPr>
            <p:spPr>
              <a:xfrm>
                <a:off x="1523998" y="1364565"/>
                <a:ext cx="9143999" cy="1323632"/>
              </a:xfrm>
              <a:prstGeom prst="rect">
                <a:avLst/>
              </a:prstGeom>
              <a:blipFill>
                <a:blip r:embed="rId2"/>
                <a:stretch>
                  <a:fillRect l="-667" t="-2765" r="-34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1766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4708981"/>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6.</a:t>
            </a:r>
            <a:r>
              <a:rPr lang="zh-CN" altLang="en-US" sz="2000" dirty="0">
                <a:latin typeface="微軟正黑體" panose="020B0604030504040204" pitchFamily="34" charset="-120"/>
                <a:ea typeface="微軟正黑體" panose="020B0604030504040204" pitchFamily="34" charset="-120"/>
              </a:rPr>
              <a:t>一種建材的長度要求</a:t>
            </a:r>
            <a:r>
              <a:rPr lang="en-US" altLang="zh-CN" sz="2000" dirty="0">
                <a:latin typeface="微軟正黑體" panose="020B0604030504040204" pitchFamily="34" charset="-120"/>
                <a:ea typeface="微軟正黑體" panose="020B0604030504040204" pitchFamily="34" charset="-120"/>
              </a:rPr>
              <a:t>15CM</a:t>
            </a:r>
            <a:r>
              <a:rPr lang="zh-CN" altLang="en-US" sz="2000" dirty="0">
                <a:latin typeface="微軟正黑體" panose="020B0604030504040204" pitchFamily="34" charset="-120"/>
                <a:ea typeface="微軟正黑體" panose="020B0604030504040204" pitchFamily="34" charset="-120"/>
              </a:rPr>
              <a:t>，高於或低於該標準均被認為是不合格的。雲林某公司</a:t>
            </a:r>
            <a:r>
              <a:rPr lang="zh-TW" altLang="en-US" sz="2000" dirty="0">
                <a:latin typeface="微軟正黑體" panose="020B0604030504040204" pitchFamily="34" charset="-120"/>
              </a:rPr>
              <a:t>想要採購建材時，通常都是經過招標的過程，然後對得標供應商提供的樣品進行檢定，來決定是否採購。現對一個供應商提供的</a:t>
            </a:r>
            <a:r>
              <a:rPr lang="en-US" altLang="zh-TW" sz="2000" dirty="0">
                <a:latin typeface="微軟正黑體" panose="020B0604030504040204" pitchFamily="34" charset="-120"/>
              </a:rPr>
              <a:t>10</a:t>
            </a:r>
            <a:r>
              <a:rPr lang="zh-CN" altLang="en-US" sz="2000" dirty="0">
                <a:latin typeface="微軟正黑體" panose="020B0604030504040204" pitchFamily="34" charset="-120"/>
              </a:rPr>
              <a:t>個建材樣本進行檢測，結果如下</a:t>
            </a:r>
            <a:r>
              <a:rPr lang="en-US" altLang="zh-CN" sz="2000" dirty="0">
                <a:latin typeface="微軟正黑體" panose="020B0604030504040204" pitchFamily="34" charset="-120"/>
              </a:rPr>
              <a:t>(</a:t>
            </a:r>
            <a:r>
              <a:rPr lang="zh-CN" altLang="en-US" sz="2000" dirty="0">
                <a:latin typeface="微軟正黑體" panose="020B0604030504040204" pitchFamily="34" charset="-120"/>
              </a:rPr>
              <a:t>單位</a:t>
            </a:r>
            <a:r>
              <a:rPr lang="en-US" altLang="zh-CN" sz="2000" dirty="0">
                <a:latin typeface="微軟正黑體" panose="020B0604030504040204" pitchFamily="34" charset="-120"/>
              </a:rPr>
              <a:t>:CM):</a:t>
            </a:r>
          </a:p>
          <a:p>
            <a:r>
              <a:rPr lang="en-US" altLang="zh-CN" sz="2000" dirty="0">
                <a:latin typeface="微軟正黑體" panose="020B0604030504040204" pitchFamily="34" charset="-120"/>
              </a:rPr>
              <a:t>15.2	13.8	15.0	14.8	14.9	15.4	14.3	15.2	15.0	15.3</a:t>
            </a:r>
          </a:p>
          <a:p>
            <a:r>
              <a:rPr lang="en-US" altLang="zh-CN" sz="2000" dirty="0">
                <a:latin typeface="微軟正黑體" panose="020B0604030504040204" pitchFamily="34" charset="-120"/>
              </a:rPr>
              <a:t>	</a:t>
            </a:r>
            <a:r>
              <a:rPr lang="zh-CN" altLang="en-US" sz="2000" dirty="0">
                <a:latin typeface="微軟正黑體" panose="020B0604030504040204" pitchFamily="34" charset="-120"/>
              </a:rPr>
              <a:t>假定該供應商提供的建材長度服從常態分配，在</a:t>
            </a:r>
            <a:r>
              <a:rPr lang="en-US" altLang="zh-CN" sz="2000" dirty="0">
                <a:latin typeface="微軟正黑體" panose="020B0604030504040204" pitchFamily="34" charset="-120"/>
              </a:rPr>
              <a:t>0.05</a:t>
            </a:r>
            <a:r>
              <a:rPr lang="zh-CN" altLang="en-US" sz="2000" dirty="0">
                <a:latin typeface="微軟正黑體" panose="020B0604030504040204" pitchFamily="34" charset="-120"/>
              </a:rPr>
              <a:t>的顯著水準下，檢定該供應商提供的材料是否符合要求。</a:t>
            </a:r>
            <a:r>
              <a:rPr lang="en-US" altLang="zh-CN" sz="2000" dirty="0">
                <a:latin typeface="微軟正黑體" panose="020B0604030504040204" pitchFamily="34" charset="-120"/>
              </a:rPr>
              <a:t>(</a:t>
            </a:r>
            <a:r>
              <a:rPr lang="zh-CN" altLang="en-US" sz="2000" dirty="0">
                <a:latin typeface="微軟正黑體" panose="020B0604030504040204" pitchFamily="34" charset="-120"/>
              </a:rPr>
              <a:t>資料</a:t>
            </a:r>
            <a:r>
              <a:rPr lang="en-US" altLang="zh-CN" sz="2000" dirty="0">
                <a:solidFill>
                  <a:srgbClr val="FF0000"/>
                </a:solidFill>
                <a:latin typeface="微軟正黑體" panose="020B0604030504040204" pitchFamily="34" charset="-120"/>
              </a:rPr>
              <a:t>hw6_5.RData</a:t>
            </a:r>
            <a:r>
              <a:rPr lang="en-US" altLang="zh-CN" sz="2000" dirty="0">
                <a:latin typeface="微軟正黑體" panose="020B0604030504040204" pitchFamily="34" charset="-120"/>
              </a:rPr>
              <a:t>)</a:t>
            </a:r>
          </a:p>
          <a:p>
            <a:endParaRPr lang="en-US" altLang="zh-CN" sz="2000" dirty="0">
              <a:latin typeface="微軟正黑體" panose="020B0604030504040204" pitchFamily="34" charset="-120"/>
            </a:endParaRPr>
          </a:p>
          <a:p>
            <a:pPr marL="457200" indent="-457200">
              <a:buFont typeface="+mj-ea"/>
              <a:buAutoNum type="ea1ChtPeriod"/>
            </a:pPr>
            <a:r>
              <a:rPr lang="zh-TW" altLang="zh-TW" sz="2000" dirty="0">
                <a:latin typeface="微軟正黑體" panose="020B0604030504040204" pitchFamily="34" charset="-120"/>
              </a:rPr>
              <a:t>請</a:t>
            </a:r>
            <a:r>
              <a:rPr lang="zh-TW" altLang="en-US" sz="2000" dirty="0">
                <a:latin typeface="微軟正黑體" panose="020B0604030504040204" pitchFamily="34" charset="-120"/>
              </a:rPr>
              <a:t>使用</a:t>
            </a:r>
            <a:r>
              <a:rPr lang="en-US" altLang="zh-TW" sz="2000" dirty="0">
                <a:latin typeface="微軟正黑體" panose="020B0604030504040204" pitchFamily="34" charset="-120"/>
              </a:rPr>
              <a:t>R</a:t>
            </a:r>
            <a:r>
              <a:rPr lang="zh-TW" altLang="en-US" sz="2000" dirty="0">
                <a:latin typeface="微軟正黑體" panose="020B0604030504040204" pitchFamily="34" charset="-120"/>
              </a:rPr>
              <a:t>語言定義出詳細求解過程。</a:t>
            </a:r>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依題意建立虛無假設和對立假設。</a:t>
            </a:r>
            <a:endParaRPr lang="en-US" altLang="zh-TW" sz="2000" dirty="0">
              <a:latin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rPr>
              <a:t>利用</a:t>
            </a:r>
            <a:r>
              <a:rPr lang="en-US" altLang="zh-CN" sz="2000" dirty="0">
                <a:latin typeface="微軟正黑體" panose="020B0604030504040204" pitchFamily="34" charset="-120"/>
              </a:rPr>
              <a:t>#</a:t>
            </a:r>
            <a:r>
              <a:rPr lang="zh-CN" altLang="en-US" sz="2000" dirty="0">
                <a:latin typeface="微軟正黑體" panose="020B0604030504040204" pitchFamily="34" charset="-120"/>
              </a:rPr>
              <a:t>將看到的結果描述在該題結尾。</a:t>
            </a:r>
            <a:endParaRPr lang="en-US" altLang="zh-TW" sz="2000" dirty="0">
              <a:latin typeface="微軟正黑體" panose="020B0604030504040204" pitchFamily="34" charset="-120"/>
            </a:endParaRPr>
          </a:p>
          <a:p>
            <a:endParaRPr lang="en-US" altLang="zh-CN" sz="2000" dirty="0">
              <a:latin typeface="微軟正黑體" panose="020B0604030504040204" pitchFamily="34" charset="-120"/>
            </a:endParaRPr>
          </a:p>
          <a:p>
            <a:endParaRPr lang="en-US" altLang="zh-CN" sz="2000" dirty="0">
              <a:latin typeface="微軟正黑體" panose="020B0604030504040204" pitchFamily="34" charset="-120"/>
            </a:endParaRPr>
          </a:p>
          <a:p>
            <a:endParaRPr lang="en-US" altLang="zh-CN" sz="2000" dirty="0">
              <a:latin typeface="微軟正黑體" panose="020B0604030504040204" pitchFamily="34" charset="-120"/>
            </a:endParaRPr>
          </a:p>
          <a:p>
            <a:endParaRPr lang="en-US" altLang="zh-CN" sz="2000"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5253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8" y="812874"/>
            <a:ext cx="9144000" cy="551691"/>
          </a:xfrm>
        </p:spPr>
        <p:txBody>
          <a:bodyPr>
            <a:normAutofit fontScale="90000"/>
          </a:bodyPr>
          <a:lstStyle/>
          <a:p>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4093428"/>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7.</a:t>
                </a:r>
                <a:r>
                  <a:rPr lang="zh-TW" altLang="en-US" sz="2000" dirty="0"/>
                  <a:t>雲科生態休閒農場採用自動生產線罐裝</a:t>
                </a:r>
                <a:r>
                  <a:rPr lang="en-US" altLang="zh-TW" sz="2000" dirty="0"/>
                  <a:t>100%</a:t>
                </a:r>
                <a:r>
                  <a:rPr lang="zh-CN" altLang="en-US" sz="2000" dirty="0">
                    <a:latin typeface="微軟正黑體" panose="020B0604030504040204" pitchFamily="34" charset="-120"/>
                    <a:ea typeface="微軟正黑體" panose="020B0604030504040204" pitchFamily="34" charset="-120"/>
                  </a:rPr>
                  <a:t>柳橙汁，每罐的裝填量為</a:t>
                </a:r>
                <a:r>
                  <a:rPr lang="en-US" altLang="zh-CN" sz="2000" dirty="0">
                    <a:latin typeface="微軟正黑體" panose="020B0604030504040204" pitchFamily="34" charset="-120"/>
                    <a:ea typeface="微軟正黑體" panose="020B0604030504040204" pitchFamily="34" charset="-120"/>
                  </a:rPr>
                  <a:t>640ml</a:t>
                </a:r>
                <a:r>
                  <a:rPr lang="zh-CN" altLang="en-US" sz="2000" dirty="0">
                    <a:latin typeface="微軟正黑體" panose="020B0604030504040204" pitchFamily="34" charset="-120"/>
                    <a:ea typeface="微軟正黑體" panose="020B0604030504040204" pitchFamily="34" charset="-120"/>
                  </a:rPr>
                  <a:t>，但由於受某些不可空因素的影響，每罐的田莊量會有差異。此時，不僅每罐的平均裝填量很重要，裝填量的變異數</a:t>
                </a:r>
                <a14:m>
                  <m:oMath xmlns:m="http://schemas.openxmlformats.org/officeDocument/2006/math">
                    <m:sSup>
                      <m:sSupPr>
                        <m:ctrlPr>
                          <a:rPr lang="en-US" altLang="zh-CN" sz="2000" i="1" smtClean="0">
                            <a:latin typeface="Cambria Math" panose="02040503050406030204" pitchFamily="18" charset="0"/>
                            <a:ea typeface="微軟正黑體" panose="020B0604030504040204" pitchFamily="34" charset="-120"/>
                          </a:rPr>
                        </m:ctrlPr>
                      </m:sSupPr>
                      <m:e>
                        <m:r>
                          <a:rPr lang="zh-CN" altLang="en-US" sz="2000" i="1" smtClean="0">
                            <a:latin typeface="Cambria Math" panose="02040503050406030204" pitchFamily="18" charset="0"/>
                            <a:ea typeface="微軟正黑體" panose="020B0604030504040204" pitchFamily="34" charset="-120"/>
                          </a:rPr>
                          <m:t>𝜎</m:t>
                        </m:r>
                      </m:e>
                      <m:sup>
                        <m:r>
                          <a:rPr lang="en-US" altLang="zh-CN" sz="2000" i="1">
                            <a:latin typeface="Cambria Math" panose="02040503050406030204" pitchFamily="18" charset="0"/>
                            <a:ea typeface="微軟正黑體" panose="020B0604030504040204" pitchFamily="34" charset="-120"/>
                          </a:rPr>
                          <m:t>2</m:t>
                        </m:r>
                      </m:sup>
                    </m:sSup>
                  </m:oMath>
                </a14:m>
                <a:r>
                  <a:rPr lang="zh-TW" altLang="en-US" sz="2000" dirty="0"/>
                  <a:t>同樣很重要。如果</a:t>
                </a:r>
                <a14:m>
                  <m:oMath xmlns:m="http://schemas.openxmlformats.org/officeDocument/2006/math">
                    <m:sSup>
                      <m:sSupPr>
                        <m:ctrlPr>
                          <a:rPr lang="en-US" altLang="zh-CN" sz="2000" i="1">
                            <a:latin typeface="Cambria Math" panose="02040503050406030204" pitchFamily="18" charset="0"/>
                            <a:ea typeface="微軟正黑體" panose="020B0604030504040204" pitchFamily="34" charset="-120"/>
                          </a:rPr>
                        </m:ctrlPr>
                      </m:sSupPr>
                      <m:e>
                        <m:r>
                          <a:rPr lang="zh-CN" altLang="en-US" sz="2000" i="1">
                            <a:latin typeface="Cambria Math" panose="02040503050406030204" pitchFamily="18" charset="0"/>
                            <a:ea typeface="微軟正黑體" panose="020B0604030504040204" pitchFamily="34" charset="-120"/>
                          </a:rPr>
                          <m:t>𝜎</m:t>
                        </m:r>
                      </m:e>
                      <m:sup>
                        <m:r>
                          <a:rPr lang="en-US" altLang="zh-CN" sz="2000" i="1">
                            <a:latin typeface="Cambria Math" panose="02040503050406030204" pitchFamily="18" charset="0"/>
                            <a:ea typeface="微軟正黑體" panose="020B0604030504040204" pitchFamily="34" charset="-120"/>
                          </a:rPr>
                          <m:t>2</m:t>
                        </m:r>
                      </m:sup>
                    </m:sSup>
                  </m:oMath>
                </a14:m>
                <a:r>
                  <a:rPr lang="zh-TW" altLang="en-US" sz="2000" dirty="0"/>
                  <a:t>很大，會出現田莊量太多或太少的情形，這樣，會產生生產企業不划算或是消費者不滿意的狀況。講定生產標準規定每罐填裝量的變異數不應超過</a:t>
                </a:r>
                <a:r>
                  <a:rPr lang="en-US" altLang="zh-TW" sz="2000" dirty="0"/>
                  <a:t>16ml</a:t>
                </a:r>
                <a:r>
                  <a:rPr lang="zh-TW" altLang="en-US" sz="2000" dirty="0"/>
                  <a:t>。企業品管部門抽取了</a:t>
                </a:r>
                <a:r>
                  <a:rPr lang="en-US" altLang="zh-TW" sz="2000" dirty="0"/>
                  <a:t>10</a:t>
                </a:r>
                <a:r>
                  <a:rPr lang="zh-TW" altLang="en-US" sz="2000" dirty="0"/>
                  <a:t>罐柳橙汁進行檢驗，得到的樣本資料如下</a:t>
                </a:r>
                <a:r>
                  <a:rPr lang="en-US" altLang="zh-TW" sz="2000" dirty="0"/>
                  <a:t>:</a:t>
                </a:r>
              </a:p>
              <a:p>
                <a:r>
                  <a:rPr lang="en-US" altLang="zh-TW" sz="2000" dirty="0"/>
                  <a:t>632.7	634.5	630.1	640.2	636.6	644.8	640.2	647.8	639.6	643.0</a:t>
                </a:r>
              </a:p>
              <a:p>
                <a:r>
                  <a:rPr lang="zh-CN" altLang="en-US" sz="2000" dirty="0"/>
                  <a:t>以</a:t>
                </a:r>
                <a:r>
                  <a:rPr lang="en-US" altLang="zh-CN" sz="2000" dirty="0"/>
                  <a:t>0.05</a:t>
                </a:r>
                <a:r>
                  <a:rPr lang="zh-CN" altLang="en-US" sz="2000" dirty="0"/>
                  <a:t>的顯著水準，檢定裝填量的變異數是否符合要求。</a:t>
                </a:r>
                <a:endParaRPr lang="en-US" altLang="zh-CN" sz="2000" dirty="0"/>
              </a:p>
              <a:p>
                <a:endParaRPr lang="en-US" altLang="zh-TW" sz="2000" dirty="0"/>
              </a:p>
              <a:p>
                <a:pPr marL="457200" indent="-457200">
                  <a:buFont typeface="+mj-ea"/>
                  <a:buAutoNum type="ea1ChtPeriod"/>
                </a:pPr>
                <a:r>
                  <a:rPr lang="zh-TW" altLang="zh-TW" sz="2000" dirty="0">
                    <a:latin typeface="微軟正黑體" panose="020B0604030504040204" pitchFamily="34" charset="-120"/>
                  </a:rPr>
                  <a:t>請</a:t>
                </a:r>
                <a:r>
                  <a:rPr lang="zh-TW" altLang="en-US" sz="2000" dirty="0">
                    <a:latin typeface="微軟正黑體" panose="020B0604030504040204" pitchFamily="34" charset="-120"/>
                  </a:rPr>
                  <a:t>使用</a:t>
                </a:r>
                <a:r>
                  <a:rPr lang="en-US" altLang="zh-TW" sz="2000" dirty="0">
                    <a:latin typeface="微軟正黑體" panose="020B0604030504040204" pitchFamily="34" charset="-120"/>
                  </a:rPr>
                  <a:t>R</a:t>
                </a:r>
                <a:r>
                  <a:rPr lang="zh-TW" altLang="en-US" sz="2000" dirty="0">
                    <a:latin typeface="微軟正黑體" panose="020B0604030504040204" pitchFamily="34" charset="-120"/>
                  </a:rPr>
                  <a:t>語言定義出詳細求解過程。</a:t>
                </a:r>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依題意建立虛無假設和對立假設。</a:t>
                </a:r>
                <a:endParaRPr lang="en-US" altLang="zh-TW" sz="2000" dirty="0">
                  <a:latin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rPr>
                  <a:t>利用</a:t>
                </a:r>
                <a:r>
                  <a:rPr lang="en-US" altLang="zh-CN" sz="2000" dirty="0">
                    <a:latin typeface="微軟正黑體" panose="020B0604030504040204" pitchFamily="34" charset="-120"/>
                  </a:rPr>
                  <a:t>#</a:t>
                </a:r>
                <a:r>
                  <a:rPr lang="zh-CN" altLang="en-US" sz="2000" dirty="0">
                    <a:latin typeface="微軟正黑體" panose="020B0604030504040204" pitchFamily="34" charset="-120"/>
                  </a:rPr>
                  <a:t>將看到的結果描述在該題結尾。</a:t>
                </a:r>
                <a:endParaRPr lang="en-US" altLang="zh-TW" sz="2000" dirty="0">
                  <a:latin typeface="微軟正黑體" panose="020B0604030504040204" pitchFamily="34" charset="-120"/>
                </a:endParaRPr>
              </a:p>
              <a:p>
                <a:endParaRPr lang="en-US" altLang="zh-TW" sz="2000" dirty="0"/>
              </a:p>
            </p:txBody>
          </p:sp>
        </mc:Choice>
        <mc:Fallback xmlns="">
          <p:sp>
            <p:nvSpPr>
              <p:cNvPr id="4" name="文字方塊 3">
                <a:extLst>
                  <a:ext uri="{FF2B5EF4-FFF2-40B4-BE49-F238E27FC236}">
                    <a16:creationId xmlns:a16="http://schemas.microsoft.com/office/drawing/2014/main" id="{8A097DE1-07BF-46EB-BF66-E0AE222E2269}"/>
                  </a:ext>
                </a:extLst>
              </p:cNvPr>
              <p:cNvSpPr txBox="1">
                <a:spLocks noRot="1" noChangeAspect="1" noMove="1" noResize="1" noEditPoints="1" noAdjustHandles="1" noChangeArrowheads="1" noChangeShapeType="1" noTextEdit="1"/>
              </p:cNvSpPr>
              <p:nvPr/>
            </p:nvSpPr>
            <p:spPr>
              <a:xfrm>
                <a:off x="1523998" y="1364565"/>
                <a:ext cx="9143999" cy="4093428"/>
              </a:xfrm>
              <a:prstGeom prst="rect">
                <a:avLst/>
              </a:prstGeom>
              <a:blipFill>
                <a:blip r:embed="rId2"/>
                <a:stretch>
                  <a:fillRect l="-867" t="-894" r="-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1640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5632311"/>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8.</a:t>
            </a:r>
            <a:r>
              <a:rPr lang="zh-CN" altLang="en-US" sz="2000" dirty="0">
                <a:latin typeface="微軟正黑體" panose="020B0604030504040204" pitchFamily="34" charset="-120"/>
                <a:ea typeface="微軟正黑體" panose="020B0604030504040204" pitchFamily="34" charset="-120"/>
              </a:rPr>
              <a:t>台灣</a:t>
            </a:r>
            <a:r>
              <a:rPr lang="en-US" altLang="zh-CN" sz="2000" dirty="0">
                <a:latin typeface="微軟正黑體" panose="020B0604030504040204" pitchFamily="34" charset="-120"/>
                <a:ea typeface="微軟正黑體" panose="020B0604030504040204" pitchFamily="34" charset="-120"/>
              </a:rPr>
              <a:t>PM2.5</a:t>
            </a:r>
            <a:r>
              <a:rPr lang="zh-CN" altLang="en-US" sz="2000" dirty="0">
                <a:latin typeface="微軟正黑體" panose="020B0604030504040204" pitchFamily="34" charset="-120"/>
                <a:ea typeface="微軟正黑體" panose="020B0604030504040204" pitchFamily="34" charset="-120"/>
              </a:rPr>
              <a:t>的問題日益嚴重，有雲科學生想要了解雲林縣每立方公尺空氣中的</a:t>
            </a:r>
            <a:r>
              <a:rPr lang="en-US" altLang="zh-CN" sz="2000" dirty="0">
                <a:latin typeface="微軟正黑體" panose="020B0604030504040204" pitchFamily="34" charset="-120"/>
                <a:ea typeface="微軟正黑體" panose="020B0604030504040204" pitchFamily="34" charset="-120"/>
              </a:rPr>
              <a:t>PM2.5</a:t>
            </a:r>
            <a:r>
              <a:rPr lang="zh-CN" altLang="en-US" sz="2000" dirty="0">
                <a:latin typeface="微軟正黑體" panose="020B0604030504040204" pitchFamily="34" charset="-120"/>
                <a:ea typeface="微軟正黑體" panose="020B0604030504040204" pitchFamily="34" charset="-120"/>
              </a:rPr>
              <a:t>是否服從常態分配。常態機率圖有兩種畫法，一種稱為</a:t>
            </a:r>
            <a:r>
              <a:rPr lang="en-US" altLang="zh-CN" sz="2000" dirty="0">
                <a:latin typeface="微軟正黑體" panose="020B0604030504040204" pitchFamily="34" charset="-120"/>
                <a:ea typeface="微軟正黑體" panose="020B0604030504040204" pitchFamily="34" charset="-120"/>
              </a:rPr>
              <a:t>Q-Q</a:t>
            </a:r>
            <a:r>
              <a:rPr lang="zh-CN" altLang="en-US" sz="2000" dirty="0">
                <a:latin typeface="微軟正黑體" panose="020B0604030504040204" pitchFamily="34" charset="-120"/>
                <a:ea typeface="微軟正黑體" panose="020B0604030504040204" pitchFamily="34" charset="-120"/>
              </a:rPr>
              <a:t>圖、一種稱為</a:t>
            </a:r>
            <a:r>
              <a:rPr lang="en-US" altLang="zh-CN" sz="2000" dirty="0">
                <a:latin typeface="微軟正黑體" panose="020B0604030504040204" pitchFamily="34" charset="-120"/>
                <a:ea typeface="微軟正黑體" panose="020B0604030504040204" pitchFamily="34" charset="-120"/>
              </a:rPr>
              <a:t>P-P</a:t>
            </a:r>
            <a:r>
              <a:rPr lang="zh-CN" altLang="en-US" sz="2000" dirty="0">
                <a:latin typeface="微軟正黑體" panose="020B0604030504040204" pitchFamily="34" charset="-120"/>
                <a:ea typeface="微軟正黑體" panose="020B0604030504040204" pitchFamily="34" charset="-120"/>
              </a:rPr>
              <a:t>圖。</a:t>
            </a:r>
            <a:r>
              <a:rPr lang="en-US" altLang="zh-CN" sz="2000" dirty="0">
                <a:latin typeface="微軟正黑體" panose="020B0604030504040204" pitchFamily="34" charset="-120"/>
                <a:ea typeface="微軟正黑體" panose="020B0604030504040204" pitchFamily="34" charset="-120"/>
              </a:rPr>
              <a:t>Q-Q</a:t>
            </a:r>
            <a:r>
              <a:rPr lang="zh-CN" altLang="en-US" sz="2000" dirty="0">
                <a:latin typeface="微軟正黑體" panose="020B0604030504040204" pitchFamily="34" charset="-120"/>
                <a:ea typeface="微軟正黑體" panose="020B0604030504040204" pitchFamily="34" charset="-120"/>
              </a:rPr>
              <a:t>圖是根據觀測值的實際分位數與理論分配的分位數的符合程度繪製的，有時也稱為分位數</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分位數圖。</a:t>
            </a:r>
            <a:r>
              <a:rPr lang="en-US" altLang="zh-CN" sz="2000" dirty="0">
                <a:latin typeface="微軟正黑體" panose="020B0604030504040204" pitchFamily="34" charset="-120"/>
                <a:ea typeface="微軟正黑體" panose="020B0604030504040204" pitchFamily="34" charset="-120"/>
              </a:rPr>
              <a:t>P-P</a:t>
            </a:r>
            <a:r>
              <a:rPr lang="zh-CN" altLang="en-US" sz="2000" dirty="0">
                <a:latin typeface="微軟正黑體" panose="020B0604030504040204" pitchFamily="34" charset="-120"/>
                <a:ea typeface="微軟正黑體" panose="020B0604030504040204" pitchFamily="34" charset="-120"/>
              </a:rPr>
              <a:t>圖則是根據觀測資料的累積機率和理論分配的累積機率的符合程度繪製的。請利用資料</a:t>
            </a:r>
            <a:r>
              <a:rPr lang="en-US" altLang="zh-CN" sz="2000" dirty="0">
                <a:solidFill>
                  <a:srgbClr val="FF0000"/>
                </a:solidFill>
                <a:latin typeface="微軟正黑體" panose="020B0604030504040204" pitchFamily="34" charset="-120"/>
                <a:ea typeface="微軟正黑體" panose="020B0604030504040204" pitchFamily="34" charset="-120"/>
              </a:rPr>
              <a:t>hw6_4.RData</a:t>
            </a:r>
            <a:r>
              <a:rPr lang="zh-CN" altLang="en-US" sz="2000" dirty="0">
                <a:latin typeface="微軟正黑體" panose="020B0604030504040204" pitchFamily="34" charset="-120"/>
                <a:ea typeface="微軟正黑體" panose="020B0604030504040204" pitchFamily="34" charset="-120"/>
              </a:rPr>
              <a:t>完成以下需求</a:t>
            </a:r>
            <a:r>
              <a:rPr lang="en-US" altLang="zh-CN" sz="2000" dirty="0">
                <a:latin typeface="微軟正黑體" panose="020B0604030504040204" pitchFamily="34" charset="-120"/>
                <a:ea typeface="微軟正黑體" panose="020B0604030504040204" pitchFamily="34" charset="-120"/>
              </a:rPr>
              <a:t>:</a:t>
            </a: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ea typeface="微軟正黑體" panose="020B0604030504040204" pitchFamily="34" charset="-120"/>
              </a:rPr>
              <a:t>繪製</a:t>
            </a:r>
            <a:r>
              <a:rPr lang="en-US" altLang="zh-CN" sz="2000" dirty="0">
                <a:latin typeface="微軟正黑體" panose="020B0604030504040204" pitchFamily="34" charset="-120"/>
                <a:ea typeface="微軟正黑體" panose="020B0604030504040204" pitchFamily="34" charset="-120"/>
              </a:rPr>
              <a:t>Q-Q</a:t>
            </a:r>
            <a:r>
              <a:rPr lang="zh-CN" altLang="en-US" sz="2000" dirty="0">
                <a:latin typeface="微軟正黑體" panose="020B0604030504040204" pitchFamily="34" charset="-120"/>
                <a:ea typeface="微軟正黑體" panose="020B0604030504040204" pitchFamily="34" charset="-120"/>
              </a:rPr>
              <a:t>圖與</a:t>
            </a:r>
            <a:r>
              <a:rPr lang="en-US" altLang="zh-CN" sz="2000" dirty="0">
                <a:latin typeface="微軟正黑體" panose="020B0604030504040204" pitchFamily="34" charset="-120"/>
                <a:ea typeface="微軟正黑體" panose="020B0604030504040204" pitchFamily="34" charset="-120"/>
              </a:rPr>
              <a:t>P-P</a:t>
            </a:r>
            <a:r>
              <a:rPr lang="zh-CN" altLang="en-US" sz="2000" dirty="0">
                <a:latin typeface="微軟正黑體" panose="020B0604030504040204" pitchFamily="34" charset="-120"/>
                <a:ea typeface="微軟正黑體" panose="020B0604030504040204" pitchFamily="34" charset="-120"/>
              </a:rPr>
              <a:t>圖。</a:t>
            </a:r>
            <a:endParaRPr lang="en-US" altLang="zh-CN"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ea typeface="微軟正黑體" panose="020B0604030504040204" pitchFamily="34" charset="-120"/>
              </a:rPr>
              <a:t>嘗試將自己所看到的差異利用</a:t>
            </a:r>
            <a:r>
              <a:rPr lang="en-US" altLang="zh-TW"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符號</a:t>
            </a:r>
            <a:r>
              <a:rPr lang="zh-TW" altLang="en-US" sz="2000" dirty="0">
                <a:latin typeface="微軟正黑體" panose="020B0604030504040204" pitchFamily="34" charset="-120"/>
                <a:ea typeface="微軟正黑體" panose="020B0604030504040204" pitchFamily="34" charset="-120"/>
              </a:rPr>
              <a:t>描述於程式碼下方。</a:t>
            </a:r>
            <a:endParaRPr lang="zh-TW" altLang="zh-TW" sz="2000" dirty="0">
              <a:latin typeface="微軟正黑體" panose="020B0604030504040204" pitchFamily="34" charset="-120"/>
              <a:ea typeface="微軟正黑體" panose="020B0604030504040204" pitchFamily="34" charset="-120"/>
            </a:endParaRP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zh-TW" dirty="0"/>
          </a:p>
        </p:txBody>
      </p:sp>
    </p:spTree>
    <p:extLst>
      <p:ext uri="{BB962C8B-B14F-4D97-AF65-F5344CB8AC3E}">
        <p14:creationId xmlns:p14="http://schemas.microsoft.com/office/powerpoint/2010/main" val="275267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77BB2-798C-4552-A041-2E63EE26436F}"/>
              </a:ext>
            </a:extLst>
          </p:cNvPr>
          <p:cNvSpPr>
            <a:spLocks noGrp="1"/>
          </p:cNvSpPr>
          <p:nvPr>
            <p:ph type="ctrTitle"/>
          </p:nvPr>
        </p:nvSpPr>
        <p:spPr>
          <a:xfrm>
            <a:off x="1523997" y="812874"/>
            <a:ext cx="9144000" cy="551691"/>
          </a:xfrm>
        </p:spPr>
        <p:txBody>
          <a:bodyPr>
            <a:normAutofit fontScale="90000"/>
          </a:bodyPr>
          <a:lstStyle/>
          <a:p>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A097DE1-07BF-46EB-BF66-E0AE222E2269}"/>
                  </a:ext>
                </a:extLst>
              </p:cNvPr>
              <p:cNvSpPr txBox="1"/>
              <p:nvPr/>
            </p:nvSpPr>
            <p:spPr>
              <a:xfrm>
                <a:off x="1523998" y="1364565"/>
                <a:ext cx="9143999" cy="3785652"/>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9.</a:t>
                </a:r>
                <a:r>
                  <a:rPr lang="zh-CN" altLang="en-US" sz="2000" dirty="0">
                    <a:latin typeface="微軟正黑體" panose="020B0604030504040204" pitchFamily="34" charset="-120"/>
                    <a:ea typeface="微軟正黑體" panose="020B0604030504040204" pitchFamily="34" charset="-120"/>
                  </a:rPr>
                  <a:t>承第八題，為監測空氣品質，雲林縣環保部門每隔週隊空氣中的</a:t>
                </a:r>
                <a:r>
                  <a:rPr lang="en-US" altLang="zh-CN" sz="2000" dirty="0">
                    <a:latin typeface="微軟正黑體" panose="020B0604030504040204" pitchFamily="34" charset="-120"/>
                    <a:ea typeface="微軟正黑體" panose="020B0604030504040204" pitchFamily="34" charset="-120"/>
                  </a:rPr>
                  <a:t>PM2.5</a:t>
                </a:r>
                <a:r>
                  <a:rPr lang="zh-CN" altLang="en-US" sz="2000" dirty="0">
                    <a:latin typeface="微軟正黑體" panose="020B0604030504040204" pitchFamily="34" charset="-120"/>
                    <a:ea typeface="微軟正黑體" panose="020B0604030504040204" pitchFamily="34" charset="-120"/>
                  </a:rPr>
                  <a:t>進行一次隨機測驗。已知雲林縣過去每立方公尺空氣中</a:t>
                </a:r>
                <a:r>
                  <a:rPr lang="en-US" altLang="zh-CN" sz="2000" dirty="0">
                    <a:latin typeface="微軟正黑體" panose="020B0604030504040204" pitchFamily="34" charset="-120"/>
                    <a:ea typeface="微軟正黑體" panose="020B0604030504040204" pitchFamily="34" charset="-120"/>
                  </a:rPr>
                  <a:t>PM2.5</a:t>
                </a:r>
                <a:r>
                  <a:rPr lang="zh-CN" altLang="en-US" sz="2000" dirty="0">
                    <a:latin typeface="微軟正黑體" panose="020B0604030504040204" pitchFamily="34" charset="-120"/>
                    <a:ea typeface="微軟正黑體" panose="020B0604030504040204" pitchFamily="34" charset="-120"/>
                  </a:rPr>
                  <a:t>的平均數是</a:t>
                </a:r>
                <a:r>
                  <a:rPr lang="en-US" altLang="zh-CN" sz="2000" dirty="0">
                    <a:latin typeface="微軟正黑體" panose="020B0604030504040204" pitchFamily="34" charset="-120"/>
                    <a:ea typeface="微軟正黑體" panose="020B0604030504040204" pitchFamily="34" charset="-120"/>
                  </a:rPr>
                  <a:t>82</a:t>
                </a:r>
                <a14:m>
                  <m:oMath xmlns:m="http://schemas.openxmlformats.org/officeDocument/2006/math">
                    <m:r>
                      <a:rPr lang="zh-CN" altLang="en-US" sz="2000" i="1" smtClean="0">
                        <a:latin typeface="Cambria Math" panose="02040503050406030204" pitchFamily="18" charset="0"/>
                        <a:ea typeface="微軟正黑體" panose="020B0604030504040204" pitchFamily="34" charset="-120"/>
                      </a:rPr>
                      <m:t>𝜇</m:t>
                    </m:r>
                    <m:r>
                      <a:rPr lang="en-US" altLang="zh-CN" sz="2000" b="0" i="1" smtClean="0">
                        <a:latin typeface="Cambria Math" panose="02040503050406030204" pitchFamily="18" charset="0"/>
                        <a:ea typeface="微軟正黑體" panose="020B0604030504040204" pitchFamily="34" charset="-120"/>
                      </a:rPr>
                      <m:t>𝑔</m:t>
                    </m:r>
                    <m:r>
                      <a:rPr lang="en-US" altLang="zh-CN" sz="2000" b="0" i="1" smtClean="0">
                        <a:latin typeface="Cambria Math" panose="02040503050406030204" pitchFamily="18" charset="0"/>
                        <a:ea typeface="微軟正黑體" panose="020B0604030504040204" pitchFamily="34" charset="-120"/>
                      </a:rPr>
                      <m:t>/</m:t>
                    </m:r>
                    <m:sSup>
                      <m:sSupPr>
                        <m:ctrlPr>
                          <a:rPr lang="en-US" altLang="zh-CN" sz="2000" b="0" i="1" smtClean="0">
                            <a:latin typeface="Cambria Math" panose="02040503050406030204" pitchFamily="18" charset="0"/>
                            <a:ea typeface="微軟正黑體" panose="020B0604030504040204" pitchFamily="34" charset="-120"/>
                          </a:rPr>
                        </m:ctrlPr>
                      </m:sSupPr>
                      <m:e>
                        <m:r>
                          <a:rPr lang="en-US" altLang="zh-CN" sz="2000" b="0" i="1" smtClean="0">
                            <a:latin typeface="Cambria Math" panose="02040503050406030204" pitchFamily="18" charset="0"/>
                            <a:ea typeface="微軟正黑體" panose="020B0604030504040204" pitchFamily="34" charset="-120"/>
                          </a:rPr>
                          <m:t>𝑚</m:t>
                        </m:r>
                      </m:e>
                      <m:sup>
                        <m:r>
                          <a:rPr lang="en-US" altLang="zh-CN" sz="2000" b="0" i="1" smtClean="0">
                            <a:latin typeface="Cambria Math" panose="02040503050406030204" pitchFamily="18" charset="0"/>
                            <a:ea typeface="微軟正黑體" panose="020B0604030504040204" pitchFamily="34" charset="-120"/>
                          </a:rPr>
                          <m:t>3</m:t>
                        </m:r>
                      </m:sup>
                    </m:sSup>
                  </m:oMath>
                </a14:m>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微克</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立方公尺</a:t>
                </a:r>
                <a:r>
                  <a:rPr lang="en-US" altLang="zh-CN" sz="2000" dirty="0">
                    <a:latin typeface="微軟正黑體" panose="020B0604030504040204" pitchFamily="34" charset="-120"/>
                    <a:ea typeface="微軟正黑體" panose="020B0604030504040204" pitchFamily="34" charset="-120"/>
                  </a:rPr>
                  <a:t>)</a:t>
                </a:r>
                <a:r>
                  <a:rPr lang="zh-CN" altLang="en-US" sz="2000" dirty="0">
                    <a:latin typeface="微軟正黑體" panose="020B0604030504040204" pitchFamily="34" charset="-120"/>
                    <a:ea typeface="微軟正黑體" panose="020B0604030504040204" pitchFamily="34" charset="-120"/>
                  </a:rPr>
                  <a:t>。在最近一段時間的</a:t>
                </a:r>
                <a:r>
                  <a:rPr lang="en-US" altLang="zh-CN" sz="2000" dirty="0">
                    <a:latin typeface="微軟正黑體" panose="020B0604030504040204" pitchFamily="34" charset="-120"/>
                    <a:ea typeface="微軟正黑體" panose="020B0604030504040204" pitchFamily="34" charset="-120"/>
                  </a:rPr>
                  <a:t>32</a:t>
                </a:r>
                <a:r>
                  <a:rPr lang="zh-CN" altLang="en-US" sz="2000" dirty="0">
                    <a:latin typeface="微軟正黑體" panose="020B0604030504040204" pitchFamily="34" charset="-120"/>
                    <a:ea typeface="微軟正黑體" panose="020B0604030504040204" pitchFamily="34" charset="-120"/>
                  </a:rPr>
                  <a:t>次檢測中，每立方公尺空氣中的</a:t>
                </a:r>
                <a:r>
                  <a:rPr lang="en-US" altLang="zh-CN" sz="2000" dirty="0">
                    <a:latin typeface="微軟正黑體" panose="020B0604030504040204" pitchFamily="34" charset="-120"/>
                    <a:ea typeface="微軟正黑體" panose="020B0604030504040204" pitchFamily="34" charset="-120"/>
                  </a:rPr>
                  <a:t>PM2.5</a:t>
                </a:r>
                <a:r>
                  <a:rPr lang="zh-CN" altLang="en-US" sz="2000" dirty="0">
                    <a:latin typeface="微軟正黑體" panose="020B0604030504040204" pitchFamily="34" charset="-120"/>
                    <a:ea typeface="微軟正黑體" panose="020B0604030504040204" pitchFamily="34" charset="-120"/>
                  </a:rPr>
                  <a:t>素質如</a:t>
                </a:r>
                <a:r>
                  <a:rPr lang="en-US" altLang="zh-CN" sz="2000" dirty="0">
                    <a:solidFill>
                      <a:srgbClr val="FF0000"/>
                    </a:solidFill>
                    <a:latin typeface="微軟正黑體" panose="020B0604030504040204" pitchFamily="34" charset="-120"/>
                    <a:ea typeface="微軟正黑體" panose="020B0604030504040204" pitchFamily="34" charset="-120"/>
                  </a:rPr>
                  <a:t>hw6_4RData</a:t>
                </a:r>
                <a:r>
                  <a:rPr lang="zh-CN" altLang="en-US" sz="2000" dirty="0">
                    <a:latin typeface="微軟正黑體" panose="020B0604030504040204" pitchFamily="34" charset="-120"/>
                    <a:ea typeface="微軟正黑體" panose="020B0604030504040204" pitchFamily="34" charset="-120"/>
                  </a:rPr>
                  <a:t>所示。</a:t>
                </a:r>
                <a:endParaRPr lang="en-US" altLang="zh-CN" sz="2000" dirty="0">
                  <a:latin typeface="微軟正黑體" panose="020B0604030504040204" pitchFamily="34" charset="-120"/>
                  <a:ea typeface="微軟正黑體" panose="020B0604030504040204" pitchFamily="34" charset="-120"/>
                </a:endParaRPr>
              </a:p>
              <a:p>
                <a:r>
                  <a:rPr lang="zh-CN" altLang="en-US" sz="2000" dirty="0">
                    <a:latin typeface="微軟正黑體" panose="020B0604030504040204" pitchFamily="34" charset="-120"/>
                    <a:ea typeface="微軟正黑體" panose="020B0604030504040204" pitchFamily="34" charset="-120"/>
                  </a:rPr>
                  <a:t>根據最近的測量資料，當顯著水準</a:t>
                </a:r>
                <a14:m>
                  <m:oMath xmlns:m="http://schemas.openxmlformats.org/officeDocument/2006/math">
                    <m:r>
                      <a:rPr lang="zh-CN" altLang="en-US" sz="2000" i="1" smtClean="0">
                        <a:latin typeface="Cambria Math" panose="02040503050406030204" pitchFamily="18" charset="0"/>
                        <a:ea typeface="微軟正黑體" panose="020B0604030504040204" pitchFamily="34" charset="-120"/>
                      </a:rPr>
                      <m:t>𝛼</m:t>
                    </m:r>
                    <m:r>
                      <a:rPr lang="en-US" altLang="zh-CN" sz="2000" i="1">
                        <a:latin typeface="Cambria Math" panose="02040503050406030204" pitchFamily="18" charset="0"/>
                        <a:ea typeface="微軟正黑體" panose="020B0604030504040204" pitchFamily="34" charset="-120"/>
                      </a:rPr>
                      <m:t>=</m:t>
                    </m:r>
                  </m:oMath>
                </a14:m>
                <a:r>
                  <a:rPr lang="en-US" altLang="zh-CN" sz="2000" dirty="0">
                    <a:latin typeface="微軟正黑體" panose="020B0604030504040204" pitchFamily="34" charset="-120"/>
                    <a:ea typeface="微軟正黑體" panose="020B0604030504040204" pitchFamily="34" charset="-120"/>
                  </a:rPr>
                  <a:t>0.05</a:t>
                </a:r>
                <a:r>
                  <a:rPr lang="zh-CN" altLang="en-US" sz="2000" dirty="0">
                    <a:latin typeface="微軟正黑體" panose="020B0604030504040204" pitchFamily="34" charset="-120"/>
                    <a:ea typeface="微軟正黑體" panose="020B0604030504040204" pitchFamily="34" charset="-120"/>
                  </a:rPr>
                  <a:t>時，能否認為雲林縣每立方公尺空氣中的</a:t>
                </a:r>
                <a:r>
                  <a:rPr lang="en-US" altLang="zh-CN" sz="2000" dirty="0">
                    <a:latin typeface="微軟正黑體" panose="020B0604030504040204" pitchFamily="34" charset="-120"/>
                    <a:ea typeface="微軟正黑體" panose="020B0604030504040204" pitchFamily="34" charset="-120"/>
                  </a:rPr>
                  <a:t>PM2.5</a:t>
                </a:r>
                <a:r>
                  <a:rPr lang="zh-CN" altLang="en-US" sz="2000" dirty="0">
                    <a:latin typeface="微軟正黑體" panose="020B0604030504040204" pitchFamily="34" charset="-120"/>
                    <a:ea typeface="微軟正黑體" panose="020B0604030504040204" pitchFamily="34" charset="-120"/>
                  </a:rPr>
                  <a:t>平均數顯著低於過去的平均數</a:t>
                </a:r>
                <a:r>
                  <a:rPr lang="en-US" altLang="zh-CN" sz="2000" dirty="0">
                    <a:latin typeface="微軟正黑體" panose="020B0604030504040204" pitchFamily="34" charset="-120"/>
                    <a:ea typeface="微軟正黑體" panose="020B0604030504040204" pitchFamily="34" charset="-120"/>
                  </a:rPr>
                  <a:t>?</a:t>
                </a:r>
              </a:p>
              <a:p>
                <a:endParaRPr lang="en-US" altLang="zh-CN" sz="2000" dirty="0">
                  <a:latin typeface="微軟正黑體" panose="020B0604030504040204" pitchFamily="34" charset="-120"/>
                  <a:ea typeface="微軟正黑體" panose="020B0604030504040204" pitchFamily="34" charset="-120"/>
                </a:endParaRPr>
              </a:p>
              <a:p>
                <a:pPr marL="457200" indent="-457200">
                  <a:buFont typeface="+mj-ea"/>
                  <a:buAutoNum type="ea1ChtPeriod"/>
                </a:pPr>
                <a:r>
                  <a:rPr lang="zh-TW" altLang="zh-TW" sz="2000" dirty="0">
                    <a:latin typeface="微軟正黑體" panose="020B0604030504040204" pitchFamily="34" charset="-120"/>
                  </a:rPr>
                  <a:t>請</a:t>
                </a:r>
                <a:r>
                  <a:rPr lang="zh-TW" altLang="en-US" sz="2000" dirty="0">
                    <a:latin typeface="微軟正黑體" panose="020B0604030504040204" pitchFamily="34" charset="-120"/>
                  </a:rPr>
                  <a:t>使用</a:t>
                </a:r>
                <a:r>
                  <a:rPr lang="en-US" altLang="zh-TW" sz="2000" dirty="0">
                    <a:latin typeface="微軟正黑體" panose="020B0604030504040204" pitchFamily="34" charset="-120"/>
                  </a:rPr>
                  <a:t>R</a:t>
                </a:r>
                <a:r>
                  <a:rPr lang="zh-TW" altLang="en-US" sz="2000" dirty="0">
                    <a:latin typeface="微軟正黑體" panose="020B0604030504040204" pitchFamily="34" charset="-120"/>
                  </a:rPr>
                  <a:t>語言定義出詳細求解過程。</a:t>
                </a:r>
                <a:endParaRPr lang="en-US" altLang="zh-TW" sz="2000" dirty="0">
                  <a:latin typeface="微軟正黑體" panose="020B0604030504040204" pitchFamily="34" charset="-120"/>
                </a:endParaRPr>
              </a:p>
              <a:p>
                <a:pPr marL="457200" indent="-457200">
                  <a:buFont typeface="+mj-ea"/>
                  <a:buAutoNum type="ea1ChtPeriod"/>
                </a:pPr>
                <a:r>
                  <a:rPr lang="zh-TW" altLang="en-US" sz="2000" dirty="0">
                    <a:latin typeface="微軟正黑體" panose="020B0604030504040204" pitchFamily="34" charset="-120"/>
                  </a:rPr>
                  <a:t>依題意建立虛無假設和對立假設。</a:t>
                </a:r>
                <a:endParaRPr lang="en-US" altLang="zh-TW" sz="2000" dirty="0">
                  <a:latin typeface="微軟正黑體" panose="020B0604030504040204" pitchFamily="34" charset="-120"/>
                </a:endParaRPr>
              </a:p>
              <a:p>
                <a:pPr marL="457200" indent="-457200">
                  <a:buFont typeface="+mj-ea"/>
                  <a:buAutoNum type="ea1ChtPeriod"/>
                </a:pPr>
                <a:r>
                  <a:rPr lang="zh-CN" altLang="en-US" sz="2000" dirty="0">
                    <a:latin typeface="微軟正黑體" panose="020B0604030504040204" pitchFamily="34" charset="-120"/>
                  </a:rPr>
                  <a:t>利用</a:t>
                </a:r>
                <a:r>
                  <a:rPr lang="en-US" altLang="zh-CN" sz="2000" dirty="0">
                    <a:latin typeface="微軟正黑體" panose="020B0604030504040204" pitchFamily="34" charset="-120"/>
                  </a:rPr>
                  <a:t>#</a:t>
                </a:r>
                <a:r>
                  <a:rPr lang="zh-CN" altLang="en-US" sz="2000" dirty="0">
                    <a:latin typeface="微軟正黑體" panose="020B0604030504040204" pitchFamily="34" charset="-120"/>
                  </a:rPr>
                  <a:t>將看到的結果描述在該題結尾。</a:t>
                </a:r>
                <a:endParaRPr lang="en-US" altLang="zh-TW" sz="2000" dirty="0">
                  <a:latin typeface="微軟正黑體" panose="020B0604030504040204" pitchFamily="34" charset="-120"/>
                </a:endParaRPr>
              </a:p>
              <a:p>
                <a:endParaRPr lang="en-US" altLang="zh-CN" sz="2000" dirty="0">
                  <a:latin typeface="微軟正黑體" panose="020B0604030504040204" pitchFamily="34" charset="-120"/>
                  <a:ea typeface="微軟正黑體" panose="020B0604030504040204" pitchFamily="34" charset="-120"/>
                </a:endParaRPr>
              </a:p>
              <a:p>
                <a:endParaRPr lang="en-US" altLang="zh-CN" sz="2000" dirty="0">
                  <a:latin typeface="微軟正黑體" panose="020B0604030504040204" pitchFamily="34" charset="-120"/>
                  <a:ea typeface="微軟正黑體" panose="020B0604030504040204" pitchFamily="34" charset="-120"/>
                </a:endParaRPr>
              </a:p>
            </p:txBody>
          </p:sp>
        </mc:Choice>
        <mc:Fallback xmlns="">
          <p:sp>
            <p:nvSpPr>
              <p:cNvPr id="4" name="文字方塊 3">
                <a:extLst>
                  <a:ext uri="{FF2B5EF4-FFF2-40B4-BE49-F238E27FC236}">
                    <a16:creationId xmlns:a16="http://schemas.microsoft.com/office/drawing/2014/main" id="{8A097DE1-07BF-46EB-BF66-E0AE222E2269}"/>
                  </a:ext>
                </a:extLst>
              </p:cNvPr>
              <p:cNvSpPr txBox="1">
                <a:spLocks noRot="1" noChangeAspect="1" noMove="1" noResize="1" noEditPoints="1" noAdjustHandles="1" noChangeArrowheads="1" noChangeShapeType="1" noTextEdit="1"/>
              </p:cNvSpPr>
              <p:nvPr/>
            </p:nvSpPr>
            <p:spPr>
              <a:xfrm>
                <a:off x="1523998" y="1364565"/>
                <a:ext cx="9143999" cy="3785652"/>
              </a:xfrm>
              <a:prstGeom prst="rect">
                <a:avLst/>
              </a:prstGeom>
              <a:blipFill>
                <a:blip r:embed="rId2"/>
                <a:stretch>
                  <a:fillRect l="-867" t="-96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07738744"/>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355</TotalTime>
  <Words>1280</Words>
  <Application>Microsoft Office PowerPoint</Application>
  <PresentationFormat>寬螢幕</PresentationFormat>
  <Paragraphs>82</Paragraphs>
  <Slides>12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幼圆</vt:lpstr>
      <vt:lpstr>微軟正黑體</vt:lpstr>
      <vt:lpstr>Arial</vt:lpstr>
      <vt:lpstr>Cambria Math</vt:lpstr>
      <vt:lpstr>Century Gothic</vt:lpstr>
      <vt:lpstr>Times New Roman</vt:lpstr>
      <vt:lpstr>Wingdings 3</vt:lpstr>
      <vt:lpstr>絲縷</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TURK</dc:creator>
  <cp:lastModifiedBy>TURK</cp:lastModifiedBy>
  <cp:revision>51</cp:revision>
  <dcterms:created xsi:type="dcterms:W3CDTF">2018-04-18T02:15:52Z</dcterms:created>
  <dcterms:modified xsi:type="dcterms:W3CDTF">2018-05-18T13:46:25Z</dcterms:modified>
</cp:coreProperties>
</file>