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26"/>
  </p:notesMasterIdLst>
  <p:handoutMasterIdLst>
    <p:handoutMasterId r:id="rId27"/>
  </p:handoutMasterIdLst>
  <p:sldIdLst>
    <p:sldId id="257" r:id="rId2"/>
    <p:sldId id="267" r:id="rId3"/>
    <p:sldId id="273" r:id="rId4"/>
    <p:sldId id="281" r:id="rId5"/>
    <p:sldId id="282" r:id="rId6"/>
    <p:sldId id="258" r:id="rId7"/>
    <p:sldId id="274" r:id="rId8"/>
    <p:sldId id="268" r:id="rId9"/>
    <p:sldId id="266" r:id="rId10"/>
    <p:sldId id="272" r:id="rId11"/>
    <p:sldId id="275" r:id="rId12"/>
    <p:sldId id="276" r:id="rId13"/>
    <p:sldId id="277" r:id="rId14"/>
    <p:sldId id="278" r:id="rId15"/>
    <p:sldId id="279" r:id="rId16"/>
    <p:sldId id="280" r:id="rId17"/>
    <p:sldId id="260" r:id="rId18"/>
    <p:sldId id="261" r:id="rId19"/>
    <p:sldId id="270" r:id="rId20"/>
    <p:sldId id="264" r:id="rId21"/>
    <p:sldId id="263" r:id="rId22"/>
    <p:sldId id="271" r:id="rId23"/>
    <p:sldId id="265" r:id="rId24"/>
    <p:sldId id="269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003366"/>
    <a:srgbClr val="333399"/>
    <a:srgbClr val="F8F8F8"/>
    <a:srgbClr val="006666"/>
    <a:srgbClr val="336699"/>
    <a:srgbClr val="FFFFCC"/>
    <a:srgbClr val="DDDDDD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174" autoAdjust="0"/>
    <p:restoredTop sz="96986" autoAdjust="0"/>
  </p:normalViewPr>
  <p:slideViewPr>
    <p:cSldViewPr showGuides="1">
      <p:cViewPr>
        <p:scale>
          <a:sx n="110" d="100"/>
          <a:sy n="110" d="100"/>
        </p:scale>
        <p:origin x="-1632" y="-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02" d="100"/>
          <a:sy n="102" d="100"/>
        </p:scale>
        <p:origin x="3426" y="72"/>
      </p:cViewPr>
      <p:guideLst>
        <p:guide orient="horz" pos="2880"/>
        <p:guide pos="2160"/>
      </p:guideLst>
    </p:cSldViewPr>
  </p:notesViewPr>
  <p:gridSpacing cx="93633925" cy="936339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Project Management 6e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F8921-E59C-4F64-8E04-4B6B82E38B95}" type="datetimeFigureOut">
              <a:rPr lang="en-US" smtClean="0"/>
              <a:pPr/>
              <a:t>3/7/2015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Copyright © 2014 McGraw-Hill Education. All Rights Reserved.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3AD8A-A2E3-4903-843D-93F86D5849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27803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Project Management 6e</a:t>
            </a: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361187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 smtClean="0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1-</a:t>
            </a:r>
            <a:fld id="{01DC014E-91F4-40AD-A60D-7DAFC02808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318103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indent="227013" algn="l" rtl="0" eaLnBrk="0" fontAlgn="base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Project Management 6e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01DC014E-91F4-40AD-A60D-7DAFC02808D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54862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Project Management 6e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01DC014E-91F4-40AD-A60D-7DAFC02808D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04652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Project Management 6e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01DC014E-91F4-40AD-A60D-7DAFC02808D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09916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Project Management 6e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01DC014E-91F4-40AD-A60D-7DAFC02808D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43610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Project Management 6e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01DC014E-91F4-40AD-A60D-7DAFC02808D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0747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indent="0"/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Project Management 6e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900" smtClean="0">
                <a:latin typeface="Arial" panose="020B0604020202020204" pitchFamily="34" charset="0"/>
                <a:cs typeface="Arial" panose="020B0604020202020204" pitchFamily="34" charset="0"/>
              </a:rPr>
              <a:t>1-</a:t>
            </a:r>
            <a:fld id="{01DC014E-91F4-40AD-A60D-7DAFC02808DD}" type="slidenum">
              <a:rPr lang="en-US" sz="9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24</a:t>
            </a:fld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494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227013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Project Management 6e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01DC014E-91F4-40AD-A60D-7DAFC02808D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27431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Project Management 6e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dirty="0" smtClean="0"/>
              <a:t>1-2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2003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Project Management 6e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01DC014E-91F4-40AD-A60D-7DAFC02808D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41660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Project Management 6e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01DC014E-91F4-40AD-A60D-7DAFC02808D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79070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Project Management 6e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01DC014E-91F4-40AD-A60D-7DAFC02808D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7643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Project Management 6e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01DC014E-91F4-40AD-A60D-7DAFC02808D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35687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Project Management 6e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01DC014E-91F4-40AD-A60D-7DAFC02808D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94718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Project Management 6e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01DC014E-91F4-40AD-A60D-7DAFC02808D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84261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1"/>
          <p:cNvSpPr txBox="1">
            <a:spLocks noChangeArrowheads="1"/>
          </p:cNvSpPr>
          <p:nvPr userDrawn="1"/>
        </p:nvSpPr>
        <p:spPr bwMode="auto">
          <a:xfrm>
            <a:off x="5528798" y="2606049"/>
            <a:ext cx="347027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Ctr="1">
            <a:spAutoFit/>
          </a:bodyPr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3200" b="1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Modern Project Management</a:t>
            </a:r>
          </a:p>
        </p:txBody>
      </p:sp>
      <p:sp>
        <p:nvSpPr>
          <p:cNvPr id="3" name="Rectangle 32"/>
          <p:cNvSpPr>
            <a:spLocks noChangeArrowheads="1"/>
          </p:cNvSpPr>
          <p:nvPr userDrawn="1"/>
        </p:nvSpPr>
        <p:spPr bwMode="auto">
          <a:xfrm>
            <a:off x="5915025" y="6172200"/>
            <a:ext cx="2803525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PowerPoint Presentation by Charlie Cook</a:t>
            </a:r>
          </a:p>
        </p:txBody>
      </p:sp>
      <p:sp>
        <p:nvSpPr>
          <p:cNvPr id="4" name="Rectangle 33"/>
          <p:cNvSpPr>
            <a:spLocks noChangeArrowheads="1"/>
          </p:cNvSpPr>
          <p:nvPr userDrawn="1"/>
        </p:nvSpPr>
        <p:spPr bwMode="auto">
          <a:xfrm>
            <a:off x="6072188" y="5802313"/>
            <a:ext cx="2487612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28398" dir="1593903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Copyright </a:t>
            </a: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© </a:t>
            </a: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2014 McGraw-Hill Education. </a:t>
            </a:r>
            <a:b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Rights Reserved.</a:t>
            </a:r>
          </a:p>
        </p:txBody>
      </p:sp>
      <p:sp>
        <p:nvSpPr>
          <p:cNvPr id="5" name="Text Box 34"/>
          <p:cNvSpPr txBox="1">
            <a:spLocks noChangeArrowheads="1"/>
          </p:cNvSpPr>
          <p:nvPr userDrawn="1"/>
        </p:nvSpPr>
        <p:spPr bwMode="auto">
          <a:xfrm>
            <a:off x="5578475" y="1812925"/>
            <a:ext cx="2925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CHAPTER ONE</a:t>
            </a:r>
          </a:p>
        </p:txBody>
      </p:sp>
    </p:spTree>
    <p:extLst>
      <p:ext uri="{BB962C8B-B14F-4D97-AF65-F5344CB8AC3E}">
        <p14:creationId xmlns:p14="http://schemas.microsoft.com/office/powerpoint/2010/main" xmlns="" val="1871540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en-US" smtClean="0"/>
              <a:t>1</a:t>
            </a:r>
            <a:r>
              <a:rPr lang="en-US" smtClean="0">
                <a:cs typeface="Times New Roman" panose="02020603050405020304" pitchFamily="18" charset="0"/>
              </a:rPr>
              <a:t>–</a:t>
            </a:r>
            <a:fld id="{00BCA5E8-39CF-4B97-B9D1-0E78871A2B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4117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2452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91658"/>
            <a:ext cx="8077200" cy="4404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00BCA5E8-39CF-4B97-B9D1-0E78871A2B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9244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19200"/>
            <a:ext cx="39624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9624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4D612B26-1AA2-473F-9674-651AE27E6C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3108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1F9679AA-78B9-422B-B369-F2900AC5FC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4090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  <a:r>
              <a:rPr lang="en-US">
                <a:cs typeface="Times New Roman" panose="02020603050405020304" pitchFamily="18" charset="0"/>
              </a:rPr>
              <a:t>–</a:t>
            </a:r>
            <a:fld id="{1F9679AA-78B9-422B-B369-F2900AC5FC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2100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92875" y="6553200"/>
            <a:ext cx="21177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b="1" i="1"/>
            </a:lvl1pPr>
          </a:lstStyle>
          <a:p>
            <a:pPr>
              <a:defRPr/>
            </a:pPr>
            <a:r>
              <a:rPr lang="en-US" smtClean="0"/>
              <a:t>1</a:t>
            </a:r>
            <a:r>
              <a:rPr lang="en-US" smtClean="0">
                <a:cs typeface="Times New Roman" panose="02020603050405020304" pitchFamily="18" charset="0"/>
              </a:rPr>
              <a:t>–</a:t>
            </a:r>
            <a:fld id="{337EE41D-3B76-4B02-A5FB-5008B8BBBC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 bwMode="blackWhite">
          <a:xfrm>
            <a:off x="495300" y="263525"/>
            <a:ext cx="8153400" cy="823913"/>
          </a:xfrm>
          <a:prstGeom prst="roundRect">
            <a:avLst>
              <a:gd name="adj" fmla="val 10668"/>
            </a:avLst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rgbClr val="003366"/>
            </a:solidFill>
            <a:round/>
            <a:headEnd/>
            <a:tailEnd/>
          </a:ln>
          <a:effectLst>
            <a:outerShdw blurRad="762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137160" rIns="91440" bIns="13716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dirty="0" smtClean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19200"/>
            <a:ext cx="8077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14" r:id="rId3"/>
    <p:sldLayoutId id="2147483705" r:id="rId4"/>
    <p:sldLayoutId id="2147483707" r:id="rId5"/>
    <p:sldLayoutId id="2147483713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animBg="1" autoUpdateAnimBg="0"/>
      <p:bldP spid="43013" grpId="0" build="p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9pPr>
    </p:titleStyle>
    <p:bodyStyle>
      <a:lvl1pPr marL="222250" indent="-22225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9113" indent="-182563" algn="l" rtl="0" eaLnBrk="0" fontAlgn="base" hangingPunct="0">
        <a:spcBef>
          <a:spcPct val="20000"/>
        </a:spcBef>
        <a:spcAft>
          <a:spcPct val="0"/>
        </a:spcAft>
        <a:buChar char="–"/>
        <a:defRPr sz="2400" kern="1200">
          <a:solidFill>
            <a:srgbClr val="990033"/>
          </a:solidFill>
          <a:latin typeface="+mn-lt"/>
          <a:ea typeface="+mn-ea"/>
          <a:cs typeface="+mn-cs"/>
        </a:defRPr>
      </a:lvl2pPr>
      <a:lvl3pPr marL="909638" indent="-174625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rgbClr val="006666"/>
          </a:solidFill>
          <a:latin typeface="Tahoma" panose="020B0604030504040204" pitchFamily="34" charset="0"/>
          <a:ea typeface="+mn-ea"/>
          <a:cs typeface="+mn-cs"/>
        </a:defRPr>
      </a:lvl3pPr>
      <a:lvl4pPr marL="1196975" indent="-173038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1595438" indent="-160338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AutoShape 2"/>
          <p:cNvSpPr>
            <a:spLocks noGrp="1" noChangeArrowheads="1"/>
          </p:cNvSpPr>
          <p:nvPr>
            <p:ph type="title"/>
          </p:nvPr>
        </p:nvSpPr>
        <p:spPr>
          <a:solidFill>
            <a:srgbClr val="A50021"/>
          </a:solidFill>
        </p:spPr>
        <p:txBody>
          <a:bodyPr/>
          <a:lstStyle/>
          <a:p>
            <a:r>
              <a:rPr lang="en-US" smtClean="0"/>
              <a:t>Project Life Cycle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/>
              <a:t>1–</a:t>
            </a:r>
            <a:fld id="{86E27046-AE36-4AB8-8D49-B38A2EEDBEAE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3557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1.</a:t>
            </a:r>
            <a:r>
              <a:rPr lang="en-US" sz="1200" b="1">
                <a:solidFill>
                  <a:srgbClr val="006666"/>
                </a:solidFill>
                <a:cs typeface="Arial" panose="020B0604020202020204" pitchFamily="34" charset="0"/>
              </a:rPr>
              <a:t>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5972" y="1265996"/>
            <a:ext cx="7297237" cy="49377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335107"/>
          </a:xfrm>
        </p:spPr>
        <p:txBody>
          <a:bodyPr/>
          <a:lstStyle/>
          <a:p>
            <a:r>
              <a:rPr lang="en-US" altLang="zh-TW" b="1" dirty="0" smtClean="0"/>
              <a:t>Project Management Process </a:t>
            </a:r>
            <a:r>
              <a:rPr lang="en-US" altLang="zh-TW" b="1" dirty="0" smtClean="0"/>
              <a:t>Groups (</a:t>
            </a:r>
            <a:r>
              <a:rPr lang="en-US" altLang="zh-TW" b="1" dirty="0" err="1" smtClean="0"/>
              <a:t>PMBoK</a:t>
            </a:r>
            <a:r>
              <a:rPr lang="en-US" altLang="zh-TW" b="1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</a:t>
            </a:r>
            <a:r>
              <a:rPr lang="en-US" smtClean="0">
                <a:cs typeface="Times New Roman" panose="02020603050405020304" pitchFamily="18" charset="0"/>
              </a:rPr>
              <a:t>–</a:t>
            </a:r>
            <a:fld id="{00BCA5E8-39CF-4B97-B9D1-0E78871A2BE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10995"/>
            <a:ext cx="8077200" cy="389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1204853"/>
          </a:xfrm>
        </p:spPr>
        <p:txBody>
          <a:bodyPr/>
          <a:lstStyle/>
          <a:p>
            <a:r>
              <a:rPr lang="en-US" altLang="zh-TW" sz="2800" b="1" dirty="0" smtClean="0"/>
              <a:t>Process Groups Interact in a Phase or </a:t>
            </a:r>
            <a:r>
              <a:rPr lang="en-US" altLang="zh-TW" sz="2800" b="1" dirty="0" smtClean="0"/>
              <a:t>Project (</a:t>
            </a:r>
            <a:r>
              <a:rPr lang="en-US" altLang="zh-TW" sz="2800" b="1" dirty="0" err="1" smtClean="0"/>
              <a:t>PMBoK</a:t>
            </a:r>
            <a:r>
              <a:rPr lang="en-US" altLang="zh-TW" sz="2800" b="1" dirty="0" smtClean="0"/>
              <a:t>)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</a:t>
            </a:r>
            <a:r>
              <a:rPr lang="en-US" smtClean="0">
                <a:cs typeface="Times New Roman" panose="02020603050405020304" pitchFamily="18" charset="0"/>
              </a:rPr>
              <a:t>–</a:t>
            </a:r>
            <a:fld id="{00BCA5E8-39CF-4B97-B9D1-0E78871A2BE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9322"/>
            <a:ext cx="8077200" cy="4256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45" y="137196"/>
            <a:ext cx="8282894" cy="1204853"/>
          </a:xfrm>
        </p:spPr>
        <p:txBody>
          <a:bodyPr/>
          <a:lstStyle/>
          <a:p>
            <a:r>
              <a:rPr lang="en-US" altLang="zh-TW" sz="2800" b="1" dirty="0" smtClean="0"/>
              <a:t>Project Management Process </a:t>
            </a:r>
            <a:r>
              <a:rPr lang="en-US" altLang="zh-TW" sz="2800" b="1" dirty="0" smtClean="0"/>
              <a:t>Interactions (</a:t>
            </a:r>
            <a:r>
              <a:rPr lang="en-US" altLang="zh-TW" sz="2800" b="1" dirty="0" err="1" smtClean="0"/>
              <a:t>PMBoK</a:t>
            </a:r>
            <a:r>
              <a:rPr lang="en-US" altLang="zh-TW" sz="2800" b="1" dirty="0" smtClean="0"/>
              <a:t>)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</a:t>
            </a:r>
            <a:r>
              <a:rPr lang="en-US" smtClean="0">
                <a:cs typeface="Times New Roman" panose="02020603050405020304" pitchFamily="18" charset="0"/>
              </a:rPr>
              <a:t>–</a:t>
            </a:r>
            <a:fld id="{00BCA5E8-39CF-4B97-B9D1-0E78871A2BE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7464" y="1143025"/>
            <a:ext cx="4567189" cy="5549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814090"/>
          </a:xfrm>
        </p:spPr>
        <p:txBody>
          <a:bodyPr/>
          <a:lstStyle/>
          <a:p>
            <a:r>
              <a:rPr lang="en-US" altLang="zh-TW" b="1" dirty="0" smtClean="0"/>
              <a:t>Project </a:t>
            </a:r>
            <a:r>
              <a:rPr lang="en-US" altLang="zh-TW" b="1" dirty="0" smtClean="0"/>
              <a:t>Boundaries (</a:t>
            </a:r>
            <a:r>
              <a:rPr lang="en-US" altLang="zh-TW" b="1" dirty="0" err="1" smtClean="0"/>
              <a:t>PMBoK</a:t>
            </a:r>
            <a:r>
              <a:rPr lang="en-US" altLang="zh-TW" b="1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</a:t>
            </a:r>
            <a:r>
              <a:rPr lang="en-US" smtClean="0">
                <a:cs typeface="Times New Roman" panose="02020603050405020304" pitchFamily="18" charset="0"/>
              </a:rPr>
              <a:t>–</a:t>
            </a:r>
            <a:fld id="{00BCA5E8-39CF-4B97-B9D1-0E78871A2BE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63353"/>
            <a:ext cx="8077200" cy="3788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45" y="137196"/>
            <a:ext cx="8153400" cy="1204853"/>
          </a:xfrm>
        </p:spPr>
        <p:txBody>
          <a:bodyPr/>
          <a:lstStyle/>
          <a:p>
            <a:r>
              <a:rPr lang="en-US" altLang="zh-TW" sz="2800" b="1" dirty="0" smtClean="0"/>
              <a:t>Project Data, Information and Report </a:t>
            </a:r>
            <a:r>
              <a:rPr lang="en-US" altLang="zh-TW" sz="2800" b="1" dirty="0" smtClean="0"/>
              <a:t>Flow (</a:t>
            </a:r>
            <a:r>
              <a:rPr lang="en-US" altLang="zh-TW" sz="2800" b="1" dirty="0" err="1" smtClean="0"/>
              <a:t>PMBoK</a:t>
            </a:r>
            <a:r>
              <a:rPr lang="en-US" altLang="zh-TW" sz="2800" b="1" dirty="0" smtClean="0"/>
              <a:t>)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</a:t>
            </a:r>
            <a:r>
              <a:rPr lang="en-US" smtClean="0">
                <a:cs typeface="Times New Roman" panose="02020603050405020304" pitchFamily="18" charset="0"/>
              </a:rPr>
              <a:t>–</a:t>
            </a:r>
            <a:fld id="{00BCA5E8-39CF-4B97-B9D1-0E78871A2BE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0196" y="1143025"/>
            <a:ext cx="6492169" cy="5599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45" y="228635"/>
            <a:ext cx="8153400" cy="1074599"/>
          </a:xfrm>
        </p:spPr>
        <p:txBody>
          <a:bodyPr/>
          <a:lstStyle/>
          <a:p>
            <a:r>
              <a:rPr lang="en-US" altLang="zh-TW" sz="2400" b="1" dirty="0" smtClean="0"/>
              <a:t>Project Management Process Group and Knowledge Area </a:t>
            </a:r>
            <a:r>
              <a:rPr lang="en-US" altLang="zh-TW" sz="2400" b="1" dirty="0" smtClean="0"/>
              <a:t>Mapping (</a:t>
            </a:r>
            <a:r>
              <a:rPr lang="en-US" altLang="zh-TW" sz="2400" b="1" dirty="0" err="1" smtClean="0"/>
              <a:t>PMBoK</a:t>
            </a:r>
            <a:r>
              <a:rPr lang="en-US" altLang="zh-TW" sz="2400" b="1" dirty="0" smtClean="0"/>
              <a:t>)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</a:t>
            </a:r>
            <a:r>
              <a:rPr lang="en-US" smtClean="0">
                <a:cs typeface="Times New Roman" panose="02020603050405020304" pitchFamily="18" charset="0"/>
              </a:rPr>
              <a:t>–</a:t>
            </a:r>
            <a:fld id="{00BCA5E8-39CF-4B97-B9D1-0E78871A2BE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20" y="1234464"/>
            <a:ext cx="3755712" cy="5541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/>
              <a:t>1</a:t>
            </a:r>
            <a:r>
              <a:rPr lang="en-US" smtClean="0">
                <a:cs typeface="Times New Roman" panose="02020603050405020304" pitchFamily="18" charset="0"/>
              </a:rPr>
              <a:t>–</a:t>
            </a:r>
            <a:fld id="{AA1528E9-8C64-44A4-BC02-5222E70D7F27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963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Challenge of Project Management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dirty="0" smtClean="0"/>
              <a:t>The Project Manager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dirty="0" smtClean="0"/>
              <a:t>Manages temporary, non-repetitive activities and frequently acts independently of the formal organization.</a:t>
            </a:r>
          </a:p>
          <a:p>
            <a:pPr lvl="2" eaLnBrk="1" hangingPunct="1">
              <a:spcBef>
                <a:spcPct val="30000"/>
              </a:spcBef>
            </a:pPr>
            <a:r>
              <a:rPr lang="en-US" dirty="0" smtClean="0"/>
              <a:t>Marshals resources for the project.</a:t>
            </a:r>
          </a:p>
          <a:p>
            <a:pPr lvl="2" eaLnBrk="1" hangingPunct="1">
              <a:spcBef>
                <a:spcPct val="30000"/>
              </a:spcBef>
            </a:pPr>
            <a:r>
              <a:rPr lang="en-US" dirty="0" smtClean="0"/>
              <a:t>Is linked directly to the customer interface.</a:t>
            </a:r>
          </a:p>
          <a:p>
            <a:pPr lvl="2" eaLnBrk="1" hangingPunct="1">
              <a:spcBef>
                <a:spcPct val="30000"/>
              </a:spcBef>
            </a:pPr>
            <a:r>
              <a:rPr lang="en-US" dirty="0" smtClean="0"/>
              <a:t>Provides direction, coordination, and integration </a:t>
            </a:r>
            <a:br>
              <a:rPr lang="en-US" dirty="0" smtClean="0"/>
            </a:br>
            <a:r>
              <a:rPr lang="en-US" dirty="0" smtClean="0"/>
              <a:t>to the project team.</a:t>
            </a:r>
          </a:p>
          <a:p>
            <a:pPr lvl="2" eaLnBrk="1" hangingPunct="1">
              <a:spcBef>
                <a:spcPct val="30000"/>
              </a:spcBef>
            </a:pPr>
            <a:r>
              <a:rPr lang="en-US" dirty="0" smtClean="0"/>
              <a:t>Is responsible for performance and success of the project.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dirty="0" smtClean="0"/>
              <a:t>Must induce the right people at the right time to address the right issues and make the right decisions.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/>
              <a:t>1</a:t>
            </a:r>
            <a:r>
              <a:rPr lang="en-US" smtClean="0">
                <a:cs typeface="Times New Roman" panose="02020603050405020304" pitchFamily="18" charset="0"/>
              </a:rPr>
              <a:t>–</a:t>
            </a:r>
            <a:fld id="{BB190538-2FE1-441C-9767-8DC0C929FE68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70658" name="AutoShape 2"/>
          <p:cNvSpPr>
            <a:spLocks noGrp="1" noChangeArrowheads="1"/>
          </p:cNvSpPr>
          <p:nvPr>
            <p:ph type="title"/>
          </p:nvPr>
        </p:nvSpPr>
        <p:spPr>
          <a:xfrm>
            <a:off x="495300" y="263525"/>
            <a:ext cx="8153400" cy="85129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Current Drivers of Project Management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6507163" cy="4876800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dirty="0" smtClean="0"/>
              <a:t>Factors leading to the increased use of project management: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dirty="0" smtClean="0"/>
              <a:t>Compression of the product life cycle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dirty="0" smtClean="0"/>
              <a:t>Knowledge explosion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dirty="0" smtClean="0"/>
              <a:t>Triple bottom line (planet, people, profit)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dirty="0" smtClean="0"/>
              <a:t>Corporate downsizing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dirty="0" smtClean="0"/>
              <a:t>Increased customer focus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dirty="0" smtClean="0"/>
              <a:t>Small projects represent big problems</a:t>
            </a:r>
          </a:p>
        </p:txBody>
      </p:sp>
      <p:pic>
        <p:nvPicPr>
          <p:cNvPr id="27654" name="Picture 5" descr="PE03726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27788" y="3246438"/>
            <a:ext cx="2441575" cy="283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/>
              <a:t>1</a:t>
            </a:r>
            <a:r>
              <a:rPr lang="en-US" smtClean="0">
                <a:cs typeface="Times New Roman" panose="02020603050405020304" pitchFamily="18" charset="0"/>
              </a:rPr>
              <a:t>–</a:t>
            </a:r>
            <a:fld id="{5CE600A2-87BD-46FE-80A7-FD4E74AD70BF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02402" name="AutoShape 2"/>
          <p:cNvSpPr>
            <a:spLocks noGrp="1" noChangeArrowheads="1"/>
          </p:cNvSpPr>
          <p:nvPr>
            <p:ph type="title"/>
          </p:nvPr>
        </p:nvSpPr>
        <p:spPr>
          <a:xfrm>
            <a:off x="469900" y="238125"/>
            <a:ext cx="8205788" cy="139612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Project Governance: </a:t>
            </a:r>
            <a:br>
              <a:rPr lang="en-US" dirty="0" smtClean="0"/>
            </a:br>
            <a:r>
              <a:rPr lang="en-US" dirty="0" smtClean="0"/>
              <a:t>An Integrative Approach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82763"/>
            <a:ext cx="8077200" cy="4313237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dirty="0" smtClean="0"/>
              <a:t>Integration (or centralization) of project management provides senior management with: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dirty="0" smtClean="0"/>
              <a:t>An overview of all project management activities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dirty="0" smtClean="0"/>
              <a:t>A big picture of how organizational resources are used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dirty="0" smtClean="0"/>
              <a:t>A risk assessment of their portfolio of projects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dirty="0" smtClean="0"/>
              <a:t>A rough metric of the firm’s improvement in managing projects relative to others in the industry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dirty="0" smtClean="0"/>
              <a:t>Linkages of senior management with actual project execution 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AutoShape 2"/>
          <p:cNvSpPr>
            <a:spLocks noGrp="1" noChangeArrowheads="1"/>
          </p:cNvSpPr>
          <p:nvPr>
            <p:ph type="title"/>
          </p:nvPr>
        </p:nvSpPr>
        <p:spPr>
          <a:xfrm>
            <a:off x="495300" y="263525"/>
            <a:ext cx="8153400" cy="851297"/>
          </a:xfrm>
          <a:solidFill>
            <a:srgbClr val="A50021"/>
          </a:solidFill>
        </p:spPr>
        <p:txBody>
          <a:bodyPr/>
          <a:lstStyle/>
          <a:p>
            <a:r>
              <a:rPr lang="en-US" dirty="0" smtClean="0"/>
              <a:t>An Overview of Project Management 6e.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/>
              <a:t>1–</a:t>
            </a:r>
            <a:fld id="{22FBBA96-A46D-4CDE-AE94-B071F6E0D6A6}" type="slidenum">
              <a:rPr lang="en-US" smtClean="0"/>
              <a:pPr/>
              <a:t>2</a:t>
            </a:fld>
            <a:endParaRPr lang="en-US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50" y="1543050"/>
            <a:ext cx="8572500" cy="3771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AutoShape 2"/>
          <p:cNvSpPr>
            <a:spLocks noGrp="1" noChangeArrowheads="1"/>
          </p:cNvSpPr>
          <p:nvPr>
            <p:ph type="title"/>
          </p:nvPr>
        </p:nvSpPr>
        <p:spPr>
          <a:solidFill>
            <a:srgbClr val="A50021"/>
          </a:solidFill>
        </p:spPr>
        <p:txBody>
          <a:bodyPr/>
          <a:lstStyle/>
          <a:p>
            <a:r>
              <a:rPr lang="en-US" dirty="0" smtClean="0"/>
              <a:t>Integrated Management of Projects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/>
              <a:t>1–</a:t>
            </a:r>
            <a:fld id="{0F548B9D-C9DF-4C02-A9CB-CAAA0D6786A6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3798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1.2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00162" y="1327956"/>
            <a:ext cx="6543675" cy="472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AutoShape 2"/>
          <p:cNvSpPr>
            <a:spLocks noGrp="1" noChangeArrowheads="1"/>
          </p:cNvSpPr>
          <p:nvPr>
            <p:ph type="title"/>
          </p:nvPr>
        </p:nvSpPr>
        <p:spPr>
          <a:xfrm>
            <a:off x="495300" y="263525"/>
            <a:ext cx="8153400" cy="1335107"/>
          </a:xfrm>
        </p:spPr>
        <p:txBody>
          <a:bodyPr/>
          <a:lstStyle/>
          <a:p>
            <a:r>
              <a:rPr lang="en-US" dirty="0" smtClean="0"/>
              <a:t>Alignment of Projects with </a:t>
            </a:r>
            <a:br>
              <a:rPr lang="en-US" dirty="0" smtClean="0"/>
            </a:br>
            <a:r>
              <a:rPr lang="en-US" dirty="0" smtClean="0"/>
              <a:t>Organizational Strategy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Problems resulting from the uncoordinated project management systems include: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Projects that do not support the organization’s overall strategic plan and goals.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Independent managerial decisions that create internal imbalances, conflicts and confusion resulting in dissatisfied customers.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 smtClean="0"/>
              <a:t>Failure to prioritize projects results in the waste of resources on non-value-added activities/projects.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/>
              <a:t>1–</a:t>
            </a:r>
            <a:fld id="{17CC6570-45D6-47CE-AEE6-70EBAB9D6135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AutoShape 2"/>
          <p:cNvSpPr>
            <a:spLocks noGrp="1" noChangeArrowheads="1"/>
          </p:cNvSpPr>
          <p:nvPr>
            <p:ph type="title"/>
          </p:nvPr>
        </p:nvSpPr>
        <p:spPr>
          <a:xfrm>
            <a:off x="495300" y="263525"/>
            <a:ext cx="8153400" cy="126998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Major Functions of Portfolio Management: </a:t>
            </a:r>
            <a:r>
              <a:rPr lang="en-US" sz="2800" dirty="0" smtClean="0"/>
              <a:t>The “Science” and “Art” of Project Management</a:t>
            </a:r>
            <a:endParaRPr lang="en-US" dirty="0" smtClean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z="2400" dirty="0" smtClean="0"/>
              <a:t>Oversee project selection.</a:t>
            </a:r>
          </a:p>
          <a:p>
            <a:pPr eaLnBrk="1" hangingPunct="1">
              <a:spcBef>
                <a:spcPct val="40000"/>
              </a:spcBef>
            </a:pPr>
            <a:r>
              <a:rPr lang="en-US" sz="2400" dirty="0" smtClean="0"/>
              <a:t>Monitor aggregate resource levels and skills.</a:t>
            </a:r>
          </a:p>
          <a:p>
            <a:pPr eaLnBrk="1" hangingPunct="1">
              <a:spcBef>
                <a:spcPct val="40000"/>
              </a:spcBef>
            </a:pPr>
            <a:r>
              <a:rPr lang="en-US" sz="2400" dirty="0" smtClean="0"/>
              <a:t>Encourage use of best practices.</a:t>
            </a:r>
          </a:p>
          <a:p>
            <a:pPr eaLnBrk="1" hangingPunct="1">
              <a:spcBef>
                <a:spcPct val="40000"/>
              </a:spcBef>
            </a:pPr>
            <a:r>
              <a:rPr lang="en-US" sz="2400" dirty="0" smtClean="0"/>
              <a:t>Balance projects in the portfolio in order to represent a risk level appropriate to the organization.</a:t>
            </a:r>
          </a:p>
          <a:p>
            <a:pPr eaLnBrk="1" hangingPunct="1">
              <a:spcBef>
                <a:spcPct val="40000"/>
              </a:spcBef>
            </a:pPr>
            <a:r>
              <a:rPr lang="en-US" sz="2400" dirty="0" smtClean="0"/>
              <a:t>Improve communication among all stakeholders.</a:t>
            </a:r>
          </a:p>
          <a:p>
            <a:pPr eaLnBrk="1" hangingPunct="1">
              <a:spcBef>
                <a:spcPct val="40000"/>
              </a:spcBef>
            </a:pPr>
            <a:r>
              <a:rPr lang="en-US" sz="2400" dirty="0" smtClean="0"/>
              <a:t>Create a total organization perspective that goes beyond silo thinking.</a:t>
            </a:r>
          </a:p>
          <a:p>
            <a:pPr eaLnBrk="1" hangingPunct="1">
              <a:spcBef>
                <a:spcPct val="40000"/>
              </a:spcBef>
            </a:pPr>
            <a:r>
              <a:rPr lang="en-US" sz="2400" dirty="0" smtClean="0"/>
              <a:t>Improve overall management of projects over time.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/>
              <a:t>1</a:t>
            </a:r>
            <a:r>
              <a:rPr lang="en-US" smtClean="0">
                <a:cs typeface="Times New Roman" panose="02020603050405020304" pitchFamily="18" charset="0"/>
              </a:rPr>
              <a:t>–</a:t>
            </a:r>
            <a:fld id="{3AC1A90A-352F-4F6B-85D8-F621EC6C5C33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6" grpId="0" animBg="1" autoUpdateAnimBg="0"/>
      <p:bldP spid="103427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806" y="557212"/>
            <a:ext cx="5715000" cy="5743575"/>
          </a:xfrm>
          <a:prstGeom prst="rect">
            <a:avLst/>
          </a:prstGeom>
        </p:spPr>
      </p:pic>
      <p:sp>
        <p:nvSpPr>
          <p:cNvPr id="378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/>
              <a:t>1</a:t>
            </a:r>
            <a:r>
              <a:rPr lang="en-US" smtClean="0">
                <a:cs typeface="Times New Roman" panose="02020603050405020304" pitchFamily="18" charset="0"/>
              </a:rPr>
              <a:t>–</a:t>
            </a:r>
            <a:fld id="{51F3A6D5-8AE0-40FC-A4A7-ED78BE3CD52D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78850" name="AutoShape 2"/>
          <p:cNvSpPr>
            <a:spLocks noGrp="1" noChangeArrowheads="1"/>
          </p:cNvSpPr>
          <p:nvPr>
            <p:ph type="title"/>
          </p:nvPr>
        </p:nvSpPr>
        <p:spPr>
          <a:xfrm>
            <a:off x="6018213" y="555625"/>
            <a:ext cx="2706687" cy="2349579"/>
          </a:xfr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rgbClr val="4D4D4D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137160" rIns="91440" bIns="13716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/>
              <a:t>The Technical </a:t>
            </a:r>
            <a:br>
              <a:rPr lang="en-US" sz="2000" dirty="0"/>
            </a:br>
            <a:r>
              <a:rPr lang="en-US" sz="2000" dirty="0"/>
              <a:t>and Sociocultural Dimensions</a:t>
            </a:r>
            <a:br>
              <a:rPr lang="en-US" sz="2000" dirty="0"/>
            </a:br>
            <a:r>
              <a:rPr lang="en-US" sz="2000" dirty="0"/>
              <a:t>of the Project Management Process</a:t>
            </a:r>
          </a:p>
        </p:txBody>
      </p:sp>
      <p:sp>
        <p:nvSpPr>
          <p:cNvPr id="37894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FIGURE 1.3</a:t>
            </a:r>
            <a:endParaRPr lang="en-US" sz="1200" b="1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/>
              <a:t>1</a:t>
            </a:r>
            <a:r>
              <a:rPr lang="en-US" smtClean="0">
                <a:cs typeface="Times New Roman" panose="02020603050405020304" pitchFamily="18" charset="0"/>
              </a:rPr>
              <a:t>–</a:t>
            </a:r>
            <a:fld id="{CC462515-D396-4309-89F3-2232687B03EF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83970" name="AutoShape 2"/>
          <p:cNvSpPr>
            <a:spLocks noGrp="1" noChangeArrowheads="1"/>
          </p:cNvSpPr>
          <p:nvPr>
            <p:ph type="title"/>
          </p:nvPr>
        </p:nvSpPr>
        <p:spPr>
          <a:xfrm>
            <a:off x="495300" y="263525"/>
            <a:ext cx="8153400" cy="851297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/>
              <a:t>Key Terms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3475038"/>
          </a:xfrm>
          <a:noFill/>
        </p:spPr>
        <p:txBody>
          <a:bodyPr anchorCtr="1"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400" b="1" dirty="0" smtClean="0"/>
              <a:t>Program</a:t>
            </a:r>
            <a:endParaRPr lang="en-US" sz="2400" b="1" i="1" dirty="0" smtClean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400" b="1" dirty="0" smtClean="0"/>
              <a:t>Project</a:t>
            </a:r>
            <a:endParaRPr lang="en-US" sz="2400" b="1" i="1" dirty="0" smtClean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400" b="1" dirty="0" smtClean="0"/>
              <a:t>Project life cycle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400" b="1" dirty="0" smtClean="0"/>
              <a:t>Project Management Professional (PMP)</a:t>
            </a:r>
            <a:endParaRPr lang="en-US" sz="2400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814090"/>
          </a:xfrm>
        </p:spPr>
        <p:txBody>
          <a:bodyPr/>
          <a:lstStyle/>
          <a:p>
            <a:r>
              <a:rPr lang="en-US" altLang="zh-TW" b="1" dirty="0" smtClean="0"/>
              <a:t>Chapter Objectives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 explain why project management is crucial in today’s world</a:t>
            </a:r>
            <a:endParaRPr lang="zh-TW" altLang="zh-TW" dirty="0" smtClean="0"/>
          </a:p>
          <a:p>
            <a:r>
              <a:rPr lang="en-US" altLang="zh-TW" dirty="0" smtClean="0"/>
              <a:t>To define a project and differentiate projects from routine operations</a:t>
            </a:r>
            <a:endParaRPr lang="zh-TW" altLang="zh-TW" dirty="0" smtClean="0"/>
          </a:p>
          <a:p>
            <a:r>
              <a:rPr lang="en-US" altLang="zh-TW" dirty="0" smtClean="0"/>
              <a:t>To establish the importance of projects in implementing organization strategy</a:t>
            </a:r>
            <a:endParaRPr lang="zh-TW" altLang="zh-TW" dirty="0" smtClean="0"/>
          </a:p>
          <a:p>
            <a:r>
              <a:rPr lang="en-US" altLang="zh-TW" dirty="0" smtClean="0"/>
              <a:t>To establish that managing projects is an act of balancing the technical and </a:t>
            </a:r>
            <a:r>
              <a:rPr lang="en-US" altLang="zh-TW" dirty="0" err="1" smtClean="0"/>
              <a:t>sociocultural</a:t>
            </a:r>
            <a:r>
              <a:rPr lang="en-US" altLang="zh-TW" dirty="0" smtClean="0"/>
              <a:t> sides of the project.</a:t>
            </a:r>
            <a:endParaRPr lang="zh-TW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</a:t>
            </a:r>
            <a:r>
              <a:rPr lang="en-US" smtClean="0">
                <a:cs typeface="Times New Roman" panose="02020603050405020304" pitchFamily="18" charset="0"/>
              </a:rPr>
              <a:t>–</a:t>
            </a:r>
            <a:fld id="{00BCA5E8-39CF-4B97-B9D1-0E78871A2BE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i="1" dirty="0" smtClean="0"/>
              <a:t>All of mankind’s greatest accomplishments —</a:t>
            </a:r>
          </a:p>
          <a:p>
            <a:pPr lvl="1"/>
            <a:r>
              <a:rPr lang="en-US" altLang="zh-TW" i="1" dirty="0" smtClean="0"/>
              <a:t> from building the great pyramids </a:t>
            </a:r>
          </a:p>
          <a:p>
            <a:pPr lvl="1"/>
            <a:r>
              <a:rPr lang="en-US" altLang="zh-TW" i="1" dirty="0" smtClean="0"/>
              <a:t> to discovering a cure for polio </a:t>
            </a:r>
          </a:p>
          <a:p>
            <a:pPr lvl="1"/>
            <a:r>
              <a:rPr lang="en-US" altLang="zh-TW" i="1" dirty="0" smtClean="0"/>
              <a:t> to putting a man on the moon </a:t>
            </a:r>
          </a:p>
          <a:p>
            <a:pPr>
              <a:buNone/>
            </a:pPr>
            <a:r>
              <a:rPr lang="en-US" altLang="zh-TW" i="1" dirty="0" smtClean="0"/>
              <a:t>— began as a project.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</a:t>
            </a:r>
            <a:r>
              <a:rPr lang="en-US" smtClean="0">
                <a:cs typeface="Times New Roman" panose="02020603050405020304" pitchFamily="18" charset="0"/>
              </a:rPr>
              <a:t>–</a:t>
            </a:r>
            <a:fld id="{00BCA5E8-39CF-4B97-B9D1-0E78871A2BE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Project management provides people with a powerful set of tools that improves their ability to </a:t>
            </a:r>
            <a:r>
              <a:rPr lang="en-US" altLang="zh-TW" b="1" dirty="0" smtClean="0"/>
              <a:t>plan, implement, and manage activities </a:t>
            </a:r>
            <a:r>
              <a:rPr lang="en-US" altLang="zh-TW" dirty="0" smtClean="0"/>
              <a:t>to accomplish </a:t>
            </a:r>
            <a:r>
              <a:rPr lang="en-US" altLang="zh-TW" b="1" dirty="0" smtClean="0"/>
              <a:t>specific organizational objectives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But project management is more than just a set of tools; it is a </a:t>
            </a:r>
            <a:r>
              <a:rPr lang="en-US" altLang="zh-TW" b="1" dirty="0" smtClean="0"/>
              <a:t>results-oriented management style</a:t>
            </a:r>
            <a:r>
              <a:rPr lang="en-US" altLang="zh-TW" dirty="0" smtClean="0"/>
              <a:t> that places a premium on building collaborative relationships among a diverse cast of characters.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</a:t>
            </a:r>
            <a:r>
              <a:rPr lang="en-US" smtClean="0">
                <a:cs typeface="Times New Roman" panose="02020603050405020304" pitchFamily="18" charset="0"/>
              </a:rPr>
              <a:t>–</a:t>
            </a:r>
            <a:fld id="{00BCA5E8-39CF-4B97-B9D1-0E78871A2BE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/>
              <a:t>1</a:t>
            </a:r>
            <a:r>
              <a:rPr lang="en-US" smtClean="0">
                <a:cs typeface="Times New Roman" panose="02020603050405020304" pitchFamily="18" charset="0"/>
              </a:rPr>
              <a:t>–</a:t>
            </a:r>
            <a:fld id="{148A0151-4D7C-4F2A-827E-98CD53F05921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8688" name="AutoShape 1040"/>
          <p:cNvSpPr>
            <a:spLocks noGrp="1" noChangeArrowheads="1"/>
          </p:cNvSpPr>
          <p:nvPr>
            <p:ph type="title"/>
          </p:nvPr>
        </p:nvSpPr>
        <p:spPr>
          <a:ln>
            <a:solidFill>
              <a:srgbClr val="003366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What is a Project?</a:t>
            </a:r>
          </a:p>
        </p:txBody>
      </p:sp>
      <p:sp>
        <p:nvSpPr>
          <p:cNvPr id="17413" name="Rectangle 104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Project Defined</a:t>
            </a:r>
          </a:p>
          <a:p>
            <a:pPr lvl="1" eaLnBrk="1" hangingPunct="1"/>
            <a:r>
              <a:rPr lang="en-US" dirty="0" smtClean="0"/>
              <a:t>A complex, nonroutine, one-time effort limited by time, budget, resources, and performance specifications designed to meet customer needs.</a:t>
            </a:r>
          </a:p>
          <a:p>
            <a:pPr eaLnBrk="1" hangingPunct="1"/>
            <a:r>
              <a:rPr lang="en-US" dirty="0" smtClean="0"/>
              <a:t>Major Characteristics of a Project</a:t>
            </a:r>
          </a:p>
          <a:p>
            <a:pPr lvl="1" eaLnBrk="1" hangingPunct="1"/>
            <a:r>
              <a:rPr lang="en-US" dirty="0" smtClean="0"/>
              <a:t>Has an established objective.</a:t>
            </a:r>
          </a:p>
          <a:p>
            <a:pPr lvl="1" eaLnBrk="1" hangingPunct="1"/>
            <a:r>
              <a:rPr lang="en-US" dirty="0" smtClean="0"/>
              <a:t>Has a defined life span with a beginning and an end.</a:t>
            </a:r>
          </a:p>
          <a:p>
            <a:pPr lvl="1" eaLnBrk="1" hangingPunct="1"/>
            <a:r>
              <a:rPr lang="en-US" dirty="0" smtClean="0"/>
              <a:t>Requires across-the-organizational participation.</a:t>
            </a:r>
          </a:p>
          <a:p>
            <a:pPr lvl="1" eaLnBrk="1" hangingPunct="1"/>
            <a:r>
              <a:rPr lang="en-US" dirty="0" smtClean="0"/>
              <a:t>Involves doing something never been done before.</a:t>
            </a:r>
          </a:p>
          <a:p>
            <a:pPr lvl="1" eaLnBrk="1" hangingPunct="1"/>
            <a:r>
              <a:rPr lang="en-US" dirty="0" smtClean="0"/>
              <a:t>Has specific time, cost, and performance requirements.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63525"/>
            <a:ext cx="8153400" cy="814090"/>
          </a:xfrm>
        </p:spPr>
        <p:txBody>
          <a:bodyPr/>
          <a:lstStyle/>
          <a:p>
            <a:r>
              <a:rPr lang="en-US" altLang="zh-TW" b="1" dirty="0" smtClean="0"/>
              <a:t>What is Project Management</a:t>
            </a:r>
            <a:r>
              <a:rPr lang="en-US" altLang="zh-TW" b="1" dirty="0" smtClean="0"/>
              <a:t>? </a:t>
            </a:r>
            <a:r>
              <a:rPr lang="en-US" altLang="zh-TW" sz="2400" b="1" dirty="0" smtClean="0"/>
              <a:t>(</a:t>
            </a:r>
            <a:r>
              <a:rPr lang="en-US" altLang="zh-TW" sz="2400" b="1" dirty="0" err="1" smtClean="0"/>
              <a:t>PMBoK</a:t>
            </a:r>
            <a:r>
              <a:rPr lang="en-US" altLang="zh-TW" sz="2400" b="1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Project management is the application of knowledge, skills, tools, and techniques to project activities to meet the project requirements.</a:t>
            </a:r>
          </a:p>
          <a:p>
            <a:r>
              <a:rPr lang="en-US" altLang="zh-TW" dirty="0" smtClean="0"/>
              <a:t>Project management is accomplished through the appropriate application and integration of the 47 logically grouped project management processes, which are categorized into five Process Groups.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</a:t>
            </a:r>
            <a:r>
              <a:rPr lang="en-US" smtClean="0">
                <a:cs typeface="Times New Roman" panose="02020603050405020304" pitchFamily="18" charset="0"/>
              </a:rPr>
              <a:t>–</a:t>
            </a:r>
            <a:fld id="{00BCA5E8-39CF-4B97-B9D1-0E78871A2BE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Routine Work with Projects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/>
              <a:t>1–</a:t>
            </a:r>
            <a:fld id="{98EA562F-A462-4B74-ACE7-126F13C9993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1509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200" b="1">
                <a:solidFill>
                  <a:srgbClr val="006666"/>
                </a:solidFill>
              </a:rPr>
              <a:t>TABLE 1.</a:t>
            </a:r>
            <a:r>
              <a:rPr lang="en-US" sz="1200" b="1">
                <a:solidFill>
                  <a:srgbClr val="006666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549275" y="1209675"/>
            <a:ext cx="3840163" cy="449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 dirty="0"/>
              <a:t>Routine, Repetitive Work</a:t>
            </a:r>
            <a:r>
              <a:rPr lang="en-US" sz="1600" dirty="0"/>
              <a:t>	 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dirty="0"/>
              <a:t>Taking class notes 	 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dirty="0"/>
              <a:t>Daily entering sales receipts into the accounting ledger  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dirty="0"/>
              <a:t>Responding to a supply-chain request 	 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dirty="0"/>
              <a:t>Practicing scales on the piano 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dirty="0"/>
              <a:t>Routine manufacture of an Apple iPod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Attaching tags on a manufactured product</a:t>
            </a:r>
            <a:r>
              <a:rPr lang="en-US" sz="1600" dirty="0"/>
              <a:t> 	 </a:t>
            </a:r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4572000" y="1209675"/>
            <a:ext cx="3840163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dirty="0">
                <a:solidFill>
                  <a:srgbClr val="C00000"/>
                </a:solidFill>
              </a:rPr>
              <a:t>Projects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dirty="0"/>
              <a:t>Writing a term paper 	 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dirty="0"/>
              <a:t>Setting up a sales kiosk for a professional accounting meeting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dirty="0"/>
              <a:t>Developing a supply-chain information system 	 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dirty="0"/>
              <a:t>Writing a new piano piece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dirty="0"/>
              <a:t>Designing an iPod that is approximately 2 X 4 inches, interfaces with PC, and </a:t>
            </a:r>
            <a:br>
              <a:rPr lang="en-US" sz="1800" dirty="0"/>
            </a:br>
            <a:r>
              <a:rPr lang="en-US" sz="1800" dirty="0"/>
              <a:t>stores 10,000 songs 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dirty="0"/>
              <a:t>Wire-tag projects for GE and </a:t>
            </a:r>
            <a:br>
              <a:rPr lang="en-US" sz="1800" dirty="0"/>
            </a:br>
            <a:r>
              <a:rPr lang="en-US" sz="1800" dirty="0"/>
              <a:t>Wal-Mart</a:t>
            </a:r>
            <a:r>
              <a:rPr lang="en-US" sz="1600" dirty="0"/>
              <a:t> 	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9" grpId="0"/>
      <p:bldP spid="829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mtClean="0"/>
              <a:t>1</a:t>
            </a:r>
            <a:r>
              <a:rPr lang="en-US" smtClean="0">
                <a:cs typeface="Times New Roman" panose="02020603050405020304" pitchFamily="18" charset="0"/>
              </a:rPr>
              <a:t>–</a:t>
            </a:r>
            <a:fld id="{FAA87269-243A-431E-B7E0-704D01EA95FF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79874" name="AutoShape 2"/>
          <p:cNvSpPr>
            <a:spLocks noGrp="1" noChangeArrowheads="1"/>
          </p:cNvSpPr>
          <p:nvPr>
            <p:ph type="title"/>
          </p:nvPr>
        </p:nvSpPr>
        <p:spPr>
          <a:xfrm>
            <a:off x="495300" y="263525"/>
            <a:ext cx="8153400" cy="85129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Program versus Project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99870" y="1295370"/>
            <a:ext cx="6324600" cy="4876800"/>
          </a:xfrm>
        </p:spPr>
        <p:txBody>
          <a:bodyPr/>
          <a:lstStyle/>
          <a:p>
            <a:pPr eaLnBrk="1" hangingPunct="1">
              <a:tabLst>
                <a:tab pos="2057400" algn="l"/>
              </a:tabLst>
            </a:pPr>
            <a:r>
              <a:rPr lang="en-US" dirty="0" smtClean="0"/>
              <a:t>Program Defined</a:t>
            </a:r>
          </a:p>
          <a:p>
            <a:pPr lvl="1" eaLnBrk="1" hangingPunct="1">
              <a:tabLst>
                <a:tab pos="2057400" algn="l"/>
              </a:tabLst>
            </a:pPr>
            <a:r>
              <a:rPr lang="en-US" dirty="0" smtClean="0"/>
              <a:t>A series of coordinated, related, multiple projects that continue over an extended time and are intended to achieve a goal.</a:t>
            </a:r>
          </a:p>
          <a:p>
            <a:pPr lvl="1" eaLnBrk="1" hangingPunct="1">
              <a:tabLst>
                <a:tab pos="2057400" algn="l"/>
              </a:tabLst>
            </a:pPr>
            <a:r>
              <a:rPr lang="en-US" dirty="0" smtClean="0"/>
              <a:t>A higher level group of projects targeted </a:t>
            </a:r>
            <a:br>
              <a:rPr lang="en-US" dirty="0" smtClean="0"/>
            </a:br>
            <a:r>
              <a:rPr lang="en-US" dirty="0" smtClean="0"/>
              <a:t>at a common goal.</a:t>
            </a:r>
          </a:p>
          <a:p>
            <a:pPr lvl="1" eaLnBrk="1" hangingPunct="1">
              <a:tabLst>
                <a:tab pos="2057400" algn="l"/>
              </a:tabLst>
            </a:pPr>
            <a:r>
              <a:rPr lang="en-US" dirty="0" smtClean="0"/>
              <a:t>Examples:</a:t>
            </a:r>
          </a:p>
          <a:p>
            <a:pPr lvl="2" eaLnBrk="1" hangingPunct="1">
              <a:tabLst>
                <a:tab pos="2057400" algn="l"/>
              </a:tabLst>
            </a:pPr>
            <a:r>
              <a:rPr lang="en-US" dirty="0" smtClean="0"/>
              <a:t>Project:	completion of a required course </a:t>
            </a:r>
            <a:br>
              <a:rPr lang="en-US" dirty="0" smtClean="0"/>
            </a:br>
            <a:r>
              <a:rPr lang="en-US" dirty="0" smtClean="0"/>
              <a:t>	in project management.</a:t>
            </a:r>
          </a:p>
          <a:p>
            <a:pPr lvl="2" eaLnBrk="1" hangingPunct="1">
              <a:tabLst>
                <a:tab pos="2057400" algn="l"/>
              </a:tabLst>
            </a:pPr>
            <a:r>
              <a:rPr lang="en-US" dirty="0" smtClean="0"/>
              <a:t>Program:	completion of all courses required</a:t>
            </a:r>
            <a:br>
              <a:rPr lang="en-US" dirty="0" smtClean="0"/>
            </a:br>
            <a:r>
              <a:rPr lang="en-US" dirty="0" smtClean="0"/>
              <a:t>	for a business major.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ject Management 6e. - Gray and Larson">
  <a:themeElements>
    <a:clrScheme name="">
      <a:dk1>
        <a:srgbClr val="000000"/>
      </a:dk1>
      <a:lt1>
        <a:srgbClr val="FFFFE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6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oject Management 5e. - Gray and Lars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roject Management 5e. - Gray and Larso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ct Management 5e. - Gray and Lars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</TotalTime>
  <Words>779</Words>
  <Application>Microsoft Office PowerPoint</Application>
  <PresentationFormat>如螢幕大小 (4:3)</PresentationFormat>
  <Paragraphs>152</Paragraphs>
  <Slides>24</Slides>
  <Notes>14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Project Management 6e. - Gray and Larson</vt:lpstr>
      <vt:lpstr>投影片 1</vt:lpstr>
      <vt:lpstr>An Overview of Project Management 6e.</vt:lpstr>
      <vt:lpstr>Chapter Objectives</vt:lpstr>
      <vt:lpstr>投影片 4</vt:lpstr>
      <vt:lpstr>投影片 5</vt:lpstr>
      <vt:lpstr>What is a Project?</vt:lpstr>
      <vt:lpstr>What is Project Management? (PMBoK)</vt:lpstr>
      <vt:lpstr>Comparison of Routine Work with Projects</vt:lpstr>
      <vt:lpstr>Program versus Project</vt:lpstr>
      <vt:lpstr>Project Life Cycle</vt:lpstr>
      <vt:lpstr>Project Management Process Groups (PMBoK)</vt:lpstr>
      <vt:lpstr>Process Groups Interact in a Phase or Project (PMBoK)</vt:lpstr>
      <vt:lpstr>Project Management Process Interactions (PMBoK)</vt:lpstr>
      <vt:lpstr>Project Boundaries (PMBoK)</vt:lpstr>
      <vt:lpstr>Project Data, Information and Report Flow (PMBoK)</vt:lpstr>
      <vt:lpstr>Project Management Process Group and Knowledge Area Mapping (PMBoK)</vt:lpstr>
      <vt:lpstr>The Challenge of Project Management</vt:lpstr>
      <vt:lpstr>Current Drivers of Project Management</vt:lpstr>
      <vt:lpstr>Project Governance:  An Integrative Approach</vt:lpstr>
      <vt:lpstr>Integrated Management of Projects</vt:lpstr>
      <vt:lpstr>Alignment of Projects with  Organizational Strategy</vt:lpstr>
      <vt:lpstr>Major Functions of Portfolio Management: The “Science” and “Art” of Project Management</vt:lpstr>
      <vt:lpstr>The Technical  and Sociocultural Dimensions of the Project Management Process</vt:lpstr>
      <vt:lpstr>Key Terms</vt:lpstr>
    </vt:vector>
  </TitlesOfParts>
  <Manager>Wanda Zeman</Manager>
  <Company>The McGraw-Hill Companies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6e</dc:title>
  <dc:subject>Chapter 1</dc:subject>
  <dc:creator>Charlie Cook - ccook@uwa.edu</dc:creator>
  <cp:lastModifiedBy>ASUS</cp:lastModifiedBy>
  <cp:revision>73</cp:revision>
  <cp:lastPrinted>1601-01-01T00:00:00Z</cp:lastPrinted>
  <dcterms:created xsi:type="dcterms:W3CDTF">1901-01-01T06:00:00Z</dcterms:created>
  <dcterms:modified xsi:type="dcterms:W3CDTF">2015-03-07T03:10:04Z</dcterms:modified>
</cp:coreProperties>
</file>