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9"/>
  </p:notesMasterIdLst>
  <p:handoutMasterIdLst>
    <p:handoutMasterId r:id="rId40"/>
  </p:handoutMasterIdLst>
  <p:sldIdLst>
    <p:sldId id="257" r:id="rId2"/>
    <p:sldId id="285" r:id="rId3"/>
    <p:sldId id="295" r:id="rId4"/>
    <p:sldId id="296" r:id="rId5"/>
    <p:sldId id="297" r:id="rId6"/>
    <p:sldId id="298" r:id="rId7"/>
    <p:sldId id="299" r:id="rId8"/>
    <p:sldId id="260" r:id="rId9"/>
    <p:sldId id="286" r:id="rId10"/>
    <p:sldId id="259" r:id="rId11"/>
    <p:sldId id="261" r:id="rId12"/>
    <p:sldId id="262" r:id="rId13"/>
    <p:sldId id="300" r:id="rId14"/>
    <p:sldId id="263" r:id="rId15"/>
    <p:sldId id="267" r:id="rId16"/>
    <p:sldId id="264" r:id="rId17"/>
    <p:sldId id="288" r:id="rId18"/>
    <p:sldId id="265" r:id="rId19"/>
    <p:sldId id="268" r:id="rId20"/>
    <p:sldId id="280" r:id="rId21"/>
    <p:sldId id="281" r:id="rId22"/>
    <p:sldId id="279" r:id="rId23"/>
    <p:sldId id="289" r:id="rId24"/>
    <p:sldId id="290" r:id="rId25"/>
    <p:sldId id="293" r:id="rId26"/>
    <p:sldId id="292" r:id="rId27"/>
    <p:sldId id="294" r:id="rId28"/>
    <p:sldId id="275" r:id="rId29"/>
    <p:sldId id="269" r:id="rId30"/>
    <p:sldId id="273" r:id="rId31"/>
    <p:sldId id="271" r:id="rId32"/>
    <p:sldId id="272" r:id="rId33"/>
    <p:sldId id="277" r:id="rId34"/>
    <p:sldId id="282" r:id="rId35"/>
    <p:sldId id="276" r:id="rId36"/>
    <p:sldId id="283" r:id="rId37"/>
    <p:sldId id="28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666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2" autoAdjust="0"/>
    <p:restoredTop sz="96986" autoAdjust="0"/>
  </p:normalViewPr>
  <p:slideViewPr>
    <p:cSldViewPr showGuides="1">
      <p:cViewPr>
        <p:scale>
          <a:sx n="100" d="100"/>
          <a:sy n="100" d="100"/>
        </p:scale>
        <p:origin x="-1542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3426" y="84"/>
      </p:cViewPr>
      <p:guideLst>
        <p:guide orient="horz" pos="2909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1B43A-004C-4C35-A64A-04217F44827B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C80AF-CA63-4016-B06C-C27A459E33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01766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47122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Times New Roman" panose="02020603050405020304" pitchFamily="18" charset="0"/>
              </a:defRPr>
            </a:lvl1pPr>
          </a:lstStyle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i="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15891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indent="227013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502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442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641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711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007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5506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8095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6194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9106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984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3807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9590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2235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763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5608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0140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1263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9203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0973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2802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327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0519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8963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247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886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370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3122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3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21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2–</a:t>
            </a:r>
            <a:fld id="{0021D51A-B140-41D8-B455-79292309F0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482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 Strategy and Project Selection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9653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TWO</a:t>
            </a: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2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525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245256"/>
          </a:xfrm>
        </p:spPr>
        <p:txBody>
          <a:bodyPr tIns="9144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3098"/>
            <a:ext cx="8077200" cy="43129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2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075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2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844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2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10061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4" r:id="rId3"/>
    <p:sldLayoutId id="214748366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7B4E43D-C638-47D0-BA4A-56648964F026}" type="slidenum">
              <a:rPr lang="en-US"/>
              <a:pPr/>
              <a:t>10</a:t>
            </a:fld>
            <a:endParaRPr lang="en-US"/>
          </a:p>
        </p:txBody>
      </p:sp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36538"/>
            <a:ext cx="8207375" cy="1365250"/>
          </a:xfrm>
          <a:ln/>
        </p:spPr>
        <p:txBody>
          <a:bodyPr/>
          <a:lstStyle/>
          <a:p>
            <a:r>
              <a:rPr lang="en-US"/>
              <a:t>The Strategic Management Process: </a:t>
            </a:r>
            <a:br>
              <a:rPr lang="en-US"/>
            </a:br>
            <a:r>
              <a:rPr lang="en-US"/>
              <a:t>An Overview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2763"/>
            <a:ext cx="8077200" cy="4313237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/>
              <a:t>Strategic Management</a:t>
            </a:r>
          </a:p>
          <a:p>
            <a:pPr lvl="1">
              <a:spcBef>
                <a:spcPct val="35000"/>
              </a:spcBef>
            </a:pPr>
            <a:r>
              <a:rPr lang="en-US"/>
              <a:t>Requires every project to be clearly linked to strategy.</a:t>
            </a:r>
          </a:p>
          <a:p>
            <a:pPr lvl="1">
              <a:spcBef>
                <a:spcPct val="35000"/>
              </a:spcBef>
            </a:pPr>
            <a:r>
              <a:rPr lang="en-US"/>
              <a:t>Provides theme and focus of firm’s future direction.</a:t>
            </a:r>
          </a:p>
          <a:p>
            <a:pPr lvl="2">
              <a:spcBef>
                <a:spcPct val="35000"/>
              </a:spcBef>
            </a:pPr>
            <a:r>
              <a:rPr lang="en-US" b="1"/>
              <a:t>Responding to changes</a:t>
            </a:r>
            <a:r>
              <a:rPr lang="en-US"/>
              <a:t> in the external environment</a:t>
            </a:r>
            <a:r>
              <a:rPr lang="en-US">
                <a:cs typeface="Tahoma" panose="020B0604030504040204" pitchFamily="34" charset="0"/>
              </a:rPr>
              <a:t>—</a:t>
            </a:r>
            <a:r>
              <a:rPr lang="en-US"/>
              <a:t>environmental scanning</a:t>
            </a:r>
          </a:p>
          <a:p>
            <a:pPr lvl="2">
              <a:spcBef>
                <a:spcPct val="35000"/>
              </a:spcBef>
            </a:pPr>
            <a:r>
              <a:rPr lang="en-US" b="1"/>
              <a:t>Allocating scarce resources</a:t>
            </a:r>
            <a:r>
              <a:rPr lang="en-US"/>
              <a:t> of the firm to improve its competitive position</a:t>
            </a:r>
            <a:r>
              <a:rPr lang="en-US">
                <a:cs typeface="Tahoma" panose="020B0604030504040204" pitchFamily="34" charset="0"/>
              </a:rPr>
              <a:t>—i</a:t>
            </a:r>
            <a:r>
              <a:rPr lang="en-US"/>
              <a:t>nternal responses to new programs</a:t>
            </a:r>
          </a:p>
          <a:p>
            <a:pPr lvl="1">
              <a:spcBef>
                <a:spcPct val="35000"/>
              </a:spcBef>
            </a:pPr>
            <a:r>
              <a:rPr lang="en-US"/>
              <a:t>Requires strong links among mission, goals, objectives, strategy, and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Activities of the Strategic </a:t>
            </a:r>
            <a:br>
              <a:rPr lang="en-US" dirty="0" smtClean="0"/>
            </a:br>
            <a:r>
              <a:rPr lang="en-US" dirty="0" smtClean="0"/>
              <a:t>Management Process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83098"/>
            <a:ext cx="8077200" cy="4312902"/>
          </a:xfrm>
        </p:spPr>
        <p:txBody>
          <a:bodyPr/>
          <a:lstStyle/>
          <a:p>
            <a:r>
              <a:rPr lang="en-US" dirty="0" smtClean="0"/>
              <a:t>Review and define the organizational mission.</a:t>
            </a:r>
          </a:p>
          <a:p>
            <a:r>
              <a:rPr lang="en-US" dirty="0" smtClean="0"/>
              <a:t>Analyze and formulate strategies to reach objectives.</a:t>
            </a:r>
          </a:p>
          <a:p>
            <a:r>
              <a:rPr lang="en-US" dirty="0" smtClean="0"/>
              <a:t>Set long-range goals and objectives.</a:t>
            </a:r>
          </a:p>
          <a:p>
            <a:r>
              <a:rPr lang="en-US" dirty="0" smtClean="0"/>
              <a:t>Implement strategies through projects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2–</a:t>
            </a:r>
            <a:fld id="{548AA400-9E3A-4AE3-8F99-947247904E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 autoUpdateAnimBg="0"/>
      <p:bldP spid="696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B192347-DFA6-4D70-91AD-A08AE560BCE3}" type="slidenum">
              <a:rPr lang="en-US"/>
              <a:pPr/>
              <a:t>12</a:t>
            </a:fld>
            <a:endParaRPr lang="en-US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6583363" y="2579688"/>
            <a:ext cx="2111375" cy="12954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000"/>
              <a:t>Strategic Management Process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</a:t>
            </a:r>
            <a:r>
              <a:rPr lang="en-US" sz="1200" b="1">
                <a:solidFill>
                  <a:srgbClr val="006666"/>
                </a:solidFill>
                <a:cs typeface="Arial" panose="020B0604020202020204" pitchFamily="34" charset="0"/>
              </a:rPr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45" y="432431"/>
            <a:ext cx="5877760" cy="601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806" y="411513"/>
            <a:ext cx="8412388" cy="6034974"/>
          </a:xfrm>
        </p:spPr>
        <p:txBody>
          <a:bodyPr/>
          <a:lstStyle/>
          <a:p>
            <a:r>
              <a:rPr lang="en-US" altLang="zh-TW" dirty="0" smtClean="0"/>
              <a:t>More specific mission statements tend to give better results because of </a:t>
            </a:r>
            <a:r>
              <a:rPr lang="en-US" altLang="zh-TW" dirty="0" smtClean="0"/>
              <a:t>a tighter </a:t>
            </a:r>
            <a:r>
              <a:rPr lang="en-US" altLang="zh-TW" dirty="0" smtClean="0"/>
              <a:t>focus. </a:t>
            </a:r>
            <a:endParaRPr lang="en-US" altLang="zh-TW" dirty="0" smtClean="0"/>
          </a:p>
          <a:p>
            <a:r>
              <a:rPr lang="en-US" altLang="zh-TW" dirty="0" smtClean="0"/>
              <a:t>Mission </a:t>
            </a:r>
            <a:r>
              <a:rPr lang="en-US" altLang="zh-TW" dirty="0" smtClean="0"/>
              <a:t>statements decrease the chance of false directions </a:t>
            </a:r>
            <a:r>
              <a:rPr lang="en-US" altLang="zh-TW" dirty="0" smtClean="0"/>
              <a:t>by stakeholders.</a:t>
            </a:r>
          </a:p>
          <a:p>
            <a:pPr lvl="1"/>
            <a:r>
              <a:rPr lang="en-US" altLang="zh-TW" dirty="0" smtClean="0"/>
              <a:t>Provide hospital design services.</a:t>
            </a:r>
          </a:p>
          <a:p>
            <a:pPr lvl="1"/>
            <a:r>
              <a:rPr lang="en-US" altLang="zh-TW" dirty="0" smtClean="0"/>
              <a:t>Provide voice/data design services.</a:t>
            </a:r>
          </a:p>
          <a:p>
            <a:pPr lvl="1"/>
            <a:r>
              <a:rPr lang="en-US" altLang="zh-TW" dirty="0" smtClean="0"/>
              <a:t>Provide information technology services.</a:t>
            </a:r>
          </a:p>
          <a:p>
            <a:pPr lvl="1"/>
            <a:r>
              <a:rPr lang="en-US" altLang="zh-TW" dirty="0" smtClean="0"/>
              <a:t>Increase shareholder value.</a:t>
            </a:r>
          </a:p>
          <a:p>
            <a:pPr lvl="1"/>
            <a:r>
              <a:rPr lang="en-US" altLang="zh-TW" dirty="0" smtClean="0"/>
              <a:t>Provide high-value products to our customer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 rule-of-thumb test for a mission statement is, if the statement can </a:t>
            </a:r>
            <a:r>
              <a:rPr lang="en-US" altLang="zh-TW" dirty="0" smtClean="0"/>
              <a:t>be anybody’s </a:t>
            </a:r>
            <a:r>
              <a:rPr lang="en-US" altLang="zh-TW" dirty="0" smtClean="0"/>
              <a:t>mission statement, it will not provide the guidance and focus intended.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F658922-1175-4A32-951F-603BEDEB403E}" type="slidenum">
              <a:rPr lang="en-US"/>
              <a:pPr/>
              <a:t>14</a:t>
            </a:fld>
            <a:endParaRPr lang="en-US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6700"/>
            <a:ext cx="8153400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Characteristics of Objectives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2.</a:t>
            </a:r>
            <a:r>
              <a:rPr lang="en-US" sz="1200" b="1">
                <a:solidFill>
                  <a:srgbClr val="006666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731838" y="1593850"/>
            <a:ext cx="7681912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057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CC3300"/>
                </a:solidFill>
                <a:latin typeface="Arial" panose="020B0604020202020204" pitchFamily="34" charset="0"/>
              </a:rPr>
              <a:t>S</a:t>
            </a:r>
            <a:r>
              <a:rPr lang="en-US" sz="1800" b="1">
                <a:latin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</a:rPr>
              <a:t>	</a:t>
            </a:r>
            <a:r>
              <a:rPr lang="en-US" sz="1800" b="1">
                <a:latin typeface="Arial" panose="020B0604020202020204" pitchFamily="34" charset="0"/>
              </a:rPr>
              <a:t>Specific </a:t>
            </a:r>
            <a:r>
              <a:rPr lang="en-US" sz="1800">
                <a:latin typeface="Arial" panose="020B0604020202020204" pitchFamily="34" charset="0"/>
              </a:rPr>
              <a:t>	Be specific in targeting an objective</a:t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/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2800" b="1">
                <a:solidFill>
                  <a:srgbClr val="CC3300"/>
                </a:solidFill>
                <a:latin typeface="Arial" panose="020B0604020202020204" pitchFamily="34" charset="0"/>
              </a:rPr>
              <a:t>M</a:t>
            </a:r>
            <a:r>
              <a:rPr lang="en-US" sz="1800" b="1">
                <a:latin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</a:rPr>
              <a:t>	</a:t>
            </a:r>
            <a:r>
              <a:rPr lang="en-US" sz="1800" b="1">
                <a:latin typeface="Arial" panose="020B0604020202020204" pitchFamily="34" charset="0"/>
              </a:rPr>
              <a:t>Measurable </a:t>
            </a:r>
            <a:r>
              <a:rPr lang="en-US" sz="1800">
                <a:latin typeface="Arial" panose="020B0604020202020204" pitchFamily="34" charset="0"/>
              </a:rPr>
              <a:t>	Establish a measurable indicator(s) of progress</a:t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/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2800" b="1">
                <a:solidFill>
                  <a:srgbClr val="CC3300"/>
                </a:solidFill>
                <a:latin typeface="Arial" panose="020B0604020202020204" pitchFamily="34" charset="0"/>
              </a:rPr>
              <a:t>A</a:t>
            </a:r>
            <a:r>
              <a:rPr lang="en-US" sz="2000" b="1">
                <a:latin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</a:rPr>
              <a:t>	</a:t>
            </a:r>
            <a:r>
              <a:rPr lang="en-US" sz="1800" b="1">
                <a:latin typeface="Arial" panose="020B0604020202020204" pitchFamily="34" charset="0"/>
              </a:rPr>
              <a:t>Assignable </a:t>
            </a:r>
            <a:r>
              <a:rPr lang="en-US" sz="1800">
                <a:latin typeface="Arial" panose="020B0604020202020204" pitchFamily="34" charset="0"/>
              </a:rPr>
              <a:t>	Make the objective assignable to one person </a:t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>		for completion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CC3300"/>
                </a:solidFill>
                <a:latin typeface="Arial" panose="020B0604020202020204" pitchFamily="34" charset="0"/>
              </a:rPr>
              <a:t>R</a:t>
            </a:r>
            <a:r>
              <a:rPr lang="en-US" sz="1800" b="1">
                <a:solidFill>
                  <a:srgbClr val="CC3300"/>
                </a:solidFill>
                <a:latin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</a:rPr>
              <a:t>	</a:t>
            </a:r>
            <a:r>
              <a:rPr lang="en-US" sz="1800" b="1">
                <a:latin typeface="Arial" panose="020B0604020202020204" pitchFamily="34" charset="0"/>
              </a:rPr>
              <a:t>Realistic </a:t>
            </a:r>
            <a:r>
              <a:rPr lang="en-US" sz="1800">
                <a:latin typeface="Arial" panose="020B0604020202020204" pitchFamily="34" charset="0"/>
              </a:rPr>
              <a:t>	State what can realistically be done with </a:t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>		available resources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CC3300"/>
                </a:solidFill>
                <a:latin typeface="Arial" panose="020B0604020202020204" pitchFamily="34" charset="0"/>
              </a:rPr>
              <a:t>T</a:t>
            </a:r>
            <a:r>
              <a:rPr lang="en-US" sz="1800" b="1">
                <a:latin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</a:rPr>
              <a:t>	</a:t>
            </a:r>
            <a:r>
              <a:rPr lang="en-US" sz="1800" b="1">
                <a:latin typeface="Arial" panose="020B0604020202020204" pitchFamily="34" charset="0"/>
              </a:rPr>
              <a:t>Time related	</a:t>
            </a:r>
            <a:r>
              <a:rPr lang="en-US" sz="1800">
                <a:latin typeface="Arial" panose="020B0604020202020204" pitchFamily="34" charset="0"/>
              </a:rPr>
              <a:t>State when the objective can be achieved, </a:t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>		that is, duration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Project Portfolio Management: </a:t>
            </a:r>
            <a:br>
              <a:rPr lang="en-US" sz="2800" dirty="0" smtClean="0"/>
            </a:br>
            <a:r>
              <a:rPr lang="en-US" sz="2800" dirty="0" smtClean="0"/>
              <a:t>The Need for a Strong Project Priority System</a:t>
            </a:r>
            <a:endParaRPr lang="en-US" sz="2800" dirty="0"/>
          </a:p>
        </p:txBody>
      </p:sp>
      <p:sp>
        <p:nvSpPr>
          <p:cNvPr id="757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Implementation Gap</a:t>
            </a:r>
          </a:p>
          <a:p>
            <a:pPr lvl="1"/>
            <a:r>
              <a:rPr lang="en-US" dirty="0" smtClean="0"/>
              <a:t>The lack of understanding and consensus on strategy among top management and middle-level (functional) managers who independently implement the strategy.</a:t>
            </a:r>
          </a:p>
          <a:p>
            <a:r>
              <a:rPr lang="en-US" dirty="0" smtClean="0"/>
              <a:t>Organization Politics</a:t>
            </a:r>
          </a:p>
          <a:p>
            <a:pPr lvl="1"/>
            <a:r>
              <a:rPr lang="en-US" dirty="0" smtClean="0"/>
              <a:t>Project selection is based on the persuasiveness and power of people advocating the projects.</a:t>
            </a:r>
          </a:p>
          <a:p>
            <a:r>
              <a:rPr lang="en-US" dirty="0" smtClean="0"/>
              <a:t>Resource Conflicts and Multitasking</a:t>
            </a:r>
          </a:p>
          <a:p>
            <a:pPr lvl="1"/>
            <a:r>
              <a:rPr lang="en-US" dirty="0" err="1" smtClean="0"/>
              <a:t>Multiproject</a:t>
            </a:r>
            <a:r>
              <a:rPr lang="en-US" dirty="0" smtClean="0"/>
              <a:t> environment creates interdependency relationships of shared resources which results in the starting, stopping, and restarting projects.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2–</a:t>
            </a:r>
            <a:fld id="{9C4A2D01-5BAB-4A5C-BB8F-7C5DB7B74D1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4A8BE67-30F4-47EB-A26B-E7D48B4689BA}" type="slidenum">
              <a:rPr lang="en-US"/>
              <a:pPr/>
              <a:t>16</a:t>
            </a:fld>
            <a:endParaRPr lang="en-US"/>
          </a:p>
        </p:txBody>
      </p:sp>
      <p:sp>
        <p:nvSpPr>
          <p:cNvPr id="72706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6700"/>
            <a:ext cx="8153400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Benefits of Project Portfolio Management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421563" cy="48768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400" dirty="0"/>
              <a:t>Builds discipline into the project selection process.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Links project selection to strategic metrics.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Prioritizes project proposals across a common set of criteria, rather than on politics or emotion.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Allocates resources to projects that align with strategic direction.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Balances risk across all projects.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Justifies killing projects that do not support strategy.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Improves communication and supports agreement on project goals.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2.2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 autoUpdateAnimBg="0"/>
      <p:bldP spid="72708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499B5D0-7FBA-4E31-BD50-135B3583A886}" type="slidenum">
              <a:rPr lang="en-US"/>
              <a:pPr/>
              <a:t>17</a:t>
            </a:fld>
            <a:endParaRPr lang="en-US"/>
          </a:p>
        </p:txBody>
      </p:sp>
      <p:sp>
        <p:nvSpPr>
          <p:cNvPr id="12902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 Portfolio Management System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Design of a project portfolio system:</a:t>
            </a:r>
          </a:p>
          <a:p>
            <a:pPr marL="573088" lvl="1" indent="-236538">
              <a:spcBef>
                <a:spcPct val="40000"/>
              </a:spcBef>
            </a:pPr>
            <a:r>
              <a:rPr lang="en-US"/>
              <a:t>Classification of a project</a:t>
            </a:r>
          </a:p>
          <a:p>
            <a:pPr marL="573088" lvl="1" indent="-236538">
              <a:spcBef>
                <a:spcPct val="40000"/>
              </a:spcBef>
            </a:pPr>
            <a:r>
              <a:rPr lang="en-US"/>
              <a:t>Selection criteria depending upon classification</a:t>
            </a:r>
          </a:p>
          <a:p>
            <a:pPr marL="573088" lvl="1" indent="-236538">
              <a:spcBef>
                <a:spcPct val="40000"/>
              </a:spcBef>
            </a:pPr>
            <a:r>
              <a:rPr lang="en-US"/>
              <a:t>Sources of proposals</a:t>
            </a:r>
          </a:p>
          <a:p>
            <a:pPr marL="573088" lvl="1" indent="-236538">
              <a:spcBef>
                <a:spcPct val="40000"/>
              </a:spcBef>
            </a:pPr>
            <a:r>
              <a:rPr lang="en-US"/>
              <a:t>Evaluating proposals</a:t>
            </a:r>
          </a:p>
          <a:p>
            <a:pPr marL="573088" lvl="1" indent="-236538">
              <a:spcBef>
                <a:spcPct val="40000"/>
              </a:spcBef>
            </a:pPr>
            <a:r>
              <a:rPr lang="en-US"/>
              <a:t>Managing the portfolio of projects.</a:t>
            </a:r>
          </a:p>
          <a:p>
            <a:pPr>
              <a:spcBef>
                <a:spcPct val="4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9867ED7B-AF52-4DE7-820B-A2A112C994AA}" type="slidenum">
              <a:rPr lang="en-US"/>
              <a:pPr/>
              <a:t>18</a:t>
            </a:fld>
            <a:endParaRPr lang="en-US"/>
          </a:p>
        </p:txBody>
      </p:sp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66700"/>
            <a:ext cx="820102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Portfolio of Projects by Type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3037" y="1504920"/>
            <a:ext cx="6257925" cy="466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FCA6A23-D646-4D9A-BE57-4309819E1C71}" type="slidenum">
              <a:rPr lang="en-US"/>
              <a:pPr/>
              <a:t>19</a:t>
            </a:fld>
            <a:endParaRPr lang="en-US"/>
          </a:p>
        </p:txBody>
      </p:sp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 Portfolio Management System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876800"/>
          </a:xfrm>
        </p:spPr>
        <p:txBody>
          <a:bodyPr/>
          <a:lstStyle/>
          <a:p>
            <a:r>
              <a:rPr lang="en-US" dirty="0"/>
              <a:t>Selection Criteria</a:t>
            </a:r>
          </a:p>
          <a:p>
            <a:pPr lvl="1"/>
            <a:r>
              <a:rPr lang="en-US" b="1" dirty="0" smtClean="0"/>
              <a:t>Financial models:</a:t>
            </a:r>
            <a:r>
              <a:rPr lang="en-US" dirty="0" smtClean="0"/>
              <a:t> </a:t>
            </a:r>
            <a:r>
              <a:rPr lang="en-US" dirty="0"/>
              <a:t>payback, net present value (</a:t>
            </a:r>
            <a:r>
              <a:rPr lang="en-US" dirty="0" smtClean="0"/>
              <a:t>NPV)</a:t>
            </a:r>
            <a:endParaRPr lang="en-US" dirty="0"/>
          </a:p>
          <a:p>
            <a:pPr lvl="1"/>
            <a:r>
              <a:rPr lang="en-US" b="1" dirty="0" smtClean="0"/>
              <a:t>Non-financial models:</a:t>
            </a:r>
            <a:r>
              <a:rPr lang="en-US" dirty="0" smtClean="0"/>
              <a:t> </a:t>
            </a:r>
            <a:r>
              <a:rPr lang="en-US" dirty="0"/>
              <a:t>projects of strategic importance to the firm.</a:t>
            </a:r>
          </a:p>
          <a:p>
            <a:r>
              <a:rPr lang="en-US" dirty="0"/>
              <a:t>Multi-Weighted Scoring Models</a:t>
            </a:r>
          </a:p>
          <a:p>
            <a:pPr lvl="1"/>
            <a:r>
              <a:rPr lang="en-US" dirty="0"/>
              <a:t>Use several weighted selection criteria to evaluate project proposals.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E71366D-70B3-48B9-BFB7-E4F50284C60C}" type="slidenum">
              <a:rPr lang="en-US"/>
              <a:pPr/>
              <a:t>2</a:t>
            </a:fld>
            <a:endParaRPr lang="en-US"/>
          </a:p>
        </p:txBody>
      </p:sp>
      <p:sp>
        <p:nvSpPr>
          <p:cNvPr id="121858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66700"/>
            <a:ext cx="820102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Where We Are Now</a:t>
            </a:r>
          </a:p>
        </p:txBody>
      </p:sp>
      <p:pic>
        <p:nvPicPr>
          <p:cNvPr id="121861" name="Picture 5" descr="0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025" y="1576388"/>
            <a:ext cx="8299450" cy="36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E735E13-2FCF-4D26-B38F-3AA3D0326337}" type="slidenum">
              <a:rPr lang="en-US"/>
              <a:pPr/>
              <a:t>20</a:t>
            </a:fld>
            <a:endParaRPr lang="en-US"/>
          </a:p>
        </p:txBody>
      </p:sp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Financial Models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604125" cy="4876800"/>
          </a:xfrm>
        </p:spPr>
        <p:txBody>
          <a:bodyPr/>
          <a:lstStyle/>
          <a:p>
            <a:r>
              <a:rPr lang="en-US" dirty="0"/>
              <a:t>The Payback Model</a:t>
            </a:r>
          </a:p>
          <a:p>
            <a:pPr lvl="1"/>
            <a:r>
              <a:rPr lang="en-US" dirty="0"/>
              <a:t>Measures the time the project will take to recover </a:t>
            </a:r>
            <a:br>
              <a:rPr lang="en-US" dirty="0"/>
            </a:br>
            <a:r>
              <a:rPr lang="en-US" dirty="0"/>
              <a:t>the project investment.</a:t>
            </a:r>
          </a:p>
          <a:p>
            <a:pPr lvl="1"/>
            <a:r>
              <a:rPr lang="en-US" dirty="0"/>
              <a:t>Uses more desirable shorter paybacks.</a:t>
            </a:r>
          </a:p>
          <a:p>
            <a:pPr lvl="1"/>
            <a:r>
              <a:rPr lang="en-US" dirty="0"/>
              <a:t>Emphasizes cash flows, a key factor in business.</a:t>
            </a:r>
          </a:p>
          <a:p>
            <a:r>
              <a:rPr lang="en-US" dirty="0"/>
              <a:t>Limitations of Payback:</a:t>
            </a:r>
          </a:p>
          <a:p>
            <a:pPr lvl="1"/>
            <a:r>
              <a:rPr lang="en-US" dirty="0"/>
              <a:t>Ignores the time value of money.</a:t>
            </a:r>
          </a:p>
          <a:p>
            <a:pPr lvl="1"/>
            <a:r>
              <a:rPr lang="en-US" dirty="0"/>
              <a:t>Assumes cash inflows for the investment period </a:t>
            </a:r>
            <a:br>
              <a:rPr lang="en-US" dirty="0"/>
            </a:br>
            <a:r>
              <a:rPr lang="en-US" dirty="0"/>
              <a:t>(and not beyond).</a:t>
            </a:r>
          </a:p>
          <a:p>
            <a:pPr lvl="1"/>
            <a:r>
              <a:rPr lang="en-US" dirty="0"/>
              <a:t>Does not consider profitability.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FF9AF1B-E3E2-4819-9E41-A7771C9D9F13}" type="slidenum">
              <a:rPr lang="en-US"/>
              <a:pPr/>
              <a:t>21</a:t>
            </a:fld>
            <a:endParaRPr lang="en-US"/>
          </a:p>
        </p:txBody>
      </p:sp>
      <p:sp>
        <p:nvSpPr>
          <p:cNvPr id="9113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Financial Models (cont’d)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2849563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The Net Present Value (NPV) model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Uses management’s minimum desired rate-of-return (discount rate) to compute the present value of all net cash inflows.</a:t>
            </a:r>
          </a:p>
          <a:p>
            <a:pPr marL="1081088" lvl="2" indent="-284163">
              <a:spcBef>
                <a:spcPct val="40000"/>
              </a:spcBef>
            </a:pPr>
            <a:r>
              <a:rPr lang="en-US" sz="2400" dirty="0"/>
              <a:t>Positive NPV: project meets minimum desired rate </a:t>
            </a:r>
            <a:br>
              <a:rPr lang="en-US" sz="2400" dirty="0"/>
            </a:br>
            <a:r>
              <a:rPr lang="en-US" sz="2400" dirty="0"/>
              <a:t>of return and is eligible for further consideration.</a:t>
            </a:r>
          </a:p>
          <a:p>
            <a:pPr marL="1081088" lvl="2" indent="-284163">
              <a:spcBef>
                <a:spcPct val="40000"/>
              </a:spcBef>
            </a:pPr>
            <a:r>
              <a:rPr lang="en-US" sz="2400" dirty="0"/>
              <a:t>Negative NPV: project is rejected.</a:t>
            </a:r>
          </a:p>
        </p:txBody>
      </p:sp>
      <p:pic>
        <p:nvPicPr>
          <p:cNvPr id="91142" name="Picture 6" descr="020npv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64050"/>
            <a:ext cx="7223125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nimBg="1" autoUpdateAnimBg="0"/>
      <p:bldP spid="91139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5559C26-08B1-45B2-81F8-5A85F4B2A303}" type="slidenum">
              <a:rPr lang="en-US"/>
              <a:pPr/>
              <a:t>22</a:t>
            </a:fld>
            <a:endParaRPr lang="en-US"/>
          </a:p>
        </p:txBody>
      </p:sp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xfrm>
            <a:off x="477838" y="233363"/>
            <a:ext cx="8189912" cy="10922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Example Comparing Two Projects </a:t>
            </a:r>
            <a:br>
              <a:rPr lang="en-US" sz="2400"/>
            </a:br>
            <a:r>
              <a:rPr lang="en-US" sz="2400"/>
              <a:t>Using Payback Method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2.3a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612" y="1671637"/>
            <a:ext cx="8486775" cy="35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FEDE422-5F44-4F0B-82FD-3774D8490D17}" type="slidenum">
              <a:rPr lang="en-US"/>
              <a:pPr/>
              <a:t>23</a:t>
            </a:fld>
            <a:endParaRPr lang="en-US"/>
          </a:p>
        </p:txBody>
      </p:sp>
      <p:sp>
        <p:nvSpPr>
          <p:cNvPr id="130050" name="AutoShape 2"/>
          <p:cNvSpPr>
            <a:spLocks noGrp="1" noChangeArrowheads="1"/>
          </p:cNvSpPr>
          <p:nvPr>
            <p:ph type="title"/>
          </p:nvPr>
        </p:nvSpPr>
        <p:spPr>
          <a:xfrm>
            <a:off x="477838" y="233363"/>
            <a:ext cx="8189912" cy="10922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Example Comparing Two Projects </a:t>
            </a:r>
            <a:br>
              <a:rPr lang="en-US" sz="2400"/>
            </a:br>
            <a:r>
              <a:rPr lang="en-US" sz="2400"/>
              <a:t>Using Net Present Value Method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2.3b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387" y="1600220"/>
            <a:ext cx="8277225" cy="387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6FAE8CA-85EF-478E-91D0-193F71345559}" type="slidenum">
              <a:rPr lang="en-US"/>
              <a:pPr/>
              <a:t>24</a:t>
            </a:fld>
            <a:endParaRPr lang="en-US"/>
          </a:p>
        </p:txBody>
      </p:sp>
      <p:sp>
        <p:nvSpPr>
          <p:cNvPr id="1320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822325"/>
          </a:xfrm>
          <a:ln/>
        </p:spPr>
        <p:txBody>
          <a:bodyPr/>
          <a:lstStyle/>
          <a:p>
            <a:r>
              <a:rPr lang="en-US"/>
              <a:t>Nonfinancial Strategic Criteria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/>
              <a:t>To capture larger market share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make it difficult for competitors to enter the market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develop an enabler product, which by its introduction will increase sales in more profitable products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develop core technology that will be used in next-generation products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reduce dependency on unreliable suppliers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prevent government intervention and </a:t>
            </a:r>
            <a:r>
              <a:rPr lang="en-US" sz="2000" dirty="0" smtClean="0"/>
              <a:t>regulation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restore corporate image or enhance brand recognition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To demonstrate its commitment to corporate citizenship and support for community  development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nimBg="1" autoUpdateAnimBg="0"/>
      <p:bldP spid="13209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CD539F6-3CC6-4741-A55E-A757072F095B}" type="slidenum">
              <a:rPr lang="en-US"/>
              <a:pPr/>
              <a:t>25</a:t>
            </a:fld>
            <a:endParaRPr lang="en-US"/>
          </a:p>
        </p:txBody>
      </p:sp>
      <p:sp>
        <p:nvSpPr>
          <p:cNvPr id="13619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Multi-Criteria Selection Models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Checklist Model</a:t>
            </a:r>
          </a:p>
          <a:p>
            <a:pPr marL="623888" lvl="1" indent="-287338">
              <a:spcBef>
                <a:spcPct val="30000"/>
              </a:spcBef>
            </a:pPr>
            <a:r>
              <a:rPr lang="en-US" dirty="0"/>
              <a:t>Uses a list of questions to review potential projects and to determine their acceptance or rejection.</a:t>
            </a:r>
          </a:p>
          <a:p>
            <a:pPr marL="623888" lvl="1" indent="-287338">
              <a:spcBef>
                <a:spcPct val="30000"/>
              </a:spcBef>
            </a:pPr>
            <a:r>
              <a:rPr lang="en-US" dirty="0"/>
              <a:t>Fails to answer the relative importance or value of a potential project and doesn’t to allow for comparison with other potential projects.</a:t>
            </a:r>
          </a:p>
          <a:p>
            <a:pPr>
              <a:spcBef>
                <a:spcPct val="30000"/>
              </a:spcBef>
            </a:pPr>
            <a:r>
              <a:rPr lang="en-US" dirty="0"/>
              <a:t>Multi-Weighted Scoring Model</a:t>
            </a:r>
          </a:p>
          <a:p>
            <a:pPr marL="623888" lvl="1" indent="-287338">
              <a:spcBef>
                <a:spcPct val="30000"/>
              </a:spcBef>
            </a:pPr>
            <a:r>
              <a:rPr lang="en-US" dirty="0"/>
              <a:t>Uses several weighted qualitative and/or quantitative selection criteria to evaluate project proposals.</a:t>
            </a:r>
          </a:p>
          <a:p>
            <a:pPr marL="623888" lvl="1" indent="-287338">
              <a:spcBef>
                <a:spcPct val="30000"/>
              </a:spcBef>
            </a:pPr>
            <a:r>
              <a:rPr lang="en-US" dirty="0"/>
              <a:t>Allows for comparison of projects with other potential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0ECB783-7849-4BFD-A192-757FD3DD6D2C}" type="slidenum">
              <a:rPr lang="en-US"/>
              <a:pPr/>
              <a:t>26</a:t>
            </a:fld>
            <a:endParaRPr lang="en-US"/>
          </a:p>
        </p:txBody>
      </p:sp>
      <p:sp>
        <p:nvSpPr>
          <p:cNvPr id="134147" name="AutoShape 3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Sample Selection Questions Used in Practice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2.4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34258" name="Group 114"/>
          <p:cNvGraphicFramePr>
            <a:graphicFrameLocks noGrp="1"/>
          </p:cNvGraphicFramePr>
          <p:nvPr/>
        </p:nvGraphicFramePr>
        <p:xfrm>
          <a:off x="639763" y="1143000"/>
          <a:ext cx="7954962" cy="4755198"/>
        </p:xfrm>
        <a:graphic>
          <a:graphicData uri="http://schemas.openxmlformats.org/drawingml/2006/table">
            <a:tbl>
              <a:tblPr/>
              <a:tblGrid>
                <a:gridCol w="2286000"/>
                <a:gridCol w="5668962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Strategy/alignment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specific strategy does this project align with?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Driver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business problem does the project solve?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 metrics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will we measure success?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Sponsorship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 is the project sponsor?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the impact of not doing this project?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the project risk to our organization?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Where does the proposed project fit in our risk profile?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Benefits, value, ROI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the value of the project to this organization?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Benefits, value, ROI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will the project show results?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are the project objectives?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A0F08D7-FBA3-4FB7-8B33-174EAF0FF517}" type="slidenum">
              <a:rPr lang="en-US"/>
              <a:pPr/>
              <a:t>27</a:t>
            </a:fld>
            <a:endParaRPr lang="en-US"/>
          </a:p>
        </p:txBody>
      </p:sp>
      <p:sp>
        <p:nvSpPr>
          <p:cNvPr id="14233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Sample Selection Questions Used in Practice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6400800" y="61722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2.4 cont’d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2390" name="Group 54"/>
          <p:cNvGraphicFramePr>
            <a:graphicFrameLocks noGrp="1"/>
          </p:cNvGraphicFramePr>
          <p:nvPr/>
        </p:nvGraphicFramePr>
        <p:xfrm>
          <a:off x="639763" y="1143000"/>
          <a:ext cx="7954962" cy="4754880"/>
        </p:xfrm>
        <a:graphic>
          <a:graphicData uri="http://schemas.openxmlformats.org/drawingml/2006/table">
            <a:tbl>
              <a:tblPr/>
              <a:tblGrid>
                <a:gridCol w="2286000"/>
                <a:gridCol w="5668962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 culture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our organization culture right for this type of project?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internal resources be available for this project?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we build or buy?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long will this project take?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the time line realistic?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Training/resources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staff training be required?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Finance/portfolio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the estimated cost of the project?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this a new initiative or part of an existing initiative?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does this project interact with current projects?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90000"/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the technology available or new?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1970930-8497-407A-8CD9-0F8EE00BE4AB}" type="slidenum">
              <a:rPr lang="en-US"/>
              <a:pPr/>
              <a:t>28</a:t>
            </a:fld>
            <a:endParaRPr lang="en-US"/>
          </a:p>
        </p:txBody>
      </p: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325563"/>
            <a:ext cx="6218238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Project Screening Matrix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A2B6288-5CA1-4B43-8D93-160E12533782}" type="slidenum">
              <a:rPr lang="en-US"/>
              <a:pPr/>
              <a:t>29</a:t>
            </a:fld>
            <a:endParaRPr lang="en-US"/>
          </a:p>
        </p:txBody>
      </p:sp>
      <p:sp>
        <p:nvSpPr>
          <p:cNvPr id="7782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Applying a Selection Model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879038" cy="48768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Project Classification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Deciding how well a strategic or operations project fits the organization’s strategy.</a:t>
            </a:r>
          </a:p>
          <a:p>
            <a:pPr>
              <a:spcBef>
                <a:spcPct val="40000"/>
              </a:spcBef>
            </a:pPr>
            <a:r>
              <a:rPr lang="en-US" dirty="0"/>
              <a:t>Selecting a Model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Applying a weighted scoring model to </a:t>
            </a:r>
            <a:r>
              <a:rPr lang="en-US" dirty="0" smtClean="0"/>
              <a:t>align </a:t>
            </a:r>
            <a:r>
              <a:rPr lang="en-US" dirty="0"/>
              <a:t>projects </a:t>
            </a:r>
            <a:r>
              <a:rPr lang="en-US" dirty="0" smtClean="0"/>
              <a:t>closer </a:t>
            </a:r>
            <a:r>
              <a:rPr lang="en-US" dirty="0"/>
              <a:t>with the organization’s strategic goals.</a:t>
            </a:r>
          </a:p>
          <a:p>
            <a:pPr marL="1149350" lvl="2" indent="-352425">
              <a:spcBef>
                <a:spcPct val="40000"/>
              </a:spcBef>
            </a:pPr>
            <a:r>
              <a:rPr lang="en-US" sz="2400" dirty="0"/>
              <a:t>Reduces the number of wasteful projects</a:t>
            </a:r>
          </a:p>
          <a:p>
            <a:pPr marL="1149350" lvl="2" indent="-352425">
              <a:spcBef>
                <a:spcPct val="40000"/>
              </a:spcBef>
            </a:pPr>
            <a:r>
              <a:rPr lang="en-US" sz="2400" dirty="0"/>
              <a:t>Helps identify proper goals for projects</a:t>
            </a:r>
          </a:p>
          <a:p>
            <a:pPr marL="1149350" lvl="2" indent="-352425">
              <a:spcBef>
                <a:spcPct val="40000"/>
              </a:spcBef>
            </a:pPr>
            <a:r>
              <a:rPr lang="en-US" sz="2400" dirty="0"/>
              <a:t>Helps everyone involved understand how </a:t>
            </a:r>
            <a:br>
              <a:rPr lang="en-US" sz="2400" dirty="0"/>
            </a:br>
            <a:r>
              <a:rPr lang="en-US" sz="2400" dirty="0"/>
              <a:t>and why a project is selected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14090"/>
          </a:xfrm>
        </p:spPr>
        <p:txBody>
          <a:bodyPr/>
          <a:lstStyle/>
          <a:p>
            <a:r>
              <a:rPr lang="en-US" altLang="zh-TW" b="1" dirty="0" smtClean="0"/>
              <a:t>Chapter Objectives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399" y="1219200"/>
            <a:ext cx="8336233" cy="4876800"/>
          </a:xfrm>
        </p:spPr>
        <p:txBody>
          <a:bodyPr/>
          <a:lstStyle/>
          <a:p>
            <a:pPr lvl="0"/>
            <a:r>
              <a:rPr lang="en-US" altLang="zh-TW" dirty="0" smtClean="0"/>
              <a:t>To identify the significant role projects contribute to the strategic direction of the organization</a:t>
            </a:r>
            <a:endParaRPr lang="zh-TW" altLang="zh-TW" dirty="0" smtClean="0"/>
          </a:p>
          <a:p>
            <a:pPr lvl="0"/>
            <a:r>
              <a:rPr lang="en-US" altLang="zh-TW" dirty="0" smtClean="0"/>
              <a:t>To stress the importance of establishing project priorities and top management support</a:t>
            </a:r>
            <a:endParaRPr lang="zh-TW" altLang="zh-TW" dirty="0" smtClean="0"/>
          </a:p>
          <a:p>
            <a:pPr lvl="0"/>
            <a:r>
              <a:rPr lang="en-US" altLang="zh-TW" dirty="0" smtClean="0"/>
              <a:t>To describe the linkages of strategies and projects</a:t>
            </a:r>
            <a:endParaRPr lang="zh-TW" altLang="zh-TW" dirty="0" smtClean="0"/>
          </a:p>
          <a:p>
            <a:pPr lvl="0"/>
            <a:r>
              <a:rPr lang="en-US" altLang="zh-TW" dirty="0" smtClean="0"/>
              <a:t>To describe a scheme for prioritizing projects that ensures top management involvement and minimizes conflicts</a:t>
            </a:r>
            <a:endParaRPr lang="zh-TW" altLang="zh-TW" dirty="0" smtClean="0"/>
          </a:p>
          <a:p>
            <a:pPr lvl="0"/>
            <a:r>
              <a:rPr lang="en-US" altLang="zh-TW" dirty="0" smtClean="0"/>
              <a:t>To apply an objective priority system to project selection</a:t>
            </a:r>
            <a:endParaRPr lang="zh-TW" altLang="zh-TW" dirty="0" smtClean="0"/>
          </a:p>
          <a:p>
            <a:pPr lvl="0"/>
            <a:r>
              <a:rPr lang="en-US" altLang="zh-TW" dirty="0" smtClean="0"/>
              <a:t>To recognize that today’s world may require a shorter range strategic plan.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9C6A1DA-A539-4F13-BF72-EF7E685F516B}" type="slidenum">
              <a:rPr lang="en-US"/>
              <a:pPr/>
              <a:t>30</a:t>
            </a:fld>
            <a:endParaRPr lang="en-US"/>
          </a:p>
        </p:txBody>
      </p:sp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Proposals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70838" cy="4876800"/>
          </a:xfrm>
        </p:spPr>
        <p:txBody>
          <a:bodyPr/>
          <a:lstStyle/>
          <a:p>
            <a:r>
              <a:rPr lang="en-US" dirty="0"/>
              <a:t>Sources and Solicitation of Project Proposals</a:t>
            </a:r>
          </a:p>
          <a:p>
            <a:pPr lvl="1"/>
            <a:r>
              <a:rPr lang="en-US" dirty="0"/>
              <a:t>Within the organization</a:t>
            </a:r>
          </a:p>
          <a:p>
            <a:pPr lvl="1"/>
            <a:r>
              <a:rPr lang="en-US" dirty="0"/>
              <a:t>Request for proposal (RFP) from external sources (contractors and vendors)</a:t>
            </a:r>
          </a:p>
          <a:p>
            <a:r>
              <a:rPr lang="en-US" dirty="0"/>
              <a:t>Ranking Proposals and Selection of Projects</a:t>
            </a:r>
          </a:p>
          <a:p>
            <a:pPr lvl="1"/>
            <a:r>
              <a:rPr lang="en-US" dirty="0"/>
              <a:t>Prioritizing requires discipline, accountability, responsibility, constraints, reduced flexibility, </a:t>
            </a:r>
            <a:br>
              <a:rPr lang="en-US" dirty="0"/>
            </a:br>
            <a:r>
              <a:rPr lang="en-US" dirty="0"/>
              <a:t>and loss of power.</a:t>
            </a:r>
          </a:p>
          <a:p>
            <a:r>
              <a:rPr lang="en-US" dirty="0"/>
              <a:t>Managing the Portfolio</a:t>
            </a:r>
          </a:p>
          <a:p>
            <a:pPr lvl="1"/>
            <a:r>
              <a:rPr lang="en-US" dirty="0"/>
              <a:t>Senior management input</a:t>
            </a:r>
          </a:p>
          <a:p>
            <a:pPr lvl="1"/>
            <a:r>
              <a:rPr lang="en-US" dirty="0"/>
              <a:t>The priority team (project office) responsibilities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7F71E6B-B08D-4E8D-92DB-1B32C5531ACC}" type="slidenum">
              <a:rPr lang="en-US"/>
              <a:pPr/>
              <a:t>31</a:t>
            </a:fld>
            <a:endParaRPr lang="en-US"/>
          </a:p>
        </p:txBody>
      </p:sp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5749925" y="2800350"/>
            <a:ext cx="3000375" cy="270986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A Proposal Form for an Automatic </a:t>
            </a:r>
            <a:r>
              <a:rPr lang="en-US" sz="2400" dirty="0" smtClean="0"/>
              <a:t>Vehicular Tracking </a:t>
            </a:r>
            <a:r>
              <a:rPr lang="en-US" sz="2400" dirty="0"/>
              <a:t>(AVL) Public</a:t>
            </a:r>
            <a:br>
              <a:rPr lang="en-US" sz="2400" dirty="0"/>
            </a:br>
            <a:r>
              <a:rPr lang="en-US" sz="2400" dirty="0"/>
              <a:t>Transportation Project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2.4A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40" y="328612"/>
            <a:ext cx="4581525" cy="6200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9D07EEC9-BB2E-42E2-974B-A10DCB6D845A}" type="slidenum">
              <a:rPr lang="en-US"/>
              <a:pPr/>
              <a:t>32</a:t>
            </a:fld>
            <a:endParaRPr lang="en-US"/>
          </a:p>
        </p:txBody>
      </p:sp>
      <p:sp>
        <p:nvSpPr>
          <p:cNvPr id="80898" name="AutoShape 2"/>
          <p:cNvSpPr>
            <a:spLocks noGrp="1" noChangeArrowheads="1"/>
          </p:cNvSpPr>
          <p:nvPr>
            <p:ph type="title"/>
          </p:nvPr>
        </p:nvSpPr>
        <p:spPr>
          <a:xfrm>
            <a:off x="6635750" y="3005138"/>
            <a:ext cx="1960563" cy="1900237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Risk Analysis for</a:t>
            </a:r>
            <a:br>
              <a:rPr lang="en-US" sz="2400"/>
            </a:br>
            <a:r>
              <a:rPr lang="en-US" sz="2400"/>
              <a:t>500-Acre Wind Farm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2.4B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123" y="758790"/>
            <a:ext cx="5707378" cy="5687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6838" y="161925"/>
            <a:ext cx="5800725" cy="653415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D93D4B4-B1D2-45C4-A039-772D2AED0AD3}" type="slidenum">
              <a:rPr lang="en-US"/>
              <a:pPr/>
              <a:t>33</a:t>
            </a:fld>
            <a:endParaRPr lang="en-US"/>
          </a:p>
        </p:txBody>
      </p:sp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xfrm>
            <a:off x="712788" y="1050925"/>
            <a:ext cx="1756115" cy="1465362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 dirty="0"/>
              <a:t>Project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Screening </a:t>
            </a:r>
            <a:r>
              <a:rPr lang="en-US" sz="2400" dirty="0"/>
              <a:t>Process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2.5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649D8F0-51D5-4639-BAA4-535DEA699792}" type="slidenum">
              <a:rPr lang="en-US"/>
              <a:pPr/>
              <a:t>34</a:t>
            </a:fld>
            <a:endParaRPr lang="en-US"/>
          </a:p>
        </p:txBody>
      </p:sp>
      <p:sp>
        <p:nvSpPr>
          <p:cNvPr id="92163" name="AutoShape 3"/>
          <p:cNvSpPr>
            <a:spLocks noGrp="1" noChangeArrowheads="1"/>
          </p:cNvSpPr>
          <p:nvPr>
            <p:ph type="title"/>
          </p:nvPr>
        </p:nvSpPr>
        <p:spPr>
          <a:xfrm>
            <a:off x="6858000" y="2879725"/>
            <a:ext cx="1654175" cy="10922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Priority </a:t>
            </a:r>
            <a:br>
              <a:rPr lang="en-US" sz="2400"/>
            </a:br>
            <a:r>
              <a:rPr lang="en-US" sz="2400"/>
              <a:t>Analysis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2.6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5879" y="314325"/>
            <a:ext cx="5438775" cy="622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697E353-BB4D-492C-8333-641E3BA9B154}" type="slidenum">
              <a:rPr lang="en-US"/>
              <a:pPr/>
              <a:t>35</a:t>
            </a:fld>
            <a:endParaRPr lang="en-US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63525"/>
            <a:ext cx="8207375" cy="823913"/>
          </a:xfrm>
          <a:ln/>
        </p:spPr>
        <p:txBody>
          <a:bodyPr/>
          <a:lstStyle/>
          <a:p>
            <a:r>
              <a:rPr lang="en-US" dirty="0"/>
              <a:t>Managing the </a:t>
            </a:r>
            <a:r>
              <a:rPr lang="en-US" dirty="0" smtClean="0"/>
              <a:t>Portfolio System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513638" cy="4876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Senior Management Input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Provide guidance in selecting criteria that are aligned with the organization’s </a:t>
            </a:r>
            <a:r>
              <a:rPr lang="en-US" dirty="0" smtClean="0"/>
              <a:t>strategic goals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Decide how to balance available resources among current projects</a:t>
            </a:r>
          </a:p>
          <a:p>
            <a:pPr>
              <a:spcBef>
                <a:spcPct val="25000"/>
              </a:spcBef>
            </a:pPr>
            <a:r>
              <a:rPr lang="en-US" dirty="0"/>
              <a:t>The </a:t>
            </a:r>
            <a:r>
              <a:rPr lang="en-US" dirty="0" smtClean="0"/>
              <a:t>Governance </a:t>
            </a:r>
            <a:r>
              <a:rPr lang="en-US" dirty="0"/>
              <a:t>Team Responsibilities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Publish the priority of every project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Ensure that the project selection process is open and free of power politics.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Reassess the organization’s goals and priorities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Evaluate the progress of current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AutoShap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Balancing the Portfolio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Risks and </a:t>
            </a:r>
            <a:r>
              <a:rPr lang="en-US" dirty="0"/>
              <a:t>Types of Projects</a:t>
            </a:r>
          </a:p>
        </p:txBody>
      </p:sp>
      <p:sp>
        <p:nvSpPr>
          <p:cNvPr id="93191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1783098"/>
            <a:ext cx="6416014" cy="4312902"/>
          </a:xfrm>
        </p:spPr>
        <p:txBody>
          <a:bodyPr/>
          <a:lstStyle/>
          <a:p>
            <a:r>
              <a:rPr lang="en-US" sz="2400" dirty="0"/>
              <a:t>Bread-and-butter Projects</a:t>
            </a:r>
          </a:p>
          <a:p>
            <a:pPr lvl="1"/>
            <a:r>
              <a:rPr lang="en-US" sz="2000" dirty="0"/>
              <a:t>Involve evolutionary improvements </a:t>
            </a:r>
            <a:br>
              <a:rPr lang="en-US" sz="2000" dirty="0"/>
            </a:br>
            <a:r>
              <a:rPr lang="en-US" sz="2000" dirty="0"/>
              <a:t>to current products and services.</a:t>
            </a:r>
          </a:p>
          <a:p>
            <a:r>
              <a:rPr lang="en-US" sz="2400" dirty="0"/>
              <a:t>Pearls</a:t>
            </a:r>
          </a:p>
          <a:p>
            <a:pPr lvl="1"/>
            <a:r>
              <a:rPr lang="en-US" sz="2000" dirty="0"/>
              <a:t>Represent revolutionary commercial opportunities using proven technical advances.</a:t>
            </a:r>
          </a:p>
          <a:p>
            <a:r>
              <a:rPr lang="en-US" sz="2400" dirty="0"/>
              <a:t>Oysters</a:t>
            </a:r>
          </a:p>
          <a:p>
            <a:pPr lvl="1"/>
            <a:r>
              <a:rPr lang="en-US" sz="2000" dirty="0"/>
              <a:t>Involve technological breakthroughs </a:t>
            </a:r>
            <a:br>
              <a:rPr lang="en-US" sz="2000" dirty="0"/>
            </a:br>
            <a:r>
              <a:rPr lang="en-US" sz="2000" dirty="0"/>
              <a:t>with high commercial payoffs.</a:t>
            </a:r>
          </a:p>
          <a:p>
            <a:r>
              <a:rPr lang="en-US" sz="2400" dirty="0"/>
              <a:t>White Elephants</a:t>
            </a:r>
          </a:p>
          <a:p>
            <a:pPr lvl="1"/>
            <a:r>
              <a:rPr lang="en-US" sz="2000" dirty="0"/>
              <a:t>Showed promise at one time </a:t>
            </a:r>
            <a:br>
              <a:rPr lang="en-US" sz="2000" dirty="0"/>
            </a:br>
            <a:r>
              <a:rPr lang="en-US" sz="2000" dirty="0"/>
              <a:t>but are no longer viable.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4C8416C-CA45-4D3C-9E4C-0802B6532921}" type="slidenum">
              <a:rPr lang="en-US"/>
              <a:pPr/>
              <a:t>36</a:t>
            </a:fld>
            <a:endParaRPr lang="en-US"/>
          </a:p>
        </p:txBody>
      </p:sp>
      <p:pic>
        <p:nvPicPr>
          <p:cNvPr id="93192" name="Picture 8" descr="DD0200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8776" y="2332038"/>
            <a:ext cx="1363662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9201ECD7-94EA-489B-95B5-1811654E5DF1}" type="slidenum">
              <a:rPr lang="en-US"/>
              <a:pPr/>
              <a:t>37</a:t>
            </a:fld>
            <a:endParaRPr lang="en-US"/>
          </a:p>
        </p:txBody>
      </p:sp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Key Terms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920875" y="1417638"/>
            <a:ext cx="5303838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/>
              <a:t>Implementation gap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Net present value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Organizational politics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Payback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Priority system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Priority team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Project portfolio</a:t>
            </a:r>
            <a:br>
              <a:rPr lang="en-US" sz="2400" b="1"/>
            </a:br>
            <a:r>
              <a:rPr lang="en-US" sz="2400" b="1"/>
              <a:t>Project screening matrix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Project sponsor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Sacred cow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Strategic management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Strategy is implemented through projects. </a:t>
            </a:r>
          </a:p>
          <a:p>
            <a:r>
              <a:rPr lang="en-US" altLang="zh-TW" i="1" dirty="0" smtClean="0"/>
              <a:t>Every project should have a clear link to the organization’s strategy.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Strategy is fundamentally deciding how the organization will compete. </a:t>
            </a:r>
          </a:p>
          <a:p>
            <a:pPr lvl="1"/>
            <a:r>
              <a:rPr lang="en-US" altLang="zh-TW" dirty="0" smtClean="0"/>
              <a:t>Organizations use projects to convert strategy into new products, services, and processes needed for success.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Aligning projects with the strategic goals of the organization is crucial for project success.</a:t>
            </a:r>
          </a:p>
          <a:p>
            <a:r>
              <a:rPr lang="en-US" altLang="zh-TW" dirty="0" smtClean="0"/>
              <a:t>Ensuring a strong link between the strategic plan and projects is a difficult task that demands constant attention from top and middle management.</a:t>
            </a:r>
          </a:p>
          <a:p>
            <a:r>
              <a:rPr lang="en-US" altLang="zh-TW" dirty="0" smtClean="0"/>
              <a:t>The larger and more diverse an organization, the more difficult it is to create and maintain this strong link.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can an organization ensure this link and alignment? </a:t>
            </a:r>
          </a:p>
          <a:p>
            <a:pPr lvl="1"/>
            <a:r>
              <a:rPr lang="en-US" altLang="zh-TW" dirty="0" smtClean="0"/>
              <a:t>The answer requires integration of projects with the strategic plan.</a:t>
            </a:r>
          </a:p>
          <a:p>
            <a:r>
              <a:rPr lang="en-US" altLang="zh-TW" dirty="0" smtClean="0"/>
              <a:t>A crucial factor to ensure the success of integrating the plan with projects lies in the </a:t>
            </a:r>
            <a:r>
              <a:rPr lang="en-US" altLang="zh-TW" b="1" dirty="0" smtClean="0"/>
              <a:t>creation of a process </a:t>
            </a:r>
            <a:r>
              <a:rPr lang="en-US" altLang="zh-TW" dirty="0" smtClean="0"/>
              <a:t>that is </a:t>
            </a:r>
            <a:r>
              <a:rPr lang="en-US" altLang="zh-TW" b="1" dirty="0" smtClean="0"/>
              <a:t>open and transparent </a:t>
            </a:r>
            <a:r>
              <a:rPr lang="en-US" altLang="zh-TW" dirty="0" smtClean="0"/>
              <a:t>for all participants to review.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0F3B58D-7020-4E14-8269-33AC0A6ED90F}" type="slidenum">
              <a:rPr lang="en-US"/>
              <a:pPr/>
              <a:t>8</a:t>
            </a:fld>
            <a:endParaRPr lang="en-US"/>
          </a:p>
        </p:txBody>
      </p:sp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36538"/>
            <a:ext cx="8207375" cy="1396127"/>
          </a:xfrm>
          <a:ln/>
        </p:spPr>
        <p:txBody>
          <a:bodyPr/>
          <a:lstStyle/>
          <a:p>
            <a:r>
              <a:rPr lang="en-US" dirty="0"/>
              <a:t>Why Project Managers Need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Understand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74838"/>
            <a:ext cx="8077200" cy="422116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Changes in the organization’s mission and strategy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Project managers must respond to changes with appropriate decisions about future projects and adjustments to current projects.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Project managers who understand their organization’s strategy can become effective advocates of projects aligned with the firm’s mission.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3581AAC-1830-4764-8686-373467FB3937}" type="slidenum">
              <a:rPr lang="en-US"/>
              <a:pPr/>
              <a:t>9</a:t>
            </a:fld>
            <a:endParaRPr lang="en-US"/>
          </a:p>
        </p:txBody>
      </p:sp>
      <p:sp>
        <p:nvSpPr>
          <p:cNvPr id="123908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Projects and Strategy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sz="2400"/>
              <a:t>Mistakes caused by not understanding the role of projects in accomplishing strategy:</a:t>
            </a:r>
          </a:p>
          <a:p>
            <a:pPr lvl="1">
              <a:spcBef>
                <a:spcPct val="45000"/>
              </a:spcBef>
            </a:pPr>
            <a:r>
              <a:rPr lang="en-US" sz="2000"/>
              <a:t>Focusing on problems or solutions with low strategic priority.</a:t>
            </a:r>
          </a:p>
          <a:p>
            <a:pPr lvl="1">
              <a:spcBef>
                <a:spcPct val="45000"/>
              </a:spcBef>
            </a:pPr>
            <a:r>
              <a:rPr lang="en-US" sz="2000"/>
              <a:t>Focusing on the immediate customer rather than the whole market place and value chain.</a:t>
            </a:r>
          </a:p>
          <a:p>
            <a:pPr lvl="1">
              <a:spcBef>
                <a:spcPct val="45000"/>
              </a:spcBef>
            </a:pPr>
            <a:r>
              <a:rPr lang="en-US" sz="2000"/>
              <a:t>Overemphasizing technology that results in projects that pursue exotic technology that does not fit the strategy or customer need</a:t>
            </a:r>
          </a:p>
          <a:p>
            <a:pPr lvl="1">
              <a:spcBef>
                <a:spcPct val="45000"/>
              </a:spcBef>
            </a:pPr>
            <a:r>
              <a:rPr lang="en-US" sz="2000"/>
              <a:t>Trying to solve customer issues with a product or service rather than focusing on the 20% with 80% of the value (Pareto’s Law).</a:t>
            </a:r>
          </a:p>
          <a:p>
            <a:pPr lvl="1">
              <a:spcBef>
                <a:spcPct val="45000"/>
              </a:spcBef>
            </a:pPr>
            <a:r>
              <a:rPr lang="en-US" sz="2000"/>
              <a:t>Engaging in a never-ending search for perfection only the project team really cares about.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</TotalTime>
  <Words>1603</Words>
  <Application>Microsoft Office PowerPoint</Application>
  <PresentationFormat>如螢幕大小 (4:3)</PresentationFormat>
  <Paragraphs>323</Paragraphs>
  <Slides>37</Slides>
  <Notes>31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Project Management 6e. - Gray and Larson</vt:lpstr>
      <vt:lpstr>投影片 1</vt:lpstr>
      <vt:lpstr>Where We Are Now</vt:lpstr>
      <vt:lpstr>Chapter Objectives</vt:lpstr>
      <vt:lpstr>投影片 4</vt:lpstr>
      <vt:lpstr>投影片 5</vt:lpstr>
      <vt:lpstr>投影片 6</vt:lpstr>
      <vt:lpstr>投影片 7</vt:lpstr>
      <vt:lpstr>Why Project Managers Need  to Understand Strategy</vt:lpstr>
      <vt:lpstr>Projects and Strategy</vt:lpstr>
      <vt:lpstr>The Strategic Management Process:  An Overview</vt:lpstr>
      <vt:lpstr>Four Activities of the Strategic  Management Process</vt:lpstr>
      <vt:lpstr>Strategic Management Process</vt:lpstr>
      <vt:lpstr>投影片 13</vt:lpstr>
      <vt:lpstr>Characteristics of Objectives</vt:lpstr>
      <vt:lpstr>Project Portfolio Management:  The Need for a Strong Project Priority System</vt:lpstr>
      <vt:lpstr>Benefits of Project Portfolio Management</vt:lpstr>
      <vt:lpstr>A Portfolio Management System</vt:lpstr>
      <vt:lpstr>Portfolio of Projects by Type</vt:lpstr>
      <vt:lpstr>A Portfolio Management System</vt:lpstr>
      <vt:lpstr>Financial Models</vt:lpstr>
      <vt:lpstr>Financial Models (cont’d)</vt:lpstr>
      <vt:lpstr>Example Comparing Two Projects  Using Payback Method</vt:lpstr>
      <vt:lpstr>Example Comparing Two Projects  Using Net Present Value Method</vt:lpstr>
      <vt:lpstr>Nonfinancial Strategic Criteria</vt:lpstr>
      <vt:lpstr>Multi-Criteria Selection Models</vt:lpstr>
      <vt:lpstr>Sample Selection Questions Used in Practice</vt:lpstr>
      <vt:lpstr>Sample Selection Questions Used in Practice</vt:lpstr>
      <vt:lpstr>Project Screening Matrix</vt:lpstr>
      <vt:lpstr>Applying a Selection Model</vt:lpstr>
      <vt:lpstr>Project Proposals</vt:lpstr>
      <vt:lpstr>A Proposal Form for an Automatic Vehicular Tracking (AVL) Public Transportation Project</vt:lpstr>
      <vt:lpstr>Risk Analysis for 500-Acre Wind Farm</vt:lpstr>
      <vt:lpstr>Project  Screening Process</vt:lpstr>
      <vt:lpstr>Priority  Analysis</vt:lpstr>
      <vt:lpstr>Managing the Portfolio System</vt:lpstr>
      <vt:lpstr>Balancing the Portfolio for  Risks and Types of Projects</vt:lpstr>
      <vt:lpstr>Key Terms</vt:lpstr>
    </vt:vector>
  </TitlesOfParts>
  <Manager>Wanda Zeman</Manager>
  <Company>The McGraw-Hill Companies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2</dc:subject>
  <dc:creator>Charlie Cook - ccook@uwa.edu</dc:creator>
  <cp:lastModifiedBy>ASUS</cp:lastModifiedBy>
  <cp:revision>75</cp:revision>
  <cp:lastPrinted>1601-01-01T00:00:00Z</cp:lastPrinted>
  <dcterms:created xsi:type="dcterms:W3CDTF">1901-01-01T06:00:00Z</dcterms:created>
  <dcterms:modified xsi:type="dcterms:W3CDTF">2014-03-07T17:00:17Z</dcterms:modified>
</cp:coreProperties>
</file>