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27"/>
  </p:notesMasterIdLst>
  <p:handoutMasterIdLst>
    <p:handoutMasterId r:id="rId28"/>
  </p:handoutMasterIdLst>
  <p:sldIdLst>
    <p:sldId id="257" r:id="rId2"/>
    <p:sldId id="258" r:id="rId3"/>
    <p:sldId id="290" r:id="rId4"/>
    <p:sldId id="259" r:id="rId5"/>
    <p:sldId id="260" r:id="rId6"/>
    <p:sldId id="261" r:id="rId7"/>
    <p:sldId id="262" r:id="rId8"/>
    <p:sldId id="263" r:id="rId9"/>
    <p:sldId id="288" r:id="rId10"/>
    <p:sldId id="265" r:id="rId11"/>
    <p:sldId id="266" r:id="rId12"/>
    <p:sldId id="267" r:id="rId13"/>
    <p:sldId id="289"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Lst>
  <p:sldSz cx="9144000" cy="6858000" type="screen4x3"/>
  <p:notesSz cx="6858000" cy="9144000"/>
  <p:defaultTextStyle>
    <a:defPPr>
      <a:defRPr lang="en-US"/>
    </a:defPPr>
    <a:lvl1pPr algn="l" rtl="0" fontAlgn="base">
      <a:spcBef>
        <a:spcPct val="0"/>
      </a:spcBef>
      <a:spcAft>
        <a:spcPct val="0"/>
      </a:spcAft>
      <a:defRPr sz="1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000" kern="1200">
        <a:solidFill>
          <a:schemeClr val="tx1"/>
        </a:solidFill>
        <a:latin typeface="Arial" panose="020B0604020202020204" pitchFamily="34" charset="0"/>
        <a:ea typeface="+mn-ea"/>
        <a:cs typeface="+mn-cs"/>
      </a:defRPr>
    </a:lvl5pPr>
    <a:lvl6pPr marL="2286000" algn="l" defTabSz="914400" rtl="0" eaLnBrk="1" latinLnBrk="0" hangingPunct="1">
      <a:defRPr sz="1000" kern="1200">
        <a:solidFill>
          <a:schemeClr val="tx1"/>
        </a:solidFill>
        <a:latin typeface="Arial" panose="020B0604020202020204" pitchFamily="34" charset="0"/>
        <a:ea typeface="+mn-ea"/>
        <a:cs typeface="+mn-cs"/>
      </a:defRPr>
    </a:lvl6pPr>
    <a:lvl7pPr marL="2743200" algn="l" defTabSz="914400" rtl="0" eaLnBrk="1" latinLnBrk="0" hangingPunct="1">
      <a:defRPr sz="1000" kern="1200">
        <a:solidFill>
          <a:schemeClr val="tx1"/>
        </a:solidFill>
        <a:latin typeface="Arial" panose="020B0604020202020204" pitchFamily="34" charset="0"/>
        <a:ea typeface="+mn-ea"/>
        <a:cs typeface="+mn-cs"/>
      </a:defRPr>
    </a:lvl7pPr>
    <a:lvl8pPr marL="3200400" algn="l" defTabSz="914400" rtl="0" eaLnBrk="1" latinLnBrk="0" hangingPunct="1">
      <a:defRPr sz="1000" kern="1200">
        <a:solidFill>
          <a:schemeClr val="tx1"/>
        </a:solidFill>
        <a:latin typeface="Arial" panose="020B0604020202020204" pitchFamily="34" charset="0"/>
        <a:ea typeface="+mn-ea"/>
        <a:cs typeface="+mn-cs"/>
      </a:defRPr>
    </a:lvl8pPr>
    <a:lvl9pPr marL="3657600" algn="l" defTabSz="914400" rtl="0" eaLnBrk="1" latinLnBrk="0" hangingPunct="1">
      <a:defRPr sz="1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09"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006666"/>
    <a:srgbClr val="336699"/>
    <a:srgbClr val="003366"/>
    <a:srgbClr val="FFFFCC"/>
    <a:srgbClr val="4D4D4D"/>
    <a:srgbClr val="CC3300"/>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187" autoAdjust="0"/>
    <p:restoredTop sz="96984" autoAdjust="0"/>
  </p:normalViewPr>
  <p:slideViewPr>
    <p:cSldViewPr showGuides="1">
      <p:cViewPr varScale="1">
        <p:scale>
          <a:sx n="125" d="100"/>
          <a:sy n="125" d="100"/>
        </p:scale>
        <p:origin x="-13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4" d="100"/>
          <a:sy n="64" d="100"/>
        </p:scale>
        <p:origin x="-1830" y="-120"/>
      </p:cViewPr>
      <p:guideLst>
        <p:guide orient="horz" pos="2909"/>
        <p:guide pos="2160"/>
      </p:guideLst>
    </p:cSldViewPr>
  </p:notesViewPr>
  <p:gridSpacing cx="93633925" cy="936339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F22B41-B206-456D-B503-D2BF7BE09DE2}" type="datetimeFigureOut">
              <a:rPr lang="en-US" smtClean="0"/>
              <a:pPr/>
              <a:t>3/6/2014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CE441C-D595-42EF-A9B6-53825AB80F32}" type="slidenum">
              <a:rPr lang="en-US" smtClean="0"/>
              <a:pPr/>
              <a:t>‹#›</a:t>
            </a:fld>
            <a:endParaRPr lang="en-US"/>
          </a:p>
        </p:txBody>
      </p:sp>
    </p:spTree>
    <p:extLst>
      <p:ext uri="{BB962C8B-B14F-4D97-AF65-F5344CB8AC3E}">
        <p14:creationId xmlns:p14="http://schemas.microsoft.com/office/powerpoint/2010/main" xmlns="" val="247829990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1948505"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b="1">
                <a:effectLst/>
                <a:latin typeface="Times New Roman" panose="02020603050405020304" pitchFamily="18" charset="0"/>
              </a:defRPr>
            </a:lvl1pPr>
          </a:lstStyle>
          <a:p>
            <a:r>
              <a:rPr lang="en-US" smtClean="0"/>
              <a:t>Project Management 6e.</a:t>
            </a:r>
            <a:endParaRPr lang="en-US" dirty="0"/>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r>
              <a:rPr lang="en-US" dirty="0" smtClean="0"/>
              <a:t>3-</a:t>
            </a:r>
            <a:fld id="{0021D51A-B140-41D8-B455-79292309F0E0}" type="slidenum">
              <a:rPr lang="en-US" smtClean="0"/>
              <a:pPr/>
              <a:t>‹#›</a:t>
            </a:fld>
            <a:endParaRPr lang="en-US" dirty="0"/>
          </a:p>
        </p:txBody>
      </p:sp>
      <p:sp>
        <p:nvSpPr>
          <p:cNvPr id="2" name="Footer Placeholder 1"/>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xmlns="" val="305158916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0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0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0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0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0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8" name="Slide Number Placeholder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r>
              <a:rPr lang="en-US" dirty="0" smtClean="0"/>
              <a:t>3-</a:t>
            </a:r>
            <a:fld id="{0021D51A-B140-41D8-B455-79292309F0E0}" type="slidenum">
              <a:rPr lang="en-US" smtClean="0"/>
              <a:pPr/>
              <a:t>1</a:t>
            </a:fld>
            <a:endParaRPr lang="en-US" dirty="0"/>
          </a:p>
        </p:txBody>
      </p:sp>
    </p:spTree>
    <p:extLst>
      <p:ext uri="{BB962C8B-B14F-4D97-AF65-F5344CB8AC3E}">
        <p14:creationId xmlns:p14="http://schemas.microsoft.com/office/powerpoint/2010/main" xmlns="" val="3061985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11</a:t>
            </a:fld>
            <a:endParaRPr lang="en-US" dirty="0"/>
          </a:p>
        </p:txBody>
      </p:sp>
    </p:spTree>
    <p:extLst>
      <p:ext uri="{BB962C8B-B14F-4D97-AF65-F5344CB8AC3E}">
        <p14:creationId xmlns:p14="http://schemas.microsoft.com/office/powerpoint/2010/main" xmlns="" val="40552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12</a:t>
            </a:fld>
            <a:endParaRPr lang="en-US" dirty="0"/>
          </a:p>
        </p:txBody>
      </p:sp>
    </p:spTree>
    <p:extLst>
      <p:ext uri="{BB962C8B-B14F-4D97-AF65-F5344CB8AC3E}">
        <p14:creationId xmlns:p14="http://schemas.microsoft.com/office/powerpoint/2010/main" xmlns="" val="117321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13</a:t>
            </a:fld>
            <a:endParaRPr lang="en-US" dirty="0"/>
          </a:p>
        </p:txBody>
      </p:sp>
    </p:spTree>
    <p:extLst>
      <p:ext uri="{BB962C8B-B14F-4D97-AF65-F5344CB8AC3E}">
        <p14:creationId xmlns:p14="http://schemas.microsoft.com/office/powerpoint/2010/main" xmlns="" val="802913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14</a:t>
            </a:fld>
            <a:endParaRPr lang="en-US" dirty="0"/>
          </a:p>
        </p:txBody>
      </p:sp>
    </p:spTree>
    <p:extLst>
      <p:ext uri="{BB962C8B-B14F-4D97-AF65-F5344CB8AC3E}">
        <p14:creationId xmlns:p14="http://schemas.microsoft.com/office/powerpoint/2010/main" xmlns="" val="2030555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15</a:t>
            </a:fld>
            <a:endParaRPr lang="en-US" dirty="0"/>
          </a:p>
        </p:txBody>
      </p:sp>
    </p:spTree>
    <p:extLst>
      <p:ext uri="{BB962C8B-B14F-4D97-AF65-F5344CB8AC3E}">
        <p14:creationId xmlns:p14="http://schemas.microsoft.com/office/powerpoint/2010/main" xmlns="" val="3505335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16</a:t>
            </a:fld>
            <a:endParaRPr lang="en-US" dirty="0"/>
          </a:p>
        </p:txBody>
      </p:sp>
    </p:spTree>
    <p:extLst>
      <p:ext uri="{BB962C8B-B14F-4D97-AF65-F5344CB8AC3E}">
        <p14:creationId xmlns:p14="http://schemas.microsoft.com/office/powerpoint/2010/main" xmlns="" val="4070547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17</a:t>
            </a:fld>
            <a:endParaRPr lang="en-US" dirty="0"/>
          </a:p>
        </p:txBody>
      </p:sp>
    </p:spTree>
    <p:extLst>
      <p:ext uri="{BB962C8B-B14F-4D97-AF65-F5344CB8AC3E}">
        <p14:creationId xmlns:p14="http://schemas.microsoft.com/office/powerpoint/2010/main" xmlns="" val="813030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18</a:t>
            </a:fld>
            <a:endParaRPr lang="en-US" dirty="0"/>
          </a:p>
        </p:txBody>
      </p:sp>
    </p:spTree>
    <p:extLst>
      <p:ext uri="{BB962C8B-B14F-4D97-AF65-F5344CB8AC3E}">
        <p14:creationId xmlns:p14="http://schemas.microsoft.com/office/powerpoint/2010/main" xmlns="" val="2046771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19</a:t>
            </a:fld>
            <a:endParaRPr lang="en-US" dirty="0"/>
          </a:p>
        </p:txBody>
      </p:sp>
    </p:spTree>
    <p:extLst>
      <p:ext uri="{BB962C8B-B14F-4D97-AF65-F5344CB8AC3E}">
        <p14:creationId xmlns:p14="http://schemas.microsoft.com/office/powerpoint/2010/main" xmlns="" val="381832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20</a:t>
            </a:fld>
            <a:endParaRPr lang="en-US" dirty="0"/>
          </a:p>
        </p:txBody>
      </p:sp>
    </p:spTree>
    <p:extLst>
      <p:ext uri="{BB962C8B-B14F-4D97-AF65-F5344CB8AC3E}">
        <p14:creationId xmlns:p14="http://schemas.microsoft.com/office/powerpoint/2010/main" xmlns="" val="264126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pPr algn="ctr"/>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2</a:t>
            </a:fld>
            <a:endParaRPr lang="en-US" dirty="0"/>
          </a:p>
        </p:txBody>
      </p:sp>
    </p:spTree>
    <p:extLst>
      <p:ext uri="{BB962C8B-B14F-4D97-AF65-F5344CB8AC3E}">
        <p14:creationId xmlns:p14="http://schemas.microsoft.com/office/powerpoint/2010/main" xmlns="" val="2907923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21</a:t>
            </a:fld>
            <a:endParaRPr lang="en-US" dirty="0"/>
          </a:p>
        </p:txBody>
      </p:sp>
    </p:spTree>
    <p:extLst>
      <p:ext uri="{BB962C8B-B14F-4D97-AF65-F5344CB8AC3E}">
        <p14:creationId xmlns:p14="http://schemas.microsoft.com/office/powerpoint/2010/main" xmlns="" val="1779448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22</a:t>
            </a:fld>
            <a:endParaRPr lang="en-US" dirty="0"/>
          </a:p>
        </p:txBody>
      </p:sp>
    </p:spTree>
    <p:extLst>
      <p:ext uri="{BB962C8B-B14F-4D97-AF65-F5344CB8AC3E}">
        <p14:creationId xmlns:p14="http://schemas.microsoft.com/office/powerpoint/2010/main" xmlns="" val="708441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23</a:t>
            </a:fld>
            <a:endParaRPr lang="en-US" dirty="0"/>
          </a:p>
        </p:txBody>
      </p:sp>
    </p:spTree>
    <p:extLst>
      <p:ext uri="{BB962C8B-B14F-4D97-AF65-F5344CB8AC3E}">
        <p14:creationId xmlns:p14="http://schemas.microsoft.com/office/powerpoint/2010/main" xmlns="" val="2068151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24</a:t>
            </a:fld>
            <a:endParaRPr lang="en-US" dirty="0"/>
          </a:p>
        </p:txBody>
      </p:sp>
    </p:spTree>
    <p:extLst>
      <p:ext uri="{BB962C8B-B14F-4D97-AF65-F5344CB8AC3E}">
        <p14:creationId xmlns:p14="http://schemas.microsoft.com/office/powerpoint/2010/main" xmlns="" val="1247685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25</a:t>
            </a:fld>
            <a:endParaRPr lang="en-US" dirty="0"/>
          </a:p>
        </p:txBody>
      </p:sp>
    </p:spTree>
    <p:extLst>
      <p:ext uri="{BB962C8B-B14F-4D97-AF65-F5344CB8AC3E}">
        <p14:creationId xmlns:p14="http://schemas.microsoft.com/office/powerpoint/2010/main" xmlns="" val="1732933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pPr algn="ctr"/>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4</a:t>
            </a:fld>
            <a:endParaRPr lang="en-US" dirty="0"/>
          </a:p>
        </p:txBody>
      </p:sp>
    </p:spTree>
    <p:extLst>
      <p:ext uri="{BB962C8B-B14F-4D97-AF65-F5344CB8AC3E}">
        <p14:creationId xmlns:p14="http://schemas.microsoft.com/office/powerpoint/2010/main" xmlns="" val="3178198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5</a:t>
            </a:fld>
            <a:endParaRPr lang="en-US" dirty="0"/>
          </a:p>
        </p:txBody>
      </p:sp>
    </p:spTree>
    <p:extLst>
      <p:ext uri="{BB962C8B-B14F-4D97-AF65-F5344CB8AC3E}">
        <p14:creationId xmlns:p14="http://schemas.microsoft.com/office/powerpoint/2010/main" xmlns="" val="331002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6</a:t>
            </a:fld>
            <a:endParaRPr lang="en-US" dirty="0"/>
          </a:p>
        </p:txBody>
      </p:sp>
    </p:spTree>
    <p:extLst>
      <p:ext uri="{BB962C8B-B14F-4D97-AF65-F5344CB8AC3E}">
        <p14:creationId xmlns:p14="http://schemas.microsoft.com/office/powerpoint/2010/main" xmlns="" val="3908234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7</a:t>
            </a:fld>
            <a:endParaRPr lang="en-US" dirty="0"/>
          </a:p>
        </p:txBody>
      </p:sp>
    </p:spTree>
    <p:extLst>
      <p:ext uri="{BB962C8B-B14F-4D97-AF65-F5344CB8AC3E}">
        <p14:creationId xmlns:p14="http://schemas.microsoft.com/office/powerpoint/2010/main" xmlns="" val="457929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8</a:t>
            </a:fld>
            <a:endParaRPr lang="en-US" dirty="0"/>
          </a:p>
        </p:txBody>
      </p:sp>
    </p:spTree>
    <p:extLst>
      <p:ext uri="{BB962C8B-B14F-4D97-AF65-F5344CB8AC3E}">
        <p14:creationId xmlns:p14="http://schemas.microsoft.com/office/powerpoint/2010/main" xmlns="" val="2609470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9</a:t>
            </a:fld>
            <a:endParaRPr lang="en-US" dirty="0"/>
          </a:p>
        </p:txBody>
      </p:sp>
    </p:spTree>
    <p:extLst>
      <p:ext uri="{BB962C8B-B14F-4D97-AF65-F5344CB8AC3E}">
        <p14:creationId xmlns:p14="http://schemas.microsoft.com/office/powerpoint/2010/main" xmlns="" val="4075692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3-</a:t>
            </a:r>
            <a:fld id="{0021D51A-B140-41D8-B455-79292309F0E0}" type="slidenum">
              <a:rPr lang="en-US" smtClean="0"/>
              <a:pPr/>
              <a:t>10</a:t>
            </a:fld>
            <a:endParaRPr lang="en-US" dirty="0"/>
          </a:p>
        </p:txBody>
      </p:sp>
    </p:spTree>
    <p:extLst>
      <p:ext uri="{BB962C8B-B14F-4D97-AF65-F5344CB8AC3E}">
        <p14:creationId xmlns:p14="http://schemas.microsoft.com/office/powerpoint/2010/main" xmlns="" val="1204288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Title 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44063" name="Text Box 31"/>
          <p:cNvSpPr txBox="1">
            <a:spLocks noChangeArrowheads="1"/>
          </p:cNvSpPr>
          <p:nvPr userDrawn="1"/>
        </p:nvSpPr>
        <p:spPr bwMode="auto">
          <a:xfrm>
            <a:off x="5549900" y="2727325"/>
            <a:ext cx="3470275" cy="1384995"/>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1">
            <a:spAutoFit/>
          </a:bodyPr>
          <a:lstStyle/>
          <a:p>
            <a:pPr algn="ctr">
              <a:spcBef>
                <a:spcPct val="50000"/>
              </a:spcBef>
            </a:pPr>
            <a:r>
              <a:rPr lang="en-US" sz="2800" b="1" dirty="0">
                <a:solidFill>
                  <a:srgbClr val="002060"/>
                </a:solidFill>
                <a:effectLst>
                  <a:outerShdw blurRad="38100" dist="38100" dir="2700000" algn="tl">
                    <a:srgbClr val="000000">
                      <a:alpha val="43137"/>
                    </a:srgbClr>
                  </a:outerShdw>
                </a:effectLst>
              </a:rPr>
              <a:t>Organization Strategy and </a:t>
            </a:r>
            <a:r>
              <a:rPr lang="en-US" sz="2800" b="1" dirty="0" smtClean="0">
                <a:solidFill>
                  <a:srgbClr val="002060"/>
                </a:solidFill>
                <a:effectLst>
                  <a:outerShdw blurRad="38100" dist="38100" dir="2700000" algn="tl">
                    <a:srgbClr val="000000">
                      <a:alpha val="43137"/>
                    </a:srgbClr>
                  </a:outerShdw>
                </a:effectLst>
              </a:rPr>
              <a:t>Culture</a:t>
            </a:r>
            <a:endParaRPr lang="en-US" sz="2800" b="1" dirty="0">
              <a:solidFill>
                <a:srgbClr val="002060"/>
              </a:solidFill>
              <a:effectLst>
                <a:outerShdw blurRad="38100" dist="38100" dir="2700000" algn="tl">
                  <a:srgbClr val="000000">
                    <a:alpha val="43137"/>
                  </a:srgbClr>
                </a:outerShdw>
              </a:effectLst>
            </a:endParaRPr>
          </a:p>
        </p:txBody>
      </p:sp>
      <p:sp>
        <p:nvSpPr>
          <p:cNvPr id="44066" name="Text Box 34"/>
          <p:cNvSpPr txBox="1">
            <a:spLocks noChangeArrowheads="1"/>
          </p:cNvSpPr>
          <p:nvPr userDrawn="1"/>
        </p:nvSpPr>
        <p:spPr bwMode="auto">
          <a:xfrm>
            <a:off x="5531177" y="1781298"/>
            <a:ext cx="2925763" cy="36933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en-US" sz="1800" b="1" dirty="0">
                <a:solidFill>
                  <a:schemeClr val="accent3">
                    <a:lumMod val="75000"/>
                  </a:schemeClr>
                </a:solidFill>
                <a:effectLst>
                  <a:outerShdw blurRad="38100" dist="38100" dir="2700000" algn="tl">
                    <a:srgbClr val="000000">
                      <a:alpha val="43137"/>
                    </a:srgbClr>
                  </a:outerShdw>
                </a:effectLst>
              </a:rPr>
              <a:t>CHAPTER </a:t>
            </a:r>
            <a:r>
              <a:rPr lang="en-US" sz="1800" b="1" dirty="0" smtClean="0">
                <a:solidFill>
                  <a:schemeClr val="accent3">
                    <a:lumMod val="75000"/>
                  </a:schemeClr>
                </a:solidFill>
                <a:effectLst>
                  <a:outerShdw blurRad="38100" dist="38100" dir="2700000" algn="tl">
                    <a:srgbClr val="000000">
                      <a:alpha val="43137"/>
                    </a:srgbClr>
                  </a:outerShdw>
                </a:effectLst>
              </a:rPr>
              <a:t>THREE</a:t>
            </a:r>
            <a:endParaRPr lang="en-US" sz="1800" b="1" dirty="0">
              <a:solidFill>
                <a:schemeClr val="accent3">
                  <a:lumMod val="75000"/>
                </a:schemeClr>
              </a:solidFill>
              <a:effectLst>
                <a:outerShdw blurRad="38100" dist="38100" dir="2700000" algn="tl">
                  <a:srgbClr val="000000">
                    <a:alpha val="43137"/>
                  </a:srgbClr>
                </a:outerShdw>
              </a:effectLst>
            </a:endParaRPr>
          </a:p>
        </p:txBody>
      </p:sp>
      <p:sp>
        <p:nvSpPr>
          <p:cNvPr id="6" name="Rectangle 32"/>
          <p:cNvSpPr>
            <a:spLocks noChangeArrowheads="1"/>
          </p:cNvSpPr>
          <p:nvPr userDrawn="1"/>
        </p:nvSpPr>
        <p:spPr bwMode="auto">
          <a:xfrm>
            <a:off x="5915025" y="6172200"/>
            <a:ext cx="2803525" cy="230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DDDDDD"/>
                  </a:outerShdw>
                </a:effectLst>
              </a14:hiddenEffects>
            </a:ext>
          </a:extLst>
        </p:spPr>
        <p:txBody>
          <a:bodyPr anchor="b">
            <a:spAutoFit/>
          </a:bodyPr>
          <a:lstStyle>
            <a:lvl1pPr algn="ctr">
              <a:defRPr sz="1000">
                <a:solidFill>
                  <a:schemeClr val="tx1"/>
                </a:solidFill>
                <a:latin typeface="Arial" panose="020B0604020202020204" pitchFamily="34" charset="0"/>
              </a:defRPr>
            </a:lvl1pPr>
            <a:lvl2pPr marL="742950" indent="-285750" algn="ctr">
              <a:defRPr sz="1000">
                <a:solidFill>
                  <a:schemeClr val="tx1"/>
                </a:solidFill>
                <a:latin typeface="Arial" panose="020B0604020202020204" pitchFamily="34" charset="0"/>
              </a:defRPr>
            </a:lvl2pPr>
            <a:lvl3pPr marL="1143000" indent="-228600" algn="ctr">
              <a:defRPr sz="1000">
                <a:solidFill>
                  <a:schemeClr val="tx1"/>
                </a:solidFill>
                <a:latin typeface="Arial" panose="020B0604020202020204" pitchFamily="34" charset="0"/>
              </a:defRPr>
            </a:lvl3pPr>
            <a:lvl4pPr marL="1600200" indent="-228600" algn="ctr">
              <a:defRPr sz="1000">
                <a:solidFill>
                  <a:schemeClr val="tx1"/>
                </a:solidFill>
                <a:latin typeface="Arial" panose="020B0604020202020204" pitchFamily="34" charset="0"/>
              </a:defRPr>
            </a:lvl4pPr>
            <a:lvl5pPr marL="2057400" indent="-228600" algn="ctr">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defRPr/>
            </a:pPr>
            <a:r>
              <a:rPr lang="en-US" sz="900" b="1" i="1" dirty="0" smtClean="0">
                <a:solidFill>
                  <a:schemeClr val="bg1"/>
                </a:solidFill>
                <a:effectLst>
                  <a:outerShdw blurRad="38100" dist="38100" dir="2700000" algn="tl">
                    <a:srgbClr val="000000">
                      <a:alpha val="43137"/>
                    </a:srgbClr>
                  </a:outerShdw>
                </a:effectLst>
              </a:rPr>
              <a:t>PowerPoint Presentation by Charlie Cook</a:t>
            </a:r>
          </a:p>
        </p:txBody>
      </p:sp>
      <p:sp>
        <p:nvSpPr>
          <p:cNvPr id="7" name="Rectangle 33"/>
          <p:cNvSpPr>
            <a:spLocks noChangeArrowheads="1"/>
          </p:cNvSpPr>
          <p:nvPr userDrawn="1"/>
        </p:nvSpPr>
        <p:spPr bwMode="auto">
          <a:xfrm>
            <a:off x="6072188" y="5802313"/>
            <a:ext cx="2487612"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28398" dir="1593903" algn="ctr" rotWithShape="0">
                    <a:schemeClr val="tx1"/>
                  </a:outerShdw>
                </a:effectLst>
              </a14:hiddenEffects>
            </a:ext>
          </a:extLst>
        </p:spPr>
        <p:txBody>
          <a:bodyPr wrap="none" anchor="b">
            <a:spAutoFit/>
          </a:bodyPr>
          <a:lstStyle>
            <a:lvl1pPr algn="ctr">
              <a:defRPr sz="1000">
                <a:solidFill>
                  <a:schemeClr val="tx1"/>
                </a:solidFill>
                <a:latin typeface="Arial" panose="020B0604020202020204" pitchFamily="34" charset="0"/>
              </a:defRPr>
            </a:lvl1pPr>
            <a:lvl2pPr marL="742950" indent="-285750" algn="ctr">
              <a:defRPr sz="1000">
                <a:solidFill>
                  <a:schemeClr val="tx1"/>
                </a:solidFill>
                <a:latin typeface="Arial" panose="020B0604020202020204" pitchFamily="34" charset="0"/>
              </a:defRPr>
            </a:lvl2pPr>
            <a:lvl3pPr marL="1143000" indent="-228600" algn="ctr">
              <a:defRPr sz="1000">
                <a:solidFill>
                  <a:schemeClr val="tx1"/>
                </a:solidFill>
                <a:latin typeface="Arial" panose="020B0604020202020204" pitchFamily="34" charset="0"/>
              </a:defRPr>
            </a:lvl3pPr>
            <a:lvl4pPr marL="1600200" indent="-228600" algn="ctr">
              <a:defRPr sz="1000">
                <a:solidFill>
                  <a:schemeClr val="tx1"/>
                </a:solidFill>
                <a:latin typeface="Arial" panose="020B0604020202020204" pitchFamily="34" charset="0"/>
              </a:defRPr>
            </a:lvl4pPr>
            <a:lvl5pPr marL="2057400" indent="-228600" algn="ctr">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defRPr/>
            </a:pPr>
            <a:r>
              <a:rPr lang="en-US" sz="900" b="1" i="1" dirty="0" smtClean="0">
                <a:solidFill>
                  <a:schemeClr val="bg1"/>
                </a:solidFill>
                <a:effectLst>
                  <a:outerShdw blurRad="38100" dist="38100" dir="2700000" algn="tl">
                    <a:srgbClr val="000000">
                      <a:alpha val="43137"/>
                    </a:srgbClr>
                  </a:outerShdw>
                </a:effectLst>
              </a:rPr>
              <a:t>Copyright </a:t>
            </a:r>
            <a:r>
              <a:rPr lang="en-US" sz="900" b="1" i="1" dirty="0" smtClean="0">
                <a:solidFill>
                  <a:schemeClr val="bg1"/>
                </a:solidFill>
                <a:effectLst>
                  <a:outerShdw blurRad="38100" dist="38100" dir="2700000" algn="tl">
                    <a:srgbClr val="000000">
                      <a:alpha val="43137"/>
                    </a:srgbClr>
                  </a:outerShdw>
                </a:effectLst>
                <a:cs typeface="Arial" panose="020B0604020202020204" pitchFamily="34" charset="0"/>
              </a:rPr>
              <a:t>© </a:t>
            </a:r>
            <a:r>
              <a:rPr lang="en-US" sz="900" b="1" i="1" dirty="0" smtClean="0">
                <a:solidFill>
                  <a:schemeClr val="bg1"/>
                </a:solidFill>
                <a:effectLst>
                  <a:outerShdw blurRad="38100" dist="38100" dir="2700000" algn="tl">
                    <a:srgbClr val="000000">
                      <a:alpha val="43137"/>
                    </a:srgbClr>
                  </a:outerShdw>
                </a:effectLst>
              </a:rPr>
              <a:t>2014 McGraw-Hill Education. </a:t>
            </a:r>
            <a:br>
              <a:rPr lang="en-US" sz="900" b="1" i="1" dirty="0" smtClean="0">
                <a:solidFill>
                  <a:schemeClr val="bg1"/>
                </a:solidFill>
                <a:effectLst>
                  <a:outerShdw blurRad="38100" dist="38100" dir="2700000" algn="tl">
                    <a:srgbClr val="000000">
                      <a:alpha val="43137"/>
                    </a:srgbClr>
                  </a:outerShdw>
                </a:effectLst>
              </a:rPr>
            </a:br>
            <a:r>
              <a:rPr lang="en-US" sz="900" b="1" i="1" dirty="0" smtClean="0">
                <a:solidFill>
                  <a:schemeClr val="bg1"/>
                </a:solidFill>
                <a:effectLst>
                  <a:outerShdw blurRad="38100" dist="38100" dir="2700000" algn="tl">
                    <a:srgbClr val="000000">
                      <a:alpha val="43137"/>
                    </a:srgbClr>
                  </a:outerShdw>
                </a:effectLst>
              </a:rPr>
              <a:t>All Rights Reserved.</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p:txBody>
          <a:bodyPr/>
          <a:lstStyle>
            <a:lvl1pPr>
              <a:defRPr/>
            </a:lvl1pPr>
          </a:lstStyle>
          <a:p>
            <a:r>
              <a:rPr lang="en-US" dirty="0" smtClean="0"/>
              <a:t>~</a:t>
            </a:r>
            <a:r>
              <a:rPr lang="en-US" dirty="0" smtClean="0">
                <a:cs typeface="Times New Roman" panose="02020603050405020304" pitchFamily="18" charset="0"/>
              </a:rPr>
              <a:t>–</a:t>
            </a:r>
            <a:fld id="{99A9600D-45E7-4CF0-AB14-5C77CDB2B045}" type="slidenum">
              <a:rPr lang="en-US" smtClean="0"/>
              <a:pPr/>
              <a:t>‹#›</a:t>
            </a:fld>
            <a:endParaRPr lang="en-US" dirty="0"/>
          </a:p>
        </p:txBody>
      </p:sp>
    </p:spTree>
    <p:extLst>
      <p:ext uri="{BB962C8B-B14F-4D97-AF65-F5344CB8AC3E}">
        <p14:creationId xmlns:p14="http://schemas.microsoft.com/office/powerpoint/2010/main" xmlns="" val="57525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229980"/>
          </a:xfrm>
        </p:spPr>
        <p:txBody>
          <a:bodyPr/>
          <a:lstStyle/>
          <a:p>
            <a:r>
              <a:rPr lang="en-US" smtClean="0"/>
              <a:t>Click to edit Master title style</a:t>
            </a:r>
            <a:endParaRPr lang="en-US"/>
          </a:p>
        </p:txBody>
      </p:sp>
      <p:sp>
        <p:nvSpPr>
          <p:cNvPr id="3" name="Content Placeholder 2"/>
          <p:cNvSpPr>
            <a:spLocks noGrp="1"/>
          </p:cNvSpPr>
          <p:nvPr>
            <p:ph idx="1"/>
          </p:nvPr>
        </p:nvSpPr>
        <p:spPr>
          <a:xfrm>
            <a:off x="533400" y="1691658"/>
            <a:ext cx="8077200" cy="46633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p:txBody>
          <a:bodyPr/>
          <a:lstStyle>
            <a:lvl1pPr>
              <a:defRPr/>
            </a:lvl1pPr>
          </a:lstStyle>
          <a:p>
            <a:r>
              <a:rPr lang="en-US" dirty="0" smtClean="0"/>
              <a:t>~</a:t>
            </a:r>
            <a:r>
              <a:rPr lang="en-US" dirty="0" smtClean="0">
                <a:cs typeface="Times New Roman" panose="02020603050405020304" pitchFamily="18" charset="0"/>
              </a:rPr>
              <a:t>–</a:t>
            </a:r>
            <a:fld id="{99A9600D-45E7-4CF0-AB14-5C77CDB2B045}" type="slidenum">
              <a:rPr lang="en-US" smtClean="0"/>
              <a:pPr/>
              <a:t>‹#›</a:t>
            </a:fld>
            <a:endParaRPr lang="en-US" dirty="0"/>
          </a:p>
        </p:txBody>
      </p:sp>
    </p:spTree>
    <p:extLst>
      <p:ext uri="{BB962C8B-B14F-4D97-AF65-F5344CB8AC3E}">
        <p14:creationId xmlns:p14="http://schemas.microsoft.com/office/powerpoint/2010/main" xmlns="" val="323470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3"/>
          <p:cNvSpPr>
            <a:spLocks noGrp="1"/>
          </p:cNvSpPr>
          <p:nvPr>
            <p:ph type="sldNum" sz="quarter" idx="11"/>
          </p:nvPr>
        </p:nvSpPr>
        <p:spPr/>
        <p:txBody>
          <a:bodyPr/>
          <a:lstStyle>
            <a:lvl1pPr>
              <a:defRPr/>
            </a:lvl1pPr>
          </a:lstStyle>
          <a:p>
            <a:r>
              <a:rPr lang="en-US" dirty="0" smtClean="0"/>
              <a:t>~</a:t>
            </a:r>
            <a:r>
              <a:rPr lang="en-US" dirty="0" smtClean="0">
                <a:cs typeface="Times New Roman" panose="02020603050405020304" pitchFamily="18" charset="0"/>
              </a:rPr>
              <a:t>–</a:t>
            </a:r>
            <a:fld id="{14730FF1-74CE-4463-A621-CE9BB931BE24}" type="slidenum">
              <a:rPr lang="en-US" smtClean="0"/>
              <a:pPr/>
              <a:t>‹#›</a:t>
            </a:fld>
            <a:endParaRPr lang="en-US" dirty="0"/>
          </a:p>
        </p:txBody>
      </p:sp>
    </p:spTree>
    <p:extLst>
      <p:ext uri="{BB962C8B-B14F-4D97-AF65-F5344CB8AC3E}">
        <p14:creationId xmlns:p14="http://schemas.microsoft.com/office/powerpoint/2010/main" xmlns="" val="156844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245256"/>
          </a:xfrm>
        </p:spPr>
        <p:txBody>
          <a:bodyPr/>
          <a:lstStyle/>
          <a:p>
            <a:r>
              <a:rPr lang="en-US" smtClean="0"/>
              <a:t>Click to edit Master title style</a:t>
            </a:r>
            <a:endParaRPr lang="en-US"/>
          </a:p>
        </p:txBody>
      </p:sp>
      <p:sp>
        <p:nvSpPr>
          <p:cNvPr id="4" name="Slide Number Placeholder 3"/>
          <p:cNvSpPr>
            <a:spLocks noGrp="1"/>
          </p:cNvSpPr>
          <p:nvPr>
            <p:ph type="sldNum" sz="quarter" idx="11"/>
          </p:nvPr>
        </p:nvSpPr>
        <p:spPr/>
        <p:txBody>
          <a:bodyPr/>
          <a:lstStyle>
            <a:lvl1pPr>
              <a:defRPr/>
            </a:lvl1pPr>
          </a:lstStyle>
          <a:p>
            <a:r>
              <a:rPr lang="en-US" dirty="0" smtClean="0"/>
              <a:t>~</a:t>
            </a:r>
            <a:r>
              <a:rPr lang="en-US" dirty="0" smtClean="0">
                <a:cs typeface="Times New Roman" panose="02020603050405020304" pitchFamily="18" charset="0"/>
              </a:rPr>
              <a:t>–</a:t>
            </a:r>
            <a:fld id="{14730FF1-74CE-4463-A621-CE9BB931BE24}" type="slidenum">
              <a:rPr lang="en-US" smtClean="0"/>
              <a:pPr/>
              <a:t>‹#›</a:t>
            </a:fld>
            <a:endParaRPr lang="en-US" dirty="0"/>
          </a:p>
        </p:txBody>
      </p:sp>
    </p:spTree>
    <p:extLst>
      <p:ext uri="{BB962C8B-B14F-4D97-AF65-F5344CB8AC3E}">
        <p14:creationId xmlns:p14="http://schemas.microsoft.com/office/powerpoint/2010/main" xmlns="" val="835727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2192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1"/>
          </p:nvPr>
        </p:nvSpPr>
        <p:spPr/>
        <p:txBody>
          <a:bodyPr/>
          <a:lstStyle>
            <a:lvl1pPr>
              <a:defRPr/>
            </a:lvl1pPr>
          </a:lstStyle>
          <a:p>
            <a:r>
              <a:rPr lang="en-US"/>
              <a:t>3</a:t>
            </a:r>
            <a:r>
              <a:rPr lang="en-US">
                <a:cs typeface="Times New Roman" panose="02020603050405020304" pitchFamily="18" charset="0"/>
              </a:rPr>
              <a:t>–</a:t>
            </a:r>
            <a:fld id="{3E358D38-9272-4EEA-A224-E1419A7E9EF1}" type="slidenum">
              <a:rPr lang="en-US"/>
              <a:pPr/>
              <a:t>‹#›</a:t>
            </a:fld>
            <a:endParaRPr lang="en-US"/>
          </a:p>
        </p:txBody>
      </p:sp>
    </p:spTree>
    <p:extLst>
      <p:ext uri="{BB962C8B-B14F-4D97-AF65-F5344CB8AC3E}">
        <p14:creationId xmlns:p14="http://schemas.microsoft.com/office/powerpoint/2010/main" xmlns="" val="1783908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1" name="Rectangle 3"/>
          <p:cNvSpPr>
            <a:spLocks noGrp="1" noChangeArrowheads="1"/>
          </p:cNvSpPr>
          <p:nvPr>
            <p:ph type="sldNum" sz="quarter" idx="4"/>
          </p:nvPr>
        </p:nvSpPr>
        <p:spPr bwMode="auto">
          <a:xfrm>
            <a:off x="6492875" y="6553200"/>
            <a:ext cx="2117725" cy="15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defRPr i="1">
                <a:effectLst>
                  <a:outerShdw blurRad="38100" dist="38100" dir="2700000" algn="tl">
                    <a:srgbClr val="C0C0C0"/>
                  </a:outerShdw>
                </a:effectLst>
              </a:defRPr>
            </a:lvl1pPr>
          </a:lstStyle>
          <a:p>
            <a:r>
              <a:rPr lang="en-US" dirty="0" smtClean="0"/>
              <a:t>~</a:t>
            </a:r>
            <a:r>
              <a:rPr lang="en-US" dirty="0" smtClean="0">
                <a:cs typeface="Times New Roman" panose="02020603050405020304" pitchFamily="18" charset="0"/>
              </a:rPr>
              <a:t>–</a:t>
            </a:r>
            <a:fld id="{B049FE56-CC7F-4BE2-B4D1-36EE4941209D}" type="slidenum">
              <a:rPr lang="en-US" smtClean="0"/>
              <a:pPr/>
              <a:t>‹#›</a:t>
            </a:fld>
            <a:endParaRPr lang="en-US" dirty="0"/>
          </a:p>
        </p:txBody>
      </p:sp>
      <p:sp>
        <p:nvSpPr>
          <p:cNvPr id="43012" name="Rectangle 4"/>
          <p:cNvSpPr>
            <a:spLocks noGrp="1" noChangeArrowheads="1"/>
          </p:cNvSpPr>
          <p:nvPr>
            <p:ph type="title"/>
          </p:nvPr>
        </p:nvSpPr>
        <p:spPr bwMode="blackWhite">
          <a:xfrm>
            <a:off x="495300" y="263525"/>
            <a:ext cx="8153400" cy="823913"/>
          </a:xfrm>
          <a:prstGeom prst="roundRect">
            <a:avLst>
              <a:gd name="adj" fmla="val 8984"/>
            </a:avLst>
          </a:prstGeom>
          <a:blipFill dpi="0" rotWithShape="1">
            <a:blip r:embed="rId8" cstate="print">
              <a:extLst>
                <a:ext uri="{28A0092B-C50C-407E-A947-70E740481C1C}">
                  <a14:useLocalDpi xmlns:a14="http://schemas.microsoft.com/office/drawing/2010/main" xmlns="" val="0"/>
                </a:ext>
              </a:extLst>
            </a:blip>
            <a:srcRect/>
            <a:stretch>
              <a:fillRect/>
            </a:stretch>
          </a:blipFill>
          <a:ln w="9525">
            <a:solidFill>
              <a:srgbClr val="4D4D4D"/>
            </a:solidFill>
            <a:round/>
            <a:headEnd/>
            <a:tailEnd/>
          </a:ln>
          <a:effectLst>
            <a:outerShdw blurRad="50800" dist="38100" dir="2700000" algn="tl" rotWithShape="0">
              <a:prstClr val="black">
                <a:alpha val="40000"/>
              </a:prstClr>
            </a:outerShdw>
          </a:effectLst>
        </p:spPr>
        <p:txBody>
          <a:bodyPr vert="horz" wrap="square" lIns="91440" tIns="137160" rIns="91440" bIns="137160" numCol="1" anchor="t" anchorCtr="0" compatLnSpc="1">
            <a:prstTxWarp prst="textNoShape">
              <a:avLst/>
            </a:prstTxWarp>
            <a:spAutoFit/>
          </a:bodyPr>
          <a:lstStyle/>
          <a:p>
            <a:pPr lvl="0"/>
            <a:endParaRPr lang="en-US" smtClean="0"/>
          </a:p>
        </p:txBody>
      </p:sp>
      <p:sp>
        <p:nvSpPr>
          <p:cNvPr id="43013" name="Rectangle 5"/>
          <p:cNvSpPr>
            <a:spLocks noGrp="1" noChangeArrowheads="1"/>
          </p:cNvSpPr>
          <p:nvPr>
            <p:ph type="body" idx="1"/>
          </p:nvPr>
        </p:nvSpPr>
        <p:spPr bwMode="auto">
          <a:xfrm>
            <a:off x="533400" y="1219200"/>
            <a:ext cx="8077200"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5" r:id="rId3"/>
    <p:sldLayoutId id="2147483663" r:id="rId4"/>
    <p:sldLayoutId id="2147483666" r:id="rId5"/>
    <p:sldLayoutId id="2147483664" r:id="rId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ox(out)">
                                      <p:cBhvr>
                                        <p:cTn id="7" dur="500"/>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3">
                                            <p:txEl>
                                              <p:pRg st="0" end="0"/>
                                            </p:txEl>
                                          </p:spTgt>
                                        </p:tgtEl>
                                        <p:attrNameLst>
                                          <p:attrName>style.visibility</p:attrName>
                                        </p:attrNameLst>
                                      </p:cBhvr>
                                      <p:to>
                                        <p:strVal val="visible"/>
                                      </p:to>
                                    </p:set>
                                    <p:animEffect transition="in" filter="wipe(left)">
                                      <p:cBhvr>
                                        <p:cTn id="12" dur="500"/>
                                        <p:tgtEl>
                                          <p:spTgt spid="43013">
                                            <p:txEl>
                                              <p:pRg st="0" end="0"/>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3013">
                                            <p:txEl>
                                              <p:pRg st="1" end="1"/>
                                            </p:txEl>
                                          </p:spTgt>
                                        </p:tgtEl>
                                        <p:attrNameLst>
                                          <p:attrName>style.visibility</p:attrName>
                                        </p:attrNameLst>
                                      </p:cBhvr>
                                      <p:to>
                                        <p:strVal val="visible"/>
                                      </p:to>
                                    </p:set>
                                    <p:animEffect transition="in" filter="wipe(left)">
                                      <p:cBhvr>
                                        <p:cTn id="16" dur="500"/>
                                        <p:tgtEl>
                                          <p:spTgt spid="43013">
                                            <p:txEl>
                                              <p:pRg st="1" end="1"/>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3013">
                                            <p:txEl>
                                              <p:pRg st="2" end="2"/>
                                            </p:txEl>
                                          </p:spTgt>
                                        </p:tgtEl>
                                        <p:attrNameLst>
                                          <p:attrName>style.visibility</p:attrName>
                                        </p:attrNameLst>
                                      </p:cBhvr>
                                      <p:to>
                                        <p:strVal val="visible"/>
                                      </p:to>
                                    </p:set>
                                    <p:animEffect transition="in" filter="wipe(left)">
                                      <p:cBhvr>
                                        <p:cTn id="20" dur="500"/>
                                        <p:tgtEl>
                                          <p:spTgt spid="43013">
                                            <p:txEl>
                                              <p:pRg st="2" end="2"/>
                                            </p:txEl>
                                          </p:spTgt>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43013">
                                            <p:txEl>
                                              <p:pRg st="3" end="3"/>
                                            </p:txEl>
                                          </p:spTgt>
                                        </p:tgtEl>
                                        <p:attrNameLst>
                                          <p:attrName>style.visibility</p:attrName>
                                        </p:attrNameLst>
                                      </p:cBhvr>
                                      <p:to>
                                        <p:strVal val="visible"/>
                                      </p:to>
                                    </p:set>
                                    <p:animEffect transition="in" filter="wipe(left)">
                                      <p:cBhvr>
                                        <p:cTn id="24" dur="500"/>
                                        <p:tgtEl>
                                          <p:spTgt spid="43013">
                                            <p:txEl>
                                              <p:pRg st="3" end="3"/>
                                            </p:txEl>
                                          </p:spTgt>
                                        </p:tgtEl>
                                      </p:cBhvr>
                                    </p:animEffect>
                                  </p:childTnLst>
                                </p:cTn>
                              </p:par>
                            </p:childTnLst>
                          </p:cTn>
                        </p:par>
                        <p:par>
                          <p:cTn id="25" fill="hold" nodeType="afterGroup">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43013">
                                            <p:txEl>
                                              <p:pRg st="4" end="4"/>
                                            </p:txEl>
                                          </p:spTgt>
                                        </p:tgtEl>
                                        <p:attrNameLst>
                                          <p:attrName>style.visibility</p:attrName>
                                        </p:attrNameLst>
                                      </p:cBhvr>
                                      <p:to>
                                        <p:strVal val="visible"/>
                                      </p:to>
                                    </p:set>
                                    <p:animEffect transition="in" filter="wipe(left)">
                                      <p:cBhvr>
                                        <p:cTn id="28" dur="500"/>
                                        <p:tgtEl>
                                          <p:spTgt spid="430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autoUpdateAnimBg="0"/>
      <p:bldP spid="43013" grpId="0" uiExpand="1" build="p" autoUpdateAnimBg="0">
        <p:tmplLst>
          <p:tmpl lvl="1">
            <p:tnLst>
              <p:par>
                <p:cTn presetID="22" presetClass="entr" presetSubtype="8" fill="hold" nodeType="click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Lst>
      </p:bldP>
    </p:bldLst>
  </p:timing>
  <p:hf hdr="0" ftr="0" dt="0"/>
  <p:txStyles>
    <p:titleStyle>
      <a:lvl1pPr algn="ctr" rtl="0" fontAlgn="base">
        <a:spcBef>
          <a:spcPct val="0"/>
        </a:spcBef>
        <a:spcAft>
          <a:spcPct val="0"/>
        </a:spcAft>
        <a:defRPr sz="3200" kern="1200">
          <a:solidFill>
            <a:srgbClr val="F8F8F8"/>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9pPr>
    </p:titleStyle>
    <p:bodyStyle>
      <a:lvl1pPr marL="222250" indent="-222250" algn="l" rtl="0" fontAlgn="base">
        <a:spcBef>
          <a:spcPct val="20000"/>
        </a:spcBef>
        <a:spcAft>
          <a:spcPct val="0"/>
        </a:spcAft>
        <a:buChar char="•"/>
        <a:defRPr sz="2800" kern="1200">
          <a:solidFill>
            <a:srgbClr val="336699"/>
          </a:solidFill>
          <a:latin typeface="+mn-lt"/>
          <a:ea typeface="+mn-ea"/>
          <a:cs typeface="+mn-cs"/>
        </a:defRPr>
      </a:lvl1pPr>
      <a:lvl2pPr marL="633413" indent="-296863" algn="l" rtl="0" fontAlgn="base">
        <a:spcBef>
          <a:spcPct val="20000"/>
        </a:spcBef>
        <a:spcAft>
          <a:spcPct val="0"/>
        </a:spcAft>
        <a:buChar char="–"/>
        <a:defRPr sz="2400" kern="1200">
          <a:solidFill>
            <a:srgbClr val="990033"/>
          </a:solidFill>
          <a:latin typeface="+mn-lt"/>
          <a:ea typeface="+mn-ea"/>
          <a:cs typeface="+mn-cs"/>
        </a:defRPr>
      </a:lvl2pPr>
      <a:lvl3pPr marL="971550" indent="-174625" algn="l" rtl="0" fontAlgn="base">
        <a:spcBef>
          <a:spcPct val="20000"/>
        </a:spcBef>
        <a:spcAft>
          <a:spcPct val="0"/>
        </a:spcAft>
        <a:buSzPct val="90000"/>
        <a:buChar char="•"/>
        <a:defRPr sz="2000" kern="1200">
          <a:solidFill>
            <a:srgbClr val="006666"/>
          </a:solidFill>
          <a:latin typeface="Tahoma" panose="020B0604030504040204" pitchFamily="34" charset="0"/>
          <a:ea typeface="+mn-ea"/>
          <a:cs typeface="+mn-cs"/>
        </a:defRPr>
      </a:lvl3pPr>
      <a:lvl4pPr marL="1258888" indent="-173038"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1595438" indent="-160338"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r>
              <a:rPr lang="en-US"/>
              <a:t>3</a:t>
            </a:r>
            <a:r>
              <a:rPr lang="en-US">
                <a:cs typeface="Times New Roman" panose="02020603050405020304" pitchFamily="18" charset="0"/>
              </a:rPr>
              <a:t>–</a:t>
            </a:r>
            <a:fld id="{571ED8E4-92B1-49BE-B580-E273AF6E69D9}" type="slidenum">
              <a:rPr lang="en-US"/>
              <a:pPr/>
              <a:t>10</a:t>
            </a:fld>
            <a:endParaRPr lang="en-US"/>
          </a:p>
        </p:txBody>
      </p:sp>
      <p:sp>
        <p:nvSpPr>
          <p:cNvPr id="102402" name="AutoShape 2"/>
          <p:cNvSpPr>
            <a:spLocks noGrp="1" noChangeArrowheads="1"/>
          </p:cNvSpPr>
          <p:nvPr>
            <p:ph type="title"/>
          </p:nvPr>
        </p:nvSpPr>
        <p:spPr>
          <a:ln/>
        </p:spPr>
        <p:txBody>
          <a:bodyPr/>
          <a:lstStyle/>
          <a:p>
            <a:r>
              <a:rPr lang="en-US"/>
              <a:t>Project Organization: Dedicated Team</a:t>
            </a:r>
          </a:p>
        </p:txBody>
      </p:sp>
      <p:sp>
        <p:nvSpPr>
          <p:cNvPr id="102403" name="Rectangle 3"/>
          <p:cNvSpPr>
            <a:spLocks noGrp="1" noChangeArrowheads="1"/>
          </p:cNvSpPr>
          <p:nvPr>
            <p:ph type="body" sz="half" idx="1"/>
          </p:nvPr>
        </p:nvSpPr>
        <p:spPr>
          <a:xfrm>
            <a:off x="701675" y="1219200"/>
            <a:ext cx="3962400" cy="4876800"/>
          </a:xfrm>
        </p:spPr>
        <p:txBody>
          <a:bodyPr/>
          <a:lstStyle/>
          <a:p>
            <a:pPr marL="171450" indent="-171450">
              <a:spcBef>
                <a:spcPct val="50000"/>
              </a:spcBef>
            </a:pPr>
            <a:r>
              <a:rPr lang="en-US" b="1" dirty="0"/>
              <a:t>Advantages</a:t>
            </a:r>
          </a:p>
          <a:p>
            <a:pPr marL="742950" lvl="1" indent="-400050">
              <a:spcBef>
                <a:spcPct val="50000"/>
              </a:spcBef>
              <a:buFontTx/>
              <a:buAutoNum type="arabicPeriod"/>
            </a:pPr>
            <a:r>
              <a:rPr lang="en-US" b="1" dirty="0"/>
              <a:t>Simple</a:t>
            </a:r>
          </a:p>
          <a:p>
            <a:pPr marL="742950" lvl="1" indent="-400050">
              <a:spcBef>
                <a:spcPct val="50000"/>
              </a:spcBef>
              <a:buFontTx/>
              <a:buAutoNum type="arabicPeriod"/>
            </a:pPr>
            <a:r>
              <a:rPr lang="en-US" b="1" dirty="0"/>
              <a:t>Fast</a:t>
            </a:r>
          </a:p>
          <a:p>
            <a:pPr marL="742950" lvl="1" indent="-400050">
              <a:spcBef>
                <a:spcPct val="50000"/>
              </a:spcBef>
              <a:buFontTx/>
              <a:buAutoNum type="arabicPeriod"/>
            </a:pPr>
            <a:r>
              <a:rPr lang="en-US" b="1" dirty="0"/>
              <a:t>Cohesive</a:t>
            </a:r>
          </a:p>
          <a:p>
            <a:pPr marL="742950" lvl="1" indent="-400050">
              <a:spcBef>
                <a:spcPct val="50000"/>
              </a:spcBef>
              <a:buFontTx/>
              <a:buAutoNum type="arabicPeriod"/>
            </a:pPr>
            <a:r>
              <a:rPr lang="en-US" b="1" dirty="0"/>
              <a:t>Cross-Functional Integration</a:t>
            </a:r>
          </a:p>
        </p:txBody>
      </p:sp>
      <p:sp>
        <p:nvSpPr>
          <p:cNvPr id="102404" name="Rectangle 4"/>
          <p:cNvSpPr>
            <a:spLocks noGrp="1" noChangeArrowheads="1"/>
          </p:cNvSpPr>
          <p:nvPr>
            <p:ph type="body" sz="half" idx="2"/>
          </p:nvPr>
        </p:nvSpPr>
        <p:spPr>
          <a:xfrm>
            <a:off x="4389438" y="1219200"/>
            <a:ext cx="4205287" cy="4876800"/>
          </a:xfrm>
        </p:spPr>
        <p:txBody>
          <a:bodyPr/>
          <a:lstStyle/>
          <a:p>
            <a:pPr marL="171450" indent="-171450">
              <a:spcBef>
                <a:spcPct val="50000"/>
              </a:spcBef>
            </a:pPr>
            <a:r>
              <a:rPr lang="en-US" b="1" dirty="0"/>
              <a:t>Disadvantages</a:t>
            </a:r>
          </a:p>
          <a:p>
            <a:pPr marL="742950" lvl="1" indent="-400050">
              <a:spcBef>
                <a:spcPct val="50000"/>
              </a:spcBef>
              <a:buFontTx/>
              <a:buAutoNum type="arabicPeriod"/>
            </a:pPr>
            <a:r>
              <a:rPr lang="en-US" b="1" dirty="0"/>
              <a:t>Expensive</a:t>
            </a:r>
          </a:p>
          <a:p>
            <a:pPr marL="742950" lvl="1" indent="-400050">
              <a:spcBef>
                <a:spcPct val="50000"/>
              </a:spcBef>
              <a:buFontTx/>
              <a:buAutoNum type="arabicPeriod"/>
            </a:pPr>
            <a:r>
              <a:rPr lang="en-US" b="1" dirty="0"/>
              <a:t>Internal Strife</a:t>
            </a:r>
          </a:p>
          <a:p>
            <a:pPr marL="742950" lvl="1" indent="-400050">
              <a:spcBef>
                <a:spcPct val="50000"/>
              </a:spcBef>
              <a:buFontTx/>
              <a:buAutoNum type="arabicPeriod"/>
            </a:pPr>
            <a:r>
              <a:rPr lang="en-US" b="1" dirty="0"/>
              <a:t>Limited Technological Expertise</a:t>
            </a:r>
          </a:p>
          <a:p>
            <a:pPr marL="742950" lvl="1" indent="-400050">
              <a:spcBef>
                <a:spcPct val="50000"/>
              </a:spcBef>
              <a:buFontTx/>
              <a:buAutoNum type="arabicPeriod"/>
            </a:pPr>
            <a:r>
              <a:rPr lang="en-US" b="1" dirty="0"/>
              <a:t>Difficult Post-Project Transition</a:t>
            </a:r>
          </a:p>
        </p:txBody>
      </p:sp>
    </p:spTree>
    <p:extLst>
      <p:ext uri="{BB962C8B-B14F-4D97-AF65-F5344CB8AC3E}">
        <p14:creationId xmlns:p14="http://schemas.microsoft.com/office/powerpoint/2010/main" xmlns="" val="1707808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box(out)">
                                      <p:cBhvr>
                                        <p:cTn id="7" dur="500"/>
                                        <p:tgtEl>
                                          <p:spTgt spid="10240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403">
                                            <p:txEl>
                                              <p:pRg st="0" end="0"/>
                                            </p:txEl>
                                          </p:spTgt>
                                        </p:tgtEl>
                                        <p:attrNameLst>
                                          <p:attrName>style.visibility</p:attrName>
                                        </p:attrNameLst>
                                      </p:cBhvr>
                                      <p:to>
                                        <p:strVal val="visible"/>
                                      </p:to>
                                    </p:set>
                                    <p:animEffect transition="in" filter="wipe(left)">
                                      <p:cBhvr>
                                        <p:cTn id="11" dur="500"/>
                                        <p:tgtEl>
                                          <p:spTgt spid="102403">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2403">
                                            <p:txEl>
                                              <p:pRg st="1" end="1"/>
                                            </p:txEl>
                                          </p:spTgt>
                                        </p:tgtEl>
                                        <p:attrNameLst>
                                          <p:attrName>style.visibility</p:attrName>
                                        </p:attrNameLst>
                                      </p:cBhvr>
                                      <p:to>
                                        <p:strVal val="visible"/>
                                      </p:to>
                                    </p:set>
                                    <p:animEffect transition="in" filter="wipe(left)">
                                      <p:cBhvr>
                                        <p:cTn id="15" dur="1000"/>
                                        <p:tgtEl>
                                          <p:spTgt spid="102403">
                                            <p:txEl>
                                              <p:pRg st="1" end="1"/>
                                            </p:txEl>
                                          </p:spTgt>
                                        </p:tgtEl>
                                      </p:cBhvr>
                                    </p:animEffect>
                                  </p:childTnLst>
                                </p:cTn>
                              </p:par>
                            </p:childTnLst>
                          </p:cTn>
                        </p:par>
                        <p:par>
                          <p:cTn id="16" fill="hold" nodeType="afterGroup">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02403">
                                            <p:txEl>
                                              <p:pRg st="2" end="2"/>
                                            </p:txEl>
                                          </p:spTgt>
                                        </p:tgtEl>
                                        <p:attrNameLst>
                                          <p:attrName>style.visibility</p:attrName>
                                        </p:attrNameLst>
                                      </p:cBhvr>
                                      <p:to>
                                        <p:strVal val="visible"/>
                                      </p:to>
                                    </p:set>
                                    <p:animEffect transition="in" filter="wipe(left)">
                                      <p:cBhvr>
                                        <p:cTn id="19" dur="1000"/>
                                        <p:tgtEl>
                                          <p:spTgt spid="102403">
                                            <p:txEl>
                                              <p:pRg st="2" end="2"/>
                                            </p:txEl>
                                          </p:spTgt>
                                        </p:tgtEl>
                                      </p:cBhvr>
                                    </p:animEffect>
                                  </p:childTnLst>
                                </p:cTn>
                              </p:par>
                            </p:childTnLst>
                          </p:cTn>
                        </p:par>
                        <p:par>
                          <p:cTn id="20" fill="hold" nodeType="afterGroup">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102403">
                                            <p:txEl>
                                              <p:pRg st="3" end="3"/>
                                            </p:txEl>
                                          </p:spTgt>
                                        </p:tgtEl>
                                        <p:attrNameLst>
                                          <p:attrName>style.visibility</p:attrName>
                                        </p:attrNameLst>
                                      </p:cBhvr>
                                      <p:to>
                                        <p:strVal val="visible"/>
                                      </p:to>
                                    </p:set>
                                    <p:animEffect transition="in" filter="wipe(left)">
                                      <p:cBhvr>
                                        <p:cTn id="23" dur="1000"/>
                                        <p:tgtEl>
                                          <p:spTgt spid="102403">
                                            <p:txEl>
                                              <p:pRg st="3" end="3"/>
                                            </p:txEl>
                                          </p:spTgt>
                                        </p:tgtEl>
                                      </p:cBhvr>
                                    </p:animEffect>
                                  </p:childTnLst>
                                </p:cTn>
                              </p:par>
                            </p:childTnLst>
                          </p:cTn>
                        </p:par>
                        <p:par>
                          <p:cTn id="24" fill="hold" nodeType="afterGroup">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02403">
                                            <p:txEl>
                                              <p:pRg st="4" end="4"/>
                                            </p:txEl>
                                          </p:spTgt>
                                        </p:tgtEl>
                                        <p:attrNameLst>
                                          <p:attrName>style.visibility</p:attrName>
                                        </p:attrNameLst>
                                      </p:cBhvr>
                                      <p:to>
                                        <p:strVal val="visible"/>
                                      </p:to>
                                    </p:set>
                                    <p:animEffect transition="in" filter="wipe(left)">
                                      <p:cBhvr>
                                        <p:cTn id="27" dur="1000"/>
                                        <p:tgtEl>
                                          <p:spTgt spid="102403">
                                            <p:txEl>
                                              <p:pRg st="4" end="4"/>
                                            </p:txEl>
                                          </p:spTgt>
                                        </p:tgtEl>
                                      </p:cBhvr>
                                    </p:animEffect>
                                  </p:childTnLst>
                                </p:cTn>
                              </p:par>
                            </p:childTnLst>
                          </p:cTn>
                        </p:par>
                        <p:par>
                          <p:cTn id="28" fill="hold" nodeType="afterGroup">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102404">
                                            <p:txEl>
                                              <p:pRg st="0" end="0"/>
                                            </p:txEl>
                                          </p:spTgt>
                                        </p:tgtEl>
                                        <p:attrNameLst>
                                          <p:attrName>style.visibility</p:attrName>
                                        </p:attrNameLst>
                                      </p:cBhvr>
                                      <p:to>
                                        <p:strVal val="visible"/>
                                      </p:to>
                                    </p:set>
                                    <p:animEffect transition="in" filter="wipe(left)">
                                      <p:cBhvr>
                                        <p:cTn id="31" dur="500"/>
                                        <p:tgtEl>
                                          <p:spTgt spid="102404">
                                            <p:txEl>
                                              <p:pRg st="0" end="0"/>
                                            </p:txEl>
                                          </p:spTgt>
                                        </p:tgtEl>
                                      </p:cBhvr>
                                    </p:animEffect>
                                  </p:childTnLst>
                                </p:cTn>
                              </p:par>
                            </p:childTnLst>
                          </p:cTn>
                        </p:par>
                        <p:par>
                          <p:cTn id="32" fill="hold" nodeType="afterGroup">
                            <p:stCondLst>
                              <p:cond delay="5500"/>
                            </p:stCondLst>
                            <p:childTnLst>
                              <p:par>
                                <p:cTn id="33" presetID="22" presetClass="entr" presetSubtype="8" fill="hold" grpId="0" nodeType="afterEffect">
                                  <p:stCondLst>
                                    <p:cond delay="0"/>
                                  </p:stCondLst>
                                  <p:childTnLst>
                                    <p:set>
                                      <p:cBhvr>
                                        <p:cTn id="34" dur="1" fill="hold">
                                          <p:stCondLst>
                                            <p:cond delay="0"/>
                                          </p:stCondLst>
                                        </p:cTn>
                                        <p:tgtEl>
                                          <p:spTgt spid="102404">
                                            <p:txEl>
                                              <p:pRg st="1" end="1"/>
                                            </p:txEl>
                                          </p:spTgt>
                                        </p:tgtEl>
                                        <p:attrNameLst>
                                          <p:attrName>style.visibility</p:attrName>
                                        </p:attrNameLst>
                                      </p:cBhvr>
                                      <p:to>
                                        <p:strVal val="visible"/>
                                      </p:to>
                                    </p:set>
                                    <p:animEffect transition="in" filter="wipe(left)">
                                      <p:cBhvr>
                                        <p:cTn id="35" dur="1000"/>
                                        <p:tgtEl>
                                          <p:spTgt spid="102404">
                                            <p:txEl>
                                              <p:pRg st="1" end="1"/>
                                            </p:txEl>
                                          </p:spTgt>
                                        </p:tgtEl>
                                      </p:cBhvr>
                                    </p:animEffect>
                                  </p:childTnLst>
                                </p:cTn>
                              </p:par>
                            </p:childTnLst>
                          </p:cTn>
                        </p:par>
                        <p:par>
                          <p:cTn id="36" fill="hold" nodeType="afterGroup">
                            <p:stCondLst>
                              <p:cond delay="6500"/>
                            </p:stCondLst>
                            <p:childTnLst>
                              <p:par>
                                <p:cTn id="37" presetID="22" presetClass="entr" presetSubtype="8" fill="hold" grpId="0" nodeType="afterEffect">
                                  <p:stCondLst>
                                    <p:cond delay="0"/>
                                  </p:stCondLst>
                                  <p:childTnLst>
                                    <p:set>
                                      <p:cBhvr>
                                        <p:cTn id="38" dur="1" fill="hold">
                                          <p:stCondLst>
                                            <p:cond delay="0"/>
                                          </p:stCondLst>
                                        </p:cTn>
                                        <p:tgtEl>
                                          <p:spTgt spid="102404">
                                            <p:txEl>
                                              <p:pRg st="2" end="2"/>
                                            </p:txEl>
                                          </p:spTgt>
                                        </p:tgtEl>
                                        <p:attrNameLst>
                                          <p:attrName>style.visibility</p:attrName>
                                        </p:attrNameLst>
                                      </p:cBhvr>
                                      <p:to>
                                        <p:strVal val="visible"/>
                                      </p:to>
                                    </p:set>
                                    <p:animEffect transition="in" filter="wipe(left)">
                                      <p:cBhvr>
                                        <p:cTn id="39" dur="1000"/>
                                        <p:tgtEl>
                                          <p:spTgt spid="102404">
                                            <p:txEl>
                                              <p:pRg st="2" end="2"/>
                                            </p:txEl>
                                          </p:spTgt>
                                        </p:tgtEl>
                                      </p:cBhvr>
                                    </p:animEffect>
                                  </p:childTnLst>
                                </p:cTn>
                              </p:par>
                            </p:childTnLst>
                          </p:cTn>
                        </p:par>
                        <p:par>
                          <p:cTn id="40" fill="hold" nodeType="afterGroup">
                            <p:stCondLst>
                              <p:cond delay="7500"/>
                            </p:stCondLst>
                            <p:childTnLst>
                              <p:par>
                                <p:cTn id="41" presetID="22" presetClass="entr" presetSubtype="8" fill="hold" grpId="0" nodeType="afterEffect">
                                  <p:stCondLst>
                                    <p:cond delay="0"/>
                                  </p:stCondLst>
                                  <p:childTnLst>
                                    <p:set>
                                      <p:cBhvr>
                                        <p:cTn id="42" dur="1" fill="hold">
                                          <p:stCondLst>
                                            <p:cond delay="0"/>
                                          </p:stCondLst>
                                        </p:cTn>
                                        <p:tgtEl>
                                          <p:spTgt spid="102404">
                                            <p:txEl>
                                              <p:pRg st="3" end="3"/>
                                            </p:txEl>
                                          </p:spTgt>
                                        </p:tgtEl>
                                        <p:attrNameLst>
                                          <p:attrName>style.visibility</p:attrName>
                                        </p:attrNameLst>
                                      </p:cBhvr>
                                      <p:to>
                                        <p:strVal val="visible"/>
                                      </p:to>
                                    </p:set>
                                    <p:animEffect transition="in" filter="wipe(left)">
                                      <p:cBhvr>
                                        <p:cTn id="43" dur="1000"/>
                                        <p:tgtEl>
                                          <p:spTgt spid="102404">
                                            <p:txEl>
                                              <p:pRg st="3" end="3"/>
                                            </p:txEl>
                                          </p:spTgt>
                                        </p:tgtEl>
                                      </p:cBhvr>
                                    </p:animEffect>
                                  </p:childTnLst>
                                </p:cTn>
                              </p:par>
                            </p:childTnLst>
                          </p:cTn>
                        </p:par>
                        <p:par>
                          <p:cTn id="44" fill="hold" nodeType="afterGroup">
                            <p:stCondLst>
                              <p:cond delay="8500"/>
                            </p:stCondLst>
                            <p:childTnLst>
                              <p:par>
                                <p:cTn id="45" presetID="22" presetClass="entr" presetSubtype="8" fill="hold" grpId="0" nodeType="afterEffect">
                                  <p:stCondLst>
                                    <p:cond delay="0"/>
                                  </p:stCondLst>
                                  <p:childTnLst>
                                    <p:set>
                                      <p:cBhvr>
                                        <p:cTn id="46" dur="1" fill="hold">
                                          <p:stCondLst>
                                            <p:cond delay="0"/>
                                          </p:stCondLst>
                                        </p:cTn>
                                        <p:tgtEl>
                                          <p:spTgt spid="102404">
                                            <p:txEl>
                                              <p:pRg st="4" end="4"/>
                                            </p:txEl>
                                          </p:spTgt>
                                        </p:tgtEl>
                                        <p:attrNameLst>
                                          <p:attrName>style.visibility</p:attrName>
                                        </p:attrNameLst>
                                      </p:cBhvr>
                                      <p:to>
                                        <p:strVal val="visible"/>
                                      </p:to>
                                    </p:set>
                                    <p:animEffect transition="in" filter="wipe(left)">
                                      <p:cBhvr>
                                        <p:cTn id="47" dur="1000"/>
                                        <p:tgtEl>
                                          <p:spTgt spid="1024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autoUpdateAnimBg="0"/>
      <p:bldP spid="102403" grpId="0" build="p" autoUpdateAnimBg="0"/>
      <p:bldP spid="10240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a:t>3</a:t>
            </a:r>
            <a:r>
              <a:rPr lang="en-US">
                <a:cs typeface="Times New Roman" panose="02020603050405020304" pitchFamily="18" charset="0"/>
              </a:rPr>
              <a:t>–</a:t>
            </a:r>
            <a:fld id="{68B84AA0-5AAF-419D-B6F2-411CFB4CAF7C}" type="slidenum">
              <a:rPr lang="en-US"/>
              <a:pPr/>
              <a:t>11</a:t>
            </a:fld>
            <a:endParaRPr lang="en-US"/>
          </a:p>
        </p:txBody>
      </p:sp>
      <p:sp>
        <p:nvSpPr>
          <p:cNvPr id="87042"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dirty="0"/>
              <a:t>Projectized Organizational Structure</a:t>
            </a:r>
          </a:p>
        </p:txBody>
      </p:sp>
      <p:sp>
        <p:nvSpPr>
          <p:cNvPr id="87043"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FIGURE 3.3</a:t>
            </a:r>
            <a:endParaRPr lang="en-US" sz="1200" b="1">
              <a:solidFill>
                <a:srgbClr val="006666"/>
              </a:solidFill>
              <a:cs typeface="Arial" panose="020B0604020202020204" pitchFamily="34" charset="0"/>
            </a:endParaRPr>
          </a:p>
        </p:txBody>
      </p:sp>
      <p:pic>
        <p:nvPicPr>
          <p:cNvPr id="2" name="Picture 1"/>
          <p:cNvPicPr>
            <a:picLocks noChangeAspect="1"/>
          </p:cNvPicPr>
          <p:nvPr/>
        </p:nvPicPr>
        <p:blipFill>
          <a:blip r:embed="rId3" cstate="print"/>
          <a:stretch>
            <a:fillRect/>
          </a:stretch>
        </p:blipFill>
        <p:spPr>
          <a:xfrm>
            <a:off x="1233487" y="1325903"/>
            <a:ext cx="6677025" cy="4762500"/>
          </a:xfrm>
          <a:prstGeom prst="rect">
            <a:avLst/>
          </a:prstGeom>
        </p:spPr>
      </p:pic>
    </p:spTree>
    <p:extLst>
      <p:ext uri="{BB962C8B-B14F-4D97-AF65-F5344CB8AC3E}">
        <p14:creationId xmlns:p14="http://schemas.microsoft.com/office/powerpoint/2010/main" xmlns="" val="1503530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3</a:t>
            </a:r>
            <a:r>
              <a:rPr lang="en-US">
                <a:cs typeface="Times New Roman" panose="02020603050405020304" pitchFamily="18" charset="0"/>
              </a:rPr>
              <a:t>–</a:t>
            </a:r>
            <a:fld id="{B704F000-6068-4F56-874B-0289058C6823}" type="slidenum">
              <a:rPr lang="en-US"/>
              <a:pPr/>
              <a:t>12</a:t>
            </a:fld>
            <a:endParaRPr lang="en-US"/>
          </a:p>
        </p:txBody>
      </p:sp>
      <p:sp>
        <p:nvSpPr>
          <p:cNvPr id="103426" name="AutoShape 2"/>
          <p:cNvSpPr>
            <a:spLocks noGrp="1" noChangeArrowheads="1"/>
          </p:cNvSpPr>
          <p:nvPr>
            <p:ph type="title"/>
          </p:nvPr>
        </p:nvSpPr>
        <p:spPr>
          <a:ln/>
        </p:spPr>
        <p:txBody>
          <a:bodyPr/>
          <a:lstStyle/>
          <a:p>
            <a:r>
              <a:rPr lang="en-US"/>
              <a:t>Project Management Structures (cont’d)</a:t>
            </a:r>
          </a:p>
        </p:txBody>
      </p:sp>
      <p:sp>
        <p:nvSpPr>
          <p:cNvPr id="103427" name="Rectangle 3"/>
          <p:cNvSpPr>
            <a:spLocks noGrp="1" noChangeArrowheads="1"/>
          </p:cNvSpPr>
          <p:nvPr>
            <p:ph type="body" idx="1"/>
          </p:nvPr>
        </p:nvSpPr>
        <p:spPr/>
        <p:txBody>
          <a:bodyPr/>
          <a:lstStyle/>
          <a:p>
            <a:pPr>
              <a:spcBef>
                <a:spcPct val="30000"/>
              </a:spcBef>
            </a:pPr>
            <a:r>
              <a:rPr lang="en-US"/>
              <a:t>Organizing Projects: Matrix Structure</a:t>
            </a:r>
          </a:p>
          <a:p>
            <a:pPr lvl="1">
              <a:spcBef>
                <a:spcPct val="30000"/>
              </a:spcBef>
            </a:pPr>
            <a:r>
              <a:rPr lang="en-US"/>
              <a:t>Hybrid organizational structure (matrix) is overlaid on the normal functional structure.</a:t>
            </a:r>
          </a:p>
          <a:p>
            <a:pPr lvl="2">
              <a:spcBef>
                <a:spcPct val="30000"/>
              </a:spcBef>
            </a:pPr>
            <a:r>
              <a:rPr lang="en-US"/>
              <a:t>Two chains of command (functional and project)</a:t>
            </a:r>
          </a:p>
          <a:p>
            <a:pPr lvl="2">
              <a:spcBef>
                <a:spcPct val="30000"/>
              </a:spcBef>
            </a:pPr>
            <a:r>
              <a:rPr lang="en-US"/>
              <a:t>Project participants report simultaneously to both functional and project managers.</a:t>
            </a:r>
          </a:p>
          <a:p>
            <a:pPr lvl="1">
              <a:spcBef>
                <a:spcPct val="30000"/>
              </a:spcBef>
            </a:pPr>
            <a:r>
              <a:rPr lang="en-US"/>
              <a:t>Matrix structure optimizes the use of resources.</a:t>
            </a:r>
          </a:p>
          <a:p>
            <a:pPr lvl="2">
              <a:spcBef>
                <a:spcPct val="30000"/>
              </a:spcBef>
            </a:pPr>
            <a:r>
              <a:rPr lang="en-US"/>
              <a:t>Allows for participation on multiple projects while performing normal functional duties.</a:t>
            </a:r>
          </a:p>
          <a:p>
            <a:pPr lvl="2">
              <a:spcBef>
                <a:spcPct val="30000"/>
              </a:spcBef>
            </a:pPr>
            <a:r>
              <a:rPr lang="en-US"/>
              <a:t>Achieves a greater integration of expertise and project requirements.</a:t>
            </a:r>
          </a:p>
          <a:p>
            <a:pPr lvl="2">
              <a:spcBef>
                <a:spcPct val="30000"/>
              </a:spcBef>
            </a:pPr>
            <a:endParaRPr lang="en-US"/>
          </a:p>
        </p:txBody>
      </p:sp>
    </p:spTree>
    <p:extLst>
      <p:ext uri="{BB962C8B-B14F-4D97-AF65-F5344CB8AC3E}">
        <p14:creationId xmlns:p14="http://schemas.microsoft.com/office/powerpoint/2010/main" xmlns="" val="415854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1"/>
          </p:nvPr>
        </p:nvSpPr>
        <p:spPr/>
        <p:txBody>
          <a:bodyPr/>
          <a:lstStyle/>
          <a:p>
            <a:r>
              <a:rPr lang="en-US"/>
              <a:t>3</a:t>
            </a:r>
            <a:r>
              <a:rPr lang="en-US">
                <a:cs typeface="Times New Roman" panose="02020603050405020304" pitchFamily="18" charset="0"/>
              </a:rPr>
              <a:t>–</a:t>
            </a:r>
            <a:fld id="{46EE7D6F-AC65-492D-AC62-E93A789C2BBD}" type="slidenum">
              <a:rPr lang="en-US"/>
              <a:pPr/>
              <a:t>13</a:t>
            </a:fld>
            <a:endParaRPr lang="en-US"/>
          </a:p>
        </p:txBody>
      </p:sp>
      <p:sp>
        <p:nvSpPr>
          <p:cNvPr id="88066"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a:t>Matrix Organization Structure</a:t>
            </a:r>
          </a:p>
        </p:txBody>
      </p:sp>
      <p:sp>
        <p:nvSpPr>
          <p:cNvPr id="88067"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FIGURE 3.4</a:t>
            </a:r>
            <a:endParaRPr lang="en-US" sz="1200" b="1">
              <a:solidFill>
                <a:srgbClr val="006666"/>
              </a:solidFill>
              <a:cs typeface="Arial" panose="020B0604020202020204" pitchFamily="34" charset="0"/>
            </a:endParaRPr>
          </a:p>
        </p:txBody>
      </p:sp>
      <p:grpSp>
        <p:nvGrpSpPr>
          <p:cNvPr id="6" name="Group 5"/>
          <p:cNvGrpSpPr/>
          <p:nvPr/>
        </p:nvGrpSpPr>
        <p:grpSpPr>
          <a:xfrm>
            <a:off x="387578" y="1417342"/>
            <a:ext cx="8401502" cy="3657558"/>
            <a:chOff x="365806" y="1500187"/>
            <a:chExt cx="9498770" cy="3857625"/>
          </a:xfrm>
        </p:grpSpPr>
        <p:pic>
          <p:nvPicPr>
            <p:cNvPr id="4" name="Picture 3"/>
            <p:cNvPicPr>
              <a:picLocks noChangeAspect="1"/>
            </p:cNvPicPr>
            <p:nvPr/>
          </p:nvPicPr>
          <p:blipFill>
            <a:blip r:embed="rId3" cstate="print"/>
            <a:stretch>
              <a:fillRect/>
            </a:stretch>
          </p:blipFill>
          <p:spPr>
            <a:xfrm>
              <a:off x="5063976" y="2022097"/>
              <a:ext cx="4800600" cy="3295650"/>
            </a:xfrm>
            <a:prstGeom prst="rect">
              <a:avLst/>
            </a:prstGeom>
          </p:spPr>
        </p:pic>
        <p:pic>
          <p:nvPicPr>
            <p:cNvPr id="5" name="Picture 4"/>
            <p:cNvPicPr>
              <a:picLocks noChangeAspect="1"/>
            </p:cNvPicPr>
            <p:nvPr/>
          </p:nvPicPr>
          <p:blipFill>
            <a:blip r:embed="rId4" cstate="print"/>
            <a:stretch>
              <a:fillRect/>
            </a:stretch>
          </p:blipFill>
          <p:spPr>
            <a:xfrm>
              <a:off x="365806" y="1500187"/>
              <a:ext cx="4695825" cy="3857625"/>
            </a:xfrm>
            <a:prstGeom prst="rect">
              <a:avLst/>
            </a:prstGeom>
          </p:spPr>
        </p:pic>
      </p:grpSp>
    </p:spTree>
    <p:extLst>
      <p:ext uri="{BB962C8B-B14F-4D97-AF65-F5344CB8AC3E}">
        <p14:creationId xmlns:p14="http://schemas.microsoft.com/office/powerpoint/2010/main" xmlns="" val="3319673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a:t>3</a:t>
            </a:r>
            <a:r>
              <a:rPr lang="en-US">
                <a:cs typeface="Times New Roman" panose="02020603050405020304" pitchFamily="18" charset="0"/>
              </a:rPr>
              <a:t>–</a:t>
            </a:r>
            <a:fld id="{F2314D63-0334-4397-AA8D-C5E9A839B6E6}" type="slidenum">
              <a:rPr lang="en-US"/>
              <a:pPr/>
              <a:t>14</a:t>
            </a:fld>
            <a:endParaRPr lang="en-US"/>
          </a:p>
        </p:txBody>
      </p:sp>
      <p:sp>
        <p:nvSpPr>
          <p:cNvPr id="104450" name="AutoShape 2"/>
          <p:cNvSpPr>
            <a:spLocks noGrp="1" noChangeArrowheads="1"/>
          </p:cNvSpPr>
          <p:nvPr>
            <p:ph type="title"/>
          </p:nvPr>
        </p:nvSpPr>
        <p:spPr>
          <a:xfrm>
            <a:off x="469900" y="242888"/>
            <a:ext cx="8204200" cy="1228725"/>
          </a:xfrm>
          <a:gradFill>
            <a:gsLst>
              <a:gs pos="0">
                <a:srgbClr val="990033">
                  <a:gamma/>
                  <a:shade val="46275"/>
                  <a:invGamma/>
                </a:srgbClr>
              </a:gs>
              <a:gs pos="50000">
                <a:srgbClr val="990033"/>
              </a:gs>
              <a:gs pos="100000">
                <a:srgbClr val="990033">
                  <a:gamma/>
                  <a:shade val="46275"/>
                  <a:invGamma/>
                </a:srgbClr>
              </a:gs>
            </a:gsLst>
            <a:lin ang="5400000"/>
          </a:gradFill>
          <a:ln cap="flat" algn="ctr"/>
        </p:spPr>
        <p:txBody>
          <a:bodyPr/>
          <a:lstStyle/>
          <a:p>
            <a:r>
              <a:rPr lang="en-US" sz="2800"/>
              <a:t>Division of Project Manager and Functional Manager Responsibilities in a Matrix Structure</a:t>
            </a:r>
          </a:p>
        </p:txBody>
      </p:sp>
      <p:sp>
        <p:nvSpPr>
          <p:cNvPr id="104451"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TABLE 3.1</a:t>
            </a:r>
            <a:endParaRPr lang="en-US" sz="1200" b="1">
              <a:solidFill>
                <a:srgbClr val="006666"/>
              </a:solidFill>
              <a:cs typeface="Arial" panose="020B0604020202020204" pitchFamily="34" charset="0"/>
            </a:endParaRPr>
          </a:p>
        </p:txBody>
      </p:sp>
      <p:sp>
        <p:nvSpPr>
          <p:cNvPr id="104452" name="Rectangle 4"/>
          <p:cNvSpPr>
            <a:spLocks noChangeArrowheads="1"/>
          </p:cNvSpPr>
          <p:nvPr/>
        </p:nvSpPr>
        <p:spPr bwMode="auto">
          <a:xfrm>
            <a:off x="549275" y="1874838"/>
            <a:ext cx="8229600" cy="2708275"/>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tabLst>
                <a:tab pos="2743200" algn="l"/>
                <a:tab pos="5257800" algn="l"/>
              </a:tabLst>
              <a:defRPr sz="2400">
                <a:solidFill>
                  <a:schemeClr val="tx1"/>
                </a:solidFill>
                <a:latin typeface="Times New Roman" panose="02020603050405020304" pitchFamily="18" charset="0"/>
              </a:defRPr>
            </a:lvl1pPr>
            <a:lvl2pPr>
              <a:tabLst>
                <a:tab pos="2743200" algn="l"/>
                <a:tab pos="5257800" algn="l"/>
              </a:tabLst>
              <a:defRPr sz="2400">
                <a:solidFill>
                  <a:schemeClr val="tx1"/>
                </a:solidFill>
                <a:latin typeface="Times New Roman" panose="02020603050405020304" pitchFamily="18" charset="0"/>
              </a:defRPr>
            </a:lvl2pPr>
            <a:lvl3pPr>
              <a:tabLst>
                <a:tab pos="2743200" algn="l"/>
                <a:tab pos="5257800" algn="l"/>
              </a:tabLst>
              <a:defRPr sz="2400">
                <a:solidFill>
                  <a:schemeClr val="tx1"/>
                </a:solidFill>
                <a:latin typeface="Times New Roman" panose="02020603050405020304" pitchFamily="18" charset="0"/>
              </a:defRPr>
            </a:lvl3pPr>
            <a:lvl4pPr>
              <a:tabLst>
                <a:tab pos="2743200" algn="l"/>
                <a:tab pos="5257800" algn="l"/>
              </a:tabLst>
              <a:defRPr sz="2400">
                <a:solidFill>
                  <a:schemeClr val="tx1"/>
                </a:solidFill>
                <a:latin typeface="Times New Roman" panose="02020603050405020304" pitchFamily="18" charset="0"/>
              </a:defRPr>
            </a:lvl4pPr>
            <a:lvl5pPr>
              <a:tabLst>
                <a:tab pos="2743200" algn="l"/>
                <a:tab pos="5257800" algn="l"/>
              </a:tabLst>
              <a:defRPr sz="2400">
                <a:solidFill>
                  <a:schemeClr val="tx1"/>
                </a:solidFill>
                <a:latin typeface="Times New Roman" panose="02020603050405020304" pitchFamily="18" charset="0"/>
              </a:defRPr>
            </a:lvl5pPr>
            <a:lvl6pPr fontAlgn="base">
              <a:spcBef>
                <a:spcPct val="0"/>
              </a:spcBef>
              <a:spcAft>
                <a:spcPct val="0"/>
              </a:spcAft>
              <a:tabLst>
                <a:tab pos="2743200" algn="l"/>
                <a:tab pos="5257800" algn="l"/>
              </a:tabLst>
              <a:defRPr sz="2400">
                <a:solidFill>
                  <a:schemeClr val="tx1"/>
                </a:solidFill>
                <a:latin typeface="Times New Roman" panose="02020603050405020304" pitchFamily="18" charset="0"/>
              </a:defRPr>
            </a:lvl6pPr>
            <a:lvl7pPr fontAlgn="base">
              <a:spcBef>
                <a:spcPct val="0"/>
              </a:spcBef>
              <a:spcAft>
                <a:spcPct val="0"/>
              </a:spcAft>
              <a:tabLst>
                <a:tab pos="2743200" algn="l"/>
                <a:tab pos="5257800" algn="l"/>
              </a:tabLst>
              <a:defRPr sz="2400">
                <a:solidFill>
                  <a:schemeClr val="tx1"/>
                </a:solidFill>
                <a:latin typeface="Times New Roman" panose="02020603050405020304" pitchFamily="18" charset="0"/>
              </a:defRPr>
            </a:lvl7pPr>
            <a:lvl8pPr fontAlgn="base">
              <a:spcBef>
                <a:spcPct val="0"/>
              </a:spcBef>
              <a:spcAft>
                <a:spcPct val="0"/>
              </a:spcAft>
              <a:tabLst>
                <a:tab pos="2743200" algn="l"/>
                <a:tab pos="5257800" algn="l"/>
              </a:tabLst>
              <a:defRPr sz="2400">
                <a:solidFill>
                  <a:schemeClr val="tx1"/>
                </a:solidFill>
                <a:latin typeface="Times New Roman" panose="02020603050405020304" pitchFamily="18" charset="0"/>
              </a:defRPr>
            </a:lvl8pPr>
            <a:lvl9pPr fontAlgn="base">
              <a:spcBef>
                <a:spcPct val="0"/>
              </a:spcBef>
              <a:spcAft>
                <a:spcPct val="0"/>
              </a:spcAft>
              <a:tabLst>
                <a:tab pos="2743200" algn="l"/>
                <a:tab pos="5257800" algn="l"/>
              </a:tabLst>
              <a:defRPr sz="2400">
                <a:solidFill>
                  <a:schemeClr val="tx1"/>
                </a:solidFill>
                <a:latin typeface="Times New Roman" panose="02020603050405020304" pitchFamily="18" charset="0"/>
              </a:defRPr>
            </a:lvl9pPr>
          </a:lstStyle>
          <a:p>
            <a:r>
              <a:rPr lang="en-US" sz="1600" b="1">
                <a:latin typeface="Arial" panose="020B0604020202020204" pitchFamily="34" charset="0"/>
              </a:rPr>
              <a:t>Project Manager </a:t>
            </a:r>
            <a:r>
              <a:rPr lang="en-US" sz="1600">
                <a:latin typeface="Arial" panose="020B0604020202020204" pitchFamily="34" charset="0"/>
              </a:rPr>
              <a:t>	</a:t>
            </a:r>
            <a:r>
              <a:rPr lang="en-US" sz="1600" b="1">
                <a:latin typeface="Arial" panose="020B0604020202020204" pitchFamily="34" charset="0"/>
              </a:rPr>
              <a:t>Negotiated Issues </a:t>
            </a:r>
            <a:r>
              <a:rPr lang="en-US" sz="1600">
                <a:latin typeface="Arial" panose="020B0604020202020204" pitchFamily="34" charset="0"/>
              </a:rPr>
              <a:t>	</a:t>
            </a:r>
            <a:r>
              <a:rPr lang="en-US" sz="1600" b="1">
                <a:latin typeface="Arial" panose="020B0604020202020204" pitchFamily="34" charset="0"/>
              </a:rPr>
              <a:t>Functional Manager</a:t>
            </a:r>
            <a:br>
              <a:rPr lang="en-US" sz="1600" b="1">
                <a:latin typeface="Arial" panose="020B0604020202020204" pitchFamily="34" charset="0"/>
              </a:rPr>
            </a:br>
            <a:endParaRPr lang="en-US" sz="1600">
              <a:latin typeface="Arial" panose="020B0604020202020204" pitchFamily="34" charset="0"/>
            </a:endParaRPr>
          </a:p>
          <a:p>
            <a:r>
              <a:rPr lang="en-US" sz="1400">
                <a:latin typeface="Arial" panose="020B0604020202020204" pitchFamily="34" charset="0"/>
              </a:rPr>
              <a:t>What has to be done? 	Who will do the task? 	How will it be done?</a:t>
            </a:r>
            <a:br>
              <a:rPr lang="en-US" sz="1400">
                <a:latin typeface="Arial" panose="020B0604020202020204" pitchFamily="34" charset="0"/>
              </a:rPr>
            </a:br>
            <a:endParaRPr lang="en-US" sz="1400">
              <a:latin typeface="Arial" panose="020B0604020202020204" pitchFamily="34" charset="0"/>
            </a:endParaRPr>
          </a:p>
          <a:p>
            <a:r>
              <a:rPr lang="en-US" sz="1400">
                <a:latin typeface="Arial" panose="020B0604020202020204" pitchFamily="34" charset="0"/>
              </a:rPr>
              <a:t>When should the task be done? 	Where will the task be done?</a:t>
            </a:r>
            <a:br>
              <a:rPr lang="en-US" sz="1400">
                <a:latin typeface="Arial" panose="020B0604020202020204" pitchFamily="34" charset="0"/>
              </a:rPr>
            </a:br>
            <a:endParaRPr lang="en-US" sz="1400">
              <a:latin typeface="Arial" panose="020B0604020202020204" pitchFamily="34" charset="0"/>
            </a:endParaRPr>
          </a:p>
          <a:p>
            <a:r>
              <a:rPr lang="en-US" sz="1400">
                <a:latin typeface="Arial" panose="020B0604020202020204" pitchFamily="34" charset="0"/>
              </a:rPr>
              <a:t>How much money is available 	Why will the task be done? 	How will the project involvement</a:t>
            </a:r>
            <a:br>
              <a:rPr lang="en-US" sz="1400">
                <a:latin typeface="Arial" panose="020B0604020202020204" pitchFamily="34" charset="0"/>
              </a:rPr>
            </a:br>
            <a:r>
              <a:rPr lang="en-US" sz="1400">
                <a:latin typeface="Arial" panose="020B0604020202020204" pitchFamily="34" charset="0"/>
              </a:rPr>
              <a:t>to do the task?		impact normal functional activities?</a:t>
            </a:r>
            <a:br>
              <a:rPr lang="en-US" sz="1400">
                <a:latin typeface="Arial" panose="020B0604020202020204" pitchFamily="34" charset="0"/>
              </a:rPr>
            </a:br>
            <a:endParaRPr lang="en-US" sz="1400">
              <a:latin typeface="Arial" panose="020B0604020202020204" pitchFamily="34" charset="0"/>
            </a:endParaRPr>
          </a:p>
          <a:p>
            <a:r>
              <a:rPr lang="en-US" sz="1400">
                <a:latin typeface="Arial" panose="020B0604020202020204" pitchFamily="34" charset="0"/>
              </a:rPr>
              <a:t>How well has the total project 	Is the task satisfactorily	How well has the functional </a:t>
            </a:r>
            <a:br>
              <a:rPr lang="en-US" sz="1400">
                <a:latin typeface="Arial" panose="020B0604020202020204" pitchFamily="34" charset="0"/>
              </a:rPr>
            </a:br>
            <a:r>
              <a:rPr lang="en-US" sz="1400">
                <a:latin typeface="Arial" panose="020B0604020202020204" pitchFamily="34" charset="0"/>
              </a:rPr>
              <a:t>been done? 	completed?	 input been integrated?</a:t>
            </a:r>
          </a:p>
          <a:p>
            <a:r>
              <a:rPr lang="en-US" sz="1400">
                <a:latin typeface="Arial" panose="020B0604020202020204" pitchFamily="34" charset="0"/>
              </a:rPr>
              <a:t>		</a:t>
            </a:r>
          </a:p>
        </p:txBody>
      </p:sp>
    </p:spTree>
    <p:extLst>
      <p:ext uri="{BB962C8B-B14F-4D97-AF65-F5344CB8AC3E}">
        <p14:creationId xmlns:p14="http://schemas.microsoft.com/office/powerpoint/2010/main" xmlns="" val="1026005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wipe(up)">
                                      <p:cBhvr>
                                        <p:cTn id="7" dur="10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3</a:t>
            </a:r>
            <a:r>
              <a:rPr lang="en-US">
                <a:cs typeface="Times New Roman" panose="02020603050405020304" pitchFamily="18" charset="0"/>
              </a:rPr>
              <a:t>–</a:t>
            </a:r>
            <a:fld id="{0046F1A9-0211-4EA0-B4FE-320B27A57541}" type="slidenum">
              <a:rPr lang="en-US"/>
              <a:pPr/>
              <a:t>15</a:t>
            </a:fld>
            <a:endParaRPr lang="en-US"/>
          </a:p>
        </p:txBody>
      </p:sp>
      <p:sp>
        <p:nvSpPr>
          <p:cNvPr id="105474" name="AutoShape 2"/>
          <p:cNvSpPr>
            <a:spLocks noGrp="1" noChangeArrowheads="1"/>
          </p:cNvSpPr>
          <p:nvPr>
            <p:ph type="title"/>
          </p:nvPr>
        </p:nvSpPr>
        <p:spPr>
          <a:ln/>
        </p:spPr>
        <p:txBody>
          <a:bodyPr/>
          <a:lstStyle/>
          <a:p>
            <a:r>
              <a:rPr lang="en-US"/>
              <a:t>Different Matrix Forms</a:t>
            </a:r>
          </a:p>
        </p:txBody>
      </p:sp>
      <p:sp>
        <p:nvSpPr>
          <p:cNvPr id="105475" name="Rectangle 3"/>
          <p:cNvSpPr>
            <a:spLocks noGrp="1" noChangeArrowheads="1"/>
          </p:cNvSpPr>
          <p:nvPr>
            <p:ph type="body" idx="1"/>
          </p:nvPr>
        </p:nvSpPr>
        <p:spPr/>
        <p:txBody>
          <a:bodyPr/>
          <a:lstStyle/>
          <a:p>
            <a:r>
              <a:rPr lang="en-US" dirty="0"/>
              <a:t>Weak Form</a:t>
            </a:r>
          </a:p>
          <a:p>
            <a:pPr lvl="1"/>
            <a:r>
              <a:rPr lang="en-US" dirty="0"/>
              <a:t>The authority of the functional manager predominates and the project manager has indirect authority.</a:t>
            </a:r>
          </a:p>
          <a:p>
            <a:r>
              <a:rPr lang="en-US" dirty="0"/>
              <a:t>Balanced Form</a:t>
            </a:r>
          </a:p>
          <a:p>
            <a:pPr lvl="1"/>
            <a:r>
              <a:rPr lang="en-US" dirty="0"/>
              <a:t>The project manager sets the overall plan and the functional manager determines how work to be done.</a:t>
            </a:r>
          </a:p>
          <a:p>
            <a:r>
              <a:rPr lang="en-US" dirty="0"/>
              <a:t>Strong Form</a:t>
            </a:r>
          </a:p>
          <a:p>
            <a:pPr lvl="1"/>
            <a:r>
              <a:rPr lang="en-US" dirty="0"/>
              <a:t>The project manager has broader control and functional departments act as subcontractors </a:t>
            </a:r>
            <a:br>
              <a:rPr lang="en-US" dirty="0"/>
            </a:br>
            <a:r>
              <a:rPr lang="en-US" dirty="0"/>
              <a:t>to the project.</a:t>
            </a:r>
          </a:p>
        </p:txBody>
      </p:sp>
    </p:spTree>
    <p:extLst>
      <p:ext uri="{BB962C8B-B14F-4D97-AF65-F5344CB8AC3E}">
        <p14:creationId xmlns:p14="http://schemas.microsoft.com/office/powerpoint/2010/main" xmlns="" val="2973187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r>
              <a:rPr lang="en-US"/>
              <a:t>3</a:t>
            </a:r>
            <a:r>
              <a:rPr lang="en-US">
                <a:cs typeface="Times New Roman" panose="02020603050405020304" pitchFamily="18" charset="0"/>
              </a:rPr>
              <a:t>–</a:t>
            </a:r>
            <a:fld id="{2C473B6C-F140-4A50-A529-BD44BFE29267}" type="slidenum">
              <a:rPr lang="en-US"/>
              <a:pPr/>
              <a:t>16</a:t>
            </a:fld>
            <a:endParaRPr lang="en-US"/>
          </a:p>
        </p:txBody>
      </p:sp>
      <p:sp>
        <p:nvSpPr>
          <p:cNvPr id="106498" name="AutoShape 2"/>
          <p:cNvSpPr>
            <a:spLocks noGrp="1" noChangeArrowheads="1"/>
          </p:cNvSpPr>
          <p:nvPr>
            <p:ph type="title"/>
          </p:nvPr>
        </p:nvSpPr>
        <p:spPr>
          <a:ln/>
        </p:spPr>
        <p:txBody>
          <a:bodyPr/>
          <a:lstStyle/>
          <a:p>
            <a:r>
              <a:rPr lang="en-US"/>
              <a:t>Project Organization: Matrix Form</a:t>
            </a:r>
          </a:p>
        </p:txBody>
      </p:sp>
      <p:sp>
        <p:nvSpPr>
          <p:cNvPr id="106499" name="Rectangle 3"/>
          <p:cNvSpPr>
            <a:spLocks noGrp="1" noChangeArrowheads="1"/>
          </p:cNvSpPr>
          <p:nvPr>
            <p:ph type="body" sz="half" idx="1"/>
          </p:nvPr>
        </p:nvSpPr>
        <p:spPr/>
        <p:txBody>
          <a:bodyPr/>
          <a:lstStyle/>
          <a:p>
            <a:pPr marL="228600" indent="-228600">
              <a:spcBef>
                <a:spcPct val="50000"/>
              </a:spcBef>
            </a:pPr>
            <a:r>
              <a:rPr lang="en-US" b="1" dirty="0"/>
              <a:t>Advantages</a:t>
            </a:r>
          </a:p>
          <a:p>
            <a:pPr marL="742950" lvl="1" indent="-400050">
              <a:spcBef>
                <a:spcPct val="50000"/>
              </a:spcBef>
              <a:buFontTx/>
              <a:buAutoNum type="arabicPeriod"/>
            </a:pPr>
            <a:r>
              <a:rPr lang="en-US" b="1" dirty="0"/>
              <a:t>Efficient</a:t>
            </a:r>
          </a:p>
          <a:p>
            <a:pPr marL="742950" lvl="1" indent="-400050">
              <a:spcBef>
                <a:spcPct val="50000"/>
              </a:spcBef>
              <a:buFontTx/>
              <a:buAutoNum type="arabicPeriod"/>
            </a:pPr>
            <a:r>
              <a:rPr lang="en-US" b="1" dirty="0"/>
              <a:t>Strong Project Focus</a:t>
            </a:r>
          </a:p>
          <a:p>
            <a:pPr marL="742950" lvl="1" indent="-400050">
              <a:spcBef>
                <a:spcPct val="50000"/>
              </a:spcBef>
              <a:buFontTx/>
              <a:buAutoNum type="arabicPeriod"/>
            </a:pPr>
            <a:r>
              <a:rPr lang="en-US" b="1" dirty="0"/>
              <a:t>Easier Post-Project Transition</a:t>
            </a:r>
          </a:p>
          <a:p>
            <a:pPr marL="742950" lvl="1" indent="-400050">
              <a:spcBef>
                <a:spcPct val="50000"/>
              </a:spcBef>
              <a:buFontTx/>
              <a:buAutoNum type="arabicPeriod"/>
            </a:pPr>
            <a:r>
              <a:rPr lang="en-US" b="1" dirty="0"/>
              <a:t>Flexible</a:t>
            </a:r>
          </a:p>
        </p:txBody>
      </p:sp>
      <p:sp>
        <p:nvSpPr>
          <p:cNvPr id="106500" name="Rectangle 4"/>
          <p:cNvSpPr>
            <a:spLocks noGrp="1" noChangeArrowheads="1"/>
          </p:cNvSpPr>
          <p:nvPr>
            <p:ph type="body" sz="half" idx="2"/>
          </p:nvPr>
        </p:nvSpPr>
        <p:spPr>
          <a:xfrm>
            <a:off x="4479925" y="1219200"/>
            <a:ext cx="4221163" cy="4876800"/>
          </a:xfrm>
        </p:spPr>
        <p:txBody>
          <a:bodyPr/>
          <a:lstStyle/>
          <a:p>
            <a:pPr marL="171450" indent="-171450">
              <a:spcBef>
                <a:spcPct val="50000"/>
              </a:spcBef>
            </a:pPr>
            <a:r>
              <a:rPr lang="en-US" b="1" dirty="0"/>
              <a:t>Disadvantages</a:t>
            </a:r>
          </a:p>
          <a:p>
            <a:pPr marL="742950" lvl="1" indent="-400050">
              <a:spcBef>
                <a:spcPct val="50000"/>
              </a:spcBef>
              <a:buFontTx/>
              <a:buAutoNum type="arabicPeriod"/>
            </a:pPr>
            <a:r>
              <a:rPr lang="en-US" b="1" dirty="0"/>
              <a:t>Dysfunctional Conflict</a:t>
            </a:r>
          </a:p>
          <a:p>
            <a:pPr marL="742950" lvl="1" indent="-400050">
              <a:spcBef>
                <a:spcPct val="50000"/>
              </a:spcBef>
              <a:buFontTx/>
              <a:buAutoNum type="arabicPeriod"/>
            </a:pPr>
            <a:r>
              <a:rPr lang="en-US" b="1" dirty="0"/>
              <a:t>Infighting</a:t>
            </a:r>
          </a:p>
          <a:p>
            <a:pPr marL="742950" lvl="1" indent="-400050">
              <a:spcBef>
                <a:spcPct val="50000"/>
              </a:spcBef>
              <a:buFontTx/>
              <a:buAutoNum type="arabicPeriod"/>
            </a:pPr>
            <a:r>
              <a:rPr lang="en-US" b="1" dirty="0"/>
              <a:t>Stressful</a:t>
            </a:r>
          </a:p>
          <a:p>
            <a:pPr marL="742950" lvl="1" indent="-400050">
              <a:spcBef>
                <a:spcPct val="50000"/>
              </a:spcBef>
              <a:buFontTx/>
              <a:buAutoNum type="arabicPeriod"/>
            </a:pPr>
            <a:r>
              <a:rPr lang="en-US" b="1" dirty="0"/>
              <a:t>Slow</a:t>
            </a:r>
          </a:p>
        </p:txBody>
      </p:sp>
    </p:spTree>
    <p:extLst>
      <p:ext uri="{BB962C8B-B14F-4D97-AF65-F5344CB8AC3E}">
        <p14:creationId xmlns:p14="http://schemas.microsoft.com/office/powerpoint/2010/main" xmlns="" val="3179115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box(out)">
                                      <p:cBhvr>
                                        <p:cTn id="7" dur="500"/>
                                        <p:tgtEl>
                                          <p:spTgt spid="10649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6499">
                                            <p:txEl>
                                              <p:pRg st="0" end="0"/>
                                            </p:txEl>
                                          </p:spTgt>
                                        </p:tgtEl>
                                        <p:attrNameLst>
                                          <p:attrName>style.visibility</p:attrName>
                                        </p:attrNameLst>
                                      </p:cBhvr>
                                      <p:to>
                                        <p:strVal val="visible"/>
                                      </p:to>
                                    </p:set>
                                    <p:animEffect transition="in" filter="wipe(left)">
                                      <p:cBhvr>
                                        <p:cTn id="11" dur="500"/>
                                        <p:tgtEl>
                                          <p:spTgt spid="106499">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6499">
                                            <p:txEl>
                                              <p:pRg st="1" end="1"/>
                                            </p:txEl>
                                          </p:spTgt>
                                        </p:tgtEl>
                                        <p:attrNameLst>
                                          <p:attrName>style.visibility</p:attrName>
                                        </p:attrNameLst>
                                      </p:cBhvr>
                                      <p:to>
                                        <p:strVal val="visible"/>
                                      </p:to>
                                    </p:set>
                                    <p:animEffect transition="in" filter="wipe(left)">
                                      <p:cBhvr>
                                        <p:cTn id="15" dur="1000"/>
                                        <p:tgtEl>
                                          <p:spTgt spid="106499">
                                            <p:txEl>
                                              <p:pRg st="1" end="1"/>
                                            </p:txEl>
                                          </p:spTgt>
                                        </p:tgtEl>
                                      </p:cBhvr>
                                    </p:animEffect>
                                  </p:childTnLst>
                                </p:cTn>
                              </p:par>
                            </p:childTnLst>
                          </p:cTn>
                        </p:par>
                        <p:par>
                          <p:cTn id="16" fill="hold" nodeType="afterGroup">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06499">
                                            <p:txEl>
                                              <p:pRg st="2" end="2"/>
                                            </p:txEl>
                                          </p:spTgt>
                                        </p:tgtEl>
                                        <p:attrNameLst>
                                          <p:attrName>style.visibility</p:attrName>
                                        </p:attrNameLst>
                                      </p:cBhvr>
                                      <p:to>
                                        <p:strVal val="visible"/>
                                      </p:to>
                                    </p:set>
                                    <p:animEffect transition="in" filter="wipe(left)">
                                      <p:cBhvr>
                                        <p:cTn id="19" dur="1000"/>
                                        <p:tgtEl>
                                          <p:spTgt spid="106499">
                                            <p:txEl>
                                              <p:pRg st="2" end="2"/>
                                            </p:txEl>
                                          </p:spTgt>
                                        </p:tgtEl>
                                      </p:cBhvr>
                                    </p:animEffect>
                                  </p:childTnLst>
                                </p:cTn>
                              </p:par>
                            </p:childTnLst>
                          </p:cTn>
                        </p:par>
                        <p:par>
                          <p:cTn id="20" fill="hold" nodeType="afterGroup">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106499">
                                            <p:txEl>
                                              <p:pRg st="3" end="3"/>
                                            </p:txEl>
                                          </p:spTgt>
                                        </p:tgtEl>
                                        <p:attrNameLst>
                                          <p:attrName>style.visibility</p:attrName>
                                        </p:attrNameLst>
                                      </p:cBhvr>
                                      <p:to>
                                        <p:strVal val="visible"/>
                                      </p:to>
                                    </p:set>
                                    <p:animEffect transition="in" filter="wipe(left)">
                                      <p:cBhvr>
                                        <p:cTn id="23" dur="1000"/>
                                        <p:tgtEl>
                                          <p:spTgt spid="106499">
                                            <p:txEl>
                                              <p:pRg st="3" end="3"/>
                                            </p:txEl>
                                          </p:spTgt>
                                        </p:tgtEl>
                                      </p:cBhvr>
                                    </p:animEffect>
                                  </p:childTnLst>
                                </p:cTn>
                              </p:par>
                            </p:childTnLst>
                          </p:cTn>
                        </p:par>
                        <p:par>
                          <p:cTn id="24" fill="hold" nodeType="afterGroup">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06499">
                                            <p:txEl>
                                              <p:pRg st="4" end="4"/>
                                            </p:txEl>
                                          </p:spTgt>
                                        </p:tgtEl>
                                        <p:attrNameLst>
                                          <p:attrName>style.visibility</p:attrName>
                                        </p:attrNameLst>
                                      </p:cBhvr>
                                      <p:to>
                                        <p:strVal val="visible"/>
                                      </p:to>
                                    </p:set>
                                    <p:animEffect transition="in" filter="wipe(left)">
                                      <p:cBhvr>
                                        <p:cTn id="27" dur="1000"/>
                                        <p:tgtEl>
                                          <p:spTgt spid="106499">
                                            <p:txEl>
                                              <p:pRg st="4" end="4"/>
                                            </p:txEl>
                                          </p:spTgt>
                                        </p:tgtEl>
                                      </p:cBhvr>
                                    </p:animEffect>
                                  </p:childTnLst>
                                </p:cTn>
                              </p:par>
                            </p:childTnLst>
                          </p:cTn>
                        </p:par>
                        <p:par>
                          <p:cTn id="28" fill="hold" nodeType="afterGroup">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106500">
                                            <p:txEl>
                                              <p:pRg st="0" end="0"/>
                                            </p:txEl>
                                          </p:spTgt>
                                        </p:tgtEl>
                                        <p:attrNameLst>
                                          <p:attrName>style.visibility</p:attrName>
                                        </p:attrNameLst>
                                      </p:cBhvr>
                                      <p:to>
                                        <p:strVal val="visible"/>
                                      </p:to>
                                    </p:set>
                                    <p:animEffect transition="in" filter="wipe(left)">
                                      <p:cBhvr>
                                        <p:cTn id="31" dur="500"/>
                                        <p:tgtEl>
                                          <p:spTgt spid="106500">
                                            <p:txEl>
                                              <p:pRg st="0" end="0"/>
                                            </p:txEl>
                                          </p:spTgt>
                                        </p:tgtEl>
                                      </p:cBhvr>
                                    </p:animEffect>
                                  </p:childTnLst>
                                </p:cTn>
                              </p:par>
                            </p:childTnLst>
                          </p:cTn>
                        </p:par>
                        <p:par>
                          <p:cTn id="32" fill="hold" nodeType="afterGroup">
                            <p:stCondLst>
                              <p:cond delay="5500"/>
                            </p:stCondLst>
                            <p:childTnLst>
                              <p:par>
                                <p:cTn id="33" presetID="22" presetClass="entr" presetSubtype="8" fill="hold" grpId="0" nodeType="afterEffect">
                                  <p:stCondLst>
                                    <p:cond delay="0"/>
                                  </p:stCondLst>
                                  <p:childTnLst>
                                    <p:set>
                                      <p:cBhvr>
                                        <p:cTn id="34" dur="1" fill="hold">
                                          <p:stCondLst>
                                            <p:cond delay="0"/>
                                          </p:stCondLst>
                                        </p:cTn>
                                        <p:tgtEl>
                                          <p:spTgt spid="106500">
                                            <p:txEl>
                                              <p:pRg st="1" end="1"/>
                                            </p:txEl>
                                          </p:spTgt>
                                        </p:tgtEl>
                                        <p:attrNameLst>
                                          <p:attrName>style.visibility</p:attrName>
                                        </p:attrNameLst>
                                      </p:cBhvr>
                                      <p:to>
                                        <p:strVal val="visible"/>
                                      </p:to>
                                    </p:set>
                                    <p:animEffect transition="in" filter="wipe(left)">
                                      <p:cBhvr>
                                        <p:cTn id="35" dur="1000"/>
                                        <p:tgtEl>
                                          <p:spTgt spid="106500">
                                            <p:txEl>
                                              <p:pRg st="1" end="1"/>
                                            </p:txEl>
                                          </p:spTgt>
                                        </p:tgtEl>
                                      </p:cBhvr>
                                    </p:animEffect>
                                  </p:childTnLst>
                                </p:cTn>
                              </p:par>
                            </p:childTnLst>
                          </p:cTn>
                        </p:par>
                        <p:par>
                          <p:cTn id="36" fill="hold" nodeType="afterGroup">
                            <p:stCondLst>
                              <p:cond delay="6500"/>
                            </p:stCondLst>
                            <p:childTnLst>
                              <p:par>
                                <p:cTn id="37" presetID="22" presetClass="entr" presetSubtype="8" fill="hold" grpId="0" nodeType="afterEffect">
                                  <p:stCondLst>
                                    <p:cond delay="0"/>
                                  </p:stCondLst>
                                  <p:childTnLst>
                                    <p:set>
                                      <p:cBhvr>
                                        <p:cTn id="38" dur="1" fill="hold">
                                          <p:stCondLst>
                                            <p:cond delay="0"/>
                                          </p:stCondLst>
                                        </p:cTn>
                                        <p:tgtEl>
                                          <p:spTgt spid="106500">
                                            <p:txEl>
                                              <p:pRg st="2" end="2"/>
                                            </p:txEl>
                                          </p:spTgt>
                                        </p:tgtEl>
                                        <p:attrNameLst>
                                          <p:attrName>style.visibility</p:attrName>
                                        </p:attrNameLst>
                                      </p:cBhvr>
                                      <p:to>
                                        <p:strVal val="visible"/>
                                      </p:to>
                                    </p:set>
                                    <p:animEffect transition="in" filter="wipe(left)">
                                      <p:cBhvr>
                                        <p:cTn id="39" dur="1000"/>
                                        <p:tgtEl>
                                          <p:spTgt spid="106500">
                                            <p:txEl>
                                              <p:pRg st="2" end="2"/>
                                            </p:txEl>
                                          </p:spTgt>
                                        </p:tgtEl>
                                      </p:cBhvr>
                                    </p:animEffect>
                                  </p:childTnLst>
                                </p:cTn>
                              </p:par>
                            </p:childTnLst>
                          </p:cTn>
                        </p:par>
                        <p:par>
                          <p:cTn id="40" fill="hold" nodeType="afterGroup">
                            <p:stCondLst>
                              <p:cond delay="7500"/>
                            </p:stCondLst>
                            <p:childTnLst>
                              <p:par>
                                <p:cTn id="41" presetID="22" presetClass="entr" presetSubtype="8" fill="hold" grpId="0" nodeType="afterEffect">
                                  <p:stCondLst>
                                    <p:cond delay="0"/>
                                  </p:stCondLst>
                                  <p:childTnLst>
                                    <p:set>
                                      <p:cBhvr>
                                        <p:cTn id="42" dur="1" fill="hold">
                                          <p:stCondLst>
                                            <p:cond delay="0"/>
                                          </p:stCondLst>
                                        </p:cTn>
                                        <p:tgtEl>
                                          <p:spTgt spid="106500">
                                            <p:txEl>
                                              <p:pRg st="3" end="3"/>
                                            </p:txEl>
                                          </p:spTgt>
                                        </p:tgtEl>
                                        <p:attrNameLst>
                                          <p:attrName>style.visibility</p:attrName>
                                        </p:attrNameLst>
                                      </p:cBhvr>
                                      <p:to>
                                        <p:strVal val="visible"/>
                                      </p:to>
                                    </p:set>
                                    <p:animEffect transition="in" filter="wipe(left)">
                                      <p:cBhvr>
                                        <p:cTn id="43" dur="1000"/>
                                        <p:tgtEl>
                                          <p:spTgt spid="106500">
                                            <p:txEl>
                                              <p:pRg st="3" end="3"/>
                                            </p:txEl>
                                          </p:spTgt>
                                        </p:tgtEl>
                                      </p:cBhvr>
                                    </p:animEffect>
                                  </p:childTnLst>
                                </p:cTn>
                              </p:par>
                            </p:childTnLst>
                          </p:cTn>
                        </p:par>
                        <p:par>
                          <p:cTn id="44" fill="hold" nodeType="afterGroup">
                            <p:stCondLst>
                              <p:cond delay="8500"/>
                            </p:stCondLst>
                            <p:childTnLst>
                              <p:par>
                                <p:cTn id="45" presetID="22" presetClass="entr" presetSubtype="8" fill="hold" grpId="0" nodeType="afterEffect">
                                  <p:stCondLst>
                                    <p:cond delay="0"/>
                                  </p:stCondLst>
                                  <p:childTnLst>
                                    <p:set>
                                      <p:cBhvr>
                                        <p:cTn id="46" dur="1" fill="hold">
                                          <p:stCondLst>
                                            <p:cond delay="0"/>
                                          </p:stCondLst>
                                        </p:cTn>
                                        <p:tgtEl>
                                          <p:spTgt spid="106500">
                                            <p:txEl>
                                              <p:pRg st="4" end="4"/>
                                            </p:txEl>
                                          </p:spTgt>
                                        </p:tgtEl>
                                        <p:attrNameLst>
                                          <p:attrName>style.visibility</p:attrName>
                                        </p:attrNameLst>
                                      </p:cBhvr>
                                      <p:to>
                                        <p:strVal val="visible"/>
                                      </p:to>
                                    </p:set>
                                    <p:animEffect transition="in" filter="wipe(left)">
                                      <p:cBhvr>
                                        <p:cTn id="47" dur="1000"/>
                                        <p:tgtEl>
                                          <p:spTgt spid="1065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nimBg="1" autoUpdateAnimBg="0"/>
      <p:bldP spid="106499" grpId="0" build="p" autoUpdateAnimBg="0"/>
      <p:bldP spid="106500"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r>
              <a:rPr lang="en-US"/>
              <a:t>3</a:t>
            </a:r>
            <a:r>
              <a:rPr lang="en-US">
                <a:cs typeface="Times New Roman" panose="02020603050405020304" pitchFamily="18" charset="0"/>
              </a:rPr>
              <a:t>–</a:t>
            </a:r>
            <a:fld id="{A20C8A73-4093-4139-9710-0900DEAFBA73}" type="slidenum">
              <a:rPr lang="en-US"/>
              <a:pPr/>
              <a:t>17</a:t>
            </a:fld>
            <a:endParaRPr lang="en-US"/>
          </a:p>
        </p:txBody>
      </p:sp>
      <p:sp>
        <p:nvSpPr>
          <p:cNvPr id="109570" name="AutoShape 2"/>
          <p:cNvSpPr>
            <a:spLocks noGrp="1" noChangeArrowheads="1"/>
          </p:cNvSpPr>
          <p:nvPr>
            <p:ph type="title"/>
          </p:nvPr>
        </p:nvSpPr>
        <p:spPr>
          <a:xfrm>
            <a:off x="468313" y="236538"/>
            <a:ext cx="8207375" cy="1365250"/>
          </a:xfrm>
          <a:ln/>
        </p:spPr>
        <p:txBody>
          <a:bodyPr/>
          <a:lstStyle/>
          <a:p>
            <a:r>
              <a:rPr lang="en-US" dirty="0"/>
              <a:t>What Is the Right Project </a:t>
            </a:r>
            <a:r>
              <a:rPr lang="en-US" dirty="0" smtClean="0"/>
              <a:t/>
            </a:r>
            <a:br>
              <a:rPr lang="en-US" dirty="0" smtClean="0"/>
            </a:br>
            <a:r>
              <a:rPr lang="en-US" dirty="0" smtClean="0"/>
              <a:t>Management </a:t>
            </a:r>
            <a:r>
              <a:rPr lang="en-US" dirty="0"/>
              <a:t>Structure?</a:t>
            </a:r>
          </a:p>
        </p:txBody>
      </p:sp>
      <p:sp>
        <p:nvSpPr>
          <p:cNvPr id="109571" name="Rectangle 3"/>
          <p:cNvSpPr>
            <a:spLocks noGrp="1" noChangeArrowheads="1"/>
          </p:cNvSpPr>
          <p:nvPr>
            <p:ph type="body" idx="1"/>
          </p:nvPr>
        </p:nvSpPr>
        <p:spPr>
          <a:xfrm>
            <a:off x="533400" y="1782763"/>
            <a:ext cx="8077200" cy="4313237"/>
          </a:xfrm>
        </p:spPr>
        <p:txBody>
          <a:bodyPr/>
          <a:lstStyle/>
          <a:p>
            <a:r>
              <a:rPr lang="en-US" dirty="0"/>
              <a:t>Organization (Form) Considerations</a:t>
            </a:r>
          </a:p>
          <a:p>
            <a:pPr lvl="1"/>
            <a:r>
              <a:rPr lang="en-US" dirty="0"/>
              <a:t>How important is the project to the firm’s success?</a:t>
            </a:r>
          </a:p>
          <a:p>
            <a:pPr lvl="1"/>
            <a:r>
              <a:rPr lang="en-US" dirty="0"/>
              <a:t>What percentage of core work involves projects?</a:t>
            </a:r>
          </a:p>
          <a:p>
            <a:pPr lvl="1"/>
            <a:r>
              <a:rPr lang="en-US" dirty="0"/>
              <a:t>What level of resources (human and physical) </a:t>
            </a:r>
            <a:br>
              <a:rPr lang="en-US" dirty="0"/>
            </a:br>
            <a:r>
              <a:rPr lang="en-US" dirty="0"/>
              <a:t>are available?</a:t>
            </a:r>
          </a:p>
        </p:txBody>
      </p:sp>
      <p:pic>
        <p:nvPicPr>
          <p:cNvPr id="109581" name="Picture 13" descr="PE01561_"/>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64075" y="3979863"/>
            <a:ext cx="3578225" cy="2374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34973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3</a:t>
            </a:r>
            <a:r>
              <a:rPr lang="en-US">
                <a:cs typeface="Times New Roman" panose="02020603050405020304" pitchFamily="18" charset="0"/>
              </a:rPr>
              <a:t>–</a:t>
            </a:r>
            <a:fld id="{C23A3E32-CE35-4C97-9F9F-5E5347C8AAF6}" type="slidenum">
              <a:rPr lang="en-US"/>
              <a:pPr/>
              <a:t>18</a:t>
            </a:fld>
            <a:endParaRPr lang="en-US"/>
          </a:p>
        </p:txBody>
      </p:sp>
      <p:sp>
        <p:nvSpPr>
          <p:cNvPr id="110594" name="AutoShape 2"/>
          <p:cNvSpPr>
            <a:spLocks noGrp="1" noChangeArrowheads="1"/>
          </p:cNvSpPr>
          <p:nvPr>
            <p:ph type="title"/>
          </p:nvPr>
        </p:nvSpPr>
        <p:spPr>
          <a:xfrm>
            <a:off x="468313" y="236538"/>
            <a:ext cx="8207375" cy="1365250"/>
          </a:xfrm>
          <a:ln/>
        </p:spPr>
        <p:txBody>
          <a:bodyPr/>
          <a:lstStyle/>
          <a:p>
            <a:r>
              <a:rPr lang="en-US" dirty="0"/>
              <a:t>What Is the Right Project </a:t>
            </a:r>
            <a:r>
              <a:rPr lang="en-US" dirty="0" smtClean="0"/>
              <a:t/>
            </a:r>
            <a:br>
              <a:rPr lang="en-US" dirty="0" smtClean="0"/>
            </a:br>
            <a:r>
              <a:rPr lang="en-US" dirty="0" smtClean="0"/>
              <a:t>Management </a:t>
            </a:r>
            <a:r>
              <a:rPr lang="en-US" dirty="0"/>
              <a:t>Structure</a:t>
            </a:r>
            <a:r>
              <a:rPr lang="en-US" dirty="0" smtClean="0"/>
              <a:t>? (</a:t>
            </a:r>
            <a:r>
              <a:rPr lang="en-US" dirty="0"/>
              <a:t>cont’d)</a:t>
            </a:r>
          </a:p>
        </p:txBody>
      </p:sp>
      <p:sp>
        <p:nvSpPr>
          <p:cNvPr id="110595" name="Rectangle 3"/>
          <p:cNvSpPr>
            <a:spLocks noGrp="1" noChangeArrowheads="1"/>
          </p:cNvSpPr>
          <p:nvPr>
            <p:ph type="body" idx="1"/>
          </p:nvPr>
        </p:nvSpPr>
        <p:spPr>
          <a:xfrm>
            <a:off x="533400" y="1782763"/>
            <a:ext cx="8077200" cy="4313237"/>
          </a:xfrm>
        </p:spPr>
        <p:txBody>
          <a:bodyPr/>
          <a:lstStyle/>
          <a:p>
            <a:pPr>
              <a:spcBef>
                <a:spcPct val="30000"/>
              </a:spcBef>
            </a:pPr>
            <a:r>
              <a:rPr lang="en-US"/>
              <a:t>Project Considerations</a:t>
            </a:r>
          </a:p>
          <a:p>
            <a:pPr lvl="1">
              <a:spcBef>
                <a:spcPct val="30000"/>
              </a:spcBef>
            </a:pPr>
            <a:r>
              <a:rPr lang="en-US"/>
              <a:t>Size of project</a:t>
            </a:r>
          </a:p>
          <a:p>
            <a:pPr lvl="1">
              <a:spcBef>
                <a:spcPct val="30000"/>
              </a:spcBef>
            </a:pPr>
            <a:r>
              <a:rPr lang="en-US"/>
              <a:t>Strategic importance</a:t>
            </a:r>
          </a:p>
          <a:p>
            <a:pPr lvl="1">
              <a:spcBef>
                <a:spcPct val="30000"/>
              </a:spcBef>
            </a:pPr>
            <a:r>
              <a:rPr lang="en-US"/>
              <a:t>Novelty and need for innovation</a:t>
            </a:r>
          </a:p>
          <a:p>
            <a:pPr lvl="1">
              <a:spcBef>
                <a:spcPct val="30000"/>
              </a:spcBef>
            </a:pPr>
            <a:r>
              <a:rPr lang="en-US"/>
              <a:t>Need for integration (number of departments involved)</a:t>
            </a:r>
          </a:p>
          <a:p>
            <a:pPr lvl="1">
              <a:spcBef>
                <a:spcPct val="30000"/>
              </a:spcBef>
            </a:pPr>
            <a:r>
              <a:rPr lang="en-US"/>
              <a:t>Environmental complexity (number of external interfaces)</a:t>
            </a:r>
          </a:p>
          <a:p>
            <a:pPr lvl="1">
              <a:spcBef>
                <a:spcPct val="30000"/>
              </a:spcBef>
            </a:pPr>
            <a:r>
              <a:rPr lang="en-US"/>
              <a:t>Budget and time constraints</a:t>
            </a:r>
          </a:p>
          <a:p>
            <a:pPr lvl="1">
              <a:spcBef>
                <a:spcPct val="30000"/>
              </a:spcBef>
            </a:pPr>
            <a:r>
              <a:rPr lang="en-US"/>
              <a:t>Stability of resource requirements</a:t>
            </a:r>
          </a:p>
        </p:txBody>
      </p:sp>
    </p:spTree>
    <p:extLst>
      <p:ext uri="{BB962C8B-B14F-4D97-AF65-F5344CB8AC3E}">
        <p14:creationId xmlns:p14="http://schemas.microsoft.com/office/powerpoint/2010/main" xmlns="" val="3768975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3</a:t>
            </a:r>
            <a:r>
              <a:rPr lang="en-US">
                <a:cs typeface="Times New Roman" panose="02020603050405020304" pitchFamily="18" charset="0"/>
              </a:rPr>
              <a:t>–</a:t>
            </a:r>
            <a:fld id="{5676C78F-3CBC-4109-9EA8-FFEB3F59303D}" type="slidenum">
              <a:rPr lang="en-US"/>
              <a:pPr/>
              <a:t>19</a:t>
            </a:fld>
            <a:endParaRPr lang="en-US"/>
          </a:p>
        </p:txBody>
      </p:sp>
      <p:sp>
        <p:nvSpPr>
          <p:cNvPr id="111618" name="AutoShape 2"/>
          <p:cNvSpPr>
            <a:spLocks noGrp="1" noChangeArrowheads="1"/>
          </p:cNvSpPr>
          <p:nvPr>
            <p:ph type="title"/>
          </p:nvPr>
        </p:nvSpPr>
        <p:spPr>
          <a:ln/>
        </p:spPr>
        <p:txBody>
          <a:bodyPr/>
          <a:lstStyle/>
          <a:p>
            <a:r>
              <a:rPr lang="en-US"/>
              <a:t>Organizational Culture</a:t>
            </a:r>
          </a:p>
        </p:txBody>
      </p:sp>
      <p:sp>
        <p:nvSpPr>
          <p:cNvPr id="111635" name="Rectangle 19"/>
          <p:cNvSpPr>
            <a:spLocks noGrp="1" noChangeArrowheads="1"/>
          </p:cNvSpPr>
          <p:nvPr>
            <p:ph type="body" idx="1"/>
          </p:nvPr>
        </p:nvSpPr>
        <p:spPr/>
        <p:txBody>
          <a:bodyPr/>
          <a:lstStyle/>
          <a:p>
            <a:pPr>
              <a:spcBef>
                <a:spcPct val="50000"/>
              </a:spcBef>
            </a:pPr>
            <a:r>
              <a:rPr lang="en-US"/>
              <a:t>Organizational Culture Defined</a:t>
            </a:r>
          </a:p>
          <a:p>
            <a:pPr lvl="1">
              <a:spcBef>
                <a:spcPct val="50000"/>
              </a:spcBef>
            </a:pPr>
            <a:r>
              <a:rPr lang="en-US"/>
              <a:t>A system of shared norms, beliefs, values, and assumptions which bind people together, thereby creating shared meanings.</a:t>
            </a:r>
          </a:p>
          <a:p>
            <a:pPr lvl="1">
              <a:spcBef>
                <a:spcPct val="50000"/>
              </a:spcBef>
            </a:pPr>
            <a:r>
              <a:rPr lang="en-US"/>
              <a:t>The “personality” of the organization that sets it </a:t>
            </a:r>
            <a:br>
              <a:rPr lang="en-US"/>
            </a:br>
            <a:r>
              <a:rPr lang="en-US"/>
              <a:t>apart from other organizations.</a:t>
            </a:r>
          </a:p>
          <a:p>
            <a:pPr lvl="2">
              <a:spcBef>
                <a:spcPct val="50000"/>
              </a:spcBef>
            </a:pPr>
            <a:r>
              <a:rPr lang="en-US"/>
              <a:t>Provides a sense of identify to its members.</a:t>
            </a:r>
          </a:p>
          <a:p>
            <a:pPr lvl="2">
              <a:spcBef>
                <a:spcPct val="50000"/>
              </a:spcBef>
            </a:pPr>
            <a:r>
              <a:rPr lang="en-US"/>
              <a:t>Helps legitimize the management system of the organization.</a:t>
            </a:r>
          </a:p>
          <a:p>
            <a:pPr lvl="2">
              <a:spcBef>
                <a:spcPct val="50000"/>
              </a:spcBef>
            </a:pPr>
            <a:r>
              <a:rPr lang="en-US"/>
              <a:t>Clarifies and reinforces standards of behavior.</a:t>
            </a:r>
          </a:p>
        </p:txBody>
      </p:sp>
    </p:spTree>
    <p:extLst>
      <p:ext uri="{BB962C8B-B14F-4D97-AF65-F5344CB8AC3E}">
        <p14:creationId xmlns:p14="http://schemas.microsoft.com/office/powerpoint/2010/main" xmlns="" val="584967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r>
              <a:rPr lang="en-US"/>
              <a:t>3</a:t>
            </a:r>
            <a:r>
              <a:rPr lang="en-US">
                <a:cs typeface="Times New Roman" panose="02020603050405020304" pitchFamily="18" charset="0"/>
              </a:rPr>
              <a:t>–</a:t>
            </a:r>
            <a:fld id="{5970A08F-FE55-4F14-983C-EF2B8A19ACEB}" type="slidenum">
              <a:rPr lang="en-US"/>
              <a:pPr/>
              <a:t>2</a:t>
            </a:fld>
            <a:endParaRPr lang="en-US"/>
          </a:p>
        </p:txBody>
      </p:sp>
      <p:sp>
        <p:nvSpPr>
          <p:cNvPr id="159746"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a:t>Where We Are Now</a:t>
            </a:r>
          </a:p>
        </p:txBody>
      </p:sp>
      <p:pic>
        <p:nvPicPr>
          <p:cNvPr id="2" name="Picture 1"/>
          <p:cNvPicPr>
            <a:picLocks noChangeAspect="1"/>
          </p:cNvPicPr>
          <p:nvPr/>
        </p:nvPicPr>
        <p:blipFill>
          <a:blip r:embed="rId3" cstate="print"/>
          <a:stretch>
            <a:fillRect/>
          </a:stretch>
        </p:blipFill>
        <p:spPr>
          <a:xfrm>
            <a:off x="290512" y="1562100"/>
            <a:ext cx="8562975" cy="3733800"/>
          </a:xfrm>
          <a:prstGeom prst="rect">
            <a:avLst/>
          </a:prstGeom>
        </p:spPr>
      </p:pic>
    </p:spTree>
    <p:extLst>
      <p:ext uri="{BB962C8B-B14F-4D97-AF65-F5344CB8AC3E}">
        <p14:creationId xmlns:p14="http://schemas.microsoft.com/office/powerpoint/2010/main" xmlns="" val="1603281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a:t>3</a:t>
            </a:r>
            <a:r>
              <a:rPr lang="en-US">
                <a:cs typeface="Times New Roman" panose="02020603050405020304" pitchFamily="18" charset="0"/>
              </a:rPr>
              <a:t>–</a:t>
            </a:r>
            <a:fld id="{CBEEFF57-8DB7-41ED-84D7-945A6B18633B}" type="slidenum">
              <a:rPr lang="en-US"/>
              <a:pPr/>
              <a:t>20</a:t>
            </a:fld>
            <a:endParaRPr lang="en-US"/>
          </a:p>
        </p:txBody>
      </p:sp>
      <p:sp>
        <p:nvSpPr>
          <p:cNvPr id="91138" name="AutoShape 2"/>
          <p:cNvSpPr>
            <a:spLocks noGrp="1" noChangeArrowheads="1"/>
          </p:cNvSpPr>
          <p:nvPr>
            <p:ph type="title"/>
          </p:nvPr>
        </p:nvSpPr>
        <p:spPr>
          <a:xfrm>
            <a:off x="471488" y="269875"/>
            <a:ext cx="8201025" cy="688975"/>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a:t>Key Dimensions Defining an Organization’s Culture</a:t>
            </a:r>
          </a:p>
        </p:txBody>
      </p:sp>
      <p:sp>
        <p:nvSpPr>
          <p:cNvPr id="91139"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FIGURE 3.5</a:t>
            </a:r>
            <a:endParaRPr lang="en-US" sz="1200" b="1">
              <a:solidFill>
                <a:srgbClr val="006666"/>
              </a:solidFill>
              <a:cs typeface="Arial" panose="020B0604020202020204" pitchFamily="34" charset="0"/>
            </a:endParaRPr>
          </a:p>
        </p:txBody>
      </p:sp>
      <p:pic>
        <p:nvPicPr>
          <p:cNvPr id="2" name="Picture 1"/>
          <p:cNvPicPr>
            <a:picLocks noChangeAspect="1"/>
          </p:cNvPicPr>
          <p:nvPr/>
        </p:nvPicPr>
        <p:blipFill>
          <a:blip r:embed="rId3" cstate="print"/>
          <a:stretch>
            <a:fillRect/>
          </a:stretch>
        </p:blipFill>
        <p:spPr>
          <a:xfrm>
            <a:off x="1714500" y="1240123"/>
            <a:ext cx="5715000" cy="5114925"/>
          </a:xfrm>
          <a:prstGeom prst="rect">
            <a:avLst/>
          </a:prstGeom>
        </p:spPr>
      </p:pic>
    </p:spTree>
    <p:extLst>
      <p:ext uri="{BB962C8B-B14F-4D97-AF65-F5344CB8AC3E}">
        <p14:creationId xmlns:p14="http://schemas.microsoft.com/office/powerpoint/2010/main" xmlns="" val="2570032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r>
              <a:rPr lang="en-US"/>
              <a:t>3</a:t>
            </a:r>
            <a:r>
              <a:rPr lang="en-US">
                <a:cs typeface="Times New Roman" panose="02020603050405020304" pitchFamily="18" charset="0"/>
              </a:rPr>
              <a:t>–</a:t>
            </a:r>
            <a:fld id="{0BFCC80C-3BC4-4A64-99CA-FCD18F97A633}" type="slidenum">
              <a:rPr lang="en-US"/>
              <a:pPr/>
              <a:t>21</a:t>
            </a:fld>
            <a:endParaRPr lang="en-US"/>
          </a:p>
        </p:txBody>
      </p:sp>
      <p:sp>
        <p:nvSpPr>
          <p:cNvPr id="114690" name="AutoShape 2"/>
          <p:cNvSpPr>
            <a:spLocks noGrp="1" noChangeArrowheads="1"/>
          </p:cNvSpPr>
          <p:nvPr>
            <p:ph type="title"/>
          </p:nvPr>
        </p:nvSpPr>
        <p:spPr>
          <a:ln/>
        </p:spPr>
        <p:txBody>
          <a:bodyPr/>
          <a:lstStyle/>
          <a:p>
            <a:r>
              <a:rPr lang="en-US"/>
              <a:t>Identifying Cultural Characteristics</a:t>
            </a:r>
          </a:p>
        </p:txBody>
      </p:sp>
      <p:sp>
        <p:nvSpPr>
          <p:cNvPr id="114691" name="Rectangle 3"/>
          <p:cNvSpPr>
            <a:spLocks noGrp="1" noChangeArrowheads="1"/>
          </p:cNvSpPr>
          <p:nvPr>
            <p:ph type="body" idx="1"/>
          </p:nvPr>
        </p:nvSpPr>
        <p:spPr>
          <a:xfrm>
            <a:off x="533400" y="1417638"/>
            <a:ext cx="8077200" cy="4678362"/>
          </a:xfrm>
        </p:spPr>
        <p:txBody>
          <a:bodyPr/>
          <a:lstStyle/>
          <a:p>
            <a:pPr>
              <a:spcBef>
                <a:spcPct val="35000"/>
              </a:spcBef>
            </a:pPr>
            <a:r>
              <a:rPr lang="en-US" dirty="0"/>
              <a:t>Study the physical characteristics </a:t>
            </a:r>
            <a:br>
              <a:rPr lang="en-US" dirty="0"/>
            </a:br>
            <a:r>
              <a:rPr lang="en-US" dirty="0"/>
              <a:t>of an organization.</a:t>
            </a:r>
          </a:p>
          <a:p>
            <a:pPr>
              <a:spcBef>
                <a:spcPct val="35000"/>
              </a:spcBef>
            </a:pPr>
            <a:r>
              <a:rPr lang="en-US" dirty="0"/>
              <a:t>Read about the organization.</a:t>
            </a:r>
          </a:p>
          <a:p>
            <a:pPr>
              <a:spcBef>
                <a:spcPct val="35000"/>
              </a:spcBef>
            </a:pPr>
            <a:r>
              <a:rPr lang="en-US" dirty="0"/>
              <a:t>Observe how people interact </a:t>
            </a:r>
            <a:br>
              <a:rPr lang="en-US" dirty="0"/>
            </a:br>
            <a:r>
              <a:rPr lang="en-US" dirty="0"/>
              <a:t>within the organization.</a:t>
            </a:r>
          </a:p>
          <a:p>
            <a:pPr>
              <a:spcBef>
                <a:spcPct val="35000"/>
              </a:spcBef>
            </a:pPr>
            <a:r>
              <a:rPr lang="en-US" dirty="0"/>
              <a:t>Interpret stories and folklore </a:t>
            </a:r>
            <a:br>
              <a:rPr lang="en-US" dirty="0"/>
            </a:br>
            <a:r>
              <a:rPr lang="en-US" dirty="0"/>
              <a:t>surrounding the organization.</a:t>
            </a:r>
          </a:p>
        </p:txBody>
      </p:sp>
      <p:pic>
        <p:nvPicPr>
          <p:cNvPr id="114692" name="Picture 4" descr="j019833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51525" y="2697163"/>
            <a:ext cx="2798763" cy="22907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55460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box(out)">
                                      <p:cBhvr>
                                        <p:cTn id="7" dur="500"/>
                                        <p:tgtEl>
                                          <p:spTgt spid="11469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4691">
                                            <p:txEl>
                                              <p:pRg st="0" end="0"/>
                                            </p:txEl>
                                          </p:spTgt>
                                        </p:tgtEl>
                                        <p:attrNameLst>
                                          <p:attrName>style.visibility</p:attrName>
                                        </p:attrNameLst>
                                      </p:cBhvr>
                                      <p:to>
                                        <p:strVal val="visible"/>
                                      </p:to>
                                    </p:set>
                                    <p:animEffect transition="in" filter="wipe(left)">
                                      <p:cBhvr>
                                        <p:cTn id="11" dur="500"/>
                                        <p:tgtEl>
                                          <p:spTgt spid="114691">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4691">
                                            <p:txEl>
                                              <p:pRg st="1" end="1"/>
                                            </p:txEl>
                                          </p:spTgt>
                                        </p:tgtEl>
                                        <p:attrNameLst>
                                          <p:attrName>style.visibility</p:attrName>
                                        </p:attrNameLst>
                                      </p:cBhvr>
                                      <p:to>
                                        <p:strVal val="visible"/>
                                      </p:to>
                                    </p:set>
                                    <p:animEffect transition="in" filter="wipe(left)">
                                      <p:cBhvr>
                                        <p:cTn id="15" dur="500"/>
                                        <p:tgtEl>
                                          <p:spTgt spid="114691">
                                            <p:txEl>
                                              <p:pRg st="1" end="1"/>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4691">
                                            <p:txEl>
                                              <p:pRg st="2" end="2"/>
                                            </p:txEl>
                                          </p:spTgt>
                                        </p:tgtEl>
                                        <p:attrNameLst>
                                          <p:attrName>style.visibility</p:attrName>
                                        </p:attrNameLst>
                                      </p:cBhvr>
                                      <p:to>
                                        <p:strVal val="visible"/>
                                      </p:to>
                                    </p:set>
                                    <p:animEffect transition="in" filter="wipe(left)">
                                      <p:cBhvr>
                                        <p:cTn id="19" dur="500"/>
                                        <p:tgtEl>
                                          <p:spTgt spid="114691">
                                            <p:txEl>
                                              <p:pRg st="2" end="2"/>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4691">
                                            <p:txEl>
                                              <p:pRg st="3" end="3"/>
                                            </p:txEl>
                                          </p:spTgt>
                                        </p:tgtEl>
                                        <p:attrNameLst>
                                          <p:attrName>style.visibility</p:attrName>
                                        </p:attrNameLst>
                                      </p:cBhvr>
                                      <p:to>
                                        <p:strVal val="visible"/>
                                      </p:to>
                                    </p:set>
                                    <p:animEffect transition="in" filter="wipe(left)">
                                      <p:cBhvr>
                                        <p:cTn id="23" dur="500"/>
                                        <p:tgtEl>
                                          <p:spTgt spid="1146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nimBg="1" autoUpdateAnimBg="0"/>
      <p:bldP spid="11469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a:t>3</a:t>
            </a:r>
            <a:r>
              <a:rPr lang="en-US">
                <a:cs typeface="Times New Roman" panose="02020603050405020304" pitchFamily="18" charset="0"/>
              </a:rPr>
              <a:t>–</a:t>
            </a:r>
            <a:fld id="{6739C986-3881-4D6C-95EA-354473915412}" type="slidenum">
              <a:rPr lang="en-US"/>
              <a:pPr/>
              <a:t>22</a:t>
            </a:fld>
            <a:endParaRPr lang="en-US"/>
          </a:p>
        </p:txBody>
      </p:sp>
      <p:sp>
        <p:nvSpPr>
          <p:cNvPr id="89090" name="AutoShape 2"/>
          <p:cNvSpPr>
            <a:spLocks noGrp="1" noChangeArrowheads="1"/>
          </p:cNvSpPr>
          <p:nvPr>
            <p:ph type="title"/>
          </p:nvPr>
        </p:nvSpPr>
        <p:spPr>
          <a:xfrm>
            <a:off x="493713" y="266700"/>
            <a:ext cx="8156575" cy="755650"/>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a:t>Organizational Culture Diagnosis Worksheet</a:t>
            </a:r>
          </a:p>
        </p:txBody>
      </p:sp>
      <p:sp>
        <p:nvSpPr>
          <p:cNvPr id="89091" name="Text Box 3"/>
          <p:cNvSpPr txBox="1">
            <a:spLocks noChangeArrowheads="1"/>
          </p:cNvSpPr>
          <p:nvPr/>
        </p:nvSpPr>
        <p:spPr bwMode="auto">
          <a:xfrm>
            <a:off x="7407275" y="6262688"/>
            <a:ext cx="1279525" cy="274637"/>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FIGURE 3.6</a:t>
            </a:r>
            <a:endParaRPr lang="en-US" sz="1200" b="1">
              <a:solidFill>
                <a:srgbClr val="006666"/>
              </a:solidFill>
              <a:cs typeface="Arial" panose="020B0604020202020204" pitchFamily="34" charset="0"/>
            </a:endParaRPr>
          </a:p>
        </p:txBody>
      </p:sp>
      <p:sp>
        <p:nvSpPr>
          <p:cNvPr id="89093" name="Rectangle 5"/>
          <p:cNvSpPr>
            <a:spLocks noChangeArrowheads="1"/>
          </p:cNvSpPr>
          <p:nvPr/>
        </p:nvSpPr>
        <p:spPr bwMode="auto">
          <a:xfrm>
            <a:off x="490538" y="1143000"/>
            <a:ext cx="8196262" cy="5159375"/>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lang="en-US" sz="1400" b="1"/>
              <a:t>Power Corp.</a:t>
            </a:r>
          </a:p>
          <a:p>
            <a:pPr>
              <a:spcBef>
                <a:spcPct val="20000"/>
              </a:spcBef>
            </a:pPr>
            <a:r>
              <a:rPr lang="en-US" sz="1400" b="1"/>
              <a:t>I. Physical Characteristics:</a:t>
            </a:r>
          </a:p>
          <a:p>
            <a:pPr>
              <a:spcBef>
                <a:spcPct val="20000"/>
              </a:spcBef>
            </a:pPr>
            <a:r>
              <a:rPr lang="en-US" sz="1400"/>
              <a:t>Architecture, office layout, décor, attire</a:t>
            </a:r>
          </a:p>
          <a:p>
            <a:pPr>
              <a:spcBef>
                <a:spcPct val="20000"/>
              </a:spcBef>
            </a:pPr>
            <a:r>
              <a:rPr lang="en-US" sz="1400" i="1"/>
              <a:t>Corporate HQ is 20 Story modern building—president on top floor. Offices are bigger in the top floors than lower floors. Formal business attire (white shirts, ties, power suits, . . . ) Power appears to increase the higher up you are.</a:t>
            </a:r>
          </a:p>
          <a:p>
            <a:pPr>
              <a:spcBef>
                <a:spcPct val="20000"/>
              </a:spcBef>
            </a:pPr>
            <a:r>
              <a:rPr lang="en-US" sz="1400" b="1"/>
              <a:t>II. Public Documents:</a:t>
            </a:r>
          </a:p>
          <a:p>
            <a:pPr>
              <a:spcBef>
                <a:spcPct val="20000"/>
              </a:spcBef>
            </a:pPr>
            <a:r>
              <a:rPr lang="en-US" sz="1400"/>
              <a:t>Annual reports, internal newsletters, vision statements</a:t>
            </a:r>
          </a:p>
          <a:p>
            <a:pPr>
              <a:spcBef>
                <a:spcPct val="20000"/>
              </a:spcBef>
            </a:pPr>
            <a:r>
              <a:rPr lang="en-US" sz="1400" i="1"/>
              <a:t>At the heart of the Power Corp. Way is our vision . . . to be the global energy company most admired for its people, partnership and performance. Integrity. We are honest with others and ourselves. We meet the highest ethical standards in all business dealings. We do what we say we will do.</a:t>
            </a:r>
          </a:p>
          <a:p>
            <a:pPr>
              <a:spcBef>
                <a:spcPct val="20000"/>
              </a:spcBef>
            </a:pPr>
            <a:r>
              <a:rPr lang="en-US" sz="1400" b="1"/>
              <a:t>III. Behavior:</a:t>
            </a:r>
          </a:p>
          <a:p>
            <a:pPr>
              <a:spcBef>
                <a:spcPct val="20000"/>
              </a:spcBef>
            </a:pPr>
            <a:r>
              <a:rPr lang="en-US" sz="1400"/>
              <a:t>Pace, language, meetings, issues discussed, decision-making style, communication patterns, rituals</a:t>
            </a:r>
          </a:p>
          <a:p>
            <a:pPr>
              <a:spcBef>
                <a:spcPct val="20000"/>
              </a:spcBef>
            </a:pPr>
            <a:r>
              <a:rPr lang="en-US" sz="1400" i="1"/>
              <a:t>Hierarchical decision-making, pace brisk but orderly, meetings start on time and end on time, subordinates choose their words very carefully when talking to superiors, people rarely work past 6:00 P.M., president takes top performing unit on a boat cruise each year . . .</a:t>
            </a:r>
          </a:p>
          <a:p>
            <a:pPr>
              <a:spcBef>
                <a:spcPct val="20000"/>
              </a:spcBef>
            </a:pPr>
            <a:r>
              <a:rPr lang="en-US" sz="1400" b="1"/>
              <a:t>IV. Folklore:</a:t>
            </a:r>
          </a:p>
          <a:p>
            <a:pPr>
              <a:spcBef>
                <a:spcPct val="20000"/>
              </a:spcBef>
            </a:pPr>
            <a:r>
              <a:rPr lang="en-US" sz="1400"/>
              <a:t>Stories, anecdotes, heroines, heroes, villains</a:t>
            </a:r>
          </a:p>
          <a:p>
            <a:pPr>
              <a:spcBef>
                <a:spcPct val="20000"/>
              </a:spcBef>
            </a:pPr>
            <a:r>
              <a:rPr lang="en-US" sz="1400" i="1"/>
              <a:t>Young project manager was fired after going over his boss’s head to ask for additional funds.</a:t>
            </a:r>
          </a:p>
          <a:p>
            <a:pPr>
              <a:spcBef>
                <a:spcPct val="20000"/>
              </a:spcBef>
            </a:pPr>
            <a:r>
              <a:rPr lang="en-US" sz="1400" i="1"/>
              <a:t>Stephanie C. considered a hero for taking complete responsibility for a technical error.</a:t>
            </a:r>
          </a:p>
          <a:p>
            <a:pPr>
              <a:spcBef>
                <a:spcPct val="20000"/>
              </a:spcBef>
            </a:pPr>
            <a:r>
              <a:rPr lang="en-US" sz="1400" i="1"/>
              <a:t>Jack S. was labeled a traitor for joining chief competitor after working for Power Corp. for 15 years.</a:t>
            </a:r>
          </a:p>
        </p:txBody>
      </p:sp>
    </p:spTree>
    <p:extLst>
      <p:ext uri="{BB962C8B-B14F-4D97-AF65-F5344CB8AC3E}">
        <p14:creationId xmlns:p14="http://schemas.microsoft.com/office/powerpoint/2010/main" xmlns="" val="3140294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r>
              <a:rPr lang="en-US"/>
              <a:t>3</a:t>
            </a:r>
            <a:r>
              <a:rPr lang="en-US">
                <a:cs typeface="Times New Roman" panose="02020603050405020304" pitchFamily="18" charset="0"/>
              </a:rPr>
              <a:t>–</a:t>
            </a:r>
            <a:fld id="{8D2734C6-E053-49D0-B6FC-FCD49F899CF4}" type="slidenum">
              <a:rPr lang="en-US"/>
              <a:pPr/>
              <a:t>23</a:t>
            </a:fld>
            <a:endParaRPr lang="en-US"/>
          </a:p>
        </p:txBody>
      </p:sp>
      <p:sp>
        <p:nvSpPr>
          <p:cNvPr id="115714" name="AutoShape 2"/>
          <p:cNvSpPr>
            <a:spLocks noGrp="1" noChangeArrowheads="1"/>
          </p:cNvSpPr>
          <p:nvPr>
            <p:ph type="title"/>
          </p:nvPr>
        </p:nvSpPr>
        <p:spPr>
          <a:xfrm>
            <a:off x="468313" y="236538"/>
            <a:ext cx="8207375" cy="1365250"/>
          </a:xfrm>
          <a:ln/>
        </p:spPr>
        <p:txBody>
          <a:bodyPr/>
          <a:lstStyle/>
          <a:p>
            <a:r>
              <a:rPr lang="en-US"/>
              <a:t>Implications of Organizational Culture </a:t>
            </a:r>
            <a:br>
              <a:rPr lang="en-US"/>
            </a:br>
            <a:r>
              <a:rPr lang="en-US"/>
              <a:t>for Organizing Projects</a:t>
            </a:r>
          </a:p>
        </p:txBody>
      </p:sp>
      <p:sp>
        <p:nvSpPr>
          <p:cNvPr id="115715" name="Rectangle 3"/>
          <p:cNvSpPr>
            <a:spLocks noGrp="1" noChangeArrowheads="1"/>
          </p:cNvSpPr>
          <p:nvPr>
            <p:ph type="body" idx="1"/>
          </p:nvPr>
        </p:nvSpPr>
        <p:spPr>
          <a:xfrm>
            <a:off x="533400" y="1782763"/>
            <a:ext cx="8077200" cy="4313237"/>
          </a:xfrm>
        </p:spPr>
        <p:txBody>
          <a:bodyPr/>
          <a:lstStyle/>
          <a:p>
            <a:pPr>
              <a:spcBef>
                <a:spcPct val="35000"/>
              </a:spcBef>
            </a:pPr>
            <a:r>
              <a:rPr lang="en-US" dirty="0"/>
              <a:t>Challenges for Project Managers </a:t>
            </a:r>
            <a:br>
              <a:rPr lang="en-US" dirty="0"/>
            </a:br>
            <a:r>
              <a:rPr lang="en-US" dirty="0"/>
              <a:t>in Navigating Organizational Cultures</a:t>
            </a:r>
          </a:p>
          <a:p>
            <a:pPr lvl="1">
              <a:spcBef>
                <a:spcPct val="35000"/>
              </a:spcBef>
            </a:pPr>
            <a:r>
              <a:rPr lang="en-US" dirty="0"/>
              <a:t>Interacting with the culture and subcultures </a:t>
            </a:r>
            <a:br>
              <a:rPr lang="en-US" dirty="0"/>
            </a:br>
            <a:r>
              <a:rPr lang="en-US" dirty="0"/>
              <a:t>of the parent organization</a:t>
            </a:r>
          </a:p>
          <a:p>
            <a:pPr lvl="1">
              <a:spcBef>
                <a:spcPct val="35000"/>
              </a:spcBef>
            </a:pPr>
            <a:r>
              <a:rPr lang="en-US" dirty="0"/>
              <a:t>Interacting with the project’s clients </a:t>
            </a:r>
            <a:br>
              <a:rPr lang="en-US" dirty="0"/>
            </a:br>
            <a:r>
              <a:rPr lang="en-US" dirty="0"/>
              <a:t>or customer organizations</a:t>
            </a:r>
          </a:p>
          <a:p>
            <a:pPr lvl="1">
              <a:spcBef>
                <a:spcPct val="35000"/>
              </a:spcBef>
            </a:pPr>
            <a:r>
              <a:rPr lang="en-US" dirty="0"/>
              <a:t>Interacting with other organizations </a:t>
            </a:r>
            <a:br>
              <a:rPr lang="en-US" dirty="0"/>
            </a:br>
            <a:r>
              <a:rPr lang="en-US" dirty="0"/>
              <a:t>connected to the project</a:t>
            </a:r>
          </a:p>
        </p:txBody>
      </p:sp>
      <p:pic>
        <p:nvPicPr>
          <p:cNvPr id="115729" name="Picture 17" descr="j019861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35675" y="4251325"/>
            <a:ext cx="2314575" cy="1762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90248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a:t>3</a:t>
            </a:r>
            <a:r>
              <a:rPr lang="en-US">
                <a:cs typeface="Times New Roman" panose="02020603050405020304" pitchFamily="18" charset="0"/>
              </a:rPr>
              <a:t>–</a:t>
            </a:r>
            <a:fld id="{8A6CC049-FD77-401F-A787-781DAEC505C2}" type="slidenum">
              <a:rPr lang="en-US"/>
              <a:pPr/>
              <a:t>24</a:t>
            </a:fld>
            <a:endParaRPr lang="en-US"/>
          </a:p>
        </p:txBody>
      </p:sp>
      <p:sp>
        <p:nvSpPr>
          <p:cNvPr id="93186" name="AutoShape 2"/>
          <p:cNvSpPr>
            <a:spLocks noGrp="1" noChangeArrowheads="1"/>
          </p:cNvSpPr>
          <p:nvPr>
            <p:ph type="title"/>
          </p:nvPr>
        </p:nvSpPr>
        <p:spPr>
          <a:xfrm>
            <a:off x="476250" y="250825"/>
            <a:ext cx="8191500" cy="1092200"/>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a:t>Cultural Dimensions of an Organization Supportive </a:t>
            </a:r>
            <a:br>
              <a:rPr lang="en-US" sz="2400"/>
            </a:br>
            <a:r>
              <a:rPr lang="en-US" sz="2400"/>
              <a:t>of Project Management</a:t>
            </a:r>
          </a:p>
        </p:txBody>
      </p:sp>
      <p:sp>
        <p:nvSpPr>
          <p:cNvPr id="93187"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FIGURE 3.7</a:t>
            </a:r>
            <a:endParaRPr lang="en-US" sz="1200" b="1">
              <a:solidFill>
                <a:srgbClr val="006666"/>
              </a:solidFill>
              <a:cs typeface="Arial" panose="020B0604020202020204" pitchFamily="34" charset="0"/>
            </a:endParaRPr>
          </a:p>
        </p:txBody>
      </p:sp>
      <p:pic>
        <p:nvPicPr>
          <p:cNvPr id="2" name="Picture 1"/>
          <p:cNvPicPr>
            <a:picLocks noChangeAspect="1"/>
          </p:cNvPicPr>
          <p:nvPr/>
        </p:nvPicPr>
        <p:blipFill>
          <a:blip r:embed="rId3" cstate="print"/>
          <a:stretch>
            <a:fillRect/>
          </a:stretch>
        </p:blipFill>
        <p:spPr>
          <a:xfrm>
            <a:off x="1920269" y="1600220"/>
            <a:ext cx="5303462" cy="4673786"/>
          </a:xfrm>
          <a:prstGeom prst="rect">
            <a:avLst/>
          </a:prstGeom>
        </p:spPr>
      </p:pic>
    </p:spTree>
    <p:extLst>
      <p:ext uri="{BB962C8B-B14F-4D97-AF65-F5344CB8AC3E}">
        <p14:creationId xmlns:p14="http://schemas.microsoft.com/office/powerpoint/2010/main" xmlns="" val="1533516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r>
              <a:rPr lang="en-US"/>
              <a:t>3</a:t>
            </a:r>
            <a:r>
              <a:rPr lang="en-US">
                <a:cs typeface="Times New Roman" panose="02020603050405020304" pitchFamily="18" charset="0"/>
              </a:rPr>
              <a:t>–</a:t>
            </a:r>
            <a:fld id="{22EF41D7-6922-49B3-901C-DF0CE5D8102F}" type="slidenum">
              <a:rPr lang="en-US"/>
              <a:pPr/>
              <a:t>25</a:t>
            </a:fld>
            <a:endParaRPr lang="en-US"/>
          </a:p>
        </p:txBody>
      </p:sp>
      <p:sp>
        <p:nvSpPr>
          <p:cNvPr id="124930" name="AutoShape 2"/>
          <p:cNvSpPr>
            <a:spLocks noGrp="1" noChangeArrowheads="1"/>
          </p:cNvSpPr>
          <p:nvPr>
            <p:ph type="title"/>
          </p:nvPr>
        </p:nvSpPr>
        <p:spPr>
          <a:ln/>
        </p:spPr>
        <p:txBody>
          <a:bodyPr/>
          <a:lstStyle/>
          <a:p>
            <a:r>
              <a:rPr lang="en-US"/>
              <a:t>Key Terms</a:t>
            </a:r>
          </a:p>
        </p:txBody>
      </p:sp>
      <p:sp>
        <p:nvSpPr>
          <p:cNvPr id="124932" name="Rectangle 4"/>
          <p:cNvSpPr>
            <a:spLocks noChangeArrowheads="1"/>
          </p:cNvSpPr>
          <p:nvPr/>
        </p:nvSpPr>
        <p:spPr bwMode="auto">
          <a:xfrm>
            <a:off x="2286000" y="1477963"/>
            <a:ext cx="4572000" cy="3822585"/>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1">
            <a:spAutoFit/>
          </a:bodyPr>
          <a:lstStyle/>
          <a:p>
            <a:pPr>
              <a:spcBef>
                <a:spcPct val="30000"/>
              </a:spcBef>
            </a:pPr>
            <a:r>
              <a:rPr lang="en-US" sz="2400" b="1" dirty="0"/>
              <a:t>Balanced matrix</a:t>
            </a:r>
          </a:p>
          <a:p>
            <a:pPr>
              <a:spcBef>
                <a:spcPct val="30000"/>
              </a:spcBef>
            </a:pPr>
            <a:r>
              <a:rPr lang="en-US" sz="2400" b="1" dirty="0"/>
              <a:t>Dedicated project team</a:t>
            </a:r>
            <a:endParaRPr lang="en-US" sz="2400" b="1" i="1" dirty="0"/>
          </a:p>
          <a:p>
            <a:pPr>
              <a:spcBef>
                <a:spcPct val="30000"/>
              </a:spcBef>
            </a:pPr>
            <a:r>
              <a:rPr lang="en-US" sz="2400" b="1" dirty="0"/>
              <a:t>Matrix</a:t>
            </a:r>
            <a:endParaRPr lang="en-US" sz="2400" b="1" i="1" dirty="0"/>
          </a:p>
          <a:p>
            <a:pPr>
              <a:spcBef>
                <a:spcPct val="30000"/>
              </a:spcBef>
            </a:pPr>
            <a:r>
              <a:rPr lang="en-US" sz="2400" b="1" dirty="0"/>
              <a:t>Organizational culture</a:t>
            </a:r>
            <a:endParaRPr lang="en-US" sz="2400" b="1" i="1" dirty="0"/>
          </a:p>
          <a:p>
            <a:pPr>
              <a:spcBef>
                <a:spcPct val="30000"/>
              </a:spcBef>
            </a:pPr>
            <a:r>
              <a:rPr lang="en-US" sz="2400" b="1" dirty="0" smtClean="0"/>
              <a:t>Projectized </a:t>
            </a:r>
            <a:r>
              <a:rPr lang="en-US" sz="2400" b="1" dirty="0"/>
              <a:t>organization</a:t>
            </a:r>
            <a:endParaRPr lang="en-US" sz="2400" b="1" i="1" dirty="0"/>
          </a:p>
          <a:p>
            <a:pPr>
              <a:spcBef>
                <a:spcPct val="30000"/>
              </a:spcBef>
            </a:pPr>
            <a:r>
              <a:rPr lang="en-US" sz="2400" b="1" dirty="0"/>
              <a:t>Project Office (PO)</a:t>
            </a:r>
          </a:p>
          <a:p>
            <a:pPr>
              <a:spcBef>
                <a:spcPct val="30000"/>
              </a:spcBef>
            </a:pPr>
            <a:r>
              <a:rPr lang="en-US" sz="2400" b="1" dirty="0"/>
              <a:t>Strong matrix</a:t>
            </a:r>
          </a:p>
          <a:p>
            <a:pPr>
              <a:spcBef>
                <a:spcPct val="30000"/>
              </a:spcBef>
            </a:pPr>
            <a:r>
              <a:rPr lang="en-US" sz="2400" b="1" dirty="0"/>
              <a:t>Weak matrix</a:t>
            </a:r>
          </a:p>
        </p:txBody>
      </p:sp>
    </p:spTree>
    <p:extLst>
      <p:ext uri="{BB962C8B-B14F-4D97-AF65-F5344CB8AC3E}">
        <p14:creationId xmlns:p14="http://schemas.microsoft.com/office/powerpoint/2010/main" xmlns="" val="463472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wipe(up)">
                                      <p:cBhvr>
                                        <p:cTn id="7" dur="10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95300" y="263525"/>
            <a:ext cx="8153400" cy="806648"/>
          </a:xfrm>
        </p:spPr>
        <p:txBody>
          <a:bodyPr/>
          <a:lstStyle/>
          <a:p>
            <a:r>
              <a:rPr lang="en-US" altLang="zh-TW" b="1" dirty="0" smtClean="0"/>
              <a:t>Chapter </a:t>
            </a:r>
            <a:r>
              <a:rPr lang="en-US" altLang="zh-TW" b="1" dirty="0" smtClean="0"/>
              <a:t>Objectives</a:t>
            </a:r>
            <a:endParaRPr lang="zh-TW" altLang="en-US" dirty="0"/>
          </a:p>
        </p:txBody>
      </p:sp>
      <p:sp>
        <p:nvSpPr>
          <p:cNvPr id="3" name="內容版面配置區 2"/>
          <p:cNvSpPr>
            <a:spLocks noGrp="1"/>
          </p:cNvSpPr>
          <p:nvPr>
            <p:ph idx="1"/>
          </p:nvPr>
        </p:nvSpPr>
        <p:spPr>
          <a:xfrm>
            <a:off x="533399" y="1219200"/>
            <a:ext cx="8336233" cy="4876800"/>
          </a:xfrm>
        </p:spPr>
        <p:txBody>
          <a:bodyPr/>
          <a:lstStyle/>
          <a:p>
            <a:r>
              <a:rPr lang="en-US" altLang="zh-TW" dirty="0" smtClean="0"/>
              <a:t>To be able to identify different types of project management structures</a:t>
            </a:r>
            <a:endParaRPr lang="zh-TW" altLang="zh-TW" dirty="0" smtClean="0"/>
          </a:p>
          <a:p>
            <a:pPr lvl="0"/>
            <a:r>
              <a:rPr lang="en-US" altLang="zh-TW" dirty="0" smtClean="0"/>
              <a:t>To understand the strengths and weaknesses of different project management structures</a:t>
            </a:r>
            <a:endParaRPr lang="zh-TW" altLang="zh-TW" dirty="0" smtClean="0"/>
          </a:p>
          <a:p>
            <a:pPr lvl="0"/>
            <a:r>
              <a:rPr lang="en-US" altLang="zh-TW" dirty="0" smtClean="0"/>
              <a:t>To appreciate the significance that organizational culture plays in managing projects</a:t>
            </a:r>
            <a:endParaRPr lang="zh-TW" altLang="zh-TW" dirty="0" smtClean="0"/>
          </a:p>
          <a:p>
            <a:pPr lvl="0"/>
            <a:r>
              <a:rPr lang="en-US" altLang="zh-TW" dirty="0" smtClean="0"/>
              <a:t>To be able to interpret the culture of an organization</a:t>
            </a:r>
            <a:endParaRPr lang="zh-TW" altLang="zh-TW" dirty="0" smtClean="0"/>
          </a:p>
          <a:p>
            <a:pPr lvl="0"/>
            <a:r>
              <a:rPr lang="en-US" altLang="zh-TW" dirty="0" smtClean="0"/>
              <a:t>To understand the interaction between project management structure and the culture of an organization.</a:t>
            </a:r>
            <a:endParaRPr lang="zh-TW" altLang="zh-TW" dirty="0" smtClean="0"/>
          </a:p>
          <a:p>
            <a:endParaRPr lang="zh-TW" altLang="en-US" dirty="0"/>
          </a:p>
        </p:txBody>
      </p:sp>
      <p:sp>
        <p:nvSpPr>
          <p:cNvPr id="4" name="投影片編號版面配置區 3"/>
          <p:cNvSpPr>
            <a:spLocks noGrp="1"/>
          </p:cNvSpPr>
          <p:nvPr>
            <p:ph type="sldNum" sz="quarter" idx="11"/>
          </p:nvPr>
        </p:nvSpPr>
        <p:spPr/>
        <p:txBody>
          <a:bodyPr/>
          <a:lstStyle/>
          <a:p>
            <a:r>
              <a:rPr lang="en-US" smtClean="0"/>
              <a:t>~</a:t>
            </a:r>
            <a:r>
              <a:rPr lang="en-US" smtClean="0">
                <a:cs typeface="Times New Roman" panose="02020603050405020304" pitchFamily="18" charset="0"/>
              </a:rPr>
              <a:t>–</a:t>
            </a:r>
            <a:fld id="{99A9600D-45E7-4CF0-AB14-5C77CDB2B045}"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r>
              <a:rPr lang="en-US"/>
              <a:t>3</a:t>
            </a:r>
            <a:r>
              <a:rPr lang="en-US">
                <a:cs typeface="Times New Roman" panose="02020603050405020304" pitchFamily="18" charset="0"/>
              </a:rPr>
              <a:t>–</a:t>
            </a:r>
            <a:fld id="{7287F93C-0221-4B04-94AC-4C16E2D1480A}" type="slidenum">
              <a:rPr lang="en-US"/>
              <a:pPr/>
              <a:t>4</a:t>
            </a:fld>
            <a:endParaRPr lang="en-US"/>
          </a:p>
        </p:txBody>
      </p:sp>
      <p:sp>
        <p:nvSpPr>
          <p:cNvPr id="68610" name="AutoShape 2"/>
          <p:cNvSpPr>
            <a:spLocks noGrp="1" noChangeArrowheads="1"/>
          </p:cNvSpPr>
          <p:nvPr>
            <p:ph type="title"/>
          </p:nvPr>
        </p:nvSpPr>
        <p:spPr>
          <a:ln/>
        </p:spPr>
        <p:txBody>
          <a:bodyPr/>
          <a:lstStyle/>
          <a:p>
            <a:r>
              <a:rPr lang="en-US"/>
              <a:t>Project Management Structures</a:t>
            </a:r>
          </a:p>
        </p:txBody>
      </p:sp>
      <p:sp>
        <p:nvSpPr>
          <p:cNvPr id="68611" name="Rectangle 3"/>
          <p:cNvSpPr>
            <a:spLocks noGrp="1" noChangeArrowheads="1"/>
          </p:cNvSpPr>
          <p:nvPr>
            <p:ph type="body" idx="1"/>
          </p:nvPr>
        </p:nvSpPr>
        <p:spPr>
          <a:xfrm>
            <a:off x="533400" y="1219200"/>
            <a:ext cx="8245475" cy="4876800"/>
          </a:xfrm>
        </p:spPr>
        <p:txBody>
          <a:bodyPr/>
          <a:lstStyle/>
          <a:p>
            <a:r>
              <a:rPr lang="en-US"/>
              <a:t>Challenges to Organizing Projects</a:t>
            </a:r>
          </a:p>
          <a:p>
            <a:pPr lvl="1"/>
            <a:r>
              <a:rPr lang="en-US"/>
              <a:t>The uniqueness and short duration of projects relative to ongoing longer-term organizational activities</a:t>
            </a:r>
          </a:p>
          <a:p>
            <a:pPr lvl="1"/>
            <a:r>
              <a:rPr lang="en-US"/>
              <a:t>The multidisciplinary and cross-functional nature of projects creates authority and responsibility dilemmas.</a:t>
            </a:r>
          </a:p>
          <a:p>
            <a:r>
              <a:rPr lang="en-US"/>
              <a:t>Choosing an Appropriate Project Management Structure</a:t>
            </a:r>
          </a:p>
          <a:p>
            <a:pPr lvl="1"/>
            <a:r>
              <a:rPr lang="en-US"/>
              <a:t>The best system balances </a:t>
            </a:r>
            <a:br>
              <a:rPr lang="en-US"/>
            </a:br>
            <a:r>
              <a:rPr lang="en-US"/>
              <a:t>the needs of the project </a:t>
            </a:r>
            <a:br>
              <a:rPr lang="en-US"/>
            </a:br>
            <a:r>
              <a:rPr lang="en-US"/>
              <a:t>with the needs of the </a:t>
            </a:r>
            <a:br>
              <a:rPr lang="en-US"/>
            </a:br>
            <a:r>
              <a:rPr lang="en-US"/>
              <a:t>organization.</a:t>
            </a:r>
          </a:p>
        </p:txBody>
      </p:sp>
      <p:pic>
        <p:nvPicPr>
          <p:cNvPr id="68616" name="Picture 8" descr="j021588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83138" y="4070350"/>
            <a:ext cx="3354387" cy="23764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07814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3</a:t>
            </a:r>
            <a:r>
              <a:rPr lang="en-US">
                <a:cs typeface="Times New Roman" panose="02020603050405020304" pitchFamily="18" charset="0"/>
              </a:rPr>
              <a:t>–</a:t>
            </a:r>
            <a:fld id="{F40346E3-D4EB-4243-AAB6-91584336417E}" type="slidenum">
              <a:rPr lang="en-US"/>
              <a:pPr/>
              <a:t>5</a:t>
            </a:fld>
            <a:endParaRPr lang="en-US"/>
          </a:p>
        </p:txBody>
      </p:sp>
      <p:sp>
        <p:nvSpPr>
          <p:cNvPr id="98306" name="AutoShape 2"/>
          <p:cNvSpPr>
            <a:spLocks noGrp="1" noChangeArrowheads="1"/>
          </p:cNvSpPr>
          <p:nvPr>
            <p:ph type="title"/>
          </p:nvPr>
        </p:nvSpPr>
        <p:spPr>
          <a:ln/>
        </p:spPr>
        <p:txBody>
          <a:bodyPr/>
          <a:lstStyle/>
          <a:p>
            <a:r>
              <a:rPr lang="en-US" dirty="0"/>
              <a:t>Project Management </a:t>
            </a:r>
            <a:r>
              <a:rPr lang="en-US" dirty="0" smtClean="0"/>
              <a:t>Structures (cont’d)</a:t>
            </a:r>
            <a:endParaRPr lang="en-US" dirty="0"/>
          </a:p>
        </p:txBody>
      </p:sp>
      <p:sp>
        <p:nvSpPr>
          <p:cNvPr id="98307" name="Rectangle 3"/>
          <p:cNvSpPr>
            <a:spLocks noGrp="1" noChangeArrowheads="1"/>
          </p:cNvSpPr>
          <p:nvPr>
            <p:ph type="body" idx="1"/>
          </p:nvPr>
        </p:nvSpPr>
        <p:spPr>
          <a:xfrm>
            <a:off x="533400" y="1219200"/>
            <a:ext cx="8245475" cy="4876800"/>
          </a:xfrm>
        </p:spPr>
        <p:txBody>
          <a:bodyPr/>
          <a:lstStyle/>
          <a:p>
            <a:pPr>
              <a:spcBef>
                <a:spcPct val="50000"/>
              </a:spcBef>
            </a:pPr>
            <a:r>
              <a:rPr lang="en-US"/>
              <a:t>Organizing Projects: Functional organization</a:t>
            </a:r>
          </a:p>
          <a:p>
            <a:pPr lvl="1">
              <a:spcBef>
                <a:spcPct val="50000"/>
              </a:spcBef>
            </a:pPr>
            <a:r>
              <a:rPr lang="en-US"/>
              <a:t>Different segments of the project are delegated </a:t>
            </a:r>
            <a:br>
              <a:rPr lang="en-US"/>
            </a:br>
            <a:r>
              <a:rPr lang="en-US"/>
              <a:t>to respective functional units.</a:t>
            </a:r>
          </a:p>
          <a:p>
            <a:pPr lvl="1">
              <a:spcBef>
                <a:spcPct val="50000"/>
              </a:spcBef>
            </a:pPr>
            <a:r>
              <a:rPr lang="en-US"/>
              <a:t>Coordination is maintained through normal management channels.</a:t>
            </a:r>
          </a:p>
          <a:p>
            <a:pPr lvl="1">
              <a:spcBef>
                <a:spcPct val="50000"/>
              </a:spcBef>
            </a:pPr>
            <a:r>
              <a:rPr lang="en-US"/>
              <a:t>Used when the interest of one functional area dominates the project or one functional area has </a:t>
            </a:r>
            <a:br>
              <a:rPr lang="en-US"/>
            </a:br>
            <a:r>
              <a:rPr lang="en-US"/>
              <a:t>a dominant interest in the project’s success.</a:t>
            </a:r>
          </a:p>
          <a:p>
            <a:pPr lvl="1">
              <a:spcBef>
                <a:spcPct val="50000"/>
              </a:spcBef>
            </a:pPr>
            <a:endParaRPr lang="en-US"/>
          </a:p>
        </p:txBody>
      </p:sp>
    </p:spTree>
    <p:extLst>
      <p:ext uri="{BB962C8B-B14F-4D97-AF65-F5344CB8AC3E}">
        <p14:creationId xmlns:p14="http://schemas.microsoft.com/office/powerpoint/2010/main" xmlns="" val="1117095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1"/>
          </p:nvPr>
        </p:nvSpPr>
        <p:spPr/>
        <p:txBody>
          <a:bodyPr/>
          <a:lstStyle/>
          <a:p>
            <a:r>
              <a:rPr lang="en-US"/>
              <a:t>3</a:t>
            </a:r>
            <a:r>
              <a:rPr lang="en-US">
                <a:cs typeface="Times New Roman" panose="02020603050405020304" pitchFamily="18" charset="0"/>
              </a:rPr>
              <a:t>–</a:t>
            </a:r>
            <a:fld id="{91258AFA-719B-455C-9038-508544C43FB1}" type="slidenum">
              <a:rPr lang="en-US"/>
              <a:pPr/>
              <a:t>6</a:t>
            </a:fld>
            <a:endParaRPr lang="en-US"/>
          </a:p>
        </p:txBody>
      </p:sp>
      <p:sp>
        <p:nvSpPr>
          <p:cNvPr id="84994"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a:t>Functional Organizations</a:t>
            </a:r>
          </a:p>
        </p:txBody>
      </p:sp>
      <p:sp>
        <p:nvSpPr>
          <p:cNvPr id="84995"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FIGURE 3.1</a:t>
            </a:r>
            <a:endParaRPr lang="en-US" sz="1200" b="1">
              <a:solidFill>
                <a:srgbClr val="006666"/>
              </a:solidFill>
              <a:cs typeface="Arial" panose="020B0604020202020204" pitchFamily="34" charset="0"/>
            </a:endParaRPr>
          </a:p>
        </p:txBody>
      </p:sp>
      <p:grpSp>
        <p:nvGrpSpPr>
          <p:cNvPr id="4" name="Group 3"/>
          <p:cNvGrpSpPr/>
          <p:nvPr/>
        </p:nvGrpSpPr>
        <p:grpSpPr>
          <a:xfrm>
            <a:off x="344034" y="1428228"/>
            <a:ext cx="8464170" cy="2311871"/>
            <a:chOff x="640123" y="1666875"/>
            <a:chExt cx="10713677" cy="3524250"/>
          </a:xfrm>
        </p:grpSpPr>
        <p:pic>
          <p:nvPicPr>
            <p:cNvPr id="2" name="Picture 1"/>
            <p:cNvPicPr>
              <a:picLocks noChangeAspect="1"/>
            </p:cNvPicPr>
            <p:nvPr/>
          </p:nvPicPr>
          <p:blipFill>
            <a:blip r:embed="rId3" cstate="print"/>
            <a:stretch>
              <a:fillRect/>
            </a:stretch>
          </p:blipFill>
          <p:spPr>
            <a:xfrm>
              <a:off x="640123" y="1666875"/>
              <a:ext cx="6915150" cy="3524250"/>
            </a:xfrm>
            <a:prstGeom prst="rect">
              <a:avLst/>
            </a:prstGeom>
          </p:spPr>
        </p:pic>
        <p:pic>
          <p:nvPicPr>
            <p:cNvPr id="3" name="Picture 2"/>
            <p:cNvPicPr>
              <a:picLocks noChangeAspect="1"/>
            </p:cNvPicPr>
            <p:nvPr/>
          </p:nvPicPr>
          <p:blipFill>
            <a:blip r:embed="rId4" cstate="print"/>
            <a:stretch>
              <a:fillRect/>
            </a:stretch>
          </p:blipFill>
          <p:spPr>
            <a:xfrm>
              <a:off x="6019800" y="2295525"/>
              <a:ext cx="5334000" cy="2895600"/>
            </a:xfrm>
            <a:prstGeom prst="rect">
              <a:avLst/>
            </a:prstGeom>
          </p:spPr>
        </p:pic>
      </p:grpSp>
    </p:spTree>
    <p:extLst>
      <p:ext uri="{BB962C8B-B14F-4D97-AF65-F5344CB8AC3E}">
        <p14:creationId xmlns:p14="http://schemas.microsoft.com/office/powerpoint/2010/main" xmlns="" val="3016731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r>
              <a:rPr lang="en-US"/>
              <a:t>3</a:t>
            </a:r>
            <a:r>
              <a:rPr lang="en-US">
                <a:cs typeface="Times New Roman" panose="02020603050405020304" pitchFamily="18" charset="0"/>
              </a:rPr>
              <a:t>–</a:t>
            </a:r>
            <a:fld id="{34D6542A-4817-4B84-9A25-D8AFA24C9794}" type="slidenum">
              <a:rPr lang="en-US"/>
              <a:pPr/>
              <a:t>7</a:t>
            </a:fld>
            <a:endParaRPr lang="en-US"/>
          </a:p>
        </p:txBody>
      </p:sp>
      <p:sp>
        <p:nvSpPr>
          <p:cNvPr id="101378" name="AutoShape 2"/>
          <p:cNvSpPr>
            <a:spLocks noGrp="1" noChangeArrowheads="1"/>
          </p:cNvSpPr>
          <p:nvPr>
            <p:ph type="title"/>
          </p:nvPr>
        </p:nvSpPr>
        <p:spPr>
          <a:ln/>
        </p:spPr>
        <p:txBody>
          <a:bodyPr/>
          <a:lstStyle/>
          <a:p>
            <a:r>
              <a:rPr lang="en-US"/>
              <a:t>Functional Organization of Projects</a:t>
            </a:r>
          </a:p>
        </p:txBody>
      </p:sp>
      <p:sp>
        <p:nvSpPr>
          <p:cNvPr id="101379" name="Rectangle 3"/>
          <p:cNvSpPr>
            <a:spLocks noGrp="1" noChangeArrowheads="1"/>
          </p:cNvSpPr>
          <p:nvPr>
            <p:ph type="body" sz="half" idx="1"/>
          </p:nvPr>
        </p:nvSpPr>
        <p:spPr/>
        <p:txBody>
          <a:bodyPr/>
          <a:lstStyle/>
          <a:p>
            <a:pPr marL="171450" indent="-171450">
              <a:spcBef>
                <a:spcPct val="50000"/>
              </a:spcBef>
            </a:pPr>
            <a:r>
              <a:rPr lang="en-US" b="1" dirty="0" smtClean="0"/>
              <a:t>Advantages</a:t>
            </a:r>
          </a:p>
          <a:p>
            <a:pPr marL="742950" lvl="1" indent="-400050">
              <a:spcBef>
                <a:spcPct val="50000"/>
              </a:spcBef>
              <a:buFontTx/>
              <a:buAutoNum type="arabicPeriod"/>
            </a:pPr>
            <a:r>
              <a:rPr lang="en-US" b="1" dirty="0" smtClean="0"/>
              <a:t>No structural change</a:t>
            </a:r>
          </a:p>
          <a:p>
            <a:pPr marL="742950" lvl="1" indent="-400050">
              <a:spcBef>
                <a:spcPct val="50000"/>
              </a:spcBef>
              <a:buFontTx/>
              <a:buAutoNum type="arabicPeriod"/>
            </a:pPr>
            <a:r>
              <a:rPr lang="en-US" b="1" dirty="0" smtClean="0"/>
              <a:t>Flexibility</a:t>
            </a:r>
          </a:p>
          <a:p>
            <a:pPr marL="742950" lvl="1" indent="-400050">
              <a:spcBef>
                <a:spcPct val="50000"/>
              </a:spcBef>
              <a:buFontTx/>
              <a:buAutoNum type="arabicPeriod"/>
            </a:pPr>
            <a:r>
              <a:rPr lang="en-US" b="1" dirty="0" smtClean="0"/>
              <a:t>In-depth expertise</a:t>
            </a:r>
          </a:p>
          <a:p>
            <a:pPr marL="742950" lvl="1" indent="-400050">
              <a:spcBef>
                <a:spcPct val="50000"/>
              </a:spcBef>
              <a:buFontTx/>
              <a:buAutoNum type="arabicPeriod"/>
            </a:pPr>
            <a:r>
              <a:rPr lang="en-US" b="1" dirty="0" smtClean="0"/>
              <a:t>Easy post-project transition</a:t>
            </a:r>
            <a:endParaRPr lang="en-US" b="1" dirty="0"/>
          </a:p>
        </p:txBody>
      </p:sp>
      <p:sp>
        <p:nvSpPr>
          <p:cNvPr id="101380" name="Rectangle 4"/>
          <p:cNvSpPr>
            <a:spLocks noGrp="1" noChangeArrowheads="1"/>
          </p:cNvSpPr>
          <p:nvPr>
            <p:ph type="body" sz="half" idx="2"/>
          </p:nvPr>
        </p:nvSpPr>
        <p:spPr/>
        <p:txBody>
          <a:bodyPr/>
          <a:lstStyle/>
          <a:p>
            <a:pPr marL="171450" indent="-171450">
              <a:spcBef>
                <a:spcPct val="50000"/>
              </a:spcBef>
            </a:pPr>
            <a:r>
              <a:rPr lang="en-US" b="1" dirty="0"/>
              <a:t>Disadvantages</a:t>
            </a:r>
          </a:p>
          <a:p>
            <a:pPr marL="685800" lvl="1" indent="-400050">
              <a:spcBef>
                <a:spcPct val="50000"/>
              </a:spcBef>
              <a:buFontTx/>
              <a:buAutoNum type="arabicPeriod"/>
            </a:pPr>
            <a:r>
              <a:rPr lang="en-US" b="1" dirty="0" smtClean="0"/>
              <a:t>Lack of focus</a:t>
            </a:r>
          </a:p>
          <a:p>
            <a:pPr marL="685800" lvl="1" indent="-400050">
              <a:spcBef>
                <a:spcPct val="50000"/>
              </a:spcBef>
              <a:buFontTx/>
              <a:buAutoNum type="arabicPeriod"/>
            </a:pPr>
            <a:r>
              <a:rPr lang="en-US" b="1" dirty="0" smtClean="0"/>
              <a:t>Poor integration</a:t>
            </a:r>
          </a:p>
          <a:p>
            <a:pPr marL="685800" lvl="1" indent="-400050">
              <a:spcBef>
                <a:spcPct val="50000"/>
              </a:spcBef>
              <a:buFontTx/>
              <a:buAutoNum type="arabicPeriod"/>
            </a:pPr>
            <a:r>
              <a:rPr lang="en-US" b="1" dirty="0" smtClean="0"/>
              <a:t>Slow</a:t>
            </a:r>
          </a:p>
          <a:p>
            <a:pPr marL="685800" lvl="1" indent="-400050">
              <a:spcBef>
                <a:spcPct val="50000"/>
              </a:spcBef>
              <a:buFontTx/>
              <a:buAutoNum type="arabicPeriod"/>
            </a:pPr>
            <a:r>
              <a:rPr lang="en-US" b="1" dirty="0" smtClean="0"/>
              <a:t>Lack of ownership</a:t>
            </a:r>
            <a:endParaRPr lang="en-US" b="1" dirty="0"/>
          </a:p>
        </p:txBody>
      </p:sp>
    </p:spTree>
    <p:extLst>
      <p:ext uri="{BB962C8B-B14F-4D97-AF65-F5344CB8AC3E}">
        <p14:creationId xmlns:p14="http://schemas.microsoft.com/office/powerpoint/2010/main" xmlns="" val="4030909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box(out)">
                                      <p:cBhvr>
                                        <p:cTn id="7" dur="500"/>
                                        <p:tgtEl>
                                          <p:spTgt spid="10137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1379">
                                            <p:txEl>
                                              <p:pRg st="0" end="0"/>
                                            </p:txEl>
                                          </p:spTgt>
                                        </p:tgtEl>
                                        <p:attrNameLst>
                                          <p:attrName>style.visibility</p:attrName>
                                        </p:attrNameLst>
                                      </p:cBhvr>
                                      <p:to>
                                        <p:strVal val="visible"/>
                                      </p:to>
                                    </p:set>
                                    <p:animEffect transition="in" filter="wipe(left)">
                                      <p:cBhvr>
                                        <p:cTn id="11" dur="500"/>
                                        <p:tgtEl>
                                          <p:spTgt spid="101379">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1379">
                                            <p:txEl>
                                              <p:pRg st="1" end="1"/>
                                            </p:txEl>
                                          </p:spTgt>
                                        </p:tgtEl>
                                        <p:attrNameLst>
                                          <p:attrName>style.visibility</p:attrName>
                                        </p:attrNameLst>
                                      </p:cBhvr>
                                      <p:to>
                                        <p:strVal val="visible"/>
                                      </p:to>
                                    </p:set>
                                    <p:animEffect transition="in" filter="wipe(left)">
                                      <p:cBhvr>
                                        <p:cTn id="14" dur="500"/>
                                        <p:tgtEl>
                                          <p:spTgt spid="101379">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1379">
                                            <p:txEl>
                                              <p:pRg st="2" end="2"/>
                                            </p:txEl>
                                          </p:spTgt>
                                        </p:tgtEl>
                                        <p:attrNameLst>
                                          <p:attrName>style.visibility</p:attrName>
                                        </p:attrNameLst>
                                      </p:cBhvr>
                                      <p:to>
                                        <p:strVal val="visible"/>
                                      </p:to>
                                    </p:set>
                                    <p:animEffect transition="in" filter="wipe(left)">
                                      <p:cBhvr>
                                        <p:cTn id="17" dur="500"/>
                                        <p:tgtEl>
                                          <p:spTgt spid="10137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1379">
                                            <p:txEl>
                                              <p:pRg st="3" end="3"/>
                                            </p:txEl>
                                          </p:spTgt>
                                        </p:tgtEl>
                                        <p:attrNameLst>
                                          <p:attrName>style.visibility</p:attrName>
                                        </p:attrNameLst>
                                      </p:cBhvr>
                                      <p:to>
                                        <p:strVal val="visible"/>
                                      </p:to>
                                    </p:set>
                                    <p:animEffect transition="in" filter="wipe(left)">
                                      <p:cBhvr>
                                        <p:cTn id="20" dur="500"/>
                                        <p:tgtEl>
                                          <p:spTgt spid="10137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1379">
                                            <p:txEl>
                                              <p:pRg st="4" end="4"/>
                                            </p:txEl>
                                          </p:spTgt>
                                        </p:tgtEl>
                                        <p:attrNameLst>
                                          <p:attrName>style.visibility</p:attrName>
                                        </p:attrNameLst>
                                      </p:cBhvr>
                                      <p:to>
                                        <p:strVal val="visible"/>
                                      </p:to>
                                    </p:set>
                                    <p:animEffect transition="in" filter="wipe(left)">
                                      <p:cBhvr>
                                        <p:cTn id="23" dur="500"/>
                                        <p:tgtEl>
                                          <p:spTgt spid="101379">
                                            <p:txEl>
                                              <p:pRg st="4" end="4"/>
                                            </p:txEl>
                                          </p:spTgt>
                                        </p:tgtEl>
                                      </p:cBhvr>
                                    </p:animEffect>
                                  </p:childTnLst>
                                </p:cTn>
                              </p:par>
                            </p:childTnLst>
                          </p:cTn>
                        </p:par>
                        <p:par>
                          <p:cTn id="24" fill="hold" nodeType="afterGroup">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01380">
                                            <p:txEl>
                                              <p:pRg st="0" end="0"/>
                                            </p:txEl>
                                          </p:spTgt>
                                        </p:tgtEl>
                                        <p:attrNameLst>
                                          <p:attrName>style.visibility</p:attrName>
                                        </p:attrNameLst>
                                      </p:cBhvr>
                                      <p:to>
                                        <p:strVal val="visible"/>
                                      </p:to>
                                    </p:set>
                                    <p:animEffect transition="in" filter="wipe(left)">
                                      <p:cBhvr>
                                        <p:cTn id="27" dur="500"/>
                                        <p:tgtEl>
                                          <p:spTgt spid="1013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nimBg="1" autoUpdateAnimBg="0"/>
      <p:bldP spid="101379" grpId="0" build="p" autoUpdateAnimBg="0"/>
      <p:bldP spid="101380"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3</a:t>
            </a:r>
            <a:r>
              <a:rPr lang="en-US">
                <a:cs typeface="Times New Roman" panose="02020603050405020304" pitchFamily="18" charset="0"/>
              </a:rPr>
              <a:t>–</a:t>
            </a:r>
            <a:fld id="{56421BA0-E8EB-4F04-868A-C768D91CDB63}" type="slidenum">
              <a:rPr lang="en-US"/>
              <a:pPr/>
              <a:t>8</a:t>
            </a:fld>
            <a:endParaRPr lang="en-US"/>
          </a:p>
        </p:txBody>
      </p:sp>
      <p:sp>
        <p:nvSpPr>
          <p:cNvPr id="28688" name="AutoShape 1040"/>
          <p:cNvSpPr>
            <a:spLocks noGrp="1" noChangeArrowheads="1"/>
          </p:cNvSpPr>
          <p:nvPr>
            <p:ph type="title"/>
          </p:nvPr>
        </p:nvSpPr>
        <p:spPr>
          <a:ln/>
        </p:spPr>
        <p:txBody>
          <a:bodyPr/>
          <a:lstStyle/>
          <a:p>
            <a:r>
              <a:rPr lang="en-US"/>
              <a:t>Project Management Structures (cont’d)</a:t>
            </a:r>
          </a:p>
        </p:txBody>
      </p:sp>
      <p:sp>
        <p:nvSpPr>
          <p:cNvPr id="28689" name="Rectangle 1041"/>
          <p:cNvSpPr>
            <a:spLocks noGrp="1" noChangeArrowheads="1"/>
          </p:cNvSpPr>
          <p:nvPr>
            <p:ph type="body" idx="1"/>
          </p:nvPr>
        </p:nvSpPr>
        <p:spPr/>
        <p:txBody>
          <a:bodyPr/>
          <a:lstStyle/>
          <a:p>
            <a:pPr>
              <a:spcBef>
                <a:spcPct val="50000"/>
              </a:spcBef>
            </a:pPr>
            <a:r>
              <a:rPr lang="en-US" dirty="0"/>
              <a:t>Organizing Projects: Dedicated Teams</a:t>
            </a:r>
          </a:p>
          <a:p>
            <a:pPr lvl="1">
              <a:spcBef>
                <a:spcPct val="50000"/>
              </a:spcBef>
            </a:pPr>
            <a:r>
              <a:rPr lang="en-US" dirty="0"/>
              <a:t>Teams operate as separate units under the leadership of a full-time project manager.</a:t>
            </a:r>
          </a:p>
          <a:p>
            <a:pPr lvl="1">
              <a:spcBef>
                <a:spcPct val="50000"/>
              </a:spcBef>
            </a:pPr>
            <a:r>
              <a:rPr lang="en-US" dirty="0"/>
              <a:t>In a </a:t>
            </a:r>
            <a:r>
              <a:rPr lang="en-US" b="1" i="1" dirty="0"/>
              <a:t>projectized</a:t>
            </a:r>
            <a:r>
              <a:rPr lang="en-US" dirty="0"/>
              <a:t> organization where projects are the dominant form of business, functional departments are responsible for providing support for its teams.</a:t>
            </a:r>
          </a:p>
        </p:txBody>
      </p:sp>
    </p:spTree>
    <p:extLst>
      <p:ext uri="{BB962C8B-B14F-4D97-AF65-F5344CB8AC3E}">
        <p14:creationId xmlns:p14="http://schemas.microsoft.com/office/powerpoint/2010/main" xmlns="" val="272933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1"/>
          </p:nvPr>
        </p:nvSpPr>
        <p:spPr/>
        <p:txBody>
          <a:bodyPr/>
          <a:lstStyle/>
          <a:p>
            <a:r>
              <a:rPr lang="en-US"/>
              <a:t>3</a:t>
            </a:r>
            <a:r>
              <a:rPr lang="en-US">
                <a:cs typeface="Times New Roman" panose="02020603050405020304" pitchFamily="18" charset="0"/>
              </a:rPr>
              <a:t>–</a:t>
            </a:r>
            <a:fld id="{73C0E76A-A5EA-4326-B99A-57083FC0459A}" type="slidenum">
              <a:rPr lang="en-US"/>
              <a:pPr/>
              <a:t>9</a:t>
            </a:fld>
            <a:endParaRPr lang="en-US"/>
          </a:p>
        </p:txBody>
      </p:sp>
      <p:sp>
        <p:nvSpPr>
          <p:cNvPr id="86018"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a:t>Dedicated Project Team</a:t>
            </a:r>
          </a:p>
        </p:txBody>
      </p:sp>
      <p:sp>
        <p:nvSpPr>
          <p:cNvPr id="86019"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FIGURE 3.2</a:t>
            </a:r>
            <a:endParaRPr lang="en-US" sz="1200" b="1">
              <a:solidFill>
                <a:srgbClr val="006666"/>
              </a:solidFill>
              <a:cs typeface="Arial" panose="020B0604020202020204" pitchFamily="34" charset="0"/>
            </a:endParaRPr>
          </a:p>
        </p:txBody>
      </p:sp>
      <p:grpSp>
        <p:nvGrpSpPr>
          <p:cNvPr id="4" name="Group 3"/>
          <p:cNvGrpSpPr/>
          <p:nvPr/>
        </p:nvGrpSpPr>
        <p:grpSpPr>
          <a:xfrm>
            <a:off x="457245" y="1395570"/>
            <a:ext cx="8248348" cy="3611878"/>
            <a:chOff x="548684" y="1600220"/>
            <a:chExt cx="10534323" cy="5257780"/>
          </a:xfrm>
        </p:grpSpPr>
        <p:pic>
          <p:nvPicPr>
            <p:cNvPr id="2" name="Picture 1"/>
            <p:cNvPicPr>
              <a:picLocks noChangeAspect="1"/>
            </p:cNvPicPr>
            <p:nvPr/>
          </p:nvPicPr>
          <p:blipFill>
            <a:blip r:embed="rId3" cstate="print"/>
            <a:stretch>
              <a:fillRect/>
            </a:stretch>
          </p:blipFill>
          <p:spPr>
            <a:xfrm>
              <a:off x="548684" y="1600220"/>
              <a:ext cx="5638800" cy="3067050"/>
            </a:xfrm>
            <a:prstGeom prst="rect">
              <a:avLst/>
            </a:prstGeom>
          </p:spPr>
        </p:pic>
        <p:pic>
          <p:nvPicPr>
            <p:cNvPr id="3" name="Picture 2"/>
            <p:cNvPicPr>
              <a:picLocks noChangeAspect="1"/>
            </p:cNvPicPr>
            <p:nvPr/>
          </p:nvPicPr>
          <p:blipFill>
            <a:blip r:embed="rId4" cstate="print"/>
            <a:stretch>
              <a:fillRect/>
            </a:stretch>
          </p:blipFill>
          <p:spPr>
            <a:xfrm>
              <a:off x="5453732" y="2390775"/>
              <a:ext cx="5629275" cy="4467225"/>
            </a:xfrm>
            <a:prstGeom prst="rect">
              <a:avLst/>
            </a:prstGeom>
          </p:spPr>
        </p:pic>
      </p:grpSp>
    </p:spTree>
    <p:extLst>
      <p:ext uri="{BB962C8B-B14F-4D97-AF65-F5344CB8AC3E}">
        <p14:creationId xmlns:p14="http://schemas.microsoft.com/office/powerpoint/2010/main" xmlns="" val="599330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ject Management 6e. - Gray and Larson">
  <a:themeElements>
    <a:clrScheme name="">
      <a:dk1>
        <a:srgbClr val="000000"/>
      </a:dk1>
      <a:lt1>
        <a:srgbClr val="FFFFEF"/>
      </a:lt1>
      <a:dk2>
        <a:srgbClr val="000000"/>
      </a:dk2>
      <a:lt2>
        <a:srgbClr val="808080"/>
      </a:lt2>
      <a:accent1>
        <a:srgbClr val="00CC99"/>
      </a:accent1>
      <a:accent2>
        <a:srgbClr val="3333CC"/>
      </a:accent2>
      <a:accent3>
        <a:srgbClr val="FFFFF6"/>
      </a:accent3>
      <a:accent4>
        <a:srgbClr val="000000"/>
      </a:accent4>
      <a:accent5>
        <a:srgbClr val="AAE2CA"/>
      </a:accent5>
      <a:accent6>
        <a:srgbClr val="2D2DB9"/>
      </a:accent6>
      <a:hlink>
        <a:srgbClr val="CCCCFF"/>
      </a:hlink>
      <a:folHlink>
        <a:srgbClr val="B2B2B2"/>
      </a:folHlink>
    </a:clrScheme>
    <a:fontScheme name="Project Management 5e. - Gray and Lar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000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F000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roject Management 5e. - Gray and Lars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oject Management 5e. - Gray and Lars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ject Management 5e. - Gray and Lars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ject Management 5e. - Gray and Lars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ject Management 5e. - Gray and Lars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ject Management 5e. - Gray and Lars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oject Management 5e. - Gray and Lars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791</TotalTime>
  <Words>995</Words>
  <Application>Microsoft Office PowerPoint</Application>
  <PresentationFormat>如螢幕大小 (4:3)</PresentationFormat>
  <Paragraphs>219</Paragraphs>
  <Slides>25</Slides>
  <Notes>24</Notes>
  <HiddenSlides>0</HiddenSlides>
  <MMClips>0</MMClips>
  <ScaleCrop>false</ScaleCrop>
  <HeadingPairs>
    <vt:vector size="4" baseType="variant">
      <vt:variant>
        <vt:lpstr>佈景主題</vt:lpstr>
      </vt:variant>
      <vt:variant>
        <vt:i4>1</vt:i4>
      </vt:variant>
      <vt:variant>
        <vt:lpstr>投影片標題</vt:lpstr>
      </vt:variant>
      <vt:variant>
        <vt:i4>25</vt:i4>
      </vt:variant>
    </vt:vector>
  </HeadingPairs>
  <TitlesOfParts>
    <vt:vector size="26" baseType="lpstr">
      <vt:lpstr>Project Management 6e. - Gray and Larson</vt:lpstr>
      <vt:lpstr>投影片 1</vt:lpstr>
      <vt:lpstr>Where We Are Now</vt:lpstr>
      <vt:lpstr>Chapter Objectives</vt:lpstr>
      <vt:lpstr>Project Management Structures</vt:lpstr>
      <vt:lpstr>Project Management Structures (cont’d)</vt:lpstr>
      <vt:lpstr>Functional Organizations</vt:lpstr>
      <vt:lpstr>Functional Organization of Projects</vt:lpstr>
      <vt:lpstr>Project Management Structures (cont’d)</vt:lpstr>
      <vt:lpstr>Dedicated Project Team</vt:lpstr>
      <vt:lpstr>Project Organization: Dedicated Team</vt:lpstr>
      <vt:lpstr>Projectized Organizational Structure</vt:lpstr>
      <vt:lpstr>Project Management Structures (cont’d)</vt:lpstr>
      <vt:lpstr>Matrix Organization Structure</vt:lpstr>
      <vt:lpstr>Division of Project Manager and Functional Manager Responsibilities in a Matrix Structure</vt:lpstr>
      <vt:lpstr>Different Matrix Forms</vt:lpstr>
      <vt:lpstr>Project Organization: Matrix Form</vt:lpstr>
      <vt:lpstr>What Is the Right Project  Management Structure?</vt:lpstr>
      <vt:lpstr>What Is the Right Project  Management Structure? (cont’d)</vt:lpstr>
      <vt:lpstr>Organizational Culture</vt:lpstr>
      <vt:lpstr>Key Dimensions Defining an Organization’s Culture</vt:lpstr>
      <vt:lpstr>Identifying Cultural Characteristics</vt:lpstr>
      <vt:lpstr>Organizational Culture Diagnosis Worksheet</vt:lpstr>
      <vt:lpstr>Implications of Organizational Culture  for Organizing Projects</vt:lpstr>
      <vt:lpstr>Cultural Dimensions of an Organization Supportive  of Project Management</vt:lpstr>
      <vt:lpstr>Key Terms</vt:lpstr>
    </vt:vector>
  </TitlesOfParts>
  <Manager>Wanda Zeman</Manager>
  <Company>The McGraw-Hill Companies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6e</dc:title>
  <dc:subject>Chapter 2</dc:subject>
  <dc:creator>Charlie Cook - ccook@uwa.edu</dc:creator>
  <cp:lastModifiedBy>ASUS</cp:lastModifiedBy>
  <cp:revision>56</cp:revision>
  <cp:lastPrinted>1601-01-01T00:00:00Z</cp:lastPrinted>
  <dcterms:created xsi:type="dcterms:W3CDTF">1901-01-01T06:00:00Z</dcterms:created>
  <dcterms:modified xsi:type="dcterms:W3CDTF">2014-03-05T16:58:50Z</dcterms:modified>
</cp:coreProperties>
</file>