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9" r:id="rId3"/>
    <p:sldId id="287" r:id="rId4"/>
    <p:sldId id="260" r:id="rId5"/>
    <p:sldId id="261" r:id="rId6"/>
    <p:sldId id="262" r:id="rId7"/>
    <p:sldId id="263" r:id="rId8"/>
    <p:sldId id="288" r:id="rId9"/>
    <p:sldId id="289" r:id="rId10"/>
    <p:sldId id="290" r:id="rId11"/>
    <p:sldId id="29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4" r:id="rId25"/>
    <p:sldId id="276" r:id="rId26"/>
    <p:sldId id="277" r:id="rId27"/>
    <p:sldId id="278" r:id="rId28"/>
    <p:sldId id="285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666"/>
    <a:srgbClr val="336699"/>
    <a:srgbClr val="003366"/>
    <a:srgbClr val="FFFFCC"/>
    <a:srgbClr val="4D4D4D"/>
    <a:srgbClr val="CC3300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2" autoAdjust="0"/>
    <p:restoredTop sz="96986" autoAdjust="0"/>
  </p:normalViewPr>
  <p:slideViewPr>
    <p:cSldViewPr showGuides="1">
      <p:cViewPr>
        <p:scale>
          <a:sx n="120" d="100"/>
          <a:sy n="120" d="100"/>
        </p:scale>
        <p:origin x="-12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2" d="100"/>
          <a:sy n="102" d="100"/>
        </p:scale>
        <p:origin x="3426" y="72"/>
      </p:cViewPr>
      <p:guideLst>
        <p:guide orient="horz" pos="2880"/>
        <p:guide pos="2160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20B16-931B-4CEC-B384-64BC3BDC5E1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E7209-9282-4E39-A37E-BACB6A599A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967733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48505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15891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indent="227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4-1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198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626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838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909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4708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751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7699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4233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066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8639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487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8716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9376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9456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6713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353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5028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5747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5964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0546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5931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951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2289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indent="227013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702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85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9450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938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4-</a:t>
            </a:r>
            <a:fld id="{0021D51A-B140-41D8-B455-79292309F0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295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 userDrawn="1"/>
        </p:nvSpPr>
        <p:spPr bwMode="auto">
          <a:xfrm>
            <a:off x="5549900" y="2727325"/>
            <a:ext cx="3470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</a:t>
            </a:r>
            <a:b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 userDrawn="1"/>
        </p:nvSpPr>
        <p:spPr bwMode="auto">
          <a:xfrm>
            <a:off x="5531177" y="1781298"/>
            <a:ext cx="292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CHAPTER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FOUR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 userDrawn="1"/>
        </p:nvSpPr>
        <p:spPr bwMode="auto">
          <a:xfrm>
            <a:off x="5915025" y="6172200"/>
            <a:ext cx="28035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by Charlie Cook</a:t>
            </a: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6072188" y="5802313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©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McGraw-Hill Education. </a:t>
            </a:r>
            <a:b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3400" y="6400800"/>
            <a:ext cx="4678363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2014 McGraw-Hill Education. All Rights Reserved. </a:t>
            </a:r>
            <a:endParaRPr lang="en-US" i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4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525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3400" y="6400800"/>
            <a:ext cx="4678363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2014 McGraw-Hill Education. All Rights Reserved.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4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84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3400" y="6400800"/>
            <a:ext cx="4678363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2014 McGraw-Hill Education. All Rights Reserved.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4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605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4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B049FE56-CC7F-4BE2-B4D1-36EE494120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16667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4D4D4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3" r:id="rId3"/>
    <p:sldLayoutId id="2147483664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633413" indent="-296863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990033"/>
          </a:solidFill>
          <a:latin typeface="+mn-lt"/>
          <a:ea typeface="+mn-ea"/>
          <a:cs typeface="+mn-cs"/>
        </a:defRPr>
      </a:lvl2pPr>
      <a:lvl3pPr marL="971550" indent="-174625" algn="l" rtl="0" fontAlgn="base">
        <a:spcBef>
          <a:spcPct val="20000"/>
        </a:spcBef>
        <a:spcAft>
          <a:spcPct val="0"/>
        </a:spcAft>
        <a:buSzPct val="90000"/>
        <a:buChar char="•"/>
        <a:defRPr sz="2000" kern="1200">
          <a:solidFill>
            <a:srgbClr val="006666"/>
          </a:solidFill>
          <a:latin typeface="Tahoma" panose="020B0604030504040204" pitchFamily="34" charset="0"/>
          <a:ea typeface="+mn-ea"/>
          <a:cs typeface="+mn-cs"/>
        </a:defRPr>
      </a:lvl3pPr>
      <a:lvl4pPr marL="1258888" indent="-173038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95438" indent="-160338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AEAD73-FAAC-45C1-B9DC-9A80B22EC40A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Table 4-1. Project Charter for the DNA-Sequencing Instrument Completion 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84" y="1600220"/>
            <a:ext cx="7620000" cy="249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45" y="4069073"/>
            <a:ext cx="7696200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C8849E-6EEC-4307-947B-7DD3A365C5E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806" y="137196"/>
            <a:ext cx="8229600" cy="5635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Table 4-1. Charter (continued)</a:t>
            </a:r>
            <a:endParaRPr lang="en-US" sz="2000" dirty="0"/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64" y="771525"/>
            <a:ext cx="548640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220E9FBA-753B-4E63-9EF0-68D71A0A4D46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Step 2: Establishing Project Priorities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Causes of Project Trade-offs</a:t>
            </a:r>
          </a:p>
          <a:p>
            <a:pPr lvl="1"/>
            <a:r>
              <a:rPr lang="en-US" dirty="0"/>
              <a:t>Shifts in the relative importance of criterions related </a:t>
            </a:r>
            <a:br>
              <a:rPr lang="en-US" dirty="0"/>
            </a:br>
            <a:r>
              <a:rPr lang="en-US" dirty="0"/>
              <a:t>to cost, time, and performance parameters</a:t>
            </a:r>
          </a:p>
          <a:p>
            <a:pPr lvl="2"/>
            <a:r>
              <a:rPr lang="en-US" dirty="0"/>
              <a:t>Budget</a:t>
            </a:r>
            <a:r>
              <a:rPr lang="en-US" dirty="0">
                <a:cs typeface="Arial" panose="020B0604020202020204" pitchFamily="34" charset="0"/>
              </a:rPr>
              <a:t>–Cost</a:t>
            </a:r>
          </a:p>
          <a:p>
            <a:pPr lvl="2"/>
            <a:r>
              <a:rPr lang="en-US" dirty="0"/>
              <a:t>Schedule</a:t>
            </a:r>
            <a:r>
              <a:rPr lang="en-US" dirty="0">
                <a:cs typeface="Arial" panose="020B0604020202020204" pitchFamily="34" charset="0"/>
              </a:rPr>
              <a:t>–Time</a:t>
            </a:r>
          </a:p>
          <a:p>
            <a:pPr lvl="2"/>
            <a:r>
              <a:rPr lang="en-US" dirty="0"/>
              <a:t>Performance</a:t>
            </a:r>
            <a:r>
              <a:rPr lang="en-US" dirty="0">
                <a:cs typeface="Arial" panose="020B0604020202020204" pitchFamily="34" charset="0"/>
              </a:rPr>
              <a:t>–Scope</a:t>
            </a:r>
          </a:p>
          <a:p>
            <a:r>
              <a:rPr lang="en-US" dirty="0">
                <a:cs typeface="Arial" panose="020B0604020202020204" pitchFamily="34" charset="0"/>
              </a:rPr>
              <a:t>Managing the Priorities of Project Trade-offs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Constrain: a parameter is a fixed requirement.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Enhance: optimizing a criterion over others.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Accept: reducing (or not meeting) a criterion requirement.</a:t>
            </a:r>
          </a:p>
        </p:txBody>
      </p:sp>
    </p:spTree>
    <p:extLst>
      <p:ext uri="{BB962C8B-B14F-4D97-AF65-F5344CB8AC3E}">
        <p14:creationId xmlns="" xmlns:p14="http://schemas.microsoft.com/office/powerpoint/2010/main" val="20047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B8B777AE-FBF8-4A19-BB59-F2318DBC04B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Project Management Trade-offs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4.1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1600200"/>
            <a:ext cx="5765800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8572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FA1272BD-5915-4298-8E75-366E94F40771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Project Priority Matrix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4.2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7262" y="1234464"/>
            <a:ext cx="7229475" cy="4857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96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71C9B311-CAC1-415B-BD05-CC657933CC88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01378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36538"/>
            <a:ext cx="8207375" cy="1365250"/>
          </a:xfrm>
          <a:ln/>
        </p:spPr>
        <p:txBody>
          <a:bodyPr/>
          <a:lstStyle/>
          <a:p>
            <a:pPr marL="1371600" indent="-1371600" algn="l">
              <a:tabLst>
                <a:tab pos="2857500" algn="l"/>
              </a:tabLst>
            </a:pPr>
            <a:r>
              <a:rPr lang="en-US" dirty="0"/>
              <a:t>	Step 3:	Creating the Work </a:t>
            </a:r>
            <a:br>
              <a:rPr lang="en-US" dirty="0"/>
            </a:br>
            <a:r>
              <a:rPr lang="en-US" dirty="0"/>
              <a:t>	Breakdown Structure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74838"/>
            <a:ext cx="8077200" cy="422116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Work Breakdown Structure (WBS)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An hierarchical outline (map) that identifies the products and work elements involved in a project.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Defines the relationship of the final deliverable </a:t>
            </a:r>
            <a:br>
              <a:rPr lang="en-US" dirty="0"/>
            </a:br>
            <a:r>
              <a:rPr lang="en-US" dirty="0"/>
              <a:t>(the project) to its subdeliverables, and in turn, </a:t>
            </a:r>
            <a:br>
              <a:rPr lang="en-US" dirty="0"/>
            </a:br>
            <a:r>
              <a:rPr lang="en-US" dirty="0"/>
              <a:t>their relationships to work packages.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Best suited for design and build projects that have tangible outcomes rather than process-oriented projects.</a:t>
            </a:r>
          </a:p>
        </p:txBody>
      </p:sp>
    </p:spTree>
    <p:extLst>
      <p:ext uri="{BB962C8B-B14F-4D97-AF65-F5344CB8AC3E}">
        <p14:creationId xmlns="" xmlns:p14="http://schemas.microsoft.com/office/powerpoint/2010/main" val="795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000009EC-8DD0-4F58-AD20-C206EA521A5B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xfrm>
            <a:off x="6035675" y="1874838"/>
            <a:ext cx="2605088" cy="14986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Hierarchical Breakdown of the WBS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4.3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218238" y="3794125"/>
            <a:ext cx="265112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* This breakdown groups work packages by type of work within a deliverable and allows assignment of responsibility to an organizational unit. This extra step facilitates a system for monitoring project progress (discussed in Chapter 13).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3001" y="485775"/>
            <a:ext cx="4867275" cy="5886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11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A76CA4FA-3B62-4416-AEBC-AC3FC9DC18D5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02404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How WBS Helps the Project Manager</a:t>
            </a:r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61325" cy="48768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WBS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Facilitates evaluation of cost, time, and technical performance of the organization on a project.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Provides management with information appropriate </a:t>
            </a:r>
            <a:br>
              <a:rPr lang="en-US" dirty="0"/>
            </a:br>
            <a:r>
              <a:rPr lang="en-US" dirty="0"/>
              <a:t>to each organizational level.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Helps in the development of the organization breakdown structure (OBS). which assigns project responsibilities to organizational units and individuals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Helps manage plan, schedule, and budget.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Defines communication channels and assists </a:t>
            </a:r>
            <a:br>
              <a:rPr lang="en-US" dirty="0"/>
            </a:br>
            <a:r>
              <a:rPr lang="en-US" dirty="0"/>
              <a:t>in coordinating the various project elements.</a:t>
            </a:r>
          </a:p>
        </p:txBody>
      </p:sp>
    </p:spTree>
    <p:extLst>
      <p:ext uri="{BB962C8B-B14F-4D97-AF65-F5344CB8AC3E}">
        <p14:creationId xmlns="" xmlns:p14="http://schemas.microsoft.com/office/powerpoint/2010/main" val="25342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F9BFDE06-4834-4CC2-B4E0-553C80D3D848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8704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Work Breakdown Structure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4.4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" y="1234464"/>
            <a:ext cx="7848600" cy="4762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14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9BE263F7-AAC6-4EC3-B0AC-FB0A3DBB2133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0342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Work Packages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dirty="0"/>
              <a:t>A work package is the lowest level of the WBS.</a:t>
            </a:r>
          </a:p>
          <a:p>
            <a:pPr marL="628650" lvl="1" indent="-285750"/>
            <a:r>
              <a:rPr lang="en-US" dirty="0"/>
              <a:t>It is output-oriented in that it:</a:t>
            </a:r>
          </a:p>
          <a:p>
            <a:pPr marL="1257300" lvl="2" indent="-457200">
              <a:spcBef>
                <a:spcPct val="50000"/>
              </a:spcBef>
              <a:buFontTx/>
              <a:buAutoNum type="arabicPeriod"/>
            </a:pPr>
            <a:r>
              <a:rPr lang="en-US" dirty="0"/>
              <a:t>Defines work (what).</a:t>
            </a:r>
          </a:p>
          <a:p>
            <a:pPr marL="1257300" lvl="2" indent="-457200">
              <a:spcBef>
                <a:spcPct val="50000"/>
              </a:spcBef>
              <a:buFontTx/>
              <a:buAutoNum type="arabicPeriod"/>
            </a:pPr>
            <a:r>
              <a:rPr lang="en-US" dirty="0"/>
              <a:t>Identifies time to complete a work package (how long).</a:t>
            </a:r>
          </a:p>
          <a:p>
            <a:pPr marL="1257300" lvl="2" indent="-457200">
              <a:spcBef>
                <a:spcPct val="50000"/>
              </a:spcBef>
              <a:buFontTx/>
              <a:buAutoNum type="arabicPeriod"/>
            </a:pPr>
            <a:r>
              <a:rPr lang="en-US" dirty="0"/>
              <a:t>Identifies a time-phased budget to complete </a:t>
            </a:r>
            <a:br>
              <a:rPr lang="en-US" dirty="0"/>
            </a:br>
            <a:r>
              <a:rPr lang="en-US" dirty="0"/>
              <a:t>a work package (cost).</a:t>
            </a:r>
          </a:p>
          <a:p>
            <a:pPr marL="1257300" lvl="2" indent="-457200">
              <a:spcBef>
                <a:spcPct val="50000"/>
              </a:spcBef>
              <a:buFontTx/>
              <a:buAutoNum type="arabicPeriod"/>
            </a:pPr>
            <a:r>
              <a:rPr lang="en-US" dirty="0"/>
              <a:t>Identifies resources needed to complete </a:t>
            </a:r>
            <a:br>
              <a:rPr lang="en-US" dirty="0"/>
            </a:br>
            <a:r>
              <a:rPr lang="en-US" dirty="0"/>
              <a:t>a work package (how much).</a:t>
            </a:r>
          </a:p>
          <a:p>
            <a:pPr marL="1257300" lvl="2" indent="-457200">
              <a:spcBef>
                <a:spcPct val="50000"/>
              </a:spcBef>
              <a:buFontTx/>
              <a:buAutoNum type="arabicPeriod"/>
            </a:pPr>
            <a:r>
              <a:rPr lang="en-US" dirty="0"/>
              <a:t>Identifies a person responsible for units of work (who).</a:t>
            </a:r>
          </a:p>
          <a:p>
            <a:pPr marL="1257300" lvl="2" indent="-457200">
              <a:spcBef>
                <a:spcPct val="50000"/>
              </a:spcBef>
              <a:buFontTx/>
              <a:buAutoNum type="arabicPeriod"/>
            </a:pPr>
            <a:r>
              <a:rPr lang="en-US" dirty="0"/>
              <a:t>Identifies monitoring points (milestones) </a:t>
            </a:r>
            <a:br>
              <a:rPr lang="en-US" dirty="0"/>
            </a:br>
            <a:r>
              <a:rPr lang="en-US" dirty="0"/>
              <a:t>for measuring success.</a:t>
            </a:r>
          </a:p>
        </p:txBody>
      </p:sp>
    </p:spTree>
    <p:extLst>
      <p:ext uri="{BB962C8B-B14F-4D97-AF65-F5344CB8AC3E}">
        <p14:creationId xmlns="" xmlns:p14="http://schemas.microsoft.com/office/powerpoint/2010/main" val="38643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C616E98C-B336-46DB-82CD-A146A392869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4848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Where We Are Now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375" y="1547812"/>
            <a:ext cx="8477250" cy="3762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74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90EDE2C4-03F3-43DB-9ECF-3EB117B24580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04450" name="AutoShape 2"/>
          <p:cNvSpPr>
            <a:spLocks noGrp="1" noChangeArrowheads="1"/>
          </p:cNvSpPr>
          <p:nvPr>
            <p:ph type="title"/>
          </p:nvPr>
        </p:nvSpPr>
        <p:spPr>
          <a:xfrm>
            <a:off x="469900" y="238125"/>
            <a:ext cx="8205788" cy="1362075"/>
          </a:xfrm>
          <a:ln/>
        </p:spPr>
        <p:txBody>
          <a:bodyPr/>
          <a:lstStyle/>
          <a:p>
            <a:pPr marL="1371600" indent="-1371600" algn="l">
              <a:tabLst>
                <a:tab pos="2857500" algn="l"/>
              </a:tabLst>
            </a:pPr>
            <a:r>
              <a:rPr lang="en-US" dirty="0"/>
              <a:t>	Step 4:	Integrating the WBS</a:t>
            </a:r>
            <a:br>
              <a:rPr lang="en-US" dirty="0"/>
            </a:br>
            <a:r>
              <a:rPr lang="en-US" dirty="0"/>
              <a:t>	with the Organization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82763"/>
            <a:ext cx="7604721" cy="4313237"/>
          </a:xfrm>
        </p:spPr>
        <p:txBody>
          <a:bodyPr/>
          <a:lstStyle/>
          <a:p>
            <a:r>
              <a:rPr lang="en-US" dirty="0"/>
              <a:t>Organizational Breakdown Structure (OBS)</a:t>
            </a:r>
          </a:p>
          <a:p>
            <a:pPr lvl="1"/>
            <a:r>
              <a:rPr lang="en-US" dirty="0"/>
              <a:t>Depicts how the firm is organized to discharge its work responsibility for a project.</a:t>
            </a:r>
          </a:p>
          <a:p>
            <a:pPr marL="1023938" lvl="2" indent="-288925">
              <a:spcBef>
                <a:spcPct val="50000"/>
              </a:spcBef>
            </a:pPr>
            <a:r>
              <a:rPr lang="en-US" sz="2400" dirty="0"/>
              <a:t>Provides a framework to summarize </a:t>
            </a:r>
            <a:br>
              <a:rPr lang="en-US" sz="2400" dirty="0"/>
            </a:br>
            <a:r>
              <a:rPr lang="en-US" sz="2400" dirty="0"/>
              <a:t>organization work unit performance.</a:t>
            </a:r>
          </a:p>
          <a:p>
            <a:pPr marL="1023938" lvl="2" indent="-288925">
              <a:spcBef>
                <a:spcPct val="50000"/>
              </a:spcBef>
            </a:pPr>
            <a:r>
              <a:rPr lang="en-US" sz="2400" dirty="0"/>
              <a:t>Identifies organization units responsible </a:t>
            </a:r>
            <a:br>
              <a:rPr lang="en-US" sz="2400" dirty="0"/>
            </a:br>
            <a:r>
              <a:rPr lang="en-US" sz="2400" dirty="0"/>
              <a:t>for work packages.</a:t>
            </a:r>
          </a:p>
          <a:p>
            <a:pPr marL="1023938" lvl="2" indent="-288925">
              <a:spcBef>
                <a:spcPct val="50000"/>
              </a:spcBef>
            </a:pPr>
            <a:r>
              <a:rPr lang="en-US" sz="2400" dirty="0"/>
              <a:t>Ties </a:t>
            </a:r>
            <a:r>
              <a:rPr lang="en-US" sz="2400" dirty="0" smtClean="0"/>
              <a:t>organizational units to cost </a:t>
            </a:r>
            <a:r>
              <a:rPr lang="en-US" sz="2400" dirty="0"/>
              <a:t>control accounts.</a:t>
            </a:r>
          </a:p>
        </p:txBody>
      </p:sp>
    </p:spTree>
    <p:extLst>
      <p:ext uri="{BB962C8B-B14F-4D97-AF65-F5344CB8AC3E}">
        <p14:creationId xmlns="" xmlns:p14="http://schemas.microsoft.com/office/powerpoint/2010/main" val="7721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25" y="685830"/>
            <a:ext cx="8820150" cy="5248275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17E5F140-93A7-4457-A031-30ABCB4023C0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>
          <a:xfrm>
            <a:off x="6950075" y="269875"/>
            <a:ext cx="1976438" cy="823913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1600" dirty="0"/>
              <a:t>Integration of </a:t>
            </a:r>
            <a:br>
              <a:rPr lang="en-US" sz="1600" dirty="0"/>
            </a:br>
            <a:r>
              <a:rPr lang="en-US" sz="1600" dirty="0"/>
              <a:t>WBS and OBS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7407275" y="6262688"/>
            <a:ext cx="1279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4.5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91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542E0CB6-6BC9-4318-99DB-2E77726A1C7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07522" name="AutoShape 2"/>
          <p:cNvSpPr>
            <a:spLocks noGrp="1" noChangeArrowheads="1"/>
          </p:cNvSpPr>
          <p:nvPr>
            <p:ph type="title"/>
          </p:nvPr>
        </p:nvSpPr>
        <p:spPr>
          <a:xfrm>
            <a:off x="439738" y="233363"/>
            <a:ext cx="8266112" cy="1362075"/>
          </a:xfrm>
          <a:ln/>
        </p:spPr>
        <p:txBody>
          <a:bodyPr/>
          <a:lstStyle/>
          <a:p>
            <a:pPr marL="1371600" indent="-1371600" algn="l">
              <a:tabLst>
                <a:tab pos="2857500" algn="l"/>
              </a:tabLst>
            </a:pPr>
            <a:r>
              <a:rPr lang="en-US" dirty="0"/>
              <a:t>	Step 5: 	Coding the WBS for </a:t>
            </a:r>
            <a:br>
              <a:rPr lang="en-US" dirty="0"/>
            </a:br>
            <a:r>
              <a:rPr lang="en-US" dirty="0"/>
              <a:t>	the Information System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51038"/>
            <a:ext cx="6049963" cy="4313237"/>
          </a:xfrm>
        </p:spPr>
        <p:txBody>
          <a:bodyPr/>
          <a:lstStyle/>
          <a:p>
            <a:r>
              <a:rPr lang="en-US" dirty="0"/>
              <a:t>WBS Coding System</a:t>
            </a:r>
          </a:p>
          <a:p>
            <a:pPr lvl="1"/>
            <a:r>
              <a:rPr lang="en-US" dirty="0"/>
              <a:t>Defines:</a:t>
            </a:r>
          </a:p>
          <a:p>
            <a:pPr marL="1023938" lvl="2" indent="-288925"/>
            <a:r>
              <a:rPr lang="en-US" sz="2400" dirty="0"/>
              <a:t>Levels and elements of the WBS</a:t>
            </a:r>
          </a:p>
          <a:p>
            <a:pPr marL="1023938" lvl="2" indent="-288925"/>
            <a:r>
              <a:rPr lang="en-US" sz="2400" dirty="0"/>
              <a:t>Organization elements</a:t>
            </a:r>
          </a:p>
          <a:p>
            <a:pPr marL="1023938" lvl="2" indent="-288925"/>
            <a:r>
              <a:rPr lang="en-US" sz="2400" dirty="0"/>
              <a:t>Work packages</a:t>
            </a:r>
          </a:p>
          <a:p>
            <a:pPr marL="1023938" lvl="2" indent="-288925"/>
            <a:r>
              <a:rPr lang="en-US" sz="2400" dirty="0"/>
              <a:t>Budget and cost information</a:t>
            </a:r>
          </a:p>
          <a:p>
            <a:pPr lvl="1"/>
            <a:r>
              <a:rPr lang="en-US" dirty="0"/>
              <a:t>Allows reports to be consolidated at any level in the organization structure</a:t>
            </a:r>
          </a:p>
        </p:txBody>
      </p:sp>
      <p:pic>
        <p:nvPicPr>
          <p:cNvPr id="107524" name="Picture 4" descr="BS0159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838575"/>
            <a:ext cx="2371725" cy="2425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524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3074" y="428625"/>
            <a:ext cx="5248275" cy="6000750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521373F5-9DB6-4B52-A335-20B1434208FC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 bwMode="blackWhite">
          <a:xfrm>
            <a:off x="6950075" y="429838"/>
            <a:ext cx="1976438" cy="98750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r>
              <a:rPr lang="en-US" sz="2000" dirty="0" smtClean="0"/>
              <a:t>Coding  </a:t>
            </a:r>
            <a:br>
              <a:rPr lang="en-US" sz="2000" dirty="0" smtClean="0"/>
            </a:br>
            <a:r>
              <a:rPr lang="en-US" sz="2000" dirty="0" smtClean="0"/>
              <a:t>the WBS</a:t>
            </a:r>
            <a:endParaRPr lang="en-US" sz="20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407275" y="6262688"/>
            <a:ext cx="1279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 smtClean="0">
                <a:solidFill>
                  <a:srgbClr val="006666"/>
                </a:solidFill>
              </a:rPr>
              <a:t>EXHIBIT 4.5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78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25" y="1143025"/>
            <a:ext cx="7143750" cy="52197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D693F81A-C432-4F69-BA4F-37FA84220453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92162" name="AutoShape 2"/>
          <p:cNvSpPr>
            <a:spLocks noGrp="1" noChangeArrowheads="1"/>
          </p:cNvSpPr>
          <p:nvPr>
            <p:ph type="title"/>
          </p:nvPr>
        </p:nvSpPr>
        <p:spPr>
          <a:xfrm>
            <a:off x="471488" y="269875"/>
            <a:ext cx="8201025" cy="715089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PBS for Software Development Project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4.6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06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CBD11DD6-84CE-44A5-8E79-E02AB6D2ADE7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1059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Responsibility Matrices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239000" cy="4876800"/>
          </a:xfrm>
        </p:spPr>
        <p:txBody>
          <a:bodyPr/>
          <a:lstStyle/>
          <a:p>
            <a:r>
              <a:rPr lang="en-US" dirty="0"/>
              <a:t>Responsibility Matrix (RM)</a:t>
            </a:r>
          </a:p>
          <a:p>
            <a:pPr lvl="1"/>
            <a:r>
              <a:rPr lang="en-US" dirty="0"/>
              <a:t>Also called a linear responsibility chart.</a:t>
            </a:r>
          </a:p>
          <a:p>
            <a:pPr lvl="1"/>
            <a:r>
              <a:rPr lang="en-US" dirty="0"/>
              <a:t>Summarizes the tasks to be accomplished and who is responsible for what on the project.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Lists project activities and participants.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Clarifies critical interfaces between units </a:t>
            </a:r>
            <a:br>
              <a:rPr lang="en-US" dirty="0"/>
            </a:br>
            <a:r>
              <a:rPr lang="en-US" dirty="0"/>
              <a:t>and individuals that need coordination.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Provide an means for all participants to view their responsibilities and agree on their assignments.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Clarifies the extent or type of authority that </a:t>
            </a:r>
            <a:br>
              <a:rPr lang="en-US" dirty="0"/>
            </a:br>
            <a:r>
              <a:rPr lang="en-US" dirty="0"/>
              <a:t>can be exercised by each participant.</a:t>
            </a:r>
          </a:p>
        </p:txBody>
      </p:sp>
    </p:spTree>
    <p:extLst>
      <p:ext uri="{BB962C8B-B14F-4D97-AF65-F5344CB8AC3E}">
        <p14:creationId xmlns="" xmlns:p14="http://schemas.microsoft.com/office/powerpoint/2010/main" val="5834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D693F81A-C432-4F69-BA4F-37FA84220453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92162" name="AutoShape 2"/>
          <p:cNvSpPr>
            <a:spLocks noGrp="1" noChangeArrowheads="1"/>
          </p:cNvSpPr>
          <p:nvPr>
            <p:ph type="title"/>
          </p:nvPr>
        </p:nvSpPr>
        <p:spPr>
          <a:xfrm>
            <a:off x="471488" y="269875"/>
            <a:ext cx="82010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Responsibility Matrix for a Market Research Project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4.7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687" y="1200150"/>
            <a:ext cx="8048625" cy="4457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95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B989BB34-8B3A-4592-858B-BFFDA2B1B985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3186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Responsibility Matrix for the Conveyor Belt Project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4.8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773" y="1771650"/>
            <a:ext cx="8658225" cy="3314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6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B989BB34-8B3A-4592-858B-BFFDA2B1B985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3186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715089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 smtClean="0"/>
              <a:t>Stakeholder Communications</a:t>
            </a:r>
            <a:endParaRPr lang="en-US" sz="2400" dirty="0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4.9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1175" y="1306798"/>
            <a:ext cx="5581650" cy="5048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053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F2CF23EF-FA14-4ACE-B3F9-E9E3D11EDF92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5257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Project Communication Plan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5563"/>
            <a:ext cx="7604125" cy="477043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What information needs to be collected </a:t>
            </a:r>
            <a:br>
              <a:rPr lang="en-US" dirty="0"/>
            </a:br>
            <a:r>
              <a:rPr lang="en-US" dirty="0"/>
              <a:t>and when?</a:t>
            </a:r>
          </a:p>
          <a:p>
            <a:pPr>
              <a:spcBef>
                <a:spcPct val="30000"/>
              </a:spcBef>
            </a:pPr>
            <a:r>
              <a:rPr lang="en-US" dirty="0"/>
              <a:t>Who will receive the information?</a:t>
            </a:r>
          </a:p>
          <a:p>
            <a:pPr>
              <a:spcBef>
                <a:spcPct val="30000"/>
              </a:spcBef>
            </a:pPr>
            <a:r>
              <a:rPr lang="en-US" dirty="0"/>
              <a:t>What methods will be used to gather </a:t>
            </a:r>
            <a:br>
              <a:rPr lang="en-US" dirty="0"/>
            </a:br>
            <a:r>
              <a:rPr lang="en-US" dirty="0"/>
              <a:t>and store information?</a:t>
            </a:r>
          </a:p>
          <a:p>
            <a:pPr>
              <a:spcBef>
                <a:spcPct val="30000"/>
              </a:spcBef>
            </a:pPr>
            <a:r>
              <a:rPr lang="en-US" dirty="0"/>
              <a:t>What are the limits, if any, on who has access to certain kinds of information?</a:t>
            </a:r>
          </a:p>
          <a:p>
            <a:pPr>
              <a:spcBef>
                <a:spcPct val="30000"/>
              </a:spcBef>
            </a:pPr>
            <a:r>
              <a:rPr lang="en-US" dirty="0"/>
              <a:t>When will the information be communicated?</a:t>
            </a:r>
          </a:p>
          <a:p>
            <a:pPr>
              <a:spcBef>
                <a:spcPct val="30000"/>
              </a:spcBef>
            </a:pPr>
            <a:r>
              <a:rPr lang="en-US" dirty="0"/>
              <a:t>How will it be communicated?</a:t>
            </a:r>
          </a:p>
        </p:txBody>
      </p:sp>
    </p:spTree>
    <p:extLst>
      <p:ext uri="{BB962C8B-B14F-4D97-AF65-F5344CB8AC3E}">
        <p14:creationId xmlns="" xmlns:p14="http://schemas.microsoft.com/office/powerpoint/2010/main" val="290532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851297"/>
          </a:xfrm>
        </p:spPr>
        <p:txBody>
          <a:bodyPr/>
          <a:lstStyle/>
          <a:p>
            <a:r>
              <a:rPr lang="en-US" altLang="zh-TW" b="1" dirty="0" smtClean="0"/>
              <a:t>Chapter Objectives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806" y="1219200"/>
            <a:ext cx="8686705" cy="4876800"/>
          </a:xfrm>
        </p:spPr>
        <p:txBody>
          <a:bodyPr/>
          <a:lstStyle/>
          <a:p>
            <a:pPr lvl="0"/>
            <a:r>
              <a:rPr lang="en-US" altLang="zh-TW" smtClean="0"/>
              <a:t>To </a:t>
            </a:r>
            <a:r>
              <a:rPr lang="en-US" altLang="zh-TW" dirty="0" smtClean="0"/>
              <a:t>recognize the importance of a complete scope statement acceptable to your customer as a condition for project success</a:t>
            </a:r>
            <a:endParaRPr lang="zh-TW" altLang="zh-TW" dirty="0" smtClean="0"/>
          </a:p>
          <a:p>
            <a:pPr lvl="0"/>
            <a:r>
              <a:rPr lang="en-US" altLang="zh-TW" dirty="0" smtClean="0"/>
              <a:t>To layout guidelines for creating a WBS for a project</a:t>
            </a:r>
            <a:endParaRPr lang="zh-TW" altLang="zh-TW" dirty="0" smtClean="0"/>
          </a:p>
          <a:p>
            <a:pPr lvl="0"/>
            <a:r>
              <a:rPr lang="en-US" altLang="zh-TW" dirty="0" smtClean="0"/>
              <a:t>To demonstrate the importance of WBS to the management of projects and how it serves as a database for planning and control</a:t>
            </a:r>
            <a:endParaRPr lang="zh-TW" altLang="zh-TW" dirty="0" smtClean="0"/>
          </a:p>
          <a:p>
            <a:pPr lvl="0"/>
            <a:r>
              <a:rPr lang="en-US" altLang="zh-TW" dirty="0" smtClean="0"/>
              <a:t>To demonstrate how the OBS establishes accountability to organizational units</a:t>
            </a:r>
            <a:endParaRPr lang="zh-TW" altLang="zh-TW" dirty="0" smtClean="0"/>
          </a:p>
          <a:p>
            <a:pPr lvl="0"/>
            <a:r>
              <a:rPr lang="en-US" altLang="zh-TW" dirty="0" smtClean="0"/>
              <a:t>To apply a WBS to a case or suggested project</a:t>
            </a:r>
            <a:endParaRPr lang="zh-TW" altLang="zh-TW" dirty="0" smtClean="0"/>
          </a:p>
          <a:p>
            <a:pPr lvl="0"/>
            <a:r>
              <a:rPr lang="en-US" altLang="zh-TW" dirty="0" smtClean="0"/>
              <a:t>To recognize the process for setting up a communication plan.</a:t>
            </a:r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35B18D24-7775-4643-87ED-0EDA2616257F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5667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Information Needs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25563"/>
            <a:ext cx="8077200" cy="477043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Project status reports</a:t>
            </a:r>
          </a:p>
          <a:p>
            <a:pPr>
              <a:spcBef>
                <a:spcPct val="30000"/>
              </a:spcBef>
            </a:pPr>
            <a:r>
              <a:rPr lang="en-US" dirty="0"/>
              <a:t>Deliverable issues</a:t>
            </a:r>
          </a:p>
          <a:p>
            <a:pPr>
              <a:spcBef>
                <a:spcPct val="30000"/>
              </a:spcBef>
            </a:pPr>
            <a:r>
              <a:rPr lang="en-US" dirty="0"/>
              <a:t>Changes in scope</a:t>
            </a:r>
          </a:p>
          <a:p>
            <a:pPr>
              <a:spcBef>
                <a:spcPct val="30000"/>
              </a:spcBef>
            </a:pPr>
            <a:r>
              <a:rPr lang="en-US" dirty="0"/>
              <a:t>Team status meetings</a:t>
            </a:r>
          </a:p>
          <a:p>
            <a:pPr>
              <a:spcBef>
                <a:spcPct val="30000"/>
              </a:spcBef>
            </a:pPr>
            <a:r>
              <a:rPr lang="en-US" dirty="0"/>
              <a:t>Gating decisions</a:t>
            </a:r>
          </a:p>
          <a:p>
            <a:pPr>
              <a:spcBef>
                <a:spcPct val="30000"/>
              </a:spcBef>
            </a:pPr>
            <a:r>
              <a:rPr lang="en-US" dirty="0"/>
              <a:t>Accepted request changes</a:t>
            </a:r>
          </a:p>
          <a:p>
            <a:pPr>
              <a:spcBef>
                <a:spcPct val="30000"/>
              </a:spcBef>
            </a:pPr>
            <a:r>
              <a:rPr lang="en-US" dirty="0"/>
              <a:t>Action items</a:t>
            </a:r>
          </a:p>
          <a:p>
            <a:pPr>
              <a:spcBef>
                <a:spcPct val="30000"/>
              </a:spcBef>
            </a:pPr>
            <a:r>
              <a:rPr lang="en-US" dirty="0"/>
              <a:t>Milestone reports</a:t>
            </a:r>
          </a:p>
        </p:txBody>
      </p:sp>
      <p:pic>
        <p:nvPicPr>
          <p:cNvPr id="156680" name="Picture 8" descr="PE0372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71675"/>
            <a:ext cx="2989263" cy="3468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029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6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6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FD10D76B-9AD3-4483-BB03-1B249D1F801B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5360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Developing a Communication Plan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08125"/>
            <a:ext cx="8077200" cy="4587875"/>
          </a:xfrm>
        </p:spPr>
        <p:txBody>
          <a:bodyPr/>
          <a:lstStyle/>
          <a:p>
            <a:pPr marL="533400" indent="-533400">
              <a:spcBef>
                <a:spcPct val="45000"/>
              </a:spcBef>
              <a:buFontTx/>
              <a:buAutoNum type="arabicPeriod"/>
            </a:pPr>
            <a:r>
              <a:rPr lang="en-US" dirty="0"/>
              <a:t>Stakeholder analysis</a:t>
            </a:r>
          </a:p>
          <a:p>
            <a:pPr marL="533400" indent="-533400">
              <a:spcBef>
                <a:spcPct val="45000"/>
              </a:spcBef>
              <a:buFontTx/>
              <a:buAutoNum type="arabicPeriod"/>
            </a:pPr>
            <a:r>
              <a:rPr lang="en-US" dirty="0"/>
              <a:t>Information needs</a:t>
            </a:r>
          </a:p>
          <a:p>
            <a:pPr marL="533400" indent="-533400">
              <a:spcBef>
                <a:spcPct val="45000"/>
              </a:spcBef>
              <a:buFontTx/>
              <a:buAutoNum type="arabicPeriod"/>
            </a:pPr>
            <a:r>
              <a:rPr lang="en-US" dirty="0"/>
              <a:t>Sources of information</a:t>
            </a:r>
          </a:p>
          <a:p>
            <a:pPr marL="533400" indent="-533400">
              <a:spcBef>
                <a:spcPct val="45000"/>
              </a:spcBef>
              <a:buFontTx/>
              <a:buAutoNum type="arabicPeriod"/>
            </a:pPr>
            <a:r>
              <a:rPr lang="en-US" dirty="0"/>
              <a:t>Dissemination modes</a:t>
            </a:r>
          </a:p>
          <a:p>
            <a:pPr marL="533400" indent="-533400">
              <a:spcBef>
                <a:spcPct val="45000"/>
              </a:spcBef>
              <a:buFontTx/>
              <a:buAutoNum type="arabicPeriod"/>
            </a:pPr>
            <a:r>
              <a:rPr lang="en-US" dirty="0"/>
              <a:t>Responsibility and timing</a:t>
            </a:r>
          </a:p>
        </p:txBody>
      </p:sp>
      <p:pic>
        <p:nvPicPr>
          <p:cNvPr id="153604" name="Picture 4" descr="j00903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3862388"/>
            <a:ext cx="3214687" cy="24018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3863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B41321F8-E75C-4482-8DDA-7039E4B46065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54627" name="AutoShape 3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Shale Oil Research Project Communication Plan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7407275" y="6238875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4.10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2550" y="1251556"/>
            <a:ext cx="6438900" cy="4829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79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D10DAF9D-E73D-463E-B3F5-587B7371FA30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116740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371600" y="1234464"/>
            <a:ext cx="6400800" cy="533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/>
              <a:t>Cost account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Milestone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Organization breakdown structure (OBS)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 smtClean="0"/>
              <a:t>Priority </a:t>
            </a:r>
            <a:r>
              <a:rPr lang="en-US" sz="2400" b="1" dirty="0"/>
              <a:t>matrix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Process breakdown structure (PBS)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 smtClean="0"/>
              <a:t>Project charter</a:t>
            </a:r>
          </a:p>
          <a:p>
            <a:pPr>
              <a:spcBef>
                <a:spcPct val="20000"/>
              </a:spcBef>
            </a:pPr>
            <a:r>
              <a:rPr lang="en-US" sz="2400" b="1" dirty="0" smtClean="0"/>
              <a:t>Responsibility </a:t>
            </a:r>
            <a:r>
              <a:rPr lang="en-US" sz="2400" b="1" dirty="0"/>
              <a:t>matrix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 smtClean="0"/>
              <a:t>Scope creep</a:t>
            </a:r>
          </a:p>
          <a:p>
            <a:pPr>
              <a:spcBef>
                <a:spcPct val="20000"/>
              </a:spcBef>
            </a:pPr>
            <a:r>
              <a:rPr lang="en-US" sz="2400" b="1" dirty="0" smtClean="0"/>
              <a:t>Scope </a:t>
            </a:r>
            <a:r>
              <a:rPr lang="en-US" sz="2400" b="1" dirty="0"/>
              <a:t>statement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 smtClean="0"/>
              <a:t>WBS dictionary</a:t>
            </a:r>
          </a:p>
          <a:p>
            <a:pPr>
              <a:spcBef>
                <a:spcPct val="20000"/>
              </a:spcBef>
            </a:pPr>
            <a:r>
              <a:rPr lang="en-US" sz="2400" b="1" dirty="0" smtClean="0"/>
              <a:t>Work </a:t>
            </a:r>
            <a:r>
              <a:rPr lang="en-US" sz="2400" b="1" dirty="0"/>
              <a:t>breakdown structure (WBS)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Work package</a:t>
            </a:r>
            <a:endParaRPr lang="en-US" sz="2400" b="1" i="1" dirty="0"/>
          </a:p>
        </p:txBody>
      </p:sp>
    </p:spTree>
    <p:extLst>
      <p:ext uri="{BB962C8B-B14F-4D97-AF65-F5344CB8AC3E}">
        <p14:creationId xmlns="" xmlns:p14="http://schemas.microsoft.com/office/powerpoint/2010/main" val="293047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77D75A64-2ED7-4190-B915-09AA8719485B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8688" name="AutoShape 104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Defining the Project</a:t>
            </a:r>
          </a:p>
        </p:txBody>
      </p:sp>
      <p:sp>
        <p:nvSpPr>
          <p:cNvPr id="28689" name="Rectangle 1041"/>
          <p:cNvSpPr>
            <a:spLocks noGrp="1" noChangeArrowheads="1"/>
          </p:cNvSpPr>
          <p:nvPr>
            <p:ph type="body" idx="1"/>
          </p:nvPr>
        </p:nvSpPr>
        <p:spPr>
          <a:xfrm>
            <a:off x="533400" y="1325563"/>
            <a:ext cx="8077200" cy="4770437"/>
          </a:xfrm>
        </p:spPr>
        <p:txBody>
          <a:bodyPr/>
          <a:lstStyle/>
          <a:p>
            <a:pPr marL="1257300" indent="-1257300">
              <a:spcBef>
                <a:spcPct val="50000"/>
              </a:spcBef>
              <a:buFontTx/>
              <a:buNone/>
            </a:pPr>
            <a:r>
              <a:rPr lang="en-US" dirty="0"/>
              <a:t>Step 1:	Defining the Project Scope</a:t>
            </a:r>
          </a:p>
          <a:p>
            <a:pPr marL="1257300" indent="-1257300">
              <a:spcBef>
                <a:spcPct val="50000"/>
              </a:spcBef>
              <a:buFontTx/>
              <a:buNone/>
            </a:pPr>
            <a:r>
              <a:rPr lang="en-US" dirty="0"/>
              <a:t>Step 2:	Establishing Project Priorities</a:t>
            </a:r>
          </a:p>
          <a:p>
            <a:pPr marL="1257300" indent="-1257300">
              <a:spcBef>
                <a:spcPct val="50000"/>
              </a:spcBef>
              <a:buFontTx/>
              <a:buNone/>
            </a:pPr>
            <a:r>
              <a:rPr lang="en-US" dirty="0"/>
              <a:t>Step 3:	Creating the Work Breakdown Structure</a:t>
            </a:r>
          </a:p>
          <a:p>
            <a:pPr marL="1257300" indent="-1257300">
              <a:spcBef>
                <a:spcPct val="50000"/>
              </a:spcBef>
              <a:buFontTx/>
              <a:buNone/>
            </a:pPr>
            <a:r>
              <a:rPr lang="en-US" dirty="0"/>
              <a:t>Step 4:	Integrating the WBS with the Organization</a:t>
            </a:r>
          </a:p>
          <a:p>
            <a:pPr marL="1257300" indent="-1257300">
              <a:spcBef>
                <a:spcPct val="50000"/>
              </a:spcBef>
              <a:buFontTx/>
              <a:buNone/>
            </a:pPr>
            <a:r>
              <a:rPr lang="en-US" dirty="0"/>
              <a:t>Step 5:	Coding the WBS for the Information System</a:t>
            </a:r>
          </a:p>
        </p:txBody>
      </p:sp>
    </p:spTree>
    <p:extLst>
      <p:ext uri="{BB962C8B-B14F-4D97-AF65-F5344CB8AC3E}">
        <p14:creationId xmlns="" xmlns:p14="http://schemas.microsoft.com/office/powerpoint/2010/main" val="204448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2A98A763-1D66-4F18-8DE0-6D3095EFBC6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9728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Step 1: Defining the Project Scope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Project Scope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A definition of the end result or mission of the project</a:t>
            </a:r>
            <a:r>
              <a:rPr lang="en-US" dirty="0">
                <a:cs typeface="Arial" panose="020B0604020202020204" pitchFamily="34" charset="0"/>
              </a:rPr>
              <a:t>—a product or service for the client/customer—in specific, tangible, and measurable terms.</a:t>
            </a:r>
          </a:p>
          <a:p>
            <a:pPr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Purpose of the Scope Statement 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To clearly define the deliverable(s) for the end user.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To focus the project on successful completion 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of its goals.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To be used by the project owner and participants 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as a planning tool and for measuring project success.</a:t>
            </a:r>
          </a:p>
        </p:txBody>
      </p:sp>
    </p:spTree>
    <p:extLst>
      <p:ext uri="{BB962C8B-B14F-4D97-AF65-F5344CB8AC3E}">
        <p14:creationId xmlns="" xmlns:p14="http://schemas.microsoft.com/office/powerpoint/2010/main" val="9417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0CF0EA0B-1764-4510-9390-863CEBFFD113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Project Scope Checklist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09713"/>
            <a:ext cx="4678363" cy="4205287"/>
          </a:xfrm>
          <a:noFill/>
          <a:ln/>
        </p:spPr>
        <p:txBody>
          <a:bodyPr/>
          <a:lstStyle/>
          <a:p>
            <a:pPr marL="533400" indent="-533400">
              <a:spcBef>
                <a:spcPct val="50000"/>
              </a:spcBef>
              <a:buFontTx/>
              <a:buAutoNum type="arabicPeriod"/>
            </a:pPr>
            <a:r>
              <a:rPr lang="en-US" dirty="0"/>
              <a:t>Project objective</a:t>
            </a:r>
          </a:p>
          <a:p>
            <a:pPr marL="533400" indent="-533400">
              <a:spcBef>
                <a:spcPct val="50000"/>
              </a:spcBef>
              <a:buFontTx/>
              <a:buAutoNum type="arabicPeriod"/>
            </a:pPr>
            <a:r>
              <a:rPr lang="en-US" dirty="0"/>
              <a:t>Deliverables</a:t>
            </a:r>
          </a:p>
          <a:p>
            <a:pPr marL="533400" indent="-533400">
              <a:spcBef>
                <a:spcPct val="50000"/>
              </a:spcBef>
              <a:buFontTx/>
              <a:buAutoNum type="arabicPeriod"/>
            </a:pPr>
            <a:r>
              <a:rPr lang="en-US" dirty="0"/>
              <a:t>Milestones</a:t>
            </a:r>
          </a:p>
          <a:p>
            <a:pPr marL="533400" indent="-533400">
              <a:spcBef>
                <a:spcPct val="50000"/>
              </a:spcBef>
              <a:buFontTx/>
              <a:buAutoNum type="arabicPeriod"/>
            </a:pPr>
            <a:r>
              <a:rPr lang="en-US" dirty="0"/>
              <a:t>Technical requirements</a:t>
            </a:r>
          </a:p>
          <a:p>
            <a:pPr marL="533400" indent="-533400">
              <a:spcBef>
                <a:spcPct val="50000"/>
              </a:spcBef>
              <a:buFontTx/>
              <a:buAutoNum type="arabicPeriod"/>
            </a:pPr>
            <a:r>
              <a:rPr lang="en-US" dirty="0"/>
              <a:t>Limits and exclusions</a:t>
            </a:r>
          </a:p>
          <a:p>
            <a:pPr marL="533400" indent="-533400">
              <a:spcBef>
                <a:spcPct val="50000"/>
              </a:spcBef>
              <a:buFontTx/>
              <a:buAutoNum type="arabicPeriod"/>
            </a:pPr>
            <a:r>
              <a:rPr lang="en-US" dirty="0"/>
              <a:t>Reviews with customer</a:t>
            </a:r>
          </a:p>
        </p:txBody>
      </p:sp>
      <p:pic>
        <p:nvPicPr>
          <p:cNvPr id="98323" name="Picture 19" descr="j01958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3703638"/>
            <a:ext cx="2355850" cy="2341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5606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56C18CAB-679F-41EB-B901-41946DF3EDD7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Project Scope: Terms and Definitions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 Statements</a:t>
            </a:r>
          </a:p>
          <a:p>
            <a:pPr lvl="1"/>
            <a:r>
              <a:rPr lang="en-US" dirty="0"/>
              <a:t>Also called statements of work (SOW)</a:t>
            </a:r>
          </a:p>
          <a:p>
            <a:r>
              <a:rPr lang="en-US" dirty="0"/>
              <a:t>Project Charter</a:t>
            </a:r>
          </a:p>
          <a:p>
            <a:pPr lvl="1"/>
            <a:r>
              <a:rPr lang="en-US" dirty="0"/>
              <a:t>Can contain an expanded version of scope statement</a:t>
            </a:r>
          </a:p>
          <a:p>
            <a:pPr lvl="1"/>
            <a:r>
              <a:rPr lang="en-US" dirty="0"/>
              <a:t>A document authorizing the project manager to initiate and lead the project.</a:t>
            </a:r>
          </a:p>
          <a:p>
            <a:r>
              <a:rPr lang="en-US" dirty="0"/>
              <a:t>Scope Creep</a:t>
            </a:r>
          </a:p>
          <a:p>
            <a:pPr lvl="1"/>
            <a:r>
              <a:rPr lang="en-US" dirty="0"/>
              <a:t>The tendency for the project scope to expand over time due to changing requirements, specifications, and priorities.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81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851297"/>
          </a:xfrm>
        </p:spPr>
        <p:txBody>
          <a:bodyPr/>
          <a:lstStyle/>
          <a:p>
            <a:r>
              <a:rPr lang="en-US" altLang="zh-TW" dirty="0" smtClean="0"/>
              <a:t>Scope </a:t>
            </a:r>
            <a:r>
              <a:rPr lang="en-US" altLang="zh-TW" dirty="0" smtClean="0"/>
              <a:t>Statements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806" y="1143025"/>
            <a:ext cx="8046632" cy="550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548684" y="1234464"/>
            <a:ext cx="8153400" cy="50901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" charset="0"/>
                <a:ea typeface="新細明體" charset="-120"/>
                <a:cs typeface="Arial" charset="0"/>
              </a:rPr>
              <a:t>After deciding what project to work on, it is important to let the rest of the organization know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" charset="0"/>
                <a:ea typeface="新細明體" charset="-120"/>
                <a:cs typeface="Arial" charset="0"/>
              </a:rPr>
              <a:t>A </a:t>
            </a:r>
            <a:r>
              <a:rPr lang="en-US" altLang="zh-TW" b="1" dirty="0" smtClean="0">
                <a:latin typeface="Arial" charset="0"/>
                <a:ea typeface="新細明體" charset="-120"/>
                <a:cs typeface="Arial" charset="0"/>
              </a:rPr>
              <a:t>project charter</a:t>
            </a:r>
            <a:r>
              <a:rPr lang="en-US" altLang="zh-TW" dirty="0" smtClean="0">
                <a:latin typeface="Arial" charset="0"/>
                <a:ea typeface="新細明體" charset="-120"/>
                <a:cs typeface="Arial" charset="0"/>
              </a:rPr>
              <a:t> is a document that formally recognizes the existence of a project and provides direction on the project’s objectives and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" charset="0"/>
                <a:ea typeface="新細明體" charset="-120"/>
                <a:cs typeface="Arial" charset="0"/>
              </a:rPr>
              <a:t>Key project stakeholders should sign a project charter to acknowledge agreement on the need and intent of the project; a signed charter is a key output of project integration management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6EB872-A35C-4E1C-8F62-6B55893A31EC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0999"/>
            <a:ext cx="8473394" cy="7620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Project Charters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Management 6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901</Words>
  <Application>Microsoft Office PowerPoint</Application>
  <PresentationFormat>如螢幕大小 (4:3)</PresentationFormat>
  <Paragraphs>242</Paragraphs>
  <Slides>33</Slides>
  <Notes>28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Project Management 6e. - Gray and Larson</vt:lpstr>
      <vt:lpstr>投影片 1</vt:lpstr>
      <vt:lpstr>Where We Are Now</vt:lpstr>
      <vt:lpstr>Chapter Objectives</vt:lpstr>
      <vt:lpstr>Defining the Project</vt:lpstr>
      <vt:lpstr>Step 1: Defining the Project Scope</vt:lpstr>
      <vt:lpstr>Project Scope Checklist</vt:lpstr>
      <vt:lpstr>Project Scope: Terms and Definitions</vt:lpstr>
      <vt:lpstr>Scope Statements</vt:lpstr>
      <vt:lpstr>Project Charters</vt:lpstr>
      <vt:lpstr>Table 4-1. Project Charter for the DNA-Sequencing Instrument Completion Project </vt:lpstr>
      <vt:lpstr>Table 4-1. Charter (continued)</vt:lpstr>
      <vt:lpstr>Step 2: Establishing Project Priorities</vt:lpstr>
      <vt:lpstr>Project Management Trade-offs</vt:lpstr>
      <vt:lpstr>Project Priority Matrix</vt:lpstr>
      <vt:lpstr> Step 3: Creating the Work   Breakdown Structure</vt:lpstr>
      <vt:lpstr>Hierarchical Breakdown of the WBS</vt:lpstr>
      <vt:lpstr>How WBS Helps the Project Manager</vt:lpstr>
      <vt:lpstr>Work Breakdown Structure</vt:lpstr>
      <vt:lpstr>Work Packages</vt:lpstr>
      <vt:lpstr> Step 4: Integrating the WBS  with the Organization</vt:lpstr>
      <vt:lpstr>Integration of  WBS and OBS</vt:lpstr>
      <vt:lpstr> Step 5:  Coding the WBS for   the Information System</vt:lpstr>
      <vt:lpstr>投影片 23</vt:lpstr>
      <vt:lpstr>PBS for Software Development Project</vt:lpstr>
      <vt:lpstr>Responsibility Matrices</vt:lpstr>
      <vt:lpstr>Responsibility Matrix for a Market Research Project</vt:lpstr>
      <vt:lpstr>Responsibility Matrix for the Conveyor Belt Project</vt:lpstr>
      <vt:lpstr>Stakeholder Communications</vt:lpstr>
      <vt:lpstr>Project Communication Plan</vt:lpstr>
      <vt:lpstr>Information Needs</vt:lpstr>
      <vt:lpstr>Developing a Communication Plan</vt:lpstr>
      <vt:lpstr>Shale Oil Research Project Communication Plan</vt:lpstr>
      <vt:lpstr>Key Terms</vt:lpstr>
    </vt:vector>
  </TitlesOfParts>
  <Manager>Wanda Zeman</Manager>
  <Company>The McGraw-Hill Companies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6e</dc:title>
  <dc:subject>Chapter 4</dc:subject>
  <dc:creator>Charlie Cook - ccook@uwa.edu</dc:creator>
  <cp:lastModifiedBy>ASUS</cp:lastModifiedBy>
  <cp:revision>56</cp:revision>
  <cp:lastPrinted>1601-01-01T00:00:00Z</cp:lastPrinted>
  <dcterms:created xsi:type="dcterms:W3CDTF">1901-01-01T06:00:00Z</dcterms:created>
  <dcterms:modified xsi:type="dcterms:W3CDTF">2015-04-06T14:46:19Z</dcterms:modified>
</cp:coreProperties>
</file>