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9" r:id="rId3"/>
    <p:sldId id="301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0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98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FFD"/>
    <a:srgbClr val="F8F8F8"/>
    <a:srgbClr val="006666"/>
    <a:srgbClr val="336699"/>
    <a:srgbClr val="003366"/>
    <a:srgbClr val="FFFFCC"/>
    <a:srgbClr val="4D4D4D"/>
    <a:srgbClr val="CC3300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4895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-17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558" y="90"/>
      </p:cViewPr>
      <p:guideLst>
        <p:guide orient="horz" pos="2880"/>
        <p:guide pos="2160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Project Management 6e.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2E861-4F34-414D-9111-77A0EB89F4E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2ABFB-61D4-44EC-A78D-7E1D401D3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53254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48505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6-</a:t>
            </a:r>
            <a:fld id="{0021D51A-B140-41D8-B455-79292309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15891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198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653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735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3031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7589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8957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9927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628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2345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1278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227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8979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9621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1777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6175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4338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771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5813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6924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9533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9453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864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8648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0586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8755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8072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9985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84364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11750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0600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0744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217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646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402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72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3160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021D51A-B140-41D8-B455-79292309F0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673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 userDrawn="1"/>
        </p:nvSpPr>
        <p:spPr bwMode="auto">
          <a:xfrm>
            <a:off x="5549900" y="2727325"/>
            <a:ext cx="34702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Developing a Project</a:t>
            </a:r>
            <a:r>
              <a:rPr lang="en-US" sz="3200" b="1" baseline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Plan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 userDrawn="1"/>
        </p:nvSpPr>
        <p:spPr bwMode="auto">
          <a:xfrm>
            <a:off x="5531177" y="1781298"/>
            <a:ext cx="292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CHAPTER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SIX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2014 McGraw-Hill Education. All Rights Reserved. </a:t>
            </a:r>
            <a:endParaRPr lang="en-US" i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~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525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~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84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4678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smtClean="0">
                <a:cs typeface="Arial" panose="020B0604020202020204" pitchFamily="34" charset="0"/>
              </a:rPr>
              <a:t>© </a:t>
            </a:r>
            <a:r>
              <a:rPr lang="en-US" dirty="0" smtClean="0"/>
              <a:t>2014 McGraw-Hill Education. All Rights Reserved. </a:t>
            </a:r>
            <a:endParaRPr lang="en-US" i="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~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B049FE56-CC7F-4BE2-B4D1-36EE49412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1006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3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3413" indent="-296863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71550" indent="-174625" algn="l" rtl="0" fontAlgn="base">
        <a:spcBef>
          <a:spcPct val="20000"/>
        </a:spcBef>
        <a:spcAft>
          <a:spcPct val="0"/>
        </a:spcAft>
        <a:buSzPct val="90000"/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258888" indent="-173038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986CE9C-FB6C-4026-8225-D32DB3308BE8}" type="slidenum">
              <a:rPr lang="en-US"/>
              <a:pPr/>
              <a:t>10</a:t>
            </a:fld>
            <a:endParaRPr lang="en-US"/>
          </a:p>
        </p:txBody>
      </p:sp>
      <p:sp>
        <p:nvSpPr>
          <p:cNvPr id="87051" name="AutoShape 11"/>
          <p:cNvSpPr>
            <a:spLocks noGrp="1" noChangeArrowheads="1"/>
          </p:cNvSpPr>
          <p:nvPr>
            <p:ph type="title"/>
          </p:nvPr>
        </p:nvSpPr>
        <p:spPr>
          <a:xfrm>
            <a:off x="468313" y="236538"/>
            <a:ext cx="8207375" cy="1365250"/>
          </a:xfrm>
          <a:ln/>
        </p:spPr>
        <p:txBody>
          <a:bodyPr/>
          <a:lstStyle/>
          <a:p>
            <a:r>
              <a:rPr lang="en-US"/>
              <a:t>Basic Rules to Follow in Developing </a:t>
            </a:r>
            <a:br>
              <a:rPr lang="en-US"/>
            </a:br>
            <a:r>
              <a:rPr lang="en-US"/>
              <a:t>Project Networks</a:t>
            </a:r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33400" y="1874838"/>
            <a:ext cx="7788275" cy="4221162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2400"/>
              <a:t>Networks typically flow from left to right.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An activity cannot begin until all preceding connected activities are complete.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Arrows indicate precedence and flow </a:t>
            </a:r>
            <a:br>
              <a:rPr lang="en-US" sz="2400"/>
            </a:br>
            <a:r>
              <a:rPr lang="en-US" sz="2400"/>
              <a:t>and can cross over each other.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Each activity must have a unique identify number that is greater than any of its predecessor activities.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Looping is not allowed.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Conditional statements are not allowed.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Use common start and stop nodes.</a:t>
            </a:r>
          </a:p>
        </p:txBody>
      </p:sp>
    </p:spTree>
    <p:extLst>
      <p:ext uri="{BB962C8B-B14F-4D97-AF65-F5344CB8AC3E}">
        <p14:creationId xmlns="" xmlns:p14="http://schemas.microsoft.com/office/powerpoint/2010/main" val="41083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1267BB8-DA1F-42C4-AFF1-524DB1A38E3F}" type="slidenum">
              <a:rPr lang="en-US"/>
              <a:pPr/>
              <a:t>11</a:t>
            </a:fld>
            <a:endParaRPr lang="en-US"/>
          </a:p>
        </p:txBody>
      </p:sp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Activity-on-Node Fundamentals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6237" y="1417342"/>
            <a:ext cx="8391525" cy="4029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46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1144838"/>
            <a:ext cx="7947831" cy="5301649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4C852E4-60AA-43AC-9708-652FD24E4C69}" type="slidenum">
              <a:rPr lang="en-US"/>
              <a:pPr/>
              <a:t>12</a:t>
            </a:fld>
            <a:endParaRPr lang="en-US"/>
          </a:p>
        </p:txBody>
      </p:sp>
      <p:sp>
        <p:nvSpPr>
          <p:cNvPr id="11571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Activity-on-Node Fundamentals (cont’d)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6675438" y="6172200"/>
            <a:ext cx="201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6.2 (cont’d)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90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Figure 6-3. Task Dependency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83126-4549-49B0-A467-3AE5FE7B5868}" type="slidenum">
              <a:rPr lang="zh-TW" altLang="en-US"/>
              <a:pPr/>
              <a:t>13</a:t>
            </a:fld>
            <a:endParaRPr lang="en-US" altLang="zh-TW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 cstate="print"/>
          <a:srcRect l="1709" t="15079" r="1709"/>
          <a:stretch>
            <a:fillRect/>
          </a:stretch>
        </p:blipFill>
        <p:spPr bwMode="auto">
          <a:xfrm>
            <a:off x="304800" y="1524000"/>
            <a:ext cx="8610600" cy="386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28600" y="1371600"/>
            <a:ext cx="86106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367" y="571497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charset="-120"/>
              </a:rPr>
              <a:t>Managing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charset="-120"/>
              </a:rPr>
              <a:t>Information Technology Projects, Sixth Edition</a:t>
            </a:r>
          </a:p>
          <a:p>
            <a:r>
              <a:rPr lang="en-US" altLang="zh-TW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charset="-120"/>
              </a:rPr>
              <a:t>Schwalbe</a:t>
            </a:r>
            <a:endParaRPr lang="en-US" altLang="zh-TW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C85E4CF-6245-4466-A678-0F3BA8359AF1}" type="slidenum">
              <a:rPr lang="en-US"/>
              <a:pPr/>
              <a:t>14</a:t>
            </a:fld>
            <a:endParaRPr lang="en-US"/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Network Information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6.1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50" y="1264907"/>
            <a:ext cx="8343900" cy="3352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24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7F533AE-01BB-465F-A0C9-E2394596E0DA}" type="slidenum">
              <a:rPr lang="en-US"/>
              <a:pPr/>
              <a:t>15</a:t>
            </a:fld>
            <a:endParaRPr lang="en-US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8319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 smtClean="0"/>
              <a:t>Automate Warehouse</a:t>
            </a:r>
            <a:r>
              <a:rPr lang="en-US" sz="2800" dirty="0" smtClean="0">
                <a:cs typeface="Arial" panose="020B0604020202020204" pitchFamily="34" charset="0"/>
              </a:rPr>
              <a:t>—Partial </a:t>
            </a:r>
            <a:r>
              <a:rPr lang="en-US" sz="2800" dirty="0"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1243934"/>
            <a:ext cx="4267200" cy="5019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22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ADD9C43-E2C5-485B-8A24-320496CE0F2E}" type="slidenum">
              <a:rPr lang="en-US"/>
              <a:pPr/>
              <a:t>16</a:t>
            </a:fld>
            <a:endParaRPr lang="en-US"/>
          </a:p>
        </p:txBody>
      </p:sp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8319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 smtClean="0"/>
              <a:t>Automated Warehouse</a:t>
            </a:r>
            <a:r>
              <a:rPr lang="en-US" sz="2800" dirty="0" smtClean="0">
                <a:cs typeface="Arial" panose="020B0604020202020204" pitchFamily="34" charset="0"/>
              </a:rPr>
              <a:t>—Complete </a:t>
            </a:r>
            <a:r>
              <a:rPr lang="en-US" sz="2800" dirty="0"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6.4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2450" y="1714500"/>
            <a:ext cx="8039100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1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EEEA232-BEDA-4D4B-AD14-8142A78A17E2}" type="slidenum">
              <a:rPr lang="en-US"/>
              <a:pPr/>
              <a:t>17</a:t>
            </a:fld>
            <a:endParaRPr lang="en-US"/>
          </a:p>
        </p:txBody>
      </p:sp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Network Computation Process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15300" cy="48768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Forward Pass</a:t>
            </a:r>
            <a:r>
              <a:rPr lang="en-US" dirty="0">
                <a:cs typeface="Arial" panose="020B0604020202020204" pitchFamily="34" charset="0"/>
              </a:rPr>
              <a:t>—Earliest Times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How soon can the activity start? (early start—ES)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How soon can the activity finish? (early finish—EF)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How soon can the project finish? (expected time—ET)</a:t>
            </a:r>
          </a:p>
          <a:p>
            <a:pPr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Backward </a:t>
            </a:r>
            <a:r>
              <a:rPr lang="en-US" dirty="0"/>
              <a:t>Pass</a:t>
            </a:r>
            <a:r>
              <a:rPr lang="en-US" dirty="0">
                <a:cs typeface="Arial" panose="020B0604020202020204" pitchFamily="34" charset="0"/>
              </a:rPr>
              <a:t>—Latest Times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How late can the activity start? (late start—LS)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How late can the activity finish? (late finish—LF)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Which activities represent the critical path?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How long can activity be delayed? (slack or float—SL)</a:t>
            </a:r>
          </a:p>
          <a:p>
            <a:pPr lvl="1">
              <a:spcBef>
                <a:spcPct val="30000"/>
              </a:spcBef>
            </a:pP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33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962C5D5-57CA-4B71-AA71-484CF01F1273}" type="slidenum">
              <a:rPr lang="en-US"/>
              <a:pPr/>
              <a:t>18</a:t>
            </a:fld>
            <a:endParaRPr lang="en-US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Network Information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6.2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898" y="1256236"/>
            <a:ext cx="8181975" cy="3228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9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A21E80E-BF70-4C52-A3D6-FAC321D8D8A2}" type="slidenum">
              <a:rPr lang="en-US"/>
              <a:pPr/>
              <a:t>19</a:t>
            </a:fld>
            <a:endParaRPr lang="en-US"/>
          </a:p>
        </p:txBody>
      </p:sp>
      <p:sp>
        <p:nvSpPr>
          <p:cNvPr id="72706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Activity-on-Node Network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6.5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1194406"/>
            <a:ext cx="8496300" cy="4886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40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D6C21AD-B730-4D86-B9BC-3C731C0552A8}" type="slidenum">
              <a:rPr lang="en-US"/>
              <a:pPr/>
              <a:t>2</a:t>
            </a:fld>
            <a:endParaRPr lang="en-US"/>
          </a:p>
        </p:txBody>
      </p:sp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Where We Are Now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50" y="1538287"/>
            <a:ext cx="8572500" cy="3781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45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34D0121-9F1B-4FAD-B13D-45D7206FAEDA}" type="slidenum">
              <a:rPr lang="en-US"/>
              <a:pPr/>
              <a:t>20</a:t>
            </a:fld>
            <a:endParaRPr lang="en-US"/>
          </a:p>
        </p:txBody>
      </p:sp>
      <p:sp>
        <p:nvSpPr>
          <p:cNvPr id="73730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6700"/>
            <a:ext cx="8153400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Activity-on-Node Network Forward Pass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6.6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257270"/>
            <a:ext cx="8534400" cy="4914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33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9ECAFBE9-01A5-459D-BED1-F23C988943DA}" type="slidenum">
              <a:rPr lang="en-US"/>
              <a:pPr/>
              <a:t>21</a:t>
            </a:fld>
            <a:endParaRPr lang="en-US"/>
          </a:p>
        </p:txBody>
      </p:sp>
      <p:sp>
        <p:nvSpPr>
          <p:cNvPr id="9113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Forward Pass Computation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5563"/>
            <a:ext cx="8077200" cy="477043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Add activity times along each path in the network (ES + Duration = EF).</a:t>
            </a:r>
          </a:p>
          <a:p>
            <a:pPr>
              <a:spcBef>
                <a:spcPct val="50000"/>
              </a:spcBef>
            </a:pPr>
            <a:r>
              <a:rPr lang="en-US"/>
              <a:t>Carry the early finish (EF) to the next activity where it becomes its early start (ES) </a:t>
            </a:r>
            <a:r>
              <a:rPr lang="en-US" b="1" i="1"/>
              <a:t>unless…</a:t>
            </a:r>
          </a:p>
          <a:p>
            <a:pPr>
              <a:spcBef>
                <a:spcPct val="50000"/>
              </a:spcBef>
            </a:pPr>
            <a:r>
              <a:rPr lang="en-US"/>
              <a:t>The next succeeding activity is a merge activity, in which case the largest EF of all preceding activities is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26981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234464"/>
            <a:ext cx="8077200" cy="510896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1C0262C-C3A4-4087-BC49-74453D8D87E4}" type="slidenum">
              <a:rPr lang="en-US"/>
              <a:pPr/>
              <a:t>22</a:t>
            </a:fld>
            <a:endParaRPr lang="en-US"/>
          </a:p>
        </p:txBody>
      </p:sp>
      <p:sp>
        <p:nvSpPr>
          <p:cNvPr id="7475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Activity-on-Node Network Backward Pass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6.7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37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E944101F-C26E-442A-9E7C-0AF8FBCC00A3}" type="slidenum">
              <a:rPr lang="en-US"/>
              <a:pPr/>
              <a:t>23</a:t>
            </a:fld>
            <a:endParaRPr lang="en-US"/>
          </a:p>
        </p:txBody>
      </p:sp>
      <p:sp>
        <p:nvSpPr>
          <p:cNvPr id="9318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Backward Pass Computation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970477" cy="4876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Subtract activity times along each path in the network (LF - Duration = LS).</a:t>
            </a:r>
          </a:p>
          <a:p>
            <a:pPr>
              <a:spcBef>
                <a:spcPct val="50000"/>
              </a:spcBef>
            </a:pPr>
            <a:r>
              <a:rPr lang="en-US" dirty="0"/>
              <a:t>Carry the late start (LS) to the next activity where it becomes its late finish (LF) </a:t>
            </a:r>
            <a:r>
              <a:rPr lang="en-US" b="1" i="1" dirty="0"/>
              <a:t>unless</a:t>
            </a:r>
          </a:p>
          <a:p>
            <a:pPr>
              <a:spcBef>
                <a:spcPct val="50000"/>
              </a:spcBef>
            </a:pPr>
            <a:r>
              <a:rPr lang="en-US" dirty="0"/>
              <a:t>The next succeeding activity is a burst activity, in which case the smallest LF of all preceding activities is selected.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44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57AE7F5-1AA7-496B-9DA0-50F4BDBDC14A}" type="slidenum">
              <a:rPr lang="en-US"/>
              <a:pPr/>
              <a:t>24</a:t>
            </a:fld>
            <a:endParaRPr lang="en-US"/>
          </a:p>
        </p:txBody>
      </p:sp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Determining Free Slack (or Float)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/>
              <a:t>Free Slack (or Float)</a:t>
            </a:r>
          </a:p>
          <a:p>
            <a:pPr lvl="1">
              <a:spcBef>
                <a:spcPct val="30000"/>
              </a:spcBef>
            </a:pPr>
            <a:r>
              <a:rPr lang="en-US"/>
              <a:t>Is the amount of time an activity can be delayed after the start of a longer parallel activity or activities.</a:t>
            </a:r>
          </a:p>
          <a:p>
            <a:pPr lvl="1">
              <a:spcBef>
                <a:spcPct val="30000"/>
              </a:spcBef>
            </a:pPr>
            <a:r>
              <a:rPr lang="en-US"/>
              <a:t>Is how long an activity can exceed its early finish date without affecting early start dates of any successor(s).</a:t>
            </a:r>
          </a:p>
          <a:p>
            <a:pPr lvl="1">
              <a:spcBef>
                <a:spcPct val="30000"/>
              </a:spcBef>
            </a:pPr>
            <a:r>
              <a:rPr lang="en-US"/>
              <a:t>Allows flexibility in scheduling scarce resources.</a:t>
            </a:r>
          </a:p>
          <a:p>
            <a:pPr>
              <a:spcBef>
                <a:spcPct val="30000"/>
              </a:spcBef>
            </a:pPr>
            <a:r>
              <a:rPr lang="en-US"/>
              <a:t>Sensitivity</a:t>
            </a:r>
          </a:p>
          <a:p>
            <a:pPr lvl="1">
              <a:spcBef>
                <a:spcPct val="30000"/>
              </a:spcBef>
            </a:pPr>
            <a:r>
              <a:rPr lang="en-US"/>
              <a:t>The likelihood the original critical path(s) will change once the project is initiated.</a:t>
            </a:r>
          </a:p>
          <a:p>
            <a:pPr lvl="1">
              <a:spcBef>
                <a:spcPct val="30000"/>
              </a:spcBef>
            </a:pPr>
            <a:r>
              <a:rPr lang="en-US"/>
              <a:t>The critical path is the network path(s) that has (have) the least slack in common.</a:t>
            </a:r>
          </a:p>
        </p:txBody>
      </p:sp>
    </p:spTree>
    <p:extLst>
      <p:ext uri="{BB962C8B-B14F-4D97-AF65-F5344CB8AC3E}">
        <p14:creationId xmlns="" xmlns:p14="http://schemas.microsoft.com/office/powerpoint/2010/main" val="18447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713" y="1199018"/>
            <a:ext cx="8156574" cy="512283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5FB2072-D80F-4C2D-BA24-74DE2613897D}" type="slidenum">
              <a:rPr lang="en-US"/>
              <a:pPr/>
              <a:t>25</a:t>
            </a:fld>
            <a:endParaRPr lang="en-US"/>
          </a:p>
        </p:txBody>
      </p:sp>
      <p:sp>
        <p:nvSpPr>
          <p:cNvPr id="7577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651272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200" dirty="0" smtClean="0"/>
              <a:t>Forward and Backward Passes Completed with Slack Times</a:t>
            </a:r>
            <a:endParaRPr lang="en-US" sz="2200" dirty="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6.8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54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028A4A0-8BC8-4D8B-9271-BB6FBC1A06D7}" type="slidenum">
              <a:rPr lang="en-US"/>
              <a:pPr/>
              <a:t>26</a:t>
            </a:fld>
            <a:endParaRPr lang="en-US"/>
          </a:p>
        </p:txBody>
      </p:sp>
      <p:sp>
        <p:nvSpPr>
          <p:cNvPr id="9523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Practical Considerations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4587875" cy="4876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Network Logic Errors</a:t>
            </a:r>
          </a:p>
          <a:p>
            <a:pPr>
              <a:spcBef>
                <a:spcPct val="50000"/>
              </a:spcBef>
            </a:pPr>
            <a:r>
              <a:rPr lang="en-US"/>
              <a:t>Activity Numbering</a:t>
            </a:r>
          </a:p>
          <a:p>
            <a:pPr>
              <a:spcBef>
                <a:spcPct val="50000"/>
              </a:spcBef>
            </a:pPr>
            <a:r>
              <a:rPr lang="en-US"/>
              <a:t>Use of Computers to Develop Networks</a:t>
            </a:r>
          </a:p>
          <a:p>
            <a:pPr>
              <a:spcBef>
                <a:spcPct val="50000"/>
              </a:spcBef>
            </a:pPr>
            <a:r>
              <a:rPr lang="en-US"/>
              <a:t>Calendar Dates</a:t>
            </a:r>
          </a:p>
          <a:p>
            <a:pPr>
              <a:spcBef>
                <a:spcPct val="50000"/>
              </a:spcBef>
            </a:pPr>
            <a:r>
              <a:rPr lang="en-US"/>
              <a:t>Multiple Starts and Multiple Projects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95237" name="Picture 5" descr="BS0159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2954338"/>
            <a:ext cx="3211512" cy="31257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8897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5942B44-7E54-446B-A08F-B3A4820670DF}" type="slidenum">
              <a:rPr lang="en-US"/>
              <a:pPr/>
              <a:t>27</a:t>
            </a:fld>
            <a:endParaRPr lang="en-US"/>
          </a:p>
        </p:txBody>
      </p:sp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Network Logic </a:t>
            </a:r>
            <a:r>
              <a:rPr lang="en-US" sz="2800" dirty="0" smtClean="0"/>
              <a:t>Errors: Illogical Loop</a:t>
            </a:r>
            <a:endParaRPr lang="en-US" sz="2800" dirty="0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6.9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4162" y="2033587"/>
            <a:ext cx="3495675" cy="2790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65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A511377-C3F6-4755-8937-56BDE866C986}" type="slidenum">
              <a:rPr lang="en-US"/>
              <a:pPr/>
              <a:t>28</a:t>
            </a:fld>
            <a:endParaRPr lang="en-US"/>
          </a:p>
        </p:txBody>
      </p:sp>
      <p:sp>
        <p:nvSpPr>
          <p:cNvPr id="77826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68383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Automated Warehouse Order Picking System Network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6.10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7662" y="2014537"/>
            <a:ext cx="8448675" cy="2828925"/>
            <a:chOff x="347662" y="2014537"/>
            <a:chExt cx="8448675" cy="28289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662" y="2014537"/>
              <a:ext cx="8448675" cy="282892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6499963" y="3429000"/>
              <a:ext cx="530352" cy="0"/>
            </a:xfrm>
            <a:prstGeom prst="straightConnector1">
              <a:avLst/>
            </a:prstGeom>
            <a:solidFill>
              <a:srgbClr val="FF0000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Freeform 9"/>
            <p:cNvSpPr/>
            <p:nvPr/>
          </p:nvSpPr>
          <p:spPr bwMode="auto">
            <a:xfrm>
              <a:off x="6514215" y="3813545"/>
              <a:ext cx="1356678" cy="574158"/>
            </a:xfrm>
            <a:custGeom>
              <a:avLst/>
              <a:gdLst>
                <a:gd name="connsiteX0" fmla="*/ 0 w 1446027"/>
                <a:gd name="connsiteY0" fmla="*/ 574158 h 574158"/>
                <a:gd name="connsiteX1" fmla="*/ 1446027 w 1446027"/>
                <a:gd name="connsiteY1" fmla="*/ 574158 h 574158"/>
                <a:gd name="connsiteX2" fmla="*/ 1446027 w 1446027"/>
                <a:gd name="connsiteY2" fmla="*/ 0 h 57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027" h="574158">
                  <a:moveTo>
                    <a:pt x="0" y="574158"/>
                  </a:moveTo>
                  <a:lnTo>
                    <a:pt x="1446027" y="574158"/>
                  </a:lnTo>
                  <a:lnTo>
                    <a:pt x="1446027" y="0"/>
                  </a:lnTo>
                </a:path>
              </a:pathLst>
            </a:cu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>
              <a:off x="7744932" y="2943239"/>
              <a:ext cx="237744" cy="0"/>
            </a:xfrm>
            <a:prstGeom prst="straightConnector1">
              <a:avLst/>
            </a:prstGeom>
            <a:solidFill>
              <a:srgbClr val="FF0000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15263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5C75169-05EB-47FF-8288-C067EE257BFA}" type="slidenum">
              <a:rPr lang="en-US"/>
              <a:pPr/>
              <a:t>29</a:t>
            </a:fld>
            <a:endParaRPr lang="en-US"/>
          </a:p>
        </p:txBody>
      </p:sp>
      <p:sp>
        <p:nvSpPr>
          <p:cNvPr id="9625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68383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Automated Order Warehouse Picking System Bar Chart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6.11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67" y="1689916"/>
            <a:ext cx="8595266" cy="17390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04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/>
              <a:t>I keep six honest serving-men (they taught me all I knew); their names are What and Why and When and How and Where and Who.</a:t>
            </a:r>
          </a:p>
          <a:p>
            <a:pPr lvl="1"/>
            <a:r>
              <a:rPr lang="en-US" altLang="zh-TW" i="1" dirty="0" smtClean="0"/>
              <a:t>Rudyard Kipling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~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63EBA27-675F-4FF2-A607-AD43B24E254C}" type="slidenum">
              <a:rPr lang="en-US"/>
              <a:pPr/>
              <a:t>30</a:t>
            </a:fld>
            <a:endParaRPr lang="en-US"/>
          </a:p>
        </p:txBody>
      </p:sp>
      <p:sp>
        <p:nvSpPr>
          <p:cNvPr id="105474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36538"/>
            <a:ext cx="8207375" cy="1365250"/>
          </a:xfrm>
          <a:ln/>
        </p:spPr>
        <p:txBody>
          <a:bodyPr/>
          <a:lstStyle/>
          <a:p>
            <a:r>
              <a:rPr lang="en-US"/>
              <a:t>Extended Network Techniques </a:t>
            </a:r>
            <a:br>
              <a:rPr lang="en-US"/>
            </a:br>
            <a:r>
              <a:rPr lang="en-US"/>
              <a:t>to Come Close to Reality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74838"/>
            <a:ext cx="7878763" cy="4221162"/>
          </a:xfrm>
        </p:spPr>
        <p:txBody>
          <a:bodyPr/>
          <a:lstStyle/>
          <a:p>
            <a:r>
              <a:rPr lang="en-US"/>
              <a:t>Laddering</a:t>
            </a:r>
          </a:p>
          <a:p>
            <a:pPr lvl="1"/>
            <a:r>
              <a:rPr lang="en-US"/>
              <a:t>Activities are broken into segments so the following activity can begin sooner and not delay the work.</a:t>
            </a:r>
          </a:p>
          <a:p>
            <a:r>
              <a:rPr lang="en-US"/>
              <a:t>Lags</a:t>
            </a:r>
          </a:p>
          <a:p>
            <a:pPr lvl="1"/>
            <a:r>
              <a:rPr lang="en-US"/>
              <a:t>The minimum amount of time a dependent activity must be delayed to begin or end.</a:t>
            </a:r>
          </a:p>
          <a:p>
            <a:pPr lvl="2"/>
            <a:r>
              <a:rPr lang="en-US"/>
              <a:t>Lengthy activities are broken down to reduce the delay </a:t>
            </a:r>
            <a:br>
              <a:rPr lang="en-US"/>
            </a:br>
            <a:r>
              <a:rPr lang="en-US"/>
              <a:t>in the start of successor activities.</a:t>
            </a:r>
          </a:p>
          <a:p>
            <a:pPr lvl="2"/>
            <a:r>
              <a:rPr lang="en-US"/>
              <a:t>Lags can be used to constrain finish-to-start, start-to-start, finish-to-finish, start-to-finish, or combination relationships.</a:t>
            </a:r>
          </a:p>
        </p:txBody>
      </p:sp>
    </p:spTree>
    <p:extLst>
      <p:ext uri="{BB962C8B-B14F-4D97-AF65-F5344CB8AC3E}">
        <p14:creationId xmlns="" xmlns:p14="http://schemas.microsoft.com/office/powerpoint/2010/main" val="2353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9519AD9-40C2-4398-8D06-CB6670C9F923}" type="slidenum">
              <a:rPr lang="en-US"/>
              <a:pPr/>
              <a:t>31</a:t>
            </a:fld>
            <a:endParaRPr lang="en-US"/>
          </a:p>
        </p:txBody>
      </p:sp>
      <p:sp>
        <p:nvSpPr>
          <p:cNvPr id="97282" name="AutoShape 2"/>
          <p:cNvSpPr>
            <a:spLocks noGrp="1" noChangeArrowheads="1"/>
          </p:cNvSpPr>
          <p:nvPr>
            <p:ph type="title"/>
          </p:nvPr>
        </p:nvSpPr>
        <p:spPr>
          <a:xfrm>
            <a:off x="469900" y="242888"/>
            <a:ext cx="8204200" cy="12319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Example of Laddering Using </a:t>
            </a:r>
            <a:br>
              <a:rPr lang="en-US" sz="2800"/>
            </a:br>
            <a:r>
              <a:rPr lang="en-US" sz="2800"/>
              <a:t>Finish-to-Start Relationship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6.12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687" y="2021193"/>
            <a:ext cx="8048625" cy="2505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92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0B3B467-72CE-439A-8A45-0CB3115A26CF}" type="slidenum">
              <a:rPr lang="en-US"/>
              <a:pPr/>
              <a:t>32</a:t>
            </a:fld>
            <a:endParaRPr lang="en-US"/>
          </a:p>
        </p:txBody>
      </p:sp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Use of Lags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7315200" y="2422525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6.13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7315200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6.14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2286000" y="1325563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Finish-to-Start Relationship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286000" y="2697488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/>
              <a:t>Start-to-Start Relationship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0623" y="1691659"/>
            <a:ext cx="5724525" cy="733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31" y="3063244"/>
            <a:ext cx="5486338" cy="33958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411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3" grpId="0"/>
      <p:bldP spid="983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38337" y="1396334"/>
            <a:ext cx="5267325" cy="486727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569239A-EC26-4E5E-8E11-3CA38A6FD49B}" type="slidenum">
              <a:rPr lang="en-US"/>
              <a:pPr/>
              <a:t>33</a:t>
            </a:fld>
            <a:endParaRPr lang="en-US"/>
          </a:p>
        </p:txBody>
      </p:sp>
      <p:sp>
        <p:nvSpPr>
          <p:cNvPr id="117763" name="AutoShape 3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Use of Lags Cont’d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7315200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6.15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3749675" y="1782763"/>
            <a:ext cx="457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/>
              <a:t>Use of Lags to Reduce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Project Duration</a:t>
            </a:r>
            <a:endParaRPr lang="en-US" sz="1800" b="1" dirty="0"/>
          </a:p>
        </p:txBody>
      </p:sp>
    </p:spTree>
    <p:extLst>
      <p:ext uri="{BB962C8B-B14F-4D97-AF65-F5344CB8AC3E}">
        <p14:creationId xmlns="" xmlns:p14="http://schemas.microsoft.com/office/powerpoint/2010/main" val="270704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250" y="411513"/>
            <a:ext cx="8191500" cy="5934075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128C3FF-F164-4655-83A6-2DC810EB92A4}" type="slidenum">
              <a:rPr lang="en-US"/>
              <a:pPr/>
              <a:t>34</a:t>
            </a:fld>
            <a:endParaRPr lang="en-US"/>
          </a:p>
        </p:txBody>
      </p:sp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>
          <a:xfrm>
            <a:off x="5303838" y="4526268"/>
            <a:ext cx="3340100" cy="9588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000"/>
              <a:t>New Product Development Process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7407275" y="5531776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6.16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61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539CC22-30CB-4292-B49E-56471810FCAA}" type="slidenum">
              <a:rPr lang="en-US"/>
              <a:pPr/>
              <a:t>35</a:t>
            </a:fld>
            <a:endParaRPr lang="en-US"/>
          </a:p>
        </p:txBody>
      </p:sp>
      <p:sp>
        <p:nvSpPr>
          <p:cNvPr id="1064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Use of Lags (cont’d)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7315200" y="2453940"/>
            <a:ext cx="1279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6.17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315200" y="4135438"/>
            <a:ext cx="1279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6.18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7315200" y="5953125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6.19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4756150" y="1904665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Finish-to-Finish </a:t>
            </a:r>
            <a:br>
              <a:rPr lang="en-US" sz="1800" b="1"/>
            </a:br>
            <a:r>
              <a:rPr lang="en-US" sz="1800" b="1"/>
              <a:t>Relationship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4756150" y="3703638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Start-to-Finish </a:t>
            </a:r>
            <a:br>
              <a:rPr lang="en-US" sz="1800" b="1"/>
            </a:br>
            <a:r>
              <a:rPr lang="en-US" sz="1800" b="1"/>
              <a:t>Relationship</a:t>
            </a: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4756150" y="5440363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Combination</a:t>
            </a:r>
            <a:br>
              <a:rPr lang="en-US" sz="1800" b="1"/>
            </a:br>
            <a:r>
              <a:rPr lang="en-US" sz="1800" b="1"/>
              <a:t>Relationship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35" y="1264927"/>
            <a:ext cx="2924175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35" y="3154683"/>
            <a:ext cx="2895600" cy="1543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1635" y="5236008"/>
            <a:ext cx="2971800" cy="1038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691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  <p:bldP spid="106500" grpId="0"/>
      <p:bldP spid="106501" grpId="0"/>
      <p:bldP spid="106505" grpId="0"/>
      <p:bldP spid="106506" grpId="0"/>
      <p:bldP spid="10650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125" y="1182973"/>
            <a:ext cx="7905750" cy="5172075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0316BF3-702F-4941-AEFF-A3978B28CBBD}" type="slidenum">
              <a:rPr lang="en-US"/>
              <a:pPr/>
              <a:t>36</a:t>
            </a:fld>
            <a:endParaRPr lang="en-US"/>
          </a:p>
        </p:txBody>
      </p:sp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Network Using Lags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6.20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54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053EBB7-7DA9-49E4-9F93-32E1C35B6D08}" type="slidenum">
              <a:rPr lang="en-US"/>
              <a:pPr/>
              <a:t>37</a:t>
            </a:fld>
            <a:endParaRPr lang="en-US"/>
          </a:p>
        </p:txBody>
      </p:sp>
      <p:sp>
        <p:nvSpPr>
          <p:cNvPr id="10752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Hammock Activities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Hammock Activity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Spans </a:t>
            </a:r>
            <a:r>
              <a:rPr lang="en-US" dirty="0"/>
              <a:t>over a segment of a project.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Has a duration that is determined after </a:t>
            </a:r>
            <a:r>
              <a:rPr lang="en-US" dirty="0"/>
              <a:t>the network plan is drawn.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Is </a:t>
            </a:r>
            <a:r>
              <a:rPr lang="en-US" dirty="0"/>
              <a:t>used to aggregate </a:t>
            </a:r>
            <a:r>
              <a:rPr lang="en-US" dirty="0" smtClean="0"/>
              <a:t>sections </a:t>
            </a:r>
            <a:r>
              <a:rPr lang="en-US" dirty="0"/>
              <a:t>of the project to facilitate getting </a:t>
            </a:r>
            <a:r>
              <a:rPr lang="en-US" dirty="0" smtClean="0"/>
              <a:t>the </a:t>
            </a:r>
            <a:r>
              <a:rPr lang="en-US" dirty="0"/>
              <a:t>right amount of detail for specific sections </a:t>
            </a:r>
            <a:r>
              <a:rPr lang="en-US" dirty="0" smtClean="0"/>
              <a:t>of </a:t>
            </a:r>
            <a:r>
              <a:rPr lang="en-US" dirty="0"/>
              <a:t>a project</a:t>
            </a:r>
            <a:r>
              <a:rPr lang="en-US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Is </a:t>
            </a:r>
            <a:r>
              <a:rPr lang="en-US" dirty="0"/>
              <a:t>very useful in assigning and controlling </a:t>
            </a:r>
            <a:r>
              <a:rPr lang="en-US" dirty="0" smtClean="0"/>
              <a:t>indirect project </a:t>
            </a:r>
            <a:r>
              <a:rPr lang="en-US" dirty="0"/>
              <a:t>costs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77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A32C8AF-AE68-43AE-B706-BB1A7B5B8F26}" type="slidenum">
              <a:rPr lang="en-US"/>
              <a:pPr/>
              <a:t>38</a:t>
            </a:fld>
            <a:endParaRPr lang="en-US"/>
          </a:p>
        </p:txBody>
      </p:sp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Hammock Activity Example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6.21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987" y="1325903"/>
            <a:ext cx="7820025" cy="434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48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61DCA49-D36E-4E5D-828C-29AEE573D7CC}" type="slidenum">
              <a:rPr lang="en-US"/>
              <a:pPr/>
              <a:t>39</a:t>
            </a:fld>
            <a:endParaRPr lang="en-US"/>
          </a:p>
        </p:txBody>
      </p:sp>
      <p:sp>
        <p:nvSpPr>
          <p:cNvPr id="118788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Key Terms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457200" y="1508125"/>
            <a:ext cx="4206875" cy="356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/>
              <a:t>Activity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Activity-on-arrow (AOA)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Activity-on-node (AON)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Burst activity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Concurrent engineering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Critical path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Early and late </a:t>
            </a:r>
            <a:r>
              <a:rPr lang="en-US" sz="2400" b="1" dirty="0" smtClean="0"/>
              <a:t>times</a:t>
            </a:r>
          </a:p>
          <a:p>
            <a:pPr>
              <a:spcBef>
                <a:spcPct val="20000"/>
              </a:spcBef>
            </a:pPr>
            <a:r>
              <a:rPr lang="en-US" sz="2400" b="1" dirty="0" smtClean="0"/>
              <a:t>Free slack</a:t>
            </a:r>
            <a:endParaRPr lang="en-US" sz="2400" b="1" dirty="0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4755194" y="1508125"/>
            <a:ext cx="3108610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/>
              <a:t>Gantt chart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Hammock activity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Lag relationship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Merge activity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Parallel activity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 smtClean="0"/>
              <a:t>Sensitivity</a:t>
            </a:r>
            <a:endParaRPr lang="en-US" sz="2400" b="1" i="1" dirty="0"/>
          </a:p>
          <a:p>
            <a:pPr>
              <a:spcBef>
                <a:spcPct val="20000"/>
              </a:spcBef>
            </a:pPr>
            <a:r>
              <a:rPr lang="en-US" sz="2400" b="1" dirty="0" smtClean="0"/>
              <a:t>Total slack</a:t>
            </a:r>
            <a:endParaRPr lang="en-US" sz="2400" b="1" i="1" dirty="0"/>
          </a:p>
        </p:txBody>
      </p:sp>
    </p:spTree>
    <p:extLst>
      <p:ext uri="{BB962C8B-B14F-4D97-AF65-F5344CB8AC3E}">
        <p14:creationId xmlns="" xmlns:p14="http://schemas.microsoft.com/office/powerpoint/2010/main" val="389524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/>
      <p:bldP spid="1187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5C4F49E-4AF2-45CD-8A4B-74A5554F13AE}" type="slidenum">
              <a:rPr lang="en-US"/>
              <a:pPr/>
              <a:t>4</a:t>
            </a:fld>
            <a:endParaRPr lang="en-US"/>
          </a:p>
        </p:txBody>
      </p:sp>
      <p:sp>
        <p:nvSpPr>
          <p:cNvPr id="28688" name="AutoShape 104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Developing the Project Plan</a:t>
            </a:r>
          </a:p>
        </p:txBody>
      </p:sp>
      <p:sp>
        <p:nvSpPr>
          <p:cNvPr id="28689" name="Rectangle 10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Project Network</a:t>
            </a:r>
          </a:p>
          <a:p>
            <a:pPr lvl="1"/>
            <a:r>
              <a:rPr lang="en-US"/>
              <a:t>A flow chart that graphically depicts the sequence, interdependencies, and start and finish times of the project job plan of activities that is the </a:t>
            </a:r>
            <a:r>
              <a:rPr lang="en-US" b="1" i="1"/>
              <a:t>critical path</a:t>
            </a:r>
            <a:r>
              <a:rPr lang="en-US"/>
              <a:t> through the network.</a:t>
            </a:r>
          </a:p>
          <a:p>
            <a:pPr lvl="2">
              <a:spcBef>
                <a:spcPct val="30000"/>
              </a:spcBef>
            </a:pPr>
            <a:r>
              <a:rPr lang="en-US"/>
              <a:t>Provides the basis for scheduling labor and equipment.</a:t>
            </a:r>
          </a:p>
          <a:p>
            <a:pPr lvl="2">
              <a:spcBef>
                <a:spcPct val="30000"/>
              </a:spcBef>
            </a:pPr>
            <a:r>
              <a:rPr lang="en-US"/>
              <a:t>Enhances communication among project participants.</a:t>
            </a:r>
          </a:p>
          <a:p>
            <a:pPr lvl="2">
              <a:spcBef>
                <a:spcPct val="30000"/>
              </a:spcBef>
            </a:pPr>
            <a:r>
              <a:rPr lang="en-US"/>
              <a:t>Provides an estimate of the project’s duration.</a:t>
            </a:r>
          </a:p>
          <a:p>
            <a:pPr lvl="2">
              <a:spcBef>
                <a:spcPct val="30000"/>
              </a:spcBef>
            </a:pPr>
            <a:r>
              <a:rPr lang="en-US"/>
              <a:t>Provides a basis for budgeting cash flow.</a:t>
            </a:r>
          </a:p>
          <a:p>
            <a:pPr lvl="2">
              <a:spcBef>
                <a:spcPct val="30000"/>
              </a:spcBef>
            </a:pPr>
            <a:r>
              <a:rPr lang="en-US"/>
              <a:t>Identifies activities that are critical.</a:t>
            </a:r>
          </a:p>
          <a:p>
            <a:pPr lvl="2">
              <a:spcBef>
                <a:spcPct val="30000"/>
              </a:spcBef>
            </a:pPr>
            <a:r>
              <a:rPr lang="en-US"/>
              <a:t>Highlights activities that are “critical” and can not be delayed.</a:t>
            </a:r>
          </a:p>
          <a:p>
            <a:pPr lvl="2">
              <a:spcBef>
                <a:spcPct val="30000"/>
              </a:spcBef>
            </a:pPr>
            <a:r>
              <a:rPr lang="en-US"/>
              <a:t>Help managers get and stay on plan.</a:t>
            </a:r>
          </a:p>
        </p:txBody>
      </p:sp>
    </p:spTree>
    <p:extLst>
      <p:ext uri="{BB962C8B-B14F-4D97-AF65-F5344CB8AC3E}">
        <p14:creationId xmlns="" xmlns:p14="http://schemas.microsoft.com/office/powerpoint/2010/main" val="26603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A32C8AF-AE68-43AE-B706-BB1A7B5B8F26}" type="slidenum">
              <a:rPr lang="en-US"/>
              <a:pPr/>
              <a:t>40</a:t>
            </a:fld>
            <a:endParaRPr lang="en-US"/>
          </a:p>
        </p:txBody>
      </p:sp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4896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Greendale </a:t>
            </a:r>
            <a:r>
              <a:rPr lang="en-US" sz="2800" dirty="0" smtClean="0"/>
              <a:t>Stadium Case</a:t>
            </a:r>
            <a:endParaRPr lang="en-US" sz="2800" dirty="0"/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 smtClean="0">
                <a:solidFill>
                  <a:srgbClr val="006666"/>
                </a:solidFill>
              </a:rPr>
              <a:t>TABLE 6.3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9675" y="1132139"/>
            <a:ext cx="6724650" cy="5057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72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D4A542F-E481-4BF5-A56C-ECBBA47CAB7C}" type="slidenum">
              <a:rPr lang="en-US"/>
              <a:pPr/>
              <a:t>5</a:t>
            </a:fld>
            <a:endParaRPr lang="en-US"/>
          </a:p>
        </p:txBody>
      </p:sp>
      <p:sp>
        <p:nvSpPr>
          <p:cNvPr id="81924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FFFFCC"/>
                </a:solidFill>
                <a:effectLst/>
              </a:rPr>
              <a:t>WBS/Work Packages to Network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8287" y="1160112"/>
            <a:ext cx="6067425" cy="5286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79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215239F-199E-4644-BC04-794058D8694C}" type="slidenum">
              <a:rPr lang="en-US"/>
              <a:pPr/>
              <a:t>6</a:t>
            </a:fld>
            <a:endParaRPr lang="en-US"/>
          </a:p>
        </p:txBody>
      </p:sp>
      <p:sp>
        <p:nvSpPr>
          <p:cNvPr id="114690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822325"/>
          </a:xfrm>
          <a:ln/>
        </p:spPr>
        <p:txBody>
          <a:bodyPr/>
          <a:lstStyle/>
          <a:p>
            <a:r>
              <a:rPr lang="en-US"/>
              <a:t>WBS/Work Package to Network (cont’d)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6858000" y="6172200"/>
            <a:ext cx="182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6.1 (cont’d)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613" y="1221073"/>
            <a:ext cx="6773192" cy="49941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19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2579B00-7B8C-44F8-9085-11D498FDF0A8}" type="slidenum">
              <a:rPr lang="en-US"/>
              <a:pPr/>
              <a:t>7</a:t>
            </a:fld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rot="-1800000">
            <a:off x="6757988" y="3173413"/>
            <a:ext cx="927100" cy="536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Constructing a Project Network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5563"/>
            <a:ext cx="5318125" cy="477043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Terminology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Activity:</a:t>
            </a:r>
            <a:r>
              <a:rPr lang="en-US" dirty="0"/>
              <a:t> an element of the project that requires time.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Merge Activity:</a:t>
            </a:r>
            <a:r>
              <a:rPr lang="en-US" dirty="0"/>
              <a:t> an activity that has two or more preceding activities on which it depends.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Parallel (Concurrent) Activities:</a:t>
            </a:r>
            <a:r>
              <a:rPr lang="en-US" dirty="0"/>
              <a:t> Activities that can occur independently and, if desired, </a:t>
            </a:r>
            <a:r>
              <a:rPr lang="en-US" dirty="0" smtClean="0"/>
              <a:t>not </a:t>
            </a:r>
            <a:r>
              <a:rPr lang="en-US" dirty="0"/>
              <a:t>at the same time.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126163" y="2022475"/>
            <a:ext cx="639762" cy="547688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7772400" y="4527550"/>
            <a:ext cx="639763" cy="547688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7772400" y="3143250"/>
            <a:ext cx="639763" cy="547688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D</a:t>
            </a: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6765925" y="2562225"/>
            <a:ext cx="1006475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6675438" y="3611563"/>
            <a:ext cx="1096962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126163" y="3143250"/>
            <a:ext cx="639762" cy="547688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B</a:t>
            </a:r>
          </a:p>
        </p:txBody>
      </p:sp>
    </p:spTree>
    <p:extLst>
      <p:ext uri="{BB962C8B-B14F-4D97-AF65-F5344CB8AC3E}">
        <p14:creationId xmlns="" xmlns:p14="http://schemas.microsoft.com/office/powerpoint/2010/main" val="390683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1" grpId="0" animBg="1"/>
      <p:bldP spid="83971" grpId="0" build="p" autoUpdateAnimBg="0"/>
      <p:bldP spid="83972" grpId="0" animBg="1"/>
      <p:bldP spid="83973" grpId="0" animBg="1"/>
      <p:bldP spid="83975" grpId="0" animBg="1"/>
      <p:bldP spid="83976" grpId="0" animBg="1"/>
      <p:bldP spid="83980" grpId="0" animBg="1"/>
      <p:bldP spid="839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05ABBFD-E8B5-424B-AB67-489BDCA5C7DE}" type="slidenum">
              <a:rPr lang="en-US"/>
              <a:pPr/>
              <a:t>8</a:t>
            </a:fld>
            <a:endParaRPr lang="en-US"/>
          </a:p>
        </p:txBody>
      </p:sp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Constructing a Project Network (cont’d)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61325" cy="4876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Terminology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Path:</a:t>
            </a:r>
            <a:r>
              <a:rPr lang="en-US" dirty="0"/>
              <a:t> a sequence of connected, dependent activities.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Critical path:</a:t>
            </a:r>
            <a:r>
              <a:rPr lang="en-US" dirty="0"/>
              <a:t> the longest path through the activity network that allows for the completion of all project-related activities; the shortest expected time in which the entire project can be completed. Delays on the critical path will delay completion of the entire project.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rot="-1800000">
            <a:off x="4870450" y="5389563"/>
            <a:ext cx="927100" cy="536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501900" y="5383213"/>
            <a:ext cx="639763" cy="547687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4238625" y="5383213"/>
            <a:ext cx="639763" cy="547687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B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5884863" y="5383213"/>
            <a:ext cx="639762" cy="547687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D</a:t>
            </a:r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 rot="-1032830">
            <a:off x="3802063" y="4438650"/>
            <a:ext cx="1930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 rot="-1800000">
            <a:off x="3221038" y="5389563"/>
            <a:ext cx="927100" cy="536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458788" y="6292850"/>
            <a:ext cx="5667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(Assumes that minimum of A + B &gt; minimum of C in length of times to complete activities.)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051175" y="4449763"/>
            <a:ext cx="639763" cy="547687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</p:spTree>
    <p:extLst>
      <p:ext uri="{BB962C8B-B14F-4D97-AF65-F5344CB8AC3E}">
        <p14:creationId xmlns="" xmlns:p14="http://schemas.microsoft.com/office/powerpoint/2010/main" val="2444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DB55893-69B5-4200-A05E-C3DC80AADE47}" type="slidenum">
              <a:rPr lang="en-US"/>
              <a:pPr/>
              <a:t>9</a:t>
            </a:fld>
            <a:endParaRPr lang="en-US"/>
          </a:p>
        </p:txBody>
      </p:sp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Constructing a Project Network (cont’d)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61325" cy="48768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b="1" dirty="0"/>
              <a:t>Event:</a:t>
            </a:r>
            <a:r>
              <a:rPr lang="en-US" dirty="0"/>
              <a:t> a point in time when an activity is started </a:t>
            </a:r>
            <a:br>
              <a:rPr lang="en-US" dirty="0"/>
            </a:br>
            <a:r>
              <a:rPr lang="en-US" dirty="0"/>
              <a:t>or completed. It does not consume time.</a:t>
            </a:r>
          </a:p>
          <a:p>
            <a:pPr lvl="1"/>
            <a:r>
              <a:rPr lang="en-US" b="1" dirty="0"/>
              <a:t>Burst Activity:</a:t>
            </a:r>
            <a:r>
              <a:rPr lang="en-US" dirty="0"/>
              <a:t> an activity that has more than one activity immediately following it (more than one dependency arrow flowing from it).</a:t>
            </a:r>
          </a:p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Activity-on-Node (AON)</a:t>
            </a:r>
          </a:p>
          <a:p>
            <a:pPr lvl="2"/>
            <a:r>
              <a:rPr lang="en-US" dirty="0"/>
              <a:t>Uses a node to depict an activity.</a:t>
            </a:r>
          </a:p>
          <a:p>
            <a:pPr lvl="1"/>
            <a:r>
              <a:rPr lang="en-US" dirty="0"/>
              <a:t>Activity-on-Arrow (AOA)</a:t>
            </a:r>
          </a:p>
          <a:p>
            <a:pPr lvl="2"/>
            <a:r>
              <a:rPr lang="en-US" dirty="0"/>
              <a:t>Uses an arrow to depict an activity.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 rot="1800000" flipH="1">
            <a:off x="6757988" y="4567238"/>
            <a:ext cx="927100" cy="536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 flipH="1">
            <a:off x="7772400" y="3429000"/>
            <a:ext cx="639763" cy="547688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B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 flipH="1">
            <a:off x="7772400" y="5678488"/>
            <a:ext cx="639763" cy="547687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D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 flipH="1">
            <a:off x="6126163" y="4548188"/>
            <a:ext cx="639762" cy="547687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 flipH="1">
            <a:off x="7772400" y="4537075"/>
            <a:ext cx="639763" cy="547688"/>
          </a:xfrm>
          <a:prstGeom prst="rect">
            <a:avLst/>
          </a:prstGeom>
          <a:solidFill>
            <a:srgbClr val="D4EFFD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 flipH="1">
            <a:off x="6765925" y="3967163"/>
            <a:ext cx="1006475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 flipH="1" flipV="1">
            <a:off x="6765925" y="5097463"/>
            <a:ext cx="1006475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57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</TotalTime>
  <Words>1208</Words>
  <Application>Microsoft Office PowerPoint</Application>
  <PresentationFormat>如螢幕大小 (4:3)</PresentationFormat>
  <Paragraphs>286</Paragraphs>
  <Slides>40</Slides>
  <Notes>38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Project Management 6e. - Gray and Larson</vt:lpstr>
      <vt:lpstr>投影片 1</vt:lpstr>
      <vt:lpstr>Where We Are Now</vt:lpstr>
      <vt:lpstr>投影片 3</vt:lpstr>
      <vt:lpstr>Developing the Project Plan</vt:lpstr>
      <vt:lpstr>WBS/Work Packages to Network</vt:lpstr>
      <vt:lpstr>WBS/Work Package to Network (cont’d)</vt:lpstr>
      <vt:lpstr>Constructing a Project Network</vt:lpstr>
      <vt:lpstr>Constructing a Project Network (cont’d)</vt:lpstr>
      <vt:lpstr>Constructing a Project Network (cont’d)</vt:lpstr>
      <vt:lpstr>Basic Rules to Follow in Developing  Project Networks</vt:lpstr>
      <vt:lpstr>Activity-on-Node Fundamentals</vt:lpstr>
      <vt:lpstr>Activity-on-Node Fundamentals (cont’d)</vt:lpstr>
      <vt:lpstr>Figure 6-3. Task Dependency Types</vt:lpstr>
      <vt:lpstr>Network Information</vt:lpstr>
      <vt:lpstr>Automate Warehouse—Partial Network</vt:lpstr>
      <vt:lpstr>Automated Warehouse—Complete Network</vt:lpstr>
      <vt:lpstr>Network Computation Process</vt:lpstr>
      <vt:lpstr>Network Information</vt:lpstr>
      <vt:lpstr>Activity-on-Node Network</vt:lpstr>
      <vt:lpstr>Activity-on-Node Network Forward Pass</vt:lpstr>
      <vt:lpstr>Forward Pass Computation</vt:lpstr>
      <vt:lpstr>Activity-on-Node Network Backward Pass</vt:lpstr>
      <vt:lpstr>Backward Pass Computation</vt:lpstr>
      <vt:lpstr>Determining Free Slack (or Float)</vt:lpstr>
      <vt:lpstr>Forward and Backward Passes Completed with Slack Times</vt:lpstr>
      <vt:lpstr>Practical Considerations</vt:lpstr>
      <vt:lpstr>Network Logic Errors: Illogical Loop</vt:lpstr>
      <vt:lpstr>Automated Warehouse Order Picking System Network</vt:lpstr>
      <vt:lpstr>Automated Order Warehouse Picking System Bar Chart</vt:lpstr>
      <vt:lpstr>Extended Network Techniques  to Come Close to Reality</vt:lpstr>
      <vt:lpstr>Example of Laddering Using  Finish-to-Start Relationship</vt:lpstr>
      <vt:lpstr>Use of Lags</vt:lpstr>
      <vt:lpstr>Use of Lags Cont’d</vt:lpstr>
      <vt:lpstr>New Product Development Process</vt:lpstr>
      <vt:lpstr>Use of Lags (cont’d)</vt:lpstr>
      <vt:lpstr>Network Using Lags</vt:lpstr>
      <vt:lpstr>Hammock Activities</vt:lpstr>
      <vt:lpstr>Hammock Activity Example</vt:lpstr>
      <vt:lpstr>Key Terms</vt:lpstr>
      <vt:lpstr>Greendale Stadium Case</vt:lpstr>
    </vt:vector>
  </TitlesOfParts>
  <Manager>Wanda Zeman</Manager>
  <Company>The McGraw-Hill Companies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6</dc:subject>
  <dc:creator>Charlie Cook - ccook@uwa.edu</dc:creator>
  <cp:lastModifiedBy>ASUS</cp:lastModifiedBy>
  <cp:revision>63</cp:revision>
  <cp:lastPrinted>1601-01-01T00:00:00Z</cp:lastPrinted>
  <dcterms:created xsi:type="dcterms:W3CDTF">1901-01-01T06:00:00Z</dcterms:created>
  <dcterms:modified xsi:type="dcterms:W3CDTF">2015-05-01T13:11:28Z</dcterms:modified>
</cp:coreProperties>
</file>