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7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109" autoAdjust="0"/>
    <p:restoredTop sz="94660"/>
  </p:normalViewPr>
  <p:slideViewPr>
    <p:cSldViewPr showGuides="1">
      <p:cViewPr varScale="1">
        <p:scale>
          <a:sx n="125" d="100"/>
          <a:sy n="125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909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021D51A-B140-41D8-B455-79292309F0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40B95-B069-4EA7-820E-2AEAA58D464A}" type="slidenum">
              <a:rPr lang="en-US"/>
              <a:pPr/>
              <a:t>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1A36-398C-497C-AAE8-DBBF974F64C5}" type="slidenum">
              <a:rPr lang="en-US"/>
              <a:pPr/>
              <a:t>10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53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D433-2810-4BCB-AA41-B3DDEE6CAABF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10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F0BFD-D23B-4119-993C-F8114F3F4622}" type="slidenum">
              <a:rPr lang="en-US"/>
              <a:pPr/>
              <a:t>12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31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1FE72-8A07-45C7-AAA5-4B219FDC5748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CC4D8-F43B-436A-8C45-C502B88CEF43}" type="slidenum">
              <a:rPr lang="en-US"/>
              <a:pPr/>
              <a:t>14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18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3E61F-6792-4EF4-96AF-B449E92A91F5}" type="slidenum">
              <a:rPr lang="en-US"/>
              <a:pPr/>
              <a:t>15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454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D3F75-C85C-4759-8EA0-A2BA2A11B56D}" type="slidenum">
              <a:rPr lang="en-US"/>
              <a:pPr/>
              <a:t>16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916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37CCD-3999-450A-A336-C6AAC118D18F}" type="slidenum">
              <a:rPr lang="en-US"/>
              <a:pPr/>
              <a:t>17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622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E57A8-9E55-40C6-9CEA-39F061F86D80}" type="slidenum">
              <a:rPr lang="en-US"/>
              <a:pPr/>
              <a:t>18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115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2189A-2C21-4764-927A-42D10C846915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8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7EBCA-9187-473C-8004-EA4FB1DD9323}" type="slidenum">
              <a:rPr lang="en-US"/>
              <a:pPr/>
              <a:t>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71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32144-8055-4E19-9604-974CA56E92FF}" type="slidenum">
              <a:rPr lang="en-US"/>
              <a:pPr/>
              <a:t>20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1980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41F8A-30BA-4596-B1B6-9EAC662E045A}" type="slidenum">
              <a:rPr lang="en-US"/>
              <a:pPr/>
              <a:t>21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1910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456DF-A4E7-4B07-933C-8AF9F762E4BF}" type="slidenum">
              <a:rPr lang="en-US"/>
              <a:pPr/>
              <a:t>22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89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5A783-DD7A-4869-995F-A31E06C58CC7}" type="slidenum">
              <a:rPr lang="en-US"/>
              <a:pPr/>
              <a:t>23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993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4BBB5-CC6D-45EE-97EB-57F6197A2DF9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0841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48364-EF87-468E-9AA8-51D50CB7673B}" type="slidenum">
              <a:rPr lang="en-US"/>
              <a:pPr/>
              <a:t>25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4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2C38A-9B10-4FB4-BB76-FA5EC890E70B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167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A475C-866E-47E0-A9C8-DC8FED88B453}" type="slidenum">
              <a:rPr lang="en-US"/>
              <a:pPr/>
              <a:t>27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68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0DDC2-8ADB-4BF4-8F57-D832F15E7298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488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00CD1-5AEB-442F-87CA-A17C2F6B3106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57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E7C6C-01C3-41D6-8056-D0192097C05A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073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0FB29-77C1-475A-97A7-7F93B861EF07}" type="slidenum">
              <a:rPr lang="en-US"/>
              <a:pPr/>
              <a:t>30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547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860E4-EADF-4184-BFF5-34FB827159D3}" type="slidenum">
              <a:rPr lang="en-US"/>
              <a:pPr/>
              <a:t>31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506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AE172-1545-43C8-97CB-4B3CB1974626}" type="slidenum">
              <a:rPr lang="en-US"/>
              <a:pPr/>
              <a:t>32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190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025BA-C5CB-4775-AE93-379B91E0BC29}" type="slidenum">
              <a:rPr lang="en-US"/>
              <a:pPr/>
              <a:t>33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064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C215D-1020-4951-90DE-328690262570}" type="slidenum">
              <a:rPr lang="en-US"/>
              <a:pPr/>
              <a:t>34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447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FBDEF-D03E-44F9-8D3D-F5D8550185AD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2825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7EE8D-EF31-4C97-AC25-9AF7D76D2878}" type="slidenum">
              <a:rPr lang="en-US"/>
              <a:pPr/>
              <a:t>36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868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E77C0-6F16-4FFA-AB92-5598F55F17D2}" type="slidenum">
              <a:rPr lang="en-US"/>
              <a:pPr/>
              <a:t>37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517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C88CC-FE01-473E-880A-CF02682C55AD}" type="slidenum">
              <a:rPr lang="en-US"/>
              <a:pPr/>
              <a:t>38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0945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F6A8E-BDA1-4C9E-9FF7-DE9F0BD2ED9F}" type="slidenum">
              <a:rPr lang="en-US"/>
              <a:pPr/>
              <a:t>39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160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6BB8D-A5CC-41DC-81CD-84E07FAC1F94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472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F22C5-D651-4CCF-A9A9-2FDD4E8E3474}" type="slidenum">
              <a:rPr lang="en-US"/>
              <a:pPr/>
              <a:t>40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6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3C2B7-070F-41B1-AB01-B302AF5FF2F0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8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D2E27-5324-470F-B438-734E924D2C83}" type="slidenum">
              <a:rPr lang="en-US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867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1A36-398C-497C-AAE8-DBBF974F64C5}" type="slidenum">
              <a:rPr lang="en-US"/>
              <a:pPr/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53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C7BEC-69E5-4925-A12D-7F279ACA25E2}" type="slidenum">
              <a:rPr lang="en-US"/>
              <a:pPr/>
              <a:t>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73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B01A7-F1D2-4E76-9E2E-99D426926ED9}" type="slidenum">
              <a:rPr lang="en-US"/>
              <a:pPr/>
              <a:t>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0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 Risk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SEVEN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EF3FA48-1642-44EC-9D9D-6F06269FB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6423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BFE0C7-E123-4A50-BB47-B05A930F66BA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Risk Assessment</a:t>
            </a:r>
          </a:p>
          <a:p>
            <a:pPr lvl="1"/>
            <a:r>
              <a:rPr lang="en-US" dirty="0"/>
              <a:t>Scenario analysis for event probability and impact</a:t>
            </a:r>
          </a:p>
          <a:p>
            <a:pPr lvl="1"/>
            <a:r>
              <a:rPr lang="en-US" dirty="0"/>
              <a:t>Risk assessment matrix</a:t>
            </a:r>
          </a:p>
          <a:p>
            <a:pPr lvl="1"/>
            <a:r>
              <a:rPr lang="en-US" dirty="0"/>
              <a:t>Failure Mode and Effects Analysis (FMEA)</a:t>
            </a:r>
          </a:p>
          <a:p>
            <a:pPr lvl="1"/>
            <a:r>
              <a:rPr lang="en-US" dirty="0"/>
              <a:t>Probability analysis </a:t>
            </a:r>
          </a:p>
          <a:p>
            <a:pPr lvl="2"/>
            <a:r>
              <a:rPr lang="en-US" dirty="0"/>
              <a:t>Decision trees, NPV, and PERT</a:t>
            </a:r>
          </a:p>
          <a:p>
            <a:pPr lvl="1"/>
            <a:r>
              <a:rPr lang="en-US" dirty="0" err="1"/>
              <a:t>Semiquantitative</a:t>
            </a:r>
            <a:r>
              <a:rPr lang="en-US" dirty="0"/>
              <a:t> scenario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726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ADD1CEF-54E7-4956-93D8-87589D9EDBB0}" type="slidenum">
              <a:rPr lang="en-US"/>
              <a:pPr/>
              <a:t>11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50825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Defined Conditions for Impact Scales of a Risk on Major Project Objectives (Examples for negative impacts only)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2709" name="Picture 5" descr="07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47825"/>
            <a:ext cx="8137525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84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DB9644-656D-40E5-B3EA-DB4C9D01E2C7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Assessment Form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3733" name="Picture 5" descr="07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188" y="1508125"/>
            <a:ext cx="817403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74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9DA0B90-D022-4C85-AAB4-FB45F68DEF1C}" type="slidenum">
              <a:rPr lang="en-US"/>
              <a:pPr/>
              <a:t>13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Severity Matrix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14400" y="1173163"/>
            <a:ext cx="735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/>
              <a:t>Failure Mode and Effects Analysis (FMEA)</a:t>
            </a:r>
            <a:br>
              <a:rPr lang="en-US" sz="2000" b="1"/>
            </a:br>
            <a:r>
              <a:rPr lang="en-US" sz="2000"/>
              <a:t>Impact </a:t>
            </a:r>
            <a:r>
              <a:rPr lang="en-US" sz="2000">
                <a:cs typeface="Arial" panose="020B0604020202020204" pitchFamily="34" charset="0"/>
              </a:rPr>
              <a:t>× </a:t>
            </a:r>
            <a:r>
              <a:rPr lang="en-US" sz="2000"/>
              <a:t>Probability </a:t>
            </a:r>
            <a:r>
              <a:rPr lang="en-US" sz="2000">
                <a:cs typeface="Arial" panose="020B0604020202020204" pitchFamily="34" charset="0"/>
              </a:rPr>
              <a:t>×</a:t>
            </a:r>
            <a:r>
              <a:rPr lang="en-US" sz="2000"/>
              <a:t> Detection = Risk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6826616"/>
              </p:ext>
            </p:extLst>
          </p:nvPr>
        </p:nvGraphicFramePr>
        <p:xfrm>
          <a:off x="1450633" y="1965976"/>
          <a:ext cx="4511025" cy="4226535"/>
        </p:xfrm>
        <a:graphic>
          <a:graphicData uri="http://schemas.openxmlformats.org/drawingml/2006/table">
            <a:tbl>
              <a:tblPr firstRow="1" bandRow="1"/>
              <a:tblGrid>
                <a:gridCol w="902205"/>
                <a:gridCol w="902205"/>
                <a:gridCol w="902205"/>
                <a:gridCol w="902205"/>
                <a:gridCol w="902205"/>
              </a:tblGrid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User Backlash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Interface problems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System freezing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Hardware </a:t>
                      </a:r>
                      <a:r>
                        <a:rPr lang="en-US" sz="1200" b="1" dirty="0" err="1" smtClean="0"/>
                        <a:t>malfunc-tioning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11817" y="3915185"/>
            <a:ext cx="164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Likelihood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91854" y="6355048"/>
            <a:ext cx="81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Impact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217902" y="3703317"/>
            <a:ext cx="25424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Red zone (major risk</a:t>
            </a:r>
            <a:r>
              <a:rPr lang="en-US" sz="1400" b="1" dirty="0" smtClean="0"/>
              <a:t>)</a:t>
            </a:r>
          </a:p>
          <a:p>
            <a:r>
              <a:rPr lang="en-US" sz="1400" b="1" dirty="0"/>
              <a:t>Yellow zone (moderate risk</a:t>
            </a:r>
            <a:r>
              <a:rPr lang="en-US" sz="1400" b="1" dirty="0" smtClean="0"/>
              <a:t>)</a:t>
            </a:r>
          </a:p>
          <a:p>
            <a:r>
              <a:rPr lang="en-US" sz="1400" b="1" dirty="0"/>
              <a:t>Green zone (minor risk)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66984" y="2253000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5390599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173520" y="3150332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480561" y="6206649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177871" y="3990341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3613447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166985" y="4800585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2742886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166985" y="5636243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1780935" y="6178714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12844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746A682-9FB6-4053-AC4C-E223FAE56E78}" type="slidenum">
              <a:rPr lang="en-US"/>
              <a:pPr/>
              <a:t>14</a:t>
            </a:fld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 (cont’d)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Risk Response Development</a:t>
            </a:r>
          </a:p>
          <a:p>
            <a:pPr lvl="1"/>
            <a:r>
              <a:rPr lang="en-US" dirty="0"/>
              <a:t>Mitigating Risk</a:t>
            </a:r>
          </a:p>
          <a:p>
            <a:pPr lvl="2"/>
            <a:r>
              <a:rPr lang="en-US" dirty="0"/>
              <a:t>Reducing the likelihood an adverse event will occur.</a:t>
            </a:r>
          </a:p>
          <a:p>
            <a:pPr lvl="2"/>
            <a:r>
              <a:rPr lang="en-US" dirty="0"/>
              <a:t>Reducing impact of adverse event.</a:t>
            </a:r>
          </a:p>
          <a:p>
            <a:pPr lvl="1"/>
            <a:r>
              <a:rPr lang="en-US" dirty="0"/>
              <a:t>Avoiding Risk</a:t>
            </a:r>
          </a:p>
          <a:p>
            <a:pPr lvl="2"/>
            <a:r>
              <a:rPr lang="en-US" dirty="0"/>
              <a:t>Changing the project plan to eliminate the risk or condition.</a:t>
            </a:r>
          </a:p>
          <a:p>
            <a:pPr lvl="1"/>
            <a:r>
              <a:rPr lang="en-US" dirty="0"/>
              <a:t>Transferring Risk</a:t>
            </a:r>
          </a:p>
          <a:p>
            <a:pPr lvl="2"/>
            <a:r>
              <a:rPr lang="en-US" dirty="0"/>
              <a:t>Paying a premium to pass the risk to another party.</a:t>
            </a:r>
          </a:p>
          <a:p>
            <a:pPr lvl="2"/>
            <a:r>
              <a:rPr lang="en-US" dirty="0"/>
              <a:t>Requiring Build-Own-Operate-Transfer (BOOT) provisions.</a:t>
            </a:r>
          </a:p>
          <a:p>
            <a:pPr lvl="1"/>
            <a:r>
              <a:rPr lang="en-US" dirty="0"/>
              <a:t>Retaining Risk</a:t>
            </a:r>
          </a:p>
          <a:p>
            <a:pPr lvl="2"/>
            <a:r>
              <a:rPr lang="en-US" dirty="0"/>
              <a:t>Making a conscious decision to accept the risk.</a:t>
            </a:r>
          </a:p>
        </p:txBody>
      </p:sp>
    </p:spTree>
    <p:extLst>
      <p:ext uri="{BB962C8B-B14F-4D97-AF65-F5344CB8AC3E}">
        <p14:creationId xmlns:p14="http://schemas.microsoft.com/office/powerpoint/2010/main" xmlns="" val="219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BC8A6FD-3181-497F-9F77-02274E8361D8}" type="slidenum">
              <a:rPr lang="en-US"/>
              <a:pPr/>
              <a:t>15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Contingency Planning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Contingency Plan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An alternative plan that will be used if a possible foreseen risk event actually occurs.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 plan of actions that will reduce or mitigate the negative impact (consequences) of a risk event.</a:t>
            </a:r>
          </a:p>
          <a:p>
            <a:pPr>
              <a:spcBef>
                <a:spcPct val="50000"/>
              </a:spcBef>
            </a:pPr>
            <a:r>
              <a:rPr lang="en-US" dirty="0"/>
              <a:t>Risks of Not Having a Contingency Plan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Having no plan may slow managerial response.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Decisions made under pressure can be potentially dangerous and costly.</a:t>
            </a:r>
          </a:p>
        </p:txBody>
      </p:sp>
    </p:spTree>
    <p:extLst>
      <p:ext uri="{BB962C8B-B14F-4D97-AF65-F5344CB8AC3E}">
        <p14:creationId xmlns:p14="http://schemas.microsoft.com/office/powerpoint/2010/main" xmlns="" val="2945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37DA13F-FD99-4391-BBDC-1BA14E77ACC6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1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Response Matrix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50533" name="Picture 5" descr="07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1822450"/>
            <a:ext cx="8412163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59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9F7C3C4-5700-4B84-B7E6-ACC2EFF46196}" type="slidenum">
              <a:rPr lang="en-US"/>
              <a:pPr/>
              <a:t>17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and Contingency Planning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Risks</a:t>
            </a:r>
          </a:p>
          <a:p>
            <a:pPr lvl="1"/>
            <a:r>
              <a:rPr lang="en-US" dirty="0"/>
              <a:t>Backup strategies if chosen technology fails.</a:t>
            </a:r>
          </a:p>
          <a:p>
            <a:pPr lvl="1"/>
            <a:r>
              <a:rPr lang="en-US" dirty="0"/>
              <a:t>Assessing whether technical uncertainties </a:t>
            </a:r>
            <a:br>
              <a:rPr lang="en-US" dirty="0"/>
            </a:br>
            <a:r>
              <a:rPr lang="en-US" dirty="0"/>
              <a:t>can be resolved.</a:t>
            </a:r>
          </a:p>
          <a:p>
            <a:r>
              <a:rPr lang="en-US" dirty="0"/>
              <a:t>Schedule Risks</a:t>
            </a:r>
          </a:p>
          <a:p>
            <a:pPr lvl="1"/>
            <a:r>
              <a:rPr lang="en-US" dirty="0"/>
              <a:t>Use of slack increases the risk of a late project finish.</a:t>
            </a:r>
          </a:p>
          <a:p>
            <a:pPr lvl="1"/>
            <a:r>
              <a:rPr lang="en-US" dirty="0"/>
              <a:t>Imposed duration dates (absolute project finish date)</a:t>
            </a:r>
          </a:p>
          <a:p>
            <a:pPr lvl="1"/>
            <a:r>
              <a:rPr lang="en-US" dirty="0"/>
              <a:t>Compression of project schedules due to a shortened project duration date.</a:t>
            </a:r>
          </a:p>
        </p:txBody>
      </p:sp>
    </p:spTree>
    <p:extLst>
      <p:ext uri="{BB962C8B-B14F-4D97-AF65-F5344CB8AC3E}">
        <p14:creationId xmlns:p14="http://schemas.microsoft.com/office/powerpoint/2010/main" xmlns="" val="41875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8E98011-C6C0-4F66-A5F6-99B35AE62560}" type="slidenum">
              <a:rPr lang="en-US"/>
              <a:pPr/>
              <a:t>18</a:t>
            </a:fld>
            <a:endParaRPr lang="en-US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and Contingency Planning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Costs Risks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Time/cost dependency links: costs increase when problems take longer to solve than expected.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Price </a:t>
            </a:r>
            <a:r>
              <a:rPr lang="en-US" dirty="0"/>
              <a:t>protection risks (a rise in input costs) increase if the duration of a project is increased.</a:t>
            </a:r>
          </a:p>
          <a:p>
            <a:pPr>
              <a:spcBef>
                <a:spcPct val="30000"/>
              </a:spcBef>
            </a:pPr>
            <a:r>
              <a:rPr lang="en-US" dirty="0"/>
              <a:t>Funding Risks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Changes in the supply of funds for the project can dramatically affect the likelihood of implementation or successful completion of a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3983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D7727C5-B78A-4C0A-AC02-0167D95C28A3}" type="slidenum">
              <a:rPr lang="en-US"/>
              <a:pPr/>
              <a:t>19</a:t>
            </a:fld>
            <a:endParaRPr lang="en-US"/>
          </a:p>
        </p:txBody>
      </p:sp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Opportunity Management Tactics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Exploit</a:t>
            </a:r>
          </a:p>
          <a:p>
            <a:pPr lvl="1"/>
            <a:r>
              <a:rPr lang="en-US" sz="2000" dirty="0"/>
              <a:t>Seeking to eliminate the uncertainty associated with an opportunity to ensure that it definitely happens.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000" dirty="0"/>
              <a:t>Allocating some or all of the ownership of an opportunity to another party who is best able to capture the opportunity for the benefit of the project.</a:t>
            </a:r>
          </a:p>
          <a:p>
            <a:r>
              <a:rPr lang="en-US" sz="2400" dirty="0"/>
              <a:t>Enhance</a:t>
            </a:r>
          </a:p>
          <a:p>
            <a:pPr lvl="1"/>
            <a:r>
              <a:rPr lang="en-US" sz="2000" dirty="0"/>
              <a:t>Taking action to increase the probability and/or the positive impact of an opportunity.</a:t>
            </a:r>
          </a:p>
          <a:p>
            <a:r>
              <a:rPr lang="en-US" sz="2400" dirty="0"/>
              <a:t>Accept</a:t>
            </a:r>
          </a:p>
          <a:p>
            <a:pPr lvl="1"/>
            <a:r>
              <a:rPr lang="en-US" sz="2000" dirty="0"/>
              <a:t>Being willing to take advantage of an opportunity if it occurs, but not taking action to pursue it.</a:t>
            </a:r>
          </a:p>
        </p:txBody>
      </p:sp>
    </p:spTree>
    <p:extLst>
      <p:ext uri="{BB962C8B-B14F-4D97-AF65-F5344CB8AC3E}">
        <p14:creationId xmlns:p14="http://schemas.microsoft.com/office/powerpoint/2010/main" xmlns="" val="15252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C902F7D-BFED-4342-A183-8F4C8554EAAE}" type="slidenum">
              <a:rPr lang="en-US"/>
              <a:pPr/>
              <a:t>2</a:t>
            </a:fld>
            <a:endParaRPr lang="en-US"/>
          </a:p>
        </p:txBody>
      </p:sp>
      <p:sp>
        <p:nvSpPr>
          <p:cNvPr id="14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75" y="1571625"/>
            <a:ext cx="8553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661F1F1-218A-4540-948F-50BA50F6C785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Contingency Funding and Time Buffers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Funds</a:t>
            </a:r>
          </a:p>
          <a:p>
            <a:pPr lvl="1"/>
            <a:r>
              <a:rPr lang="en-US" dirty="0"/>
              <a:t>Funds to cover project risks</a:t>
            </a:r>
            <a:r>
              <a:rPr lang="en-US" dirty="0">
                <a:cs typeface="Arial" panose="020B0604020202020204" pitchFamily="34" charset="0"/>
              </a:rPr>
              <a:t>—identified and unknown.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Size of funds reflects overall risk of a project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Budget reserves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Are linked to the identified risks of specific work packages.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Management reserves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Are large funds to be used to cover major unforeseen risks (e.g., change in project scope) of the total project.</a:t>
            </a:r>
          </a:p>
          <a:p>
            <a:r>
              <a:rPr lang="en-US" dirty="0">
                <a:cs typeface="Arial" panose="020B0604020202020204" pitchFamily="34" charset="0"/>
              </a:rPr>
              <a:t>Time Buffers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Amounts of time used to compensate for unplanned delays in the project schedule.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Severe risk, merge, noncritical, and scarce resource activities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3499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168D02-07F7-4CC8-BABA-C1328E0623E2}" type="slidenum">
              <a:rPr lang="en-US"/>
              <a:pPr/>
              <a:t>21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Contingency Fund Estimate ($000s)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450" y="1600220"/>
            <a:ext cx="7277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1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129BF91-C372-4FFE-9236-EF0AA28E1F9C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 (cont’d)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Step 4: Risk Response Control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Risk control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Execution of the risk response strategy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Monitoring of triggering events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Initiating contingency plans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Watching for new risks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Establishing a Change Management System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Monitoring, tracking, and reporting risk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Fostering an open organization environment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Repeating risk identification/assessment exercises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Assigning and documenting responsibility for managing risk</a:t>
            </a:r>
          </a:p>
        </p:txBody>
      </p:sp>
    </p:spTree>
    <p:extLst>
      <p:ext uri="{BB962C8B-B14F-4D97-AF65-F5344CB8AC3E}">
        <p14:creationId xmlns:p14="http://schemas.microsoft.com/office/powerpoint/2010/main" xmlns="" val="19230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9724B9C-4501-4B08-A970-60C2CEA57A2E}" type="slidenum">
              <a:rPr lang="en-US"/>
              <a:pPr/>
              <a:t>23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Change Management Control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Sources of Change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scope changes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Implementation of contingency plans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Improvement changes</a:t>
            </a:r>
          </a:p>
        </p:txBody>
      </p:sp>
      <p:pic>
        <p:nvPicPr>
          <p:cNvPr id="91140" name="Picture 4" descr="BD2020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767138"/>
            <a:ext cx="3881437" cy="2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4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8269775-7C82-49EE-9BC2-79308B7B3663}" type="slidenum">
              <a:rPr lang="en-US"/>
              <a:pPr/>
              <a:t>24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Change Control System Process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325563"/>
            <a:ext cx="7407275" cy="4876800"/>
          </a:xfrm>
        </p:spPr>
        <p:txBody>
          <a:bodyPr/>
          <a:lstStyle/>
          <a:p>
            <a:pPr marL="461963" indent="-461963">
              <a:buFontTx/>
              <a:buAutoNum type="arabicPeriod"/>
            </a:pPr>
            <a:r>
              <a:rPr lang="en-US" sz="2400"/>
              <a:t>Identify proposed changes.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List expected effects of proposed changes </a:t>
            </a:r>
            <a:br>
              <a:rPr lang="en-US" sz="2400"/>
            </a:br>
            <a:r>
              <a:rPr lang="en-US" sz="2400"/>
              <a:t>on schedule and budget.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Review, evaluate, and approve or disapprove </a:t>
            </a:r>
            <a:br>
              <a:rPr lang="en-US" sz="2400"/>
            </a:br>
            <a:r>
              <a:rPr lang="en-US" sz="2400"/>
              <a:t>of changes formally.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Negotiate and resolve conflicts of change, condition, and cost.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Communicate changes to parties affected.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Assign responsibility for implementing change.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Adjust master schedule and budget.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Track all changes that are to be implemented</a:t>
            </a:r>
          </a:p>
        </p:txBody>
      </p:sp>
    </p:spTree>
    <p:extLst>
      <p:ext uri="{BB962C8B-B14F-4D97-AF65-F5344CB8AC3E}">
        <p14:creationId xmlns:p14="http://schemas.microsoft.com/office/powerpoint/2010/main" xmlns="" val="9200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F27D102-0F2C-45C0-9886-F9C8DC70C2DF}" type="slidenum">
              <a:rPr lang="en-US"/>
              <a:pPr/>
              <a:t>25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4" y="868363"/>
            <a:ext cx="2523824" cy="112371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The Change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Control </a:t>
            </a:r>
            <a:r>
              <a:rPr lang="en-US" sz="2400" dirty="0"/>
              <a:t>Process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3146" y="320074"/>
            <a:ext cx="1584522" cy="62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3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BE55696-2644-42CB-A622-057BB7780403}" type="slidenum">
              <a:rPr lang="en-US"/>
              <a:pPr/>
              <a:t>26</a:t>
            </a:fld>
            <a:endParaRPr lang="en-US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Benefits of a Change Control System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1355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 dirty="0"/>
              <a:t>Inconsequential changes are discouraged </a:t>
            </a:r>
            <a:br>
              <a:rPr lang="en-US" sz="2400" dirty="0"/>
            </a:br>
            <a:r>
              <a:rPr lang="en-US" sz="2400" dirty="0"/>
              <a:t>by the formal process.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Costs of changes are maintained in a log.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Integrity of the WBS and performance measures </a:t>
            </a:r>
            <a:br>
              <a:rPr lang="en-US" sz="2400" dirty="0"/>
            </a:br>
            <a:r>
              <a:rPr lang="en-US" sz="2400" dirty="0"/>
              <a:t>is maintained.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Allocation and use of budget and management reserve funds are tracked.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Responsibility for implementation is clarified.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Effect of changes is visible to all parties involved.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Implementation of change is monitored.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Scope changes will be quickly reflected in baseline and performance measures.</a:t>
            </a:r>
          </a:p>
        </p:txBody>
      </p:sp>
    </p:spTree>
    <p:extLst>
      <p:ext uri="{BB962C8B-B14F-4D97-AF65-F5344CB8AC3E}">
        <p14:creationId xmlns:p14="http://schemas.microsoft.com/office/powerpoint/2010/main" xmlns="" val="18460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279149-5523-4423-91FA-7223EFB2391A}" type="slidenum">
              <a:rPr lang="en-US"/>
              <a:pPr/>
              <a:t>27</a:t>
            </a:fld>
            <a:endParaRPr 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9088"/>
            <a:ext cx="4846638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6035675" y="2886075"/>
            <a:ext cx="2614613" cy="112371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Sample Change </a:t>
            </a:r>
            <a:r>
              <a:rPr lang="en-US" sz="2400" dirty="0" smtClean="0"/>
              <a:t>Request</a:t>
            </a:r>
            <a:endParaRPr lang="en-US" sz="2400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7.10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8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2" y="395287"/>
            <a:ext cx="7800975" cy="606742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7C51899-5145-423F-BD5B-48E69C67392A}" type="slidenum">
              <a:rPr lang="en-US"/>
              <a:pPr/>
              <a:t>28</a:t>
            </a:fld>
            <a:endParaRPr lang="en-US"/>
          </a:p>
        </p:txBody>
      </p:sp>
      <p:sp>
        <p:nvSpPr>
          <p:cNvPr id="99331" name="AutoShape 3"/>
          <p:cNvSpPr>
            <a:spLocks noGrp="1" noChangeArrowheads="1"/>
          </p:cNvSpPr>
          <p:nvPr>
            <p:ph type="title"/>
          </p:nvPr>
        </p:nvSpPr>
        <p:spPr>
          <a:xfrm>
            <a:off x="7132638" y="2536825"/>
            <a:ext cx="1646237" cy="8921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Change Request Log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7FBC46B-EBA3-4916-9F70-2D80E11420C4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6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57200" y="1665288"/>
            <a:ext cx="3932238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000" b="1" dirty="0"/>
              <a:t>Avoiding 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Budget reserve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Change management system</a:t>
            </a:r>
          </a:p>
          <a:p>
            <a:pPr>
              <a:spcBef>
                <a:spcPct val="35000"/>
              </a:spcBef>
            </a:pPr>
            <a:r>
              <a:rPr lang="en-US" sz="2000" b="1" dirty="0"/>
              <a:t>Contingency plan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Management reserve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Mitigating 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Opportunity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Retaining risk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297363" y="1665288"/>
            <a:ext cx="438943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000" b="1" dirty="0"/>
              <a:t>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breakdown structure (RBS)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profile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Risk register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severity matrix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Scenario analysis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Time </a:t>
            </a:r>
            <a:r>
              <a:rPr lang="en-US" sz="2000" b="1" dirty="0"/>
              <a:t>buffer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Transferring risk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91345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4ECB488-674D-41AD-BEF9-BD4E045A201F}" type="slidenum">
              <a:rPr lang="en-US"/>
              <a:pPr/>
              <a:t>3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Management Process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Risk</a:t>
            </a:r>
          </a:p>
          <a:p>
            <a:pPr lvl="1"/>
            <a:r>
              <a:rPr lang="en-US"/>
              <a:t>Uncertain or chance events that planning can not overcome or control.</a:t>
            </a:r>
          </a:p>
          <a:p>
            <a:r>
              <a:rPr lang="en-US"/>
              <a:t>Risk Management</a:t>
            </a:r>
          </a:p>
          <a:p>
            <a:pPr lvl="1"/>
            <a:r>
              <a:rPr lang="en-US"/>
              <a:t>A proactive attempt to recognize and manage internal events and external threats that affect the likelihood of a project’s success.</a:t>
            </a:r>
          </a:p>
          <a:p>
            <a:pPr lvl="2">
              <a:spcBef>
                <a:spcPct val="50000"/>
              </a:spcBef>
            </a:pPr>
            <a:r>
              <a:rPr lang="en-US"/>
              <a:t>What can go wrong (risk event).</a:t>
            </a:r>
          </a:p>
          <a:p>
            <a:pPr lvl="2">
              <a:spcBef>
                <a:spcPct val="50000"/>
              </a:spcBef>
            </a:pPr>
            <a:r>
              <a:rPr lang="en-US"/>
              <a:t>How to minimize the risk event’s impact (consequences).</a:t>
            </a:r>
          </a:p>
          <a:p>
            <a:pPr lvl="2">
              <a:spcBef>
                <a:spcPct val="50000"/>
              </a:spcBef>
            </a:pPr>
            <a:r>
              <a:rPr lang="en-US"/>
              <a:t>What can be done before an event occurs (anticipation).</a:t>
            </a:r>
          </a:p>
          <a:p>
            <a:pPr lvl="2">
              <a:spcBef>
                <a:spcPct val="50000"/>
              </a:spcBef>
            </a:pPr>
            <a:r>
              <a:rPr lang="en-US"/>
              <a:t>What to do when an event occurs (contingency plans).</a:t>
            </a:r>
          </a:p>
        </p:txBody>
      </p:sp>
    </p:spTree>
    <p:extLst>
      <p:ext uri="{BB962C8B-B14F-4D97-AF65-F5344CB8AC3E}">
        <p14:creationId xmlns:p14="http://schemas.microsoft.com/office/powerpoint/2010/main" xmlns="" val="37993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770563" y="1711325"/>
            <a:ext cx="2559050" cy="3635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4D4D4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tIns="45720" bIns="45720"/>
          <a:lstStyle/>
          <a:p>
            <a:r>
              <a:rPr lang="en-US" sz="1600" b="1">
                <a:solidFill>
                  <a:srgbClr val="FFFFCC"/>
                </a:solidFill>
                <a:effectLst/>
              </a:rPr>
              <a:t>Appendix 7.1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0123" y="1691969"/>
            <a:ext cx="8341952" cy="639763"/>
          </a:xfrm>
          <a:noFill/>
        </p:spPr>
        <p:txBody>
          <a:bodyPr anchor="ctr" anchorCtr="0"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chemeClr val="tx1"/>
                </a:solidFill>
              </a:rPr>
              <a:t>PERT and PERT Simulation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EEF3FA48-1642-44EC-9D9D-6F06269FB03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" y="737256"/>
            <a:ext cx="8458200" cy="771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40123" y="594391"/>
            <a:ext cx="0" cy="1920219"/>
          </a:xfrm>
          <a:prstGeom prst="lin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6449902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 autoUpdateAnimBg="0"/>
      <p:bldP spid="1064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2CBC74-14EE-4261-86A6-5CF2814BC9E5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0538" y="265113"/>
            <a:ext cx="8161337" cy="755650"/>
          </a:xfrm>
          <a:ln/>
        </p:spPr>
        <p:txBody>
          <a:bodyPr/>
          <a:lstStyle/>
          <a:p>
            <a:r>
              <a:rPr lang="en-US" sz="2800"/>
              <a:t>PERT—Program Evaluation Review Technique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8077200" cy="4678363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Assumes each activity duration has a range that statistically follows a beta distribution. </a:t>
            </a:r>
          </a:p>
          <a:p>
            <a:pPr>
              <a:spcBef>
                <a:spcPct val="35000"/>
              </a:spcBef>
            </a:pPr>
            <a:r>
              <a:rPr lang="en-US"/>
              <a:t>Uses three time estimates for each activity: optimistic, pessimistic, and a weighted average to represent activity durations.</a:t>
            </a:r>
          </a:p>
          <a:p>
            <a:pPr lvl="1">
              <a:spcBef>
                <a:spcPct val="35000"/>
              </a:spcBef>
            </a:pPr>
            <a:r>
              <a:rPr lang="en-US"/>
              <a:t>Knowing the weighted average and variances for each activity allows the project planner to compute the probability of meeting different project durations.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0843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BD807D1-3BE6-43B0-8066-4BACF3B742CF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 and Project Frequency Distributions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" y="1600220"/>
            <a:ext cx="8143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0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5A35750-E103-4A97-84AA-936345944E61}" type="slidenum">
              <a:rPr lang="en-US"/>
              <a:pPr/>
              <a:t>33</a:t>
            </a:fld>
            <a:endParaRPr lang="en-US"/>
          </a:p>
        </p:txBody>
      </p:sp>
      <p:sp>
        <p:nvSpPr>
          <p:cNvPr id="10342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Activity Time Calculations</a:t>
            </a:r>
          </a:p>
        </p:txBody>
      </p:sp>
      <p:grpSp>
        <p:nvGrpSpPr>
          <p:cNvPr id="103435" name="Group 11"/>
          <p:cNvGrpSpPr>
            <a:grpSpLocks/>
          </p:cNvGrpSpPr>
          <p:nvPr/>
        </p:nvGrpSpPr>
        <p:grpSpPr bwMode="auto">
          <a:xfrm>
            <a:off x="549275" y="1417638"/>
            <a:ext cx="7997825" cy="4721225"/>
            <a:chOff x="346" y="893"/>
            <a:chExt cx="5038" cy="297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346" y="893"/>
              <a:ext cx="503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400" b="1"/>
                <a:t>The weighted average activity time is computed by the following formula:</a:t>
              </a:r>
            </a:p>
          </p:txBody>
        </p:sp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" y="1699"/>
              <a:ext cx="247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3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2678"/>
              <a:ext cx="4803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4838" y="2333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010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7FDED29-919D-496C-ACA7-D74EBFB5761C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153400" cy="823913"/>
          </a:xfrm>
          <a:ln/>
        </p:spPr>
        <p:txBody>
          <a:bodyPr/>
          <a:lstStyle/>
          <a:p>
            <a:r>
              <a:rPr lang="en-US"/>
              <a:t>Activity Time Calculations (cont’d)</a:t>
            </a:r>
          </a:p>
        </p:txBody>
      </p: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549275" y="1417638"/>
            <a:ext cx="7997825" cy="4845050"/>
            <a:chOff x="346" y="893"/>
            <a:chExt cx="5038" cy="3052"/>
          </a:xfrm>
        </p:grpSpPr>
        <p:sp>
          <p:nvSpPr>
            <p:cNvPr id="107523" name="Rectangle 3"/>
            <p:cNvSpPr>
              <a:spLocks noChangeArrowheads="1"/>
            </p:cNvSpPr>
            <p:nvPr/>
          </p:nvSpPr>
          <p:spPr bwMode="auto">
            <a:xfrm>
              <a:off x="346" y="893"/>
              <a:ext cx="503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400" b="1"/>
                <a:t>The variability in the activity time estimates is approximated by the following equations:</a:t>
              </a: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1037" y="1411"/>
              <a:ext cx="36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000" b="1"/>
                <a:t>The standard deviation for the activity: 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052" y="2506"/>
              <a:ext cx="3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000" b="1"/>
                <a:t>The standard deviation for the project: 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576" y="3427"/>
              <a:ext cx="46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1600" b="1"/>
                <a:t>Note the standard deviation of the activity is squared in this equation; this is also called variance. This sum includes only activities on the critical path(s) or path being reviewed.</a:t>
              </a:r>
            </a:p>
          </p:txBody>
        </p:sp>
        <p:pic>
          <p:nvPicPr>
            <p:cNvPr id="10752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" y="1757"/>
              <a:ext cx="17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4838" y="2198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(7.2)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4838" y="3178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(7.3)</a:t>
              </a:r>
            </a:p>
          </p:txBody>
        </p:sp>
        <p:pic>
          <p:nvPicPr>
            <p:cNvPr id="107533" name="Picture 13" descr="07a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" y="2899"/>
              <a:ext cx="1462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532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4BB6FBF-93C1-4ACA-93AA-CB16FD48D96A}" type="slidenum">
              <a:rPr lang="en-US"/>
              <a:pPr/>
              <a:t>35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 Times and Variances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650" y="1600220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2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6BD5243-7192-4E48-8D60-A33B9E617549}" type="slidenum">
              <a:rPr lang="en-US"/>
              <a:pPr/>
              <a:t>36</a:t>
            </a:fld>
            <a:endParaRPr lang="en-US"/>
          </a:p>
        </p:txBody>
      </p:sp>
      <p:sp>
        <p:nvSpPr>
          <p:cNvPr id="10854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Probability of Completing the Project</a:t>
            </a:r>
          </a:p>
        </p:txBody>
      </p: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639763" y="1508125"/>
            <a:ext cx="7864475" cy="4525963"/>
            <a:chOff x="403" y="950"/>
            <a:chExt cx="4954" cy="2851"/>
          </a:xfrm>
        </p:grpSpPr>
        <p:graphicFrame>
          <p:nvGraphicFramePr>
            <p:cNvPr id="108550" name="Object 6"/>
            <p:cNvGraphicFramePr>
              <a:graphicFrameLocks noChangeAspect="1"/>
            </p:cNvGraphicFramePr>
            <p:nvPr/>
          </p:nvGraphicFramePr>
          <p:xfrm>
            <a:off x="806" y="3046"/>
            <a:ext cx="4378" cy="755"/>
          </p:xfrm>
          <a:graphic>
            <a:graphicData uri="http://schemas.openxmlformats.org/presentationml/2006/ole">
              <p:oleObj spid="_x0000_s1043" name="Photo Editor Photo" r:id="rId4" imgW="4858428" imgH="838095" progId="">
                <p:embed/>
              </p:oleObj>
            </a:graphicData>
          </a:graphic>
        </p:graphicFrame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403" y="950"/>
              <a:ext cx="495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b="1"/>
                <a:t>The equation below is used to compute the “</a:t>
              </a:r>
              <a:r>
                <a:rPr lang="en-US" sz="2000" b="1" i="1"/>
                <a:t>Z</a:t>
              </a:r>
              <a:r>
                <a:rPr lang="en-US" sz="2000" b="1"/>
                <a:t>” value found in statistical tables (</a:t>
              </a:r>
              <a:r>
                <a:rPr lang="en-US" sz="2000" b="1" i="1"/>
                <a:t>Z </a:t>
              </a:r>
              <a:r>
                <a:rPr lang="en-US" sz="2000" b="1"/>
                <a:t>= number of standard deviations from the mean), which, in turn, tells the probability of completing the project in the time specified.</a:t>
              </a:r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838" y="2563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(7.4)</a:t>
              </a:r>
            </a:p>
          </p:txBody>
        </p:sp>
        <p:pic>
          <p:nvPicPr>
            <p:cNvPr id="108556" name="Picture 12" descr="07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987"/>
              <a:ext cx="1613" cy="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304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430C30A-57AB-4F18-841E-C7EE83FCE364}" type="slidenum">
              <a:rPr lang="en-US"/>
              <a:pPr/>
              <a:t>37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Hypothetical Network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62" y="1611608"/>
            <a:ext cx="7381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3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B3A2D2E-1C73-4490-BB63-6C944E459B03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Hypothetical Network (cont’d)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492875" y="6172200"/>
            <a:ext cx="2193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1402053"/>
            <a:ext cx="7391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335" y="2971805"/>
            <a:ext cx="7410450" cy="34099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4CB67C4-ACA4-4356-A7AF-48E92C781C7C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Possible Project Duration</a:t>
            </a:r>
          </a:p>
        </p:txBody>
      </p:sp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365125" y="1277938"/>
            <a:ext cx="8231188" cy="3819525"/>
            <a:chOff x="230" y="805"/>
            <a:chExt cx="5185" cy="2406"/>
          </a:xfrm>
        </p:grpSpPr>
        <p:pic>
          <p:nvPicPr>
            <p:cNvPr id="9421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" y="1229"/>
              <a:ext cx="1701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30" y="805"/>
              <a:ext cx="25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Probability project is completed </a:t>
              </a:r>
              <a:r>
                <a:rPr lang="en-US" sz="1600" b="1" dirty="0" smtClean="0"/>
                <a:t>before </a:t>
              </a:r>
              <a:r>
                <a:rPr lang="en-US" sz="1600" b="1" dirty="0"/>
                <a:t>scheduled time (</a:t>
              </a:r>
              <a:r>
                <a:rPr lang="en-US" sz="1600" b="1" i="1" dirty="0">
                  <a:latin typeface="Times New Roman" panose="02020603050405020304" pitchFamily="18" charset="0"/>
                </a:rPr>
                <a:t>T</a:t>
              </a:r>
              <a:r>
                <a:rPr lang="en-US" sz="1600" b="1" i="1" baseline="-25000" dirty="0">
                  <a:latin typeface="Times New Roman" panose="02020603050405020304" pitchFamily="18" charset="0"/>
                </a:rPr>
                <a:t>S</a:t>
              </a:r>
              <a:r>
                <a:rPr lang="en-US" sz="1600" b="1" dirty="0"/>
                <a:t>) of 67 units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226" y="815"/>
              <a:ext cx="21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/>
                <a:t>Probability project is completed by the 60</a:t>
              </a:r>
              <a:r>
                <a:rPr lang="en-US" sz="1600" b="1" baseline="30000"/>
                <a:t>th</a:t>
              </a:r>
              <a:r>
                <a:rPr lang="en-US" sz="1600" b="1"/>
                <a:t> unit time period (</a:t>
              </a:r>
              <a:r>
                <a:rPr lang="en-US" sz="1600" b="1" i="1">
                  <a:latin typeface="Times New Roman" panose="02020603050405020304" pitchFamily="18" charset="0"/>
                </a:rPr>
                <a:t>T</a:t>
              </a:r>
              <a:r>
                <a:rPr lang="en-US" sz="16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sz="1600" b="1"/>
                <a:t>)</a:t>
              </a:r>
            </a:p>
          </p:txBody>
        </p:sp>
        <p:pic>
          <p:nvPicPr>
            <p:cNvPr id="94221" name="Picture 13" descr="a7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52"/>
              <a:ext cx="1701" cy="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E931ED-3944-4789-ADD4-4E4550B28F21}" type="slidenum">
              <a:rPr lang="en-US"/>
              <a:pPr/>
              <a:t>4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The Risk Event Graph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850" y="1428720"/>
            <a:ext cx="7734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15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63DD60-7E99-49FE-95E8-0D5878056978}" type="slidenum">
              <a:rPr lang="en-US"/>
              <a:pPr/>
              <a:t>40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i="1"/>
              <a:t>Z</a:t>
            </a:r>
            <a:r>
              <a:rPr lang="en-US" sz="2800"/>
              <a:t> Values and Probabilities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95238" name="Picture 6" descr="07a2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88" y="1231900"/>
            <a:ext cx="7640637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17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19DF277-FAFA-4B36-89D4-87F80CBE9231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Management’s Benefits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504238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 proactive rather than reactive approach.</a:t>
            </a:r>
          </a:p>
          <a:p>
            <a:pPr>
              <a:spcBef>
                <a:spcPct val="50000"/>
              </a:spcBef>
            </a:pPr>
            <a:r>
              <a:rPr lang="en-US"/>
              <a:t>Reduces surprises and negative consequences.</a:t>
            </a:r>
          </a:p>
          <a:p>
            <a:pPr>
              <a:spcBef>
                <a:spcPct val="50000"/>
              </a:spcBef>
            </a:pPr>
            <a:r>
              <a:rPr lang="en-US"/>
              <a:t>Prepares the project manager to take advantage </a:t>
            </a:r>
            <a:br>
              <a:rPr lang="en-US"/>
            </a:br>
            <a:r>
              <a:rPr lang="en-US"/>
              <a:t>of appropriate risks.</a:t>
            </a:r>
          </a:p>
          <a:p>
            <a:pPr>
              <a:spcBef>
                <a:spcPct val="50000"/>
              </a:spcBef>
            </a:pPr>
            <a:r>
              <a:rPr lang="en-US"/>
              <a:t>Provides better control over the future.</a:t>
            </a:r>
          </a:p>
          <a:p>
            <a:pPr>
              <a:spcBef>
                <a:spcPct val="50000"/>
              </a:spcBef>
            </a:pPr>
            <a:r>
              <a:rPr lang="en-US"/>
              <a:t>Improves chances of reaching project performance objectives within budget and on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22666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AA4304A-3821-442D-A482-EDFB23A4C44A}" type="slidenum">
              <a:rPr lang="en-US"/>
              <a:pPr/>
              <a:t>6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6035675" y="2557463"/>
            <a:ext cx="2614613" cy="14986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The Risk Management Process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1708" y="509587"/>
            <a:ext cx="36099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1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BFE0C7-E123-4A50-BB47-B05A930F66BA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Risk Identification</a:t>
            </a:r>
          </a:p>
          <a:p>
            <a:pPr lvl="1"/>
            <a:r>
              <a:rPr lang="en-US" dirty="0"/>
              <a:t>Generate a list of possible risks through brainstorming, problem identification and risk profiling.</a:t>
            </a:r>
          </a:p>
          <a:p>
            <a:pPr lvl="2"/>
            <a:r>
              <a:rPr lang="en-US" dirty="0"/>
              <a:t>Macro risks first, then specific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788AA4C-8F24-4CF6-AF41-E182B5632457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501650" y="269875"/>
            <a:ext cx="8139113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The Risk Breakdown Structure (RBS)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0661" name="Picture 5" descr="07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35075"/>
            <a:ext cx="8032750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76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A9F028-B57A-4CAA-941A-0D5B17888593}" type="slidenum">
              <a:rPr lang="en-US"/>
              <a:pPr/>
              <a:t>9</a:t>
            </a:fld>
            <a:endParaRPr lang="en-US"/>
          </a:p>
        </p:txBody>
      </p:sp>
      <p:pic>
        <p:nvPicPr>
          <p:cNvPr id="71685" name="Picture 5" descr="07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3" y="1235075"/>
            <a:ext cx="75882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Partial Risk Profile for Product Development Project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9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1195</Words>
  <Application>Microsoft Office PowerPoint</Application>
  <PresentationFormat>如螢幕大小 (4:3)</PresentationFormat>
  <Paragraphs>289</Paragraphs>
  <Slides>40</Slides>
  <Notes>40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2" baseType="lpstr">
      <vt:lpstr>Project Management 6e. - Gray and Larson</vt:lpstr>
      <vt:lpstr>Photo Editor Photo</vt:lpstr>
      <vt:lpstr>投影片 1</vt:lpstr>
      <vt:lpstr>Where We Are Now</vt:lpstr>
      <vt:lpstr>Risk Management Process</vt:lpstr>
      <vt:lpstr>The Risk Event Graph</vt:lpstr>
      <vt:lpstr>Risk Management’s Benefits</vt:lpstr>
      <vt:lpstr>The Risk Management Process</vt:lpstr>
      <vt:lpstr>Managing Risk</vt:lpstr>
      <vt:lpstr>The Risk Breakdown Structure (RBS)</vt:lpstr>
      <vt:lpstr>Partial Risk Profile for Product Development Project</vt:lpstr>
      <vt:lpstr>Managing Risk</vt:lpstr>
      <vt:lpstr>Defined Conditions for Impact Scales of a Risk on Major Project Objectives (Examples for negative impacts only)</vt:lpstr>
      <vt:lpstr>Risk Assessment Form</vt:lpstr>
      <vt:lpstr>Risk Severity Matrix</vt:lpstr>
      <vt:lpstr>Managing Risk (cont’d)</vt:lpstr>
      <vt:lpstr>Contingency Planning</vt:lpstr>
      <vt:lpstr>Risk Response Matrix</vt:lpstr>
      <vt:lpstr>Risk and Contingency Planning</vt:lpstr>
      <vt:lpstr>Risk and Contingency Planning (cont’d)</vt:lpstr>
      <vt:lpstr>Opportunity Management Tactics</vt:lpstr>
      <vt:lpstr>Contingency Funding and Time Buffers</vt:lpstr>
      <vt:lpstr>Contingency Fund Estimate ($000s)</vt:lpstr>
      <vt:lpstr>Managing Risk (cont’d)</vt:lpstr>
      <vt:lpstr>Change Management Control</vt:lpstr>
      <vt:lpstr>Change Control System Process</vt:lpstr>
      <vt:lpstr>The Change  Control Process</vt:lpstr>
      <vt:lpstr>Benefits of a Change Control System</vt:lpstr>
      <vt:lpstr>Sample Change Request</vt:lpstr>
      <vt:lpstr>Change Request Log</vt:lpstr>
      <vt:lpstr>Key Terms</vt:lpstr>
      <vt:lpstr>Appendix 7.1</vt:lpstr>
      <vt:lpstr>PERT—Program Evaluation Review Technique</vt:lpstr>
      <vt:lpstr>Activity and Project Frequency Distributions</vt:lpstr>
      <vt:lpstr>Activity Time Calculations</vt:lpstr>
      <vt:lpstr>Activity Time Calculations (cont’d)</vt:lpstr>
      <vt:lpstr>Activity Times and Variances</vt:lpstr>
      <vt:lpstr>Probability of Completing the Project</vt:lpstr>
      <vt:lpstr>Hypothetical Network</vt:lpstr>
      <vt:lpstr>Hypothetical Network (cont’d)</vt:lpstr>
      <vt:lpstr>Possible Project Duration</vt:lpstr>
      <vt:lpstr>Z Values and Probabilities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7</dc:subject>
  <dc:creator>ccook@uwa.edu</dc:creator>
  <cp:lastModifiedBy>ASUS</cp:lastModifiedBy>
  <cp:revision>59</cp:revision>
  <cp:lastPrinted>1601-01-01T00:00:00Z</cp:lastPrinted>
  <dcterms:created xsi:type="dcterms:W3CDTF">1901-01-01T06:00:00Z</dcterms:created>
  <dcterms:modified xsi:type="dcterms:W3CDTF">2015-03-23T13:49:54Z</dcterms:modified>
</cp:coreProperties>
</file>