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9" r:id="rId3"/>
    <p:sldId id="261" r:id="rId4"/>
    <p:sldId id="260" r:id="rId5"/>
    <p:sldId id="299" r:id="rId6"/>
    <p:sldId id="262" r:id="rId7"/>
    <p:sldId id="263" r:id="rId8"/>
    <p:sldId id="264" r:id="rId9"/>
    <p:sldId id="30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9307" autoAdjust="0"/>
    <p:restoredTop sz="96986" autoAdjust="0"/>
  </p:normalViewPr>
  <p:slideViewPr>
    <p:cSldViewPr showGuides="1">
      <p:cViewPr varScale="1">
        <p:scale>
          <a:sx n="121" d="100"/>
          <a:sy n="121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558" y="90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F125A-8B8B-4A3E-854A-C01551D973C7}" type="datetimeFigureOut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F3517-B987-4D07-9CD4-70CD1AF09C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20623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48505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811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978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63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6486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5477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477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4909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164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8612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01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321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64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7628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7797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0567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724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281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8419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1195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3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7343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535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1001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1686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5437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660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5370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38669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97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657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901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2623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084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7365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324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50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523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003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78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91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8-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106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Resources </a:t>
            </a:r>
            <a:b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Costs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EIGHT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8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245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91658"/>
            <a:ext cx="8077200" cy="4404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8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4063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8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8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6423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4" r:id="rId3"/>
    <p:sldLayoutId id="214748366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F169101B-E158-45A0-8C2C-016B4C966CB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Classification of </a:t>
            </a:r>
            <a:r>
              <a:rPr lang="en-US" dirty="0" smtClean="0"/>
              <a:t>a </a:t>
            </a:r>
            <a:r>
              <a:rPr lang="en-US" dirty="0"/>
              <a:t>Scheduling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88275" cy="4876800"/>
          </a:xfrm>
        </p:spPr>
        <p:txBody>
          <a:bodyPr/>
          <a:lstStyle/>
          <a:p>
            <a:r>
              <a:rPr lang="en-US" dirty="0"/>
              <a:t>Classification of Problem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priority matrix </a:t>
            </a:r>
            <a:r>
              <a:rPr lang="en-US" dirty="0"/>
              <a:t>will help determine if </a:t>
            </a:r>
            <a:br>
              <a:rPr lang="en-US" dirty="0"/>
            </a:br>
            <a:r>
              <a:rPr lang="en-US" dirty="0"/>
              <a:t>the project is time or resource constrained.</a:t>
            </a:r>
          </a:p>
          <a:p>
            <a:r>
              <a:rPr lang="en-US" dirty="0"/>
              <a:t>Time-Constrained Project</a:t>
            </a:r>
          </a:p>
          <a:p>
            <a:pPr lvl="1"/>
            <a:r>
              <a:rPr lang="en-US" dirty="0"/>
              <a:t>Must be completed by an imposed date.</a:t>
            </a:r>
          </a:p>
          <a:p>
            <a:pPr lvl="2"/>
            <a:r>
              <a:rPr lang="en-US" dirty="0"/>
              <a:t>Time is fixed, resources are flexible: additional resources are required to ensure project meets schedule.</a:t>
            </a:r>
          </a:p>
          <a:p>
            <a:r>
              <a:rPr lang="en-US" dirty="0"/>
              <a:t>Resource-Constrained Project</a:t>
            </a:r>
          </a:p>
          <a:p>
            <a:pPr lvl="1"/>
            <a:r>
              <a:rPr lang="en-US" dirty="0"/>
              <a:t>Is one in which the level of resources available cannot be exceeded.</a:t>
            </a:r>
          </a:p>
          <a:p>
            <a:pPr lvl="2"/>
            <a:r>
              <a:rPr lang="en-US" dirty="0"/>
              <a:t>Resources are fixed, time is flexible: inadequate resources </a:t>
            </a:r>
            <a:br>
              <a:rPr lang="en-US" dirty="0"/>
            </a:br>
            <a:r>
              <a:rPr lang="en-US" dirty="0"/>
              <a:t>will delay the project.</a:t>
            </a:r>
          </a:p>
        </p:txBody>
      </p:sp>
    </p:spTree>
    <p:extLst>
      <p:ext uri="{BB962C8B-B14F-4D97-AF65-F5344CB8AC3E}">
        <p14:creationId xmlns:p14="http://schemas.microsoft.com/office/powerpoint/2010/main" xmlns="" val="36898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E741C1D-B710-4A2B-8179-111ECB9E97A2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Resource Allocation Methods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239000" cy="4876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Limiting Assumptions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Splitting activities is not allowed</a:t>
            </a:r>
            <a:r>
              <a:rPr lang="en-US" dirty="0">
                <a:cs typeface="Arial" panose="020B0604020202020204" pitchFamily="34" charset="0"/>
              </a:rPr>
              <a:t>—once an activity is start, it is carried to completion.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Level of resources used for an activity cannot be changed.</a:t>
            </a:r>
          </a:p>
          <a:p>
            <a:pPr>
              <a:spcBef>
                <a:spcPct val="30000"/>
              </a:spcBef>
            </a:pPr>
            <a:r>
              <a:rPr lang="en-US" dirty="0"/>
              <a:t>Risk Assumptions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Activities with the most slack pose the least risk.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Reduction of flexibility does not increase risk.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The nature of an activity (easy, complex) doesn’t increase risk.</a:t>
            </a:r>
          </a:p>
        </p:txBody>
      </p:sp>
    </p:spTree>
    <p:extLst>
      <p:ext uri="{BB962C8B-B14F-4D97-AF65-F5344CB8AC3E}">
        <p14:creationId xmlns:p14="http://schemas.microsoft.com/office/powerpoint/2010/main" xmlns="" val="30902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3B50227-129F-40F3-B14E-4C0DBECBE7E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Resource Allocation Methods (cont’d)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513638" cy="4876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Time-Constrained Projects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Must be completed by an imposed date. 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Require use of leveling techniques that focus </a:t>
            </a:r>
            <a:br>
              <a:rPr lang="en-US" dirty="0"/>
            </a:br>
            <a:r>
              <a:rPr lang="en-US" dirty="0"/>
              <a:t>on balancing or smoothing resource demands.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Use positive slack (delaying noncritical activities) to manage resource utilization over the duration </a:t>
            </a:r>
            <a:br>
              <a:rPr lang="en-US" dirty="0"/>
            </a:br>
            <a:r>
              <a:rPr lang="en-US" dirty="0"/>
              <a:t>of the project.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Peak resource demands are reduced.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Resources over the life of the project are reduced.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Fluctuation in resource demand is minimized.</a:t>
            </a:r>
          </a:p>
        </p:txBody>
      </p:sp>
    </p:spTree>
    <p:extLst>
      <p:ext uri="{BB962C8B-B14F-4D97-AF65-F5344CB8AC3E}">
        <p14:creationId xmlns:p14="http://schemas.microsoft.com/office/powerpoint/2010/main" xmlns="" val="10145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3A5CF30C-300D-4E19-A8E7-D15EEA752692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6583363" y="411163"/>
            <a:ext cx="1965325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Botanical Garden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224" y="320074"/>
            <a:ext cx="5887382" cy="62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53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FFCD0DF-9625-45A4-AE77-0DD0DD45C00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Resource Allocation Methods (cont’d)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70838" cy="4876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Resource Demand Leveling Techniques </a:t>
            </a:r>
            <a:br>
              <a:rPr lang="en-US" dirty="0"/>
            </a:br>
            <a:r>
              <a:rPr lang="en-US" dirty="0"/>
              <a:t>for Time-Constrained Projects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Advantages</a:t>
            </a:r>
          </a:p>
          <a:p>
            <a:pPr marL="914400" lvl="2" indent="-280988">
              <a:spcBef>
                <a:spcPct val="40000"/>
              </a:spcBef>
            </a:pPr>
            <a:r>
              <a:rPr lang="en-US" sz="2400" dirty="0"/>
              <a:t>Peak resource demands are reduced.</a:t>
            </a:r>
          </a:p>
          <a:p>
            <a:pPr marL="914400" lvl="2" indent="-280988">
              <a:spcBef>
                <a:spcPct val="40000"/>
              </a:spcBef>
            </a:pPr>
            <a:r>
              <a:rPr lang="en-US" sz="2400" dirty="0"/>
              <a:t>Resources over the life of the project are reduced.</a:t>
            </a:r>
          </a:p>
          <a:p>
            <a:pPr marL="914400" lvl="2" indent="-280988">
              <a:spcBef>
                <a:spcPct val="40000"/>
              </a:spcBef>
            </a:pPr>
            <a:r>
              <a:rPr lang="en-US" sz="2400" dirty="0"/>
              <a:t>Fluctuation in resource demand is minimized.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Disadvantages</a:t>
            </a:r>
          </a:p>
          <a:p>
            <a:pPr marL="914400" lvl="2" indent="-280988">
              <a:spcBef>
                <a:spcPct val="40000"/>
              </a:spcBef>
            </a:pPr>
            <a:r>
              <a:rPr lang="en-US" sz="2400" dirty="0"/>
              <a:t>Loss of flexibility that occurs from reducing slack.</a:t>
            </a:r>
          </a:p>
          <a:p>
            <a:pPr marL="914400" lvl="2" indent="-280988">
              <a:spcBef>
                <a:spcPct val="40000"/>
              </a:spcBef>
            </a:pPr>
            <a:r>
              <a:rPr lang="en-US" sz="2400" dirty="0"/>
              <a:t>Increases in the criticality of all activities.</a:t>
            </a:r>
          </a:p>
        </p:txBody>
      </p:sp>
    </p:spTree>
    <p:extLst>
      <p:ext uri="{BB962C8B-B14F-4D97-AF65-F5344CB8AC3E}">
        <p14:creationId xmlns:p14="http://schemas.microsoft.com/office/powerpoint/2010/main" xmlns="" val="13124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889B7E7F-78B5-425B-8544-6376BCE011D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Resource Allocation Methods (cont’d)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878763" cy="4876800"/>
          </a:xfrm>
        </p:spPr>
        <p:txBody>
          <a:bodyPr/>
          <a:lstStyle/>
          <a:p>
            <a:pPr marL="225425" indent="-225425">
              <a:spcBef>
                <a:spcPct val="35000"/>
              </a:spcBef>
            </a:pPr>
            <a:r>
              <a:rPr lang="en-US" dirty="0"/>
              <a:t>Resource-Constrained Projects</a:t>
            </a:r>
          </a:p>
          <a:p>
            <a:pPr marL="623888" lvl="1" indent="-279400">
              <a:spcBef>
                <a:spcPct val="35000"/>
              </a:spcBef>
            </a:pPr>
            <a:r>
              <a:rPr lang="en-US" dirty="0"/>
              <a:t>Resources are limited in quantity or availability.</a:t>
            </a:r>
          </a:p>
          <a:p>
            <a:pPr marL="623888" lvl="1" indent="-279400">
              <a:spcBef>
                <a:spcPct val="35000"/>
              </a:spcBef>
            </a:pPr>
            <a:r>
              <a:rPr lang="en-US" dirty="0"/>
              <a:t>Activities are scheduled using heuristics </a:t>
            </a:r>
            <a:br>
              <a:rPr lang="en-US" dirty="0"/>
            </a:br>
            <a:r>
              <a:rPr lang="en-US" dirty="0"/>
              <a:t>(rules-of-thumb) that focus on:</a:t>
            </a:r>
          </a:p>
          <a:p>
            <a:pPr marL="1258888" lvl="2" indent="-290513">
              <a:spcBef>
                <a:spcPct val="35000"/>
              </a:spcBef>
              <a:buFontTx/>
              <a:buAutoNum type="arabicPeriod"/>
            </a:pPr>
            <a:r>
              <a:rPr lang="en-US" dirty="0"/>
              <a:t>Minimum slack</a:t>
            </a:r>
          </a:p>
          <a:p>
            <a:pPr marL="1258888" lvl="2" indent="-290513">
              <a:spcBef>
                <a:spcPct val="35000"/>
              </a:spcBef>
              <a:buFontTx/>
              <a:buAutoNum type="arabicPeriod"/>
            </a:pPr>
            <a:r>
              <a:rPr lang="en-US" dirty="0"/>
              <a:t>Smallest (least) duration</a:t>
            </a:r>
          </a:p>
          <a:p>
            <a:pPr marL="1258888" lvl="2" indent="-290513">
              <a:spcBef>
                <a:spcPct val="35000"/>
              </a:spcBef>
              <a:buFontTx/>
              <a:buAutoNum type="arabicPeriod"/>
            </a:pPr>
            <a:r>
              <a:rPr lang="en-US" dirty="0"/>
              <a:t>Lowest activity identification number</a:t>
            </a:r>
          </a:p>
          <a:p>
            <a:pPr marL="623888" lvl="1" indent="-279400">
              <a:spcBef>
                <a:spcPct val="35000"/>
              </a:spcBef>
            </a:pPr>
            <a:r>
              <a:rPr lang="en-US" dirty="0"/>
              <a:t>The parallel method is used to apply heuristics</a:t>
            </a:r>
          </a:p>
          <a:p>
            <a:pPr marL="1258888" lvl="2" indent="-290513">
              <a:spcBef>
                <a:spcPct val="35000"/>
              </a:spcBef>
            </a:pPr>
            <a:r>
              <a:rPr lang="en-US" dirty="0"/>
              <a:t>An iterative process starting at the first time period </a:t>
            </a:r>
            <a:br>
              <a:rPr lang="en-US" dirty="0"/>
            </a:br>
            <a:r>
              <a:rPr lang="en-US" dirty="0"/>
              <a:t>of the project and scheduling period-by-period the start of any activities using the three priority rules.</a:t>
            </a:r>
          </a:p>
        </p:txBody>
      </p:sp>
    </p:spTree>
    <p:extLst>
      <p:ext uri="{BB962C8B-B14F-4D97-AF65-F5344CB8AC3E}">
        <p14:creationId xmlns:p14="http://schemas.microsoft.com/office/powerpoint/2010/main" xmlns="" val="33673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BB90032-FD25-4342-8348-A1D55F723E4F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9875"/>
            <a:ext cx="82010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Resource-Constrained Schedule through Period 2</a:t>
            </a:r>
            <a:r>
              <a:rPr lang="en-US" sz="2400" dirty="0">
                <a:cs typeface="Arial" panose="020B0604020202020204" pitchFamily="34" charset="0"/>
              </a:rPr>
              <a:t>–3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8.4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875" y="1262062"/>
            <a:ext cx="80962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68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AA70BA8-E9DA-4C83-9E60-D1B04E75F35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9875"/>
            <a:ext cx="82010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Resource-Constrained Schedule through Period 2</a:t>
            </a:r>
            <a:r>
              <a:rPr lang="en-US" sz="2400" dirty="0">
                <a:cs typeface="Arial" panose="020B0604020202020204" pitchFamily="34" charset="0"/>
              </a:rPr>
              <a:t>–3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675438" y="6172200"/>
            <a:ext cx="201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8.4 (cont’d)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75" y="1547812"/>
            <a:ext cx="8477250" cy="37623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>
            <a:off x="7842032" y="2331732"/>
            <a:ext cx="0" cy="2834609"/>
          </a:xfrm>
          <a:prstGeom prst="line">
            <a:avLst/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9494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80633C45-D496-48ED-9196-E7C035447C5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9875"/>
            <a:ext cx="82010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Resource-Constrained Schedule through Period 2</a:t>
            </a:r>
            <a:r>
              <a:rPr lang="en-US" sz="2400" dirty="0">
                <a:cs typeface="Arial" panose="020B0604020202020204" pitchFamily="34" charset="0"/>
              </a:rPr>
              <a:t>–3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6675438" y="6172200"/>
            <a:ext cx="201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8.4 (cont’d)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662" y="1414462"/>
            <a:ext cx="8448675" cy="40290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7863804" y="2207635"/>
            <a:ext cx="0" cy="3108926"/>
          </a:xfrm>
          <a:prstGeom prst="line">
            <a:avLst/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3685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DFF20B74-DA06-48C8-8D65-18ED6698F35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Resource-Constrained Schedule through Period 5</a:t>
            </a:r>
            <a:r>
              <a:rPr lang="en-US" sz="2400" dirty="0">
                <a:cs typeface="Arial" panose="020B0604020202020204" pitchFamily="34" charset="0"/>
              </a:rPr>
              <a:t>–6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8.5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75" y="1400175"/>
            <a:ext cx="84772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82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856326C5-311A-453E-9071-013367B35ADD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824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50" y="1562100"/>
            <a:ext cx="8572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7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1730A20-8A83-454E-A5DB-1D3E55E85B61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Resource-Constrained Schedule through Period 5</a:t>
            </a:r>
            <a:r>
              <a:rPr lang="en-US" sz="2400" dirty="0">
                <a:cs typeface="Arial" panose="020B0604020202020204" pitchFamily="34" charset="0"/>
              </a:rPr>
              <a:t>–6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218238" y="6172200"/>
            <a:ext cx="2468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8.5 (cont’d)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662" y="1423987"/>
            <a:ext cx="8448675" cy="40100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8664983" y="2207635"/>
            <a:ext cx="0" cy="3108926"/>
          </a:xfrm>
          <a:prstGeom prst="line">
            <a:avLst/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ight Arrow 2"/>
          <p:cNvSpPr/>
          <p:nvPr/>
        </p:nvSpPr>
        <p:spPr bwMode="auto">
          <a:xfrm>
            <a:off x="7977015" y="2412285"/>
            <a:ext cx="548634" cy="274317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4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191106E-896D-4F11-964F-12828D79587B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Resource-Constrained Schedule through Period 5</a:t>
            </a:r>
            <a:r>
              <a:rPr lang="en-US" sz="2400" dirty="0">
                <a:cs typeface="Arial" panose="020B0604020202020204" pitchFamily="34" charset="0"/>
              </a:rPr>
              <a:t>–6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6218238" y="6172200"/>
            <a:ext cx="2468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8.5 (cont’d)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462" y="1304925"/>
            <a:ext cx="78390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7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A1C8F1F-DC19-4DC0-B4A9-9C0D4E19E540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 dirty="0"/>
              <a:t>Computer Demonstration of Resource-Constrained Scheduling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2763"/>
            <a:ext cx="8077200" cy="4313237"/>
          </a:xfrm>
        </p:spPr>
        <p:txBody>
          <a:bodyPr/>
          <a:lstStyle/>
          <a:p>
            <a:r>
              <a:rPr lang="en-US" dirty="0"/>
              <a:t>EMR Project</a:t>
            </a:r>
          </a:p>
          <a:p>
            <a:pPr lvl="1"/>
            <a:r>
              <a:rPr lang="en-US" dirty="0"/>
              <a:t>The development of a handheld electronic medical reference guide to be used by emergency medical technicians and paramedics.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There are only eight design engineers who can be assigned to the project due to a shortage of design engineers and commitments to other projects.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1588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560" y="442912"/>
            <a:ext cx="7620000" cy="597217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AFE952B-6B3F-4890-90C5-DEA8057F8570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6583363" y="1143000"/>
            <a:ext cx="2103437" cy="13668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600" dirty="0"/>
              <a:t>EMR Project: Network View Schedule before Resources Leveled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8.6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93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94B7BFFE-4348-4190-A312-F9BC9726FC81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9875"/>
            <a:ext cx="815657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EMR Project before Resources Added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8.7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250" y="1600220"/>
            <a:ext cx="8191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36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6F091D5-0896-48F8-BFF7-959DD20E722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50825"/>
            <a:ext cx="8201025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EMR Project</a:t>
            </a:r>
            <a:r>
              <a:rPr lang="en-US" sz="2400" dirty="0">
                <a:cs typeface="Arial" panose="020B0604020202020204" pitchFamily="34" charset="0"/>
              </a:rPr>
              <a:t>—Time Constrained Resource Usage View, January 15–23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8.8A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4757" name="Picture 5" descr="0808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27213"/>
            <a:ext cx="8393113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376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FA36F605-5E97-47CB-B6A1-5CBBA4A82513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xfrm>
            <a:off x="490538" y="269875"/>
            <a:ext cx="8161337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Resource Loading Chart for </a:t>
            </a:r>
            <a:r>
              <a:rPr lang="en-US" sz="2400" dirty="0"/>
              <a:t>EMR Project</a:t>
            </a:r>
            <a:r>
              <a:rPr lang="en-US" sz="2400" dirty="0">
                <a:cs typeface="Arial" panose="020B0604020202020204" pitchFamily="34" charset="0"/>
              </a:rPr>
              <a:t>, January 15–23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8.8B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125" y="1243939"/>
            <a:ext cx="79057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8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45" y="457200"/>
            <a:ext cx="7620000" cy="59436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82B36205-C441-4F8A-B4A8-D2740FA9FE6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xfrm>
            <a:off x="6675097" y="527050"/>
            <a:ext cx="2059328" cy="18049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800" dirty="0"/>
              <a:t>EMR Project Network View Schedule </a:t>
            </a:r>
            <a:br>
              <a:rPr lang="en-US" sz="1800" dirty="0"/>
            </a:br>
            <a:r>
              <a:rPr lang="en-US" sz="1800" dirty="0"/>
              <a:t>after Resources Leveled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8.9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73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67C20642-FC73-4973-8C19-A6D0D2346342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EMR Project Resources Leveled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8.10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2019300"/>
            <a:ext cx="815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06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005D9EFA-5D60-4BC6-894F-C5F68ECF6072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8193088" cy="1362075"/>
          </a:xfrm>
          <a:ln/>
        </p:spPr>
        <p:txBody>
          <a:bodyPr/>
          <a:lstStyle/>
          <a:p>
            <a:r>
              <a:rPr lang="en-US" dirty="0"/>
              <a:t>The Impacts of Resource-Constrained Scheduling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2763"/>
            <a:ext cx="7331075" cy="4313237"/>
          </a:xfrm>
        </p:spPr>
        <p:txBody>
          <a:bodyPr/>
          <a:lstStyle/>
          <a:p>
            <a:r>
              <a:rPr lang="en-US" dirty="0"/>
              <a:t>Reduces delay but reduces flexibility.</a:t>
            </a:r>
          </a:p>
          <a:p>
            <a:r>
              <a:rPr lang="en-US" dirty="0"/>
              <a:t>Increases criticality of events.</a:t>
            </a:r>
          </a:p>
          <a:p>
            <a:r>
              <a:rPr lang="en-US" dirty="0"/>
              <a:t>Increases scheduling complexity.</a:t>
            </a:r>
          </a:p>
          <a:p>
            <a:r>
              <a:rPr lang="en-US" dirty="0"/>
              <a:t>May make the traditional critical path </a:t>
            </a:r>
            <a:br>
              <a:rPr lang="en-US" dirty="0"/>
            </a:br>
            <a:r>
              <a:rPr lang="en-US" dirty="0"/>
              <a:t>no longer meaningful.</a:t>
            </a:r>
          </a:p>
          <a:p>
            <a:r>
              <a:rPr lang="en-US" dirty="0"/>
              <a:t>Can break sequence of events.</a:t>
            </a:r>
          </a:p>
          <a:p>
            <a:r>
              <a:rPr lang="en-US" dirty="0"/>
              <a:t>May cause parallel activities to become sequential and critical activities with slack to become noncritical.</a:t>
            </a:r>
          </a:p>
        </p:txBody>
      </p:sp>
    </p:spTree>
    <p:extLst>
      <p:ext uri="{BB962C8B-B14F-4D97-AF65-F5344CB8AC3E}">
        <p14:creationId xmlns:p14="http://schemas.microsoft.com/office/powerpoint/2010/main" xmlns="" val="256804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22C1782-176E-4098-AD37-893935EE456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Project Planning Process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250" y="1680206"/>
            <a:ext cx="8191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49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ED5A64B-3A1D-4D94-A7ED-33C054FEF5A2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Splitting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96200" cy="4876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Splitting</a:t>
            </a:r>
          </a:p>
          <a:p>
            <a:pPr marL="573088" lvl="1" indent="-236538">
              <a:spcBef>
                <a:spcPct val="50000"/>
              </a:spcBef>
            </a:pPr>
            <a:r>
              <a:rPr lang="en-US" dirty="0"/>
              <a:t>A scheduling technique </a:t>
            </a:r>
            <a:r>
              <a:rPr lang="en-US" dirty="0" smtClean="0"/>
              <a:t>for creating </a:t>
            </a:r>
            <a:r>
              <a:rPr lang="en-US" dirty="0"/>
              <a:t>a better project schedule and/or increase resource utilization.</a:t>
            </a:r>
          </a:p>
          <a:p>
            <a:pPr marL="914400" lvl="2" indent="-227013">
              <a:spcBef>
                <a:spcPct val="50000"/>
              </a:spcBef>
            </a:pPr>
            <a:r>
              <a:rPr lang="en-US" dirty="0"/>
              <a:t>Involves interrupting work on an activity to employ the resource on another activity, then returning the resource to finish the interrupted work.</a:t>
            </a:r>
          </a:p>
          <a:p>
            <a:pPr marL="914400" lvl="2" indent="-227013">
              <a:spcBef>
                <a:spcPct val="50000"/>
              </a:spcBef>
            </a:pPr>
            <a:r>
              <a:rPr lang="en-US" dirty="0"/>
              <a:t>Is feasible when startup and shutdown costs are low.</a:t>
            </a:r>
          </a:p>
          <a:p>
            <a:pPr marL="914400" lvl="2" indent="-227013">
              <a:spcBef>
                <a:spcPct val="50000"/>
              </a:spcBef>
            </a:pPr>
            <a:r>
              <a:rPr lang="en-US" dirty="0"/>
              <a:t>Is considered the major reason why projects fail to meet schedule.</a:t>
            </a:r>
          </a:p>
        </p:txBody>
      </p:sp>
    </p:spTree>
    <p:extLst>
      <p:ext uri="{BB962C8B-B14F-4D97-AF65-F5344CB8AC3E}">
        <p14:creationId xmlns:p14="http://schemas.microsoft.com/office/powerpoint/2010/main" xmlns="" val="31527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3500" y="1196309"/>
            <a:ext cx="6477000" cy="50673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C93A78A-156D-44A1-9A48-7B8895A58BCA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Splitting Activities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3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9790164-6EF7-4E71-A321-30EAEDE78C7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Benefits of Scheduling Resources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056438" cy="4876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Leaves time for consideration </a:t>
            </a:r>
            <a:br>
              <a:rPr lang="en-US" dirty="0"/>
            </a:br>
            <a:r>
              <a:rPr lang="en-US" dirty="0"/>
              <a:t>of reasonable alternatives: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Cost-time tradeoffs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Changes in priorities</a:t>
            </a:r>
          </a:p>
          <a:p>
            <a:pPr>
              <a:spcBef>
                <a:spcPct val="40000"/>
              </a:spcBef>
            </a:pPr>
            <a:r>
              <a:rPr lang="en-US" dirty="0"/>
              <a:t>Provides information for time-phased work package budgets to assess: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Impact of unforeseen events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Amount of flexibility in available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4399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E3FAB4A8-8752-4A04-9C94-29868E10F6E3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Multiproject Resource Schedules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>
              <a:spcBef>
                <a:spcPct val="50000"/>
              </a:spcBef>
            </a:pPr>
            <a:r>
              <a:rPr lang="en-US" dirty="0"/>
              <a:t>Multiproject Scheduling Problems</a:t>
            </a:r>
          </a:p>
          <a:p>
            <a:pPr marL="1033463" lvl="1" indent="-457200">
              <a:spcBef>
                <a:spcPct val="50000"/>
              </a:spcBef>
              <a:buFontTx/>
              <a:buAutoNum type="arabicPeriod"/>
            </a:pPr>
            <a:r>
              <a:rPr lang="en-US" dirty="0"/>
              <a:t>Overall project slippage</a:t>
            </a:r>
          </a:p>
          <a:p>
            <a:pPr marL="1376363" lvl="2" indent="-228600">
              <a:spcBef>
                <a:spcPct val="50000"/>
              </a:spcBef>
            </a:pPr>
            <a:r>
              <a:rPr lang="en-US" dirty="0"/>
              <a:t>Delay on one project create delays for other </a:t>
            </a:r>
            <a:r>
              <a:rPr lang="en-US" dirty="0" smtClean="0"/>
              <a:t>projects.</a:t>
            </a:r>
            <a:endParaRPr lang="en-US" dirty="0"/>
          </a:p>
          <a:p>
            <a:pPr marL="1033463" lvl="1" indent="-457200">
              <a:spcBef>
                <a:spcPct val="50000"/>
              </a:spcBef>
              <a:buFontTx/>
              <a:buAutoNum type="arabicPeriod"/>
            </a:pPr>
            <a:r>
              <a:rPr lang="en-US" dirty="0"/>
              <a:t>Inefficient resource application</a:t>
            </a:r>
          </a:p>
          <a:p>
            <a:pPr marL="1376363" lvl="2" indent="-228600">
              <a:spcBef>
                <a:spcPct val="50000"/>
              </a:spcBef>
            </a:pPr>
            <a:r>
              <a:rPr lang="en-US" dirty="0"/>
              <a:t>The peaks and valleys of resource demands create scheduling problems and delays for projects.</a:t>
            </a:r>
          </a:p>
          <a:p>
            <a:pPr marL="1033463" lvl="1" indent="-457200">
              <a:spcBef>
                <a:spcPct val="50000"/>
              </a:spcBef>
              <a:buFontTx/>
              <a:buAutoNum type="arabicPeriod"/>
            </a:pPr>
            <a:r>
              <a:rPr lang="en-US" dirty="0"/>
              <a:t>Resource bottlenecks</a:t>
            </a:r>
          </a:p>
          <a:p>
            <a:pPr marL="1376363" lvl="2" indent="-228600">
              <a:spcBef>
                <a:spcPct val="50000"/>
              </a:spcBef>
            </a:pPr>
            <a:r>
              <a:rPr lang="en-US" dirty="0"/>
              <a:t>Shortages of critical resources required for multiple projects cause delays and schedule extensions.</a:t>
            </a:r>
          </a:p>
        </p:txBody>
      </p:sp>
    </p:spTree>
    <p:extLst>
      <p:ext uri="{BB962C8B-B14F-4D97-AF65-F5344CB8AC3E}">
        <p14:creationId xmlns:p14="http://schemas.microsoft.com/office/powerpoint/2010/main" xmlns="" val="42239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A309646-DE35-4727-A56E-3249A9139BEB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Multiproject Resource Schedules (cont’d)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513638" cy="4876800"/>
          </a:xfrm>
        </p:spPr>
        <p:txBody>
          <a:bodyPr/>
          <a:lstStyle/>
          <a:p>
            <a:pPr defTabSz="227013">
              <a:spcBef>
                <a:spcPct val="50000"/>
              </a:spcBef>
            </a:pPr>
            <a:r>
              <a:rPr lang="en-US" dirty="0"/>
              <a:t>Managing Multiproject Scheduling: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Create project offices or departments to oversee the scheduling of resources across projects.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Use a project priority queuing system</a:t>
            </a:r>
            <a:r>
              <a:rPr lang="en-US" dirty="0">
                <a:cs typeface="Arial" panose="020B0604020202020204" pitchFamily="34" charset="0"/>
              </a:rPr>
              <a:t>: first come, first served for resources.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cs typeface="Arial" panose="020B0604020202020204" pitchFamily="34" charset="0"/>
              </a:rPr>
              <a:t>Centralize project management: treat all projects as a part of a “megaproject.”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cs typeface="Arial" panose="020B0604020202020204" pitchFamily="34" charset="0"/>
              </a:rPr>
              <a:t>Outsource projects to reduce the number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of projects handled internally.</a:t>
            </a:r>
          </a:p>
        </p:txBody>
      </p:sp>
    </p:spTree>
    <p:extLst>
      <p:ext uri="{BB962C8B-B14F-4D97-AF65-F5344CB8AC3E}">
        <p14:creationId xmlns:p14="http://schemas.microsoft.com/office/powerpoint/2010/main" xmlns="" val="3637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10700"/>
          </a:xfrm>
        </p:spPr>
        <p:txBody>
          <a:bodyPr/>
          <a:lstStyle/>
          <a:p>
            <a:r>
              <a:rPr lang="en-US" dirty="0"/>
              <a:t>Using the Resource Schedule to Develop </a:t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Project Cost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Why a Time-Phased Budget Baseline Is </a:t>
            </a:r>
            <a:r>
              <a:rPr lang="en-US" sz="2400" dirty="0" smtClean="0"/>
              <a:t>Needed</a:t>
            </a:r>
          </a:p>
          <a:p>
            <a:pPr lvl="1"/>
            <a:r>
              <a:rPr lang="en-US" sz="2000" dirty="0" smtClean="0"/>
              <a:t>To determine if the </a:t>
            </a:r>
            <a:r>
              <a:rPr lang="en-US" sz="2000" dirty="0"/>
              <a:t>project is </a:t>
            </a:r>
            <a:r>
              <a:rPr lang="en-US" sz="2000" dirty="0" smtClean="0"/>
              <a:t>on, ahead, or behind </a:t>
            </a:r>
            <a:r>
              <a:rPr lang="en-US" sz="2000" dirty="0"/>
              <a:t>schedule and over </a:t>
            </a:r>
            <a:r>
              <a:rPr lang="en-US" sz="2000" dirty="0" smtClean="0"/>
              <a:t>or under its budgeted costs?</a:t>
            </a:r>
            <a:endParaRPr lang="en-US" sz="2000" dirty="0"/>
          </a:p>
          <a:p>
            <a:pPr lvl="1"/>
            <a:r>
              <a:rPr lang="en-US" sz="2000" dirty="0" smtClean="0"/>
              <a:t>To know how much work has been accomplished for the allocated money spent—the project cost baseline (planned value, PV)</a:t>
            </a:r>
            <a:endParaRPr lang="en-US" sz="2000" dirty="0"/>
          </a:p>
          <a:p>
            <a:r>
              <a:rPr lang="en-US" sz="2400" dirty="0" smtClean="0"/>
              <a:t>Creating </a:t>
            </a:r>
            <a:r>
              <a:rPr lang="en-US" sz="2400" dirty="0"/>
              <a:t>a Time-Phased </a:t>
            </a:r>
            <a:r>
              <a:rPr lang="en-US" sz="2400" dirty="0" smtClean="0"/>
              <a:t>Budget</a:t>
            </a:r>
          </a:p>
          <a:p>
            <a:pPr lvl="1"/>
            <a:r>
              <a:rPr lang="en-US" sz="2000" dirty="0" smtClean="0"/>
              <a:t>Assign each work package to </a:t>
            </a:r>
            <a:r>
              <a:rPr lang="en-US" sz="2000" dirty="0"/>
              <a:t>one responsible person or department and deliverable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Compare </a:t>
            </a:r>
            <a:r>
              <a:rPr lang="en-US" sz="2000" dirty="0"/>
              <a:t>planned schedule and costs using an </a:t>
            </a:r>
            <a:r>
              <a:rPr lang="en-US" sz="2000" dirty="0" smtClean="0"/>
              <a:t>integrative system </a:t>
            </a:r>
            <a:r>
              <a:rPr lang="en-US" sz="2000" dirty="0"/>
              <a:t>called earned </a:t>
            </a:r>
            <a:r>
              <a:rPr lang="en-US" sz="2000" dirty="0" smtClean="0"/>
              <a:t>value.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975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2" y="250407"/>
            <a:ext cx="7800975" cy="625792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8B54549-6F45-4044-93F8-883C1D6582B2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43363" name="AutoShape 3"/>
          <p:cNvSpPr>
            <a:spLocks noGrp="1" noChangeArrowheads="1"/>
          </p:cNvSpPr>
          <p:nvPr>
            <p:ph type="title"/>
          </p:nvPr>
        </p:nvSpPr>
        <p:spPr>
          <a:xfrm>
            <a:off x="477838" y="250825"/>
            <a:ext cx="3197225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Direct Labor Budget Rollup ($000)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57200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8.12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6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9C6651AD-41DD-4D7A-B614-B92D35EB25BA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454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Time-Phased Work Package Budget (Labor Cost Only)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806" y="1312128"/>
            <a:ext cx="8412388" cy="42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1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2516AEFD-C621-40DC-9B88-713FE04D03C4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474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Two Time-Phased Work Packages (Labor Cost Only)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8.14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037" y="1146781"/>
            <a:ext cx="7781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852E7936-D746-4F90-B442-BBC000C8FDFF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495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Patient Entry Project Network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8.15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412" y="1190595"/>
            <a:ext cx="86391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05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799207"/>
          </a:xfrm>
          <a:ln/>
        </p:spPr>
        <p:txBody>
          <a:bodyPr/>
          <a:lstStyle/>
          <a:p>
            <a:r>
              <a:rPr lang="en-US" altLang="zh-TW" dirty="0" smtClean="0"/>
              <a:t>Resources and </a:t>
            </a:r>
            <a:r>
              <a:rPr lang="en-US" altLang="zh-TW" dirty="0" smtClean="0"/>
              <a:t>Priorities</a:t>
            </a:r>
            <a:endParaRPr lang="en-US" dirty="0"/>
          </a:p>
        </p:txBody>
      </p:sp>
      <p:sp>
        <p:nvSpPr>
          <p:cNvPr id="28689" name="Rectangle 1041"/>
          <p:cNvSpPr>
            <a:spLocks noGrp="1" noChangeArrowheads="1"/>
          </p:cNvSpPr>
          <p:nvPr>
            <p:ph idx="1"/>
          </p:nvPr>
        </p:nvSpPr>
        <p:spPr>
          <a:xfrm>
            <a:off x="899156" y="1691658"/>
            <a:ext cx="7330404" cy="4404341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/>
              <a:t>Project </a:t>
            </a:r>
            <a:r>
              <a:rPr lang="en-US" dirty="0"/>
              <a:t>network times are not a schedule </a:t>
            </a:r>
            <a:br>
              <a:rPr lang="en-US" dirty="0"/>
            </a:br>
            <a:r>
              <a:rPr lang="en-US" dirty="0"/>
              <a:t>until resources have been assigned.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The implicit assumption is that resources will be available in the required amounts when needed.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Adding new projects requires making realistic judgments of resource availability and project durations.</a:t>
            </a:r>
          </a:p>
          <a:p>
            <a:pPr>
              <a:spcBef>
                <a:spcPct val="35000"/>
              </a:spcBef>
            </a:pPr>
            <a:r>
              <a:rPr lang="en-US" dirty="0"/>
              <a:t>Cost estimates are not a budget </a:t>
            </a:r>
            <a:br>
              <a:rPr lang="en-US" dirty="0"/>
            </a:br>
            <a:r>
              <a:rPr lang="en-US" dirty="0"/>
              <a:t>until they have been time-phased.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7C8AE5D-2689-4BA2-80A6-AEA69F51E072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2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845" y="1025671"/>
            <a:ext cx="6646617" cy="527494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80D24FA-0791-48B2-8E72-B269F947D5F0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515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Patient Entry Time-Phased Work Packages Assigned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8.16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48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8EDA374-D9DB-48E2-A77D-FCB56F13C47E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536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CEBOO Project Monthly Cash Flow Statement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8.17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0892" y="1048657"/>
            <a:ext cx="6403245" cy="52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02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ABED0BAF-5201-4F0D-AABF-EE7ADAE2D0ED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155650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CEBOO Project Weekly Resource Usage Schedule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8.18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155653" name="Picture 5" descr="08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143000"/>
            <a:ext cx="6675438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709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E581D1C-4753-4B01-8E5A-D273B5A54144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101380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011363" y="1600200"/>
            <a:ext cx="512127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Heuristic</a:t>
            </a:r>
            <a:endParaRPr lang="en-US" sz="2400" b="1" i="1" dirty="0"/>
          </a:p>
          <a:p>
            <a:pPr>
              <a:spcBef>
                <a:spcPct val="50000"/>
              </a:spcBef>
            </a:pPr>
            <a:r>
              <a:rPr lang="en-US" sz="2400" b="1" dirty="0" smtClean="0"/>
              <a:t>Leveling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/>
              <a:t>Planned </a:t>
            </a:r>
            <a:r>
              <a:rPr lang="en-US" sz="2400" b="1" dirty="0"/>
              <a:t>value (PV)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Resource-constrained projects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/>
              <a:t>Resource smoothing</a:t>
            </a:r>
            <a:endParaRPr lang="en-US" sz="2400" b="1" dirty="0"/>
          </a:p>
          <a:p>
            <a:pPr>
              <a:spcBef>
                <a:spcPct val="50000"/>
              </a:spcBef>
            </a:pPr>
            <a:r>
              <a:rPr lang="en-US" sz="2400" b="1" dirty="0"/>
              <a:t>Splitting</a:t>
            </a:r>
            <a:endParaRPr lang="en-US" sz="2400" b="1" i="1" dirty="0"/>
          </a:p>
          <a:p>
            <a:pPr>
              <a:spcBef>
                <a:spcPct val="50000"/>
              </a:spcBef>
            </a:pPr>
            <a:r>
              <a:rPr lang="en-US" sz="2400" b="1" dirty="0"/>
              <a:t>Time-constrained projects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Time-phased budget baseline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5205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10700"/>
          </a:xfrm>
        </p:spPr>
        <p:txBody>
          <a:bodyPr/>
          <a:lstStyle/>
          <a:p>
            <a:r>
              <a:rPr lang="en-US" altLang="zh-TW" dirty="0" smtClean="0"/>
              <a:t>Overview of the Resource </a:t>
            </a:r>
            <a:br>
              <a:rPr lang="en-US" altLang="zh-TW" dirty="0" smtClean="0"/>
            </a:br>
            <a:r>
              <a:rPr lang="en-US" altLang="zh-TW" dirty="0" smtClean="0"/>
              <a:t>Scheduling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Will the assigned labor and/or equipment be adequate and available to </a:t>
            </a:r>
            <a:r>
              <a:rPr lang="en-US" altLang="zh-TW" dirty="0" smtClean="0"/>
              <a:t>deal with </a:t>
            </a:r>
            <a:r>
              <a:rPr lang="en-US" altLang="zh-TW" dirty="0" smtClean="0"/>
              <a:t>my project?</a:t>
            </a:r>
          </a:p>
          <a:p>
            <a:r>
              <a:rPr lang="en-US" altLang="zh-TW" dirty="0" smtClean="0"/>
              <a:t>Will </a:t>
            </a:r>
            <a:r>
              <a:rPr lang="en-US" altLang="zh-TW" dirty="0" smtClean="0"/>
              <a:t>outside contractors have to be used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Do unforeseen resource dependencies exist? Is there a new critical path?</a:t>
            </a:r>
          </a:p>
          <a:p>
            <a:r>
              <a:rPr lang="en-US" altLang="zh-TW" dirty="0" smtClean="0"/>
              <a:t>How </a:t>
            </a:r>
            <a:r>
              <a:rPr lang="en-US" altLang="zh-TW" dirty="0" smtClean="0"/>
              <a:t>much flexibility do we have in using resources?</a:t>
            </a:r>
          </a:p>
          <a:p>
            <a:r>
              <a:rPr lang="en-US" altLang="zh-TW" dirty="0" smtClean="0"/>
              <a:t>Is </a:t>
            </a:r>
            <a:r>
              <a:rPr lang="en-US" altLang="zh-TW" dirty="0" smtClean="0"/>
              <a:t>the original deadline realistic?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00757EF6-335A-4F0C-A0AF-747724566EE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7408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The Resource Problem (cont’d)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Resource Smoothing (or Leveling)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Involves attempting to even out varying demands </a:t>
            </a:r>
            <a:br>
              <a:rPr lang="en-US" dirty="0"/>
            </a:br>
            <a:r>
              <a:rPr lang="en-US" dirty="0"/>
              <a:t>on resources by using slack (delaying noncritical activities) to manage resource utilization when resources are adequate over the life of the project.</a:t>
            </a:r>
          </a:p>
          <a:p>
            <a:pPr>
              <a:spcBef>
                <a:spcPct val="40000"/>
              </a:spcBef>
            </a:pPr>
            <a:r>
              <a:rPr lang="en-US" dirty="0"/>
              <a:t>Resource-Constrained Scheduling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The duration of a project may be increased by delaying the late start of some of its activities if resources are not adequate to meet peak demands.</a:t>
            </a:r>
          </a:p>
        </p:txBody>
      </p:sp>
    </p:spTree>
    <p:extLst>
      <p:ext uri="{BB962C8B-B14F-4D97-AF65-F5344CB8AC3E}">
        <p14:creationId xmlns:p14="http://schemas.microsoft.com/office/powerpoint/2010/main" xmlns="" val="6650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DD9C1DC-C631-49E0-8FC4-1CB9FF0CB0E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Types of Project Constraints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5075"/>
            <a:ext cx="8077200" cy="4876800"/>
          </a:xfrm>
        </p:spPr>
        <p:txBody>
          <a:bodyPr/>
          <a:lstStyle/>
          <a:p>
            <a:r>
              <a:rPr lang="en-US" sz="2400" dirty="0"/>
              <a:t>Technical or Logic Constraints</a:t>
            </a:r>
          </a:p>
          <a:p>
            <a:pPr lvl="1"/>
            <a:r>
              <a:rPr lang="en-US" sz="2000" dirty="0"/>
              <a:t>Constraints related to the networked sequence </a:t>
            </a:r>
            <a:br>
              <a:rPr lang="en-US" sz="2000" dirty="0"/>
            </a:br>
            <a:r>
              <a:rPr lang="en-US" sz="2000" dirty="0"/>
              <a:t>in which project activities must occur.</a:t>
            </a:r>
          </a:p>
          <a:p>
            <a:r>
              <a:rPr lang="en-US" sz="2400" dirty="0"/>
              <a:t>Physical Constraints</a:t>
            </a:r>
          </a:p>
          <a:p>
            <a:pPr lvl="1"/>
            <a:r>
              <a:rPr lang="en-US" sz="2000" dirty="0"/>
              <a:t>Activities that cannot occur in parallel or are affected by contractual or environmental conditions.</a:t>
            </a:r>
          </a:p>
          <a:p>
            <a:r>
              <a:rPr lang="en-US" sz="2400" dirty="0"/>
              <a:t>Resource Constraints</a:t>
            </a:r>
          </a:p>
          <a:p>
            <a:pPr lvl="1"/>
            <a:r>
              <a:rPr lang="en-US" sz="2000" dirty="0"/>
              <a:t>The absence, shortage, or unique interrelationship and interaction characteristics of resources that require a particular sequencing of project </a:t>
            </a:r>
            <a:r>
              <a:rPr lang="en-US" sz="2000" dirty="0" smtClean="0"/>
              <a:t>activities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164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1256256E-5EB9-41D2-A42B-3FE79E0E2D32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41315" name="AutoShape 3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Constraint Examples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1137251"/>
            <a:ext cx="7791450" cy="5400675"/>
          </a:xfrm>
          <a:prstGeom prst="rect">
            <a:avLst/>
          </a:prstGeom>
        </p:spPr>
      </p:pic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7407275" y="525778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8.2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4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799207"/>
          </a:xfrm>
        </p:spPr>
        <p:txBody>
          <a:bodyPr/>
          <a:lstStyle/>
          <a:p>
            <a:r>
              <a:rPr lang="en-US" altLang="zh-TW" dirty="0" smtClean="0"/>
              <a:t>Types </a:t>
            </a:r>
            <a:r>
              <a:rPr lang="en-US" altLang="zh-TW" dirty="0" smtClean="0"/>
              <a:t>of Resource 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People</a:t>
            </a:r>
          </a:p>
          <a:p>
            <a:pPr lvl="1"/>
            <a:r>
              <a:rPr lang="en-US" altLang="zh-TW" dirty="0" smtClean="0"/>
              <a:t>This is the most obvious and important project resource.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Human resources are </a:t>
            </a:r>
            <a:r>
              <a:rPr lang="en-US" altLang="zh-TW" dirty="0" smtClean="0"/>
              <a:t>usually classified by the skills they bring to the project</a:t>
            </a:r>
            <a:endParaRPr lang="en-US" altLang="zh-TW" dirty="0" smtClean="0"/>
          </a:p>
          <a:p>
            <a:r>
              <a:rPr lang="en-US" altLang="zh-TW" dirty="0" smtClean="0"/>
              <a:t>Materials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/>
              <a:t>Project materials cover a large </a:t>
            </a:r>
            <a:r>
              <a:rPr lang="en-US" altLang="zh-TW" dirty="0" smtClean="0"/>
              <a:t>spectrum</a:t>
            </a:r>
          </a:p>
          <a:p>
            <a:pPr lvl="1"/>
            <a:r>
              <a:rPr lang="en-US" altLang="zh-TW" dirty="0" smtClean="0"/>
              <a:t>Material availability and shortages have been blamed for the delay of </a:t>
            </a:r>
            <a:r>
              <a:rPr lang="en-US" altLang="zh-TW" dirty="0" smtClean="0"/>
              <a:t>many projects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Equipment</a:t>
            </a:r>
          </a:p>
          <a:p>
            <a:pPr lvl="1"/>
            <a:r>
              <a:rPr lang="en-US" altLang="zh-TW" dirty="0" smtClean="0"/>
              <a:t>Equipment is usually presented by type, size, and quantity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8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1101</Words>
  <Application>Microsoft Office PowerPoint</Application>
  <PresentationFormat>如螢幕大小 (4:3)</PresentationFormat>
  <Paragraphs>301</Paragraphs>
  <Slides>43</Slides>
  <Notes>41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Project Management 6e. - Gray and Larson</vt:lpstr>
      <vt:lpstr>投影片 1</vt:lpstr>
      <vt:lpstr>Where We Are Now</vt:lpstr>
      <vt:lpstr>Project Planning Process</vt:lpstr>
      <vt:lpstr>Resources and Priorities</vt:lpstr>
      <vt:lpstr>Overview of the Resource  Scheduling Problem</vt:lpstr>
      <vt:lpstr>The Resource Problem (cont’d)</vt:lpstr>
      <vt:lpstr>Types of Project Constraints</vt:lpstr>
      <vt:lpstr>Constraint Examples</vt:lpstr>
      <vt:lpstr>Types of Resource Constraints</vt:lpstr>
      <vt:lpstr>Classification of a Scheduling Problem</vt:lpstr>
      <vt:lpstr>Resource Allocation Methods</vt:lpstr>
      <vt:lpstr>Resource Allocation Methods (cont’d)</vt:lpstr>
      <vt:lpstr>Botanical Garden</vt:lpstr>
      <vt:lpstr>Resource Allocation Methods (cont’d)</vt:lpstr>
      <vt:lpstr>Resource Allocation Methods (cont’d)</vt:lpstr>
      <vt:lpstr>Resource-Constrained Schedule through Period 2–3</vt:lpstr>
      <vt:lpstr>Resource-Constrained Schedule through Period 2–3</vt:lpstr>
      <vt:lpstr>Resource-Constrained Schedule through Period 2–3</vt:lpstr>
      <vt:lpstr>Resource-Constrained Schedule through Period 5–6</vt:lpstr>
      <vt:lpstr>Resource-Constrained Schedule through Period 5–6</vt:lpstr>
      <vt:lpstr>Resource-Constrained Schedule through Period 5–6</vt:lpstr>
      <vt:lpstr>Computer Demonstration of Resource-Constrained Scheduling</vt:lpstr>
      <vt:lpstr>EMR Project: Network View Schedule before Resources Leveled</vt:lpstr>
      <vt:lpstr>EMR Project before Resources Added</vt:lpstr>
      <vt:lpstr>EMR Project—Time Constrained Resource Usage View, January 15–23</vt:lpstr>
      <vt:lpstr>Resource Loading Chart for EMR Project, January 15–23</vt:lpstr>
      <vt:lpstr>EMR Project Network View Schedule  after Resources Leveled</vt:lpstr>
      <vt:lpstr>EMR Project Resources Leveled</vt:lpstr>
      <vt:lpstr>The Impacts of Resource-Constrained Scheduling</vt:lpstr>
      <vt:lpstr>Splitting</vt:lpstr>
      <vt:lpstr>Splitting Activities</vt:lpstr>
      <vt:lpstr>Benefits of Scheduling Resources</vt:lpstr>
      <vt:lpstr>Multiproject Resource Schedules</vt:lpstr>
      <vt:lpstr>Multiproject Resource Schedules (cont’d)</vt:lpstr>
      <vt:lpstr>Using the Resource Schedule to Develop  a Project Cost Baseline</vt:lpstr>
      <vt:lpstr>Direct Labor Budget Rollup ($000)</vt:lpstr>
      <vt:lpstr>Time-Phased Work Package Budget (Labor Cost Only)</vt:lpstr>
      <vt:lpstr>Two Time-Phased Work Packages (Labor Cost Only)</vt:lpstr>
      <vt:lpstr>Patient Entry Project Network</vt:lpstr>
      <vt:lpstr>Patient Entry Time-Phased Work Packages Assigned</vt:lpstr>
      <vt:lpstr>CEBOO Project Monthly Cash Flow Statement</vt:lpstr>
      <vt:lpstr>CEBOO Project Weekly Resource Usage Schedule</vt:lpstr>
      <vt:lpstr>Key Terms</vt:lpstr>
    </vt:vector>
  </TitlesOfParts>
  <Manager>Wanda Zeman</Manager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8</dc:subject>
  <dc:creator>Charlie Cook - ccook@uwa.edu</dc:creator>
  <cp:lastModifiedBy>ASUS</cp:lastModifiedBy>
  <cp:revision>75</cp:revision>
  <cp:lastPrinted>1601-01-01T00:00:00Z</cp:lastPrinted>
  <dcterms:created xsi:type="dcterms:W3CDTF">1901-01-01T06:00:00Z</dcterms:created>
  <dcterms:modified xsi:type="dcterms:W3CDTF">2014-11-16T16:17:04Z</dcterms:modified>
</cp:coreProperties>
</file>