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AEEF"/>
    <a:srgbClr val="F8F8F8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08" autoAdjust="0"/>
    <p:restoredTop sz="96973" autoAdjust="0"/>
  </p:normalViewPr>
  <p:slideViewPr>
    <p:cSldViewPr showGuides="1">
      <p:cViewPr varScale="1">
        <p:scale>
          <a:sx n="134" d="100"/>
          <a:sy n="134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3426" y="72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0B31-9920-425D-B6FF-3828D5A85EA2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5EACF-DC68-4F26-B412-755599265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7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7695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3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48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33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18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2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6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41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5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4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92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8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227013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0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14300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7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3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2575" lvl="1" indent="-16986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Reducing Project Duration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NINE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9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9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26A5DC68-9671-4A86-BE6C-960D48632E8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9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8130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4398F55-B077-424F-8401-37E73FC852C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Activity Graph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9.2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173448"/>
            <a:ext cx="58959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DF01590A-2364-4FB4-A9FB-C6B613EA9BE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81013" y="254000"/>
            <a:ext cx="81819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Cost</a:t>
            </a:r>
            <a:r>
              <a:rPr lang="en-US" sz="2800" dirty="0">
                <a:cs typeface="Arial" panose="020B0604020202020204" pitchFamily="34" charset="0"/>
              </a:rPr>
              <a:t>–Duration Trade-off Example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944688"/>
            <a:ext cx="6021387" cy="3038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3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8" y="1234464"/>
            <a:ext cx="5293159" cy="2743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32" y="3841274"/>
            <a:ext cx="5190252" cy="2513774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D772932-22D4-43F6-B539-DEA726D3A93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xfrm>
            <a:off x="481013" y="254000"/>
            <a:ext cx="81819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Cost</a:t>
            </a:r>
            <a:r>
              <a:rPr lang="en-US" sz="2800" dirty="0">
                <a:cs typeface="Arial" panose="020B0604020202020204" pitchFamily="34" charset="0"/>
              </a:rPr>
              <a:t>–Duration Trade-off Example (cont’d)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308725" y="6172200"/>
            <a:ext cx="2378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9.3 (cont’d)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D0660EE-CCA8-4019-83BD-8E6312408AC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Cost</a:t>
            </a:r>
            <a:r>
              <a:rPr lang="en-US" sz="2800" dirty="0">
                <a:cs typeface="Arial" panose="020B0604020202020204" pitchFamily="34" charset="0"/>
              </a:rPr>
              <a:t>–Duration Trade-off Example (cont’d)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0" y="61722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9.4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48" y="1388694"/>
            <a:ext cx="4937704" cy="50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8A411BFE-E215-416B-8FFE-44A392971B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Cost</a:t>
            </a:r>
            <a:r>
              <a:rPr lang="en-US" sz="2800" dirty="0">
                <a:cs typeface="Arial" panose="020B0604020202020204" pitchFamily="34" charset="0"/>
              </a:rPr>
              <a:t>–Duration Trade-off Example (cont’d)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858000" y="61722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9.4 (cont’d)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600220"/>
            <a:ext cx="5381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2125FC22-E5C0-4D25-83A2-CA5DD40962E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Summary Costs by Duration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9.5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2712" name="Picture 8" descr="09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600200"/>
            <a:ext cx="51927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689B59C-2E45-4CFA-86CF-B02134F6096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Project Cost</a:t>
            </a:r>
            <a:r>
              <a:rPr lang="en-US" sz="2800" dirty="0">
                <a:cs typeface="Arial" panose="020B0604020202020204" pitchFamily="34" charset="0"/>
              </a:rPr>
              <a:t>–Duration Graph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9.6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09" y="1322050"/>
            <a:ext cx="5120582" cy="49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39F3896-8663-42AE-8ADC-A45A43712735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077200" cy="493712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Using the Project Cost</a:t>
            </a:r>
            <a:r>
              <a:rPr lang="en-US" dirty="0">
                <a:cs typeface="Arial" panose="020B0604020202020204" pitchFamily="34" charset="0"/>
              </a:rPr>
              <a:t>–Duration Graph</a:t>
            </a: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/>
              <a:t>Crash Times</a:t>
            </a:r>
          </a:p>
          <a:p>
            <a:pPr>
              <a:spcBef>
                <a:spcPct val="40000"/>
              </a:spcBef>
            </a:pPr>
            <a:r>
              <a:rPr lang="en-US" dirty="0"/>
              <a:t>Linearity Assumption</a:t>
            </a:r>
          </a:p>
          <a:p>
            <a:pPr>
              <a:spcBef>
                <a:spcPct val="40000"/>
              </a:spcBef>
            </a:pPr>
            <a:r>
              <a:rPr lang="en-US" dirty="0"/>
              <a:t>Choice of Activities to Crash Revisited</a:t>
            </a:r>
          </a:p>
          <a:p>
            <a:pPr>
              <a:spcBef>
                <a:spcPct val="40000"/>
              </a:spcBef>
            </a:pPr>
            <a:r>
              <a:rPr lang="en-US" dirty="0"/>
              <a:t>Time Reduction Decisions and Sensitivity</a:t>
            </a:r>
          </a:p>
        </p:txBody>
      </p:sp>
    </p:spTree>
    <p:extLst>
      <p:ext uri="{BB962C8B-B14F-4D97-AF65-F5344CB8AC3E}">
        <p14:creationId xmlns:p14="http://schemas.microsoft.com/office/powerpoint/2010/main" val="15273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EB23C595-E83D-46CF-A880-72F5717E32D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What if Cost, Not Time Is the Issue?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Commonly Used Options for Cutting Costs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Reducing </a:t>
            </a:r>
            <a:r>
              <a:rPr lang="en-US" dirty="0"/>
              <a:t>project scope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Having </a:t>
            </a:r>
            <a:r>
              <a:rPr lang="en-US" dirty="0"/>
              <a:t>owner take on more responsibility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Outsourcing project activities or even the entire project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Brainstorming cost savings options</a:t>
            </a:r>
          </a:p>
        </p:txBody>
      </p:sp>
    </p:spTree>
    <p:extLst>
      <p:ext uri="{BB962C8B-B14F-4D97-AF65-F5344CB8AC3E}">
        <p14:creationId xmlns:p14="http://schemas.microsoft.com/office/powerpoint/2010/main" val="21616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7753DEE-5DAA-46FB-A9D9-05C0E310B3B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5236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286000" y="1417638"/>
            <a:ext cx="4572000" cy="39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35000"/>
              </a:spcBef>
            </a:pPr>
            <a:r>
              <a:rPr lang="en-US" sz="2400" b="1" dirty="0"/>
              <a:t>Crashing</a:t>
            </a:r>
          </a:p>
          <a:p>
            <a:pPr>
              <a:spcBef>
                <a:spcPct val="35000"/>
              </a:spcBef>
            </a:pPr>
            <a:r>
              <a:rPr lang="en-US" sz="2400" b="1" dirty="0"/>
              <a:t>Crash point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Crash time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Direct costs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Fast-tracking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Indirect costs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Outsourcing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Project cost–duration graph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5830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0AF5ECD4-E471-45A0-AA5E-847F990AC32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1776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Where We Are Now</a:t>
            </a:r>
            <a:endParaRPr lang="en-US" sz="280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71625"/>
            <a:ext cx="8534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8202BD0-A668-413D-8FA2-2AFED0288612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198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>
                <a:cs typeface="Arial" panose="020B0604020202020204" pitchFamily="34" charset="0"/>
              </a:rPr>
              <a:t>Project Priority Matrix: Whitbread Project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C9.1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119813" name="Picture 5" descr="09c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647825"/>
            <a:ext cx="6021387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6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F580F7CF-5AFE-445B-9B9A-2443FD3F78C7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Rationale for Reducing Project Duration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876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Time Is Money: Cost-Time Tradeoffs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Reducing the time of a critical activity usually incurs additional direct costs.</a:t>
            </a:r>
          </a:p>
          <a:p>
            <a:pPr lvl="2">
              <a:spcBef>
                <a:spcPct val="25000"/>
              </a:spcBef>
            </a:pPr>
            <a:r>
              <a:rPr lang="en-US" dirty="0"/>
              <a:t>Cost-time solutions focus on reducing (crashing) activities on the critical path to shorten overall duration of the project.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Reasons for imposed project duration dates: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Time-to-market pressures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Unforeseen delays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Incentive contracts (bonuses for early completion)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Imposed deadlines and contract commitments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Overhead and public goodwill costs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Pressure to move resources to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188239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FE75DFB-3AA6-4AE0-A061-77F77584853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rIns="0"/>
          <a:lstStyle/>
          <a:p>
            <a:r>
              <a:rPr lang="en-US" dirty="0"/>
              <a:t>Options for Accelerating Project Completion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28750"/>
            <a:ext cx="3962400" cy="4926013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Resources </a:t>
            </a:r>
            <a:r>
              <a:rPr lang="en-US" i="1" dirty="0"/>
              <a:t>Not</a:t>
            </a:r>
            <a:r>
              <a:rPr lang="en-US" dirty="0"/>
              <a:t> Constrained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Adding resources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Outsourcing project 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Scheduling overtime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Establishing a core project team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Do it twice</a:t>
            </a:r>
            <a:r>
              <a:rPr lang="en-US" dirty="0">
                <a:cs typeface="Arial" panose="020B0604020202020204" pitchFamily="34" charset="0"/>
              </a:rPr>
              <a:t>—fast and then correctly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28750"/>
            <a:ext cx="3962400" cy="492601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Resources Constrained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Fast-tracking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Critical-chain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Reducing project scope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Compromise quality</a:t>
            </a:r>
            <a:endParaRPr lang="en-US" dirty="0"/>
          </a:p>
        </p:txBody>
      </p:sp>
      <p:pic>
        <p:nvPicPr>
          <p:cNvPr id="81935" name="Picture 15" descr="j01958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719638"/>
            <a:ext cx="1370012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420A406-B1C2-4194-9B66-CF12FFC8A40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Explanation of Project Costs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421563" cy="513556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Project Indirect Costs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Costs that cannot be associated with any particular work package or project activity.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Supervision, administration, consultants, and interest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Costs that vary (increase) with time.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Reducing project time directly reduces indirect costs.</a:t>
            </a:r>
          </a:p>
          <a:p>
            <a:pPr>
              <a:spcBef>
                <a:spcPct val="30000"/>
              </a:spcBef>
            </a:pPr>
            <a:r>
              <a:rPr lang="en-US" dirty="0"/>
              <a:t>Project Direct Costs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Normal costs that can be assigned directly to </a:t>
            </a:r>
            <a:br>
              <a:rPr lang="en-US" dirty="0"/>
            </a:br>
            <a:r>
              <a:rPr lang="en-US" dirty="0"/>
              <a:t>a specific work package or project activity.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Labor, materials, equipment, and subcontractors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Crashing activities increases direct costs.</a:t>
            </a:r>
          </a:p>
        </p:txBody>
      </p:sp>
    </p:spTree>
    <p:extLst>
      <p:ext uri="{BB962C8B-B14F-4D97-AF65-F5344CB8AC3E}">
        <p14:creationId xmlns:p14="http://schemas.microsoft.com/office/powerpoint/2010/main" val="2312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AD9BC70-EBCA-44B6-A73F-33267065A5C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 dirty="0"/>
              <a:t>Reducing Project Duration </a:t>
            </a:r>
            <a:br>
              <a:rPr lang="en-US" dirty="0"/>
            </a:br>
            <a:r>
              <a:rPr lang="en-US" dirty="0"/>
              <a:t>to Reduce Project Cost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blackWhite">
          <a:xfrm>
            <a:off x="1906588" y="4948695"/>
            <a:ext cx="5943600" cy="777240"/>
          </a:xfrm>
          <a:prstGeom prst="roundRect">
            <a:avLst>
              <a:gd name="adj" fmla="val 5861"/>
            </a:avLst>
          </a:prstGeom>
          <a:solidFill>
            <a:srgbClr val="00AEEF"/>
          </a:solidFill>
          <a:ln w="12700">
            <a:solidFill>
              <a:srgbClr val="0066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550" tIns="41275" rIns="82550" bIns="41275" anchor="ctr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Compute total costs for specific durations and compare to benefits of reducing project time.</a:t>
            </a: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blackWhite">
          <a:xfrm>
            <a:off x="1920875" y="3985082"/>
            <a:ext cx="5943600" cy="777240"/>
          </a:xfrm>
          <a:prstGeom prst="roundRect">
            <a:avLst>
              <a:gd name="adj" fmla="val 7405"/>
            </a:avLst>
          </a:prstGeom>
          <a:solidFill>
            <a:srgbClr val="00AEEF"/>
          </a:solidFill>
          <a:ln w="12700">
            <a:solidFill>
              <a:srgbClr val="0066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550" tIns="41275" rIns="82550" bIns="41275" anchor="ctr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Search critical activities for lowest direct-cost activities to shorten project duration.</a:t>
            </a:r>
          </a:p>
        </p:txBody>
      </p:sp>
      <p:sp>
        <p:nvSpPr>
          <p:cNvPr id="83985" name="AutoShape 17"/>
          <p:cNvSpPr>
            <a:spLocks noChangeArrowheads="1"/>
          </p:cNvSpPr>
          <p:nvPr/>
        </p:nvSpPr>
        <p:spPr bwMode="blackWhite">
          <a:xfrm>
            <a:off x="1082675" y="1878013"/>
            <a:ext cx="7146925" cy="788987"/>
          </a:xfrm>
          <a:prstGeom prst="roundRect">
            <a:avLst>
              <a:gd name="adj" fmla="val 12528"/>
            </a:avLst>
          </a:prstGeom>
          <a:solidFill>
            <a:srgbClr val="00AEE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550" tIns="41275" rIns="82550" bIns="41275" anchor="ctr"/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Identifying direct costs to reduce project time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blackWhite">
          <a:xfrm>
            <a:off x="1920875" y="3000832"/>
            <a:ext cx="5943600" cy="777240"/>
          </a:xfrm>
          <a:prstGeom prst="roundRect">
            <a:avLst>
              <a:gd name="adj" fmla="val 5861"/>
            </a:avLst>
          </a:prstGeom>
          <a:solidFill>
            <a:srgbClr val="00AEEF"/>
          </a:solidFill>
          <a:ln w="12700">
            <a:solidFill>
              <a:srgbClr val="0066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550" tIns="41275" rIns="82550" bIns="41275" anchor="ctr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Gather information about direct and indirect costs of specific project durations. </a:t>
            </a:r>
          </a:p>
        </p:txBody>
      </p:sp>
      <p:sp>
        <p:nvSpPr>
          <p:cNvPr id="83988" name="Freeform 20"/>
          <p:cNvSpPr>
            <a:spLocks/>
          </p:cNvSpPr>
          <p:nvPr/>
        </p:nvSpPr>
        <p:spPr bwMode="blackWhite">
          <a:xfrm>
            <a:off x="1276350" y="3213711"/>
            <a:ext cx="644525" cy="1101725"/>
          </a:xfrm>
          <a:custGeom>
            <a:avLst/>
            <a:gdLst>
              <a:gd name="T0" fmla="*/ 0 w 480"/>
              <a:gd name="T1" fmla="*/ 0 h 528"/>
              <a:gd name="T2" fmla="*/ 0 w 480"/>
              <a:gd name="T3" fmla="*/ 528 h 528"/>
              <a:gd name="T4" fmla="*/ 480 w 480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528">
                <a:moveTo>
                  <a:pt x="0" y="0"/>
                </a:moveTo>
                <a:lnTo>
                  <a:pt x="0" y="528"/>
                </a:lnTo>
                <a:lnTo>
                  <a:pt x="480" y="528"/>
                </a:lnTo>
              </a:path>
            </a:pathLst>
          </a:custGeom>
          <a:noFill/>
          <a:ln w="76200" cap="flat" cmpd="sng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90" name="Freeform 22"/>
          <p:cNvSpPr>
            <a:spLocks/>
          </p:cNvSpPr>
          <p:nvPr/>
        </p:nvSpPr>
        <p:spPr bwMode="blackWhite">
          <a:xfrm>
            <a:off x="1276350" y="4209073"/>
            <a:ext cx="644525" cy="1066800"/>
          </a:xfrm>
          <a:custGeom>
            <a:avLst/>
            <a:gdLst>
              <a:gd name="T0" fmla="*/ 0 w 480"/>
              <a:gd name="T1" fmla="*/ 0 h 528"/>
              <a:gd name="T2" fmla="*/ 0 w 480"/>
              <a:gd name="T3" fmla="*/ 528 h 528"/>
              <a:gd name="T4" fmla="*/ 480 w 480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528">
                <a:moveTo>
                  <a:pt x="0" y="0"/>
                </a:moveTo>
                <a:lnTo>
                  <a:pt x="0" y="528"/>
                </a:lnTo>
                <a:lnTo>
                  <a:pt x="480" y="528"/>
                </a:lnTo>
              </a:path>
            </a:pathLst>
          </a:custGeom>
          <a:noFill/>
          <a:ln w="76200" cap="flat" cmpd="sng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82" name="Freeform 14"/>
          <p:cNvSpPr>
            <a:spLocks/>
          </p:cNvSpPr>
          <p:nvPr/>
        </p:nvSpPr>
        <p:spPr bwMode="blackWhite">
          <a:xfrm>
            <a:off x="1276350" y="2667000"/>
            <a:ext cx="644525" cy="697523"/>
          </a:xfrm>
          <a:custGeom>
            <a:avLst/>
            <a:gdLst>
              <a:gd name="T0" fmla="*/ 0 w 480"/>
              <a:gd name="T1" fmla="*/ 0 h 528"/>
              <a:gd name="T2" fmla="*/ 0 w 480"/>
              <a:gd name="T3" fmla="*/ 528 h 528"/>
              <a:gd name="T4" fmla="*/ 480 w 480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528">
                <a:moveTo>
                  <a:pt x="0" y="0"/>
                </a:moveTo>
                <a:lnTo>
                  <a:pt x="0" y="528"/>
                </a:lnTo>
                <a:lnTo>
                  <a:pt x="480" y="528"/>
                </a:lnTo>
              </a:path>
            </a:pathLst>
          </a:custGeom>
          <a:noFill/>
          <a:ln w="76200" cap="flat" cmpd="sng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3" grpId="0" animBg="1" autoUpdateAnimBg="0"/>
      <p:bldP spid="83984" grpId="0" animBg="1" autoUpdateAnimBg="0"/>
      <p:bldP spid="83985" grpId="0" animBg="1" autoUpdateAnimBg="0"/>
      <p:bldP spid="83986" grpId="0" animBg="1" autoUpdateAnimBg="0"/>
      <p:bldP spid="83988" grpId="0" animBg="1"/>
      <p:bldP spid="83990" grpId="0" animBg="1"/>
      <p:bldP spid="839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106D7A09-A87F-4FF6-BEF7-F24468342AE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Project Cost</a:t>
            </a:r>
            <a:r>
              <a:rPr lang="en-US" sz="2800" dirty="0">
                <a:cs typeface="Arial" panose="020B0604020202020204" pitchFamily="34" charset="0"/>
              </a:rPr>
              <a:t>–Duration Graph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10" y="1234464"/>
            <a:ext cx="5195426" cy="539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0BBE7449-A761-4F2E-94DA-B73EA30D4E77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xfrm>
            <a:off x="274638" y="263525"/>
            <a:ext cx="8594725" cy="822325"/>
          </a:xfrm>
          <a:ln/>
        </p:spPr>
        <p:txBody>
          <a:bodyPr lIns="0" rIns="0"/>
          <a:lstStyle/>
          <a:p>
            <a:r>
              <a:rPr lang="en-US" dirty="0"/>
              <a:t>Constructing a Project Cost</a:t>
            </a:r>
            <a:r>
              <a:rPr lang="en-US" dirty="0">
                <a:cs typeface="Arial" panose="020B0604020202020204" pitchFamily="34" charset="0"/>
              </a:rPr>
              <a:t>–Duration Graph</a:t>
            </a:r>
            <a:r>
              <a:rPr lang="en-US" dirty="0"/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1913"/>
            <a:ext cx="6232525" cy="50228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Find total direct costs for </a:t>
            </a:r>
            <a:br>
              <a:rPr lang="en-US" dirty="0"/>
            </a:br>
            <a:r>
              <a:rPr lang="en-US" dirty="0"/>
              <a:t>selected project durations.</a:t>
            </a:r>
          </a:p>
          <a:p>
            <a:pPr>
              <a:spcBef>
                <a:spcPct val="50000"/>
              </a:spcBef>
            </a:pPr>
            <a:r>
              <a:rPr lang="en-US" dirty="0"/>
              <a:t>Find total indirect costs for </a:t>
            </a:r>
            <a:br>
              <a:rPr lang="en-US" dirty="0"/>
            </a:br>
            <a:r>
              <a:rPr lang="en-US" dirty="0"/>
              <a:t>selected project durations.</a:t>
            </a:r>
          </a:p>
          <a:p>
            <a:pPr>
              <a:spcBef>
                <a:spcPct val="50000"/>
              </a:spcBef>
            </a:pPr>
            <a:r>
              <a:rPr lang="en-US" dirty="0"/>
              <a:t>Sum direct and indirect costs for these selected project durations.</a:t>
            </a:r>
          </a:p>
          <a:p>
            <a:pPr>
              <a:spcBef>
                <a:spcPct val="50000"/>
              </a:spcBef>
            </a:pPr>
            <a:r>
              <a:rPr lang="en-US" dirty="0"/>
              <a:t>Compare additional cost </a:t>
            </a:r>
            <a:br>
              <a:rPr lang="en-US" dirty="0"/>
            </a:br>
            <a:r>
              <a:rPr lang="en-US" dirty="0"/>
              <a:t>alternatives for benefits.</a:t>
            </a:r>
          </a:p>
        </p:txBody>
      </p:sp>
      <p:pic>
        <p:nvPicPr>
          <p:cNvPr id="87045" name="Picture 5" descr="PE0372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514475"/>
            <a:ext cx="2989262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4D87FF7-5902-4DB9-A6EF-635714389BB2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88068" name="AutoShape 4"/>
          <p:cNvSpPr>
            <a:spLocks noGrp="1" noChangeArrowheads="1"/>
          </p:cNvSpPr>
          <p:nvPr>
            <p:ph type="title"/>
          </p:nvPr>
        </p:nvSpPr>
        <p:spPr>
          <a:xfrm>
            <a:off x="274638" y="263525"/>
            <a:ext cx="8594725" cy="823913"/>
          </a:xfrm>
          <a:ln/>
        </p:spPr>
        <p:txBody>
          <a:bodyPr/>
          <a:lstStyle/>
          <a:p>
            <a:r>
              <a:rPr lang="en-US" dirty="0"/>
              <a:t>Constructing a Project Cost</a:t>
            </a:r>
            <a:r>
              <a:rPr lang="en-US" dirty="0">
                <a:cs typeface="Arial" panose="020B0604020202020204" pitchFamily="34" charset="0"/>
              </a:rPr>
              <a:t>–</a:t>
            </a:r>
            <a:r>
              <a:rPr lang="en-US" dirty="0"/>
              <a:t>Duration Graph 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6873875" cy="51355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Determining Activities to Shorten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Shorten the activities with the smallest increase in cost per unit of time.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Assumptions:</a:t>
            </a:r>
          </a:p>
          <a:p>
            <a:pPr lvl="2">
              <a:spcBef>
                <a:spcPct val="40000"/>
              </a:spcBef>
            </a:pPr>
            <a:r>
              <a:rPr lang="en-US" dirty="0"/>
              <a:t>The cost relationship is linear.</a:t>
            </a:r>
          </a:p>
          <a:p>
            <a:pPr lvl="2">
              <a:spcBef>
                <a:spcPct val="40000"/>
              </a:spcBef>
            </a:pPr>
            <a:r>
              <a:rPr lang="en-US" dirty="0"/>
              <a:t>Normal time assumes low-cost, efficient </a:t>
            </a:r>
            <a:br>
              <a:rPr lang="en-US" dirty="0"/>
            </a:br>
            <a:r>
              <a:rPr lang="en-US" dirty="0"/>
              <a:t>methods to complete the activity.</a:t>
            </a:r>
          </a:p>
          <a:p>
            <a:pPr lvl="2">
              <a:spcBef>
                <a:spcPct val="40000"/>
              </a:spcBef>
            </a:pPr>
            <a:r>
              <a:rPr lang="en-US" dirty="0"/>
              <a:t>Crash time represents a limit</a:t>
            </a:r>
            <a:r>
              <a:rPr lang="en-US" dirty="0">
                <a:cs typeface="Tahoma" panose="020B0604030504040204" pitchFamily="34" charset="0"/>
              </a:rPr>
              <a:t>—the greatest time reduction possible under realistic conditions.</a:t>
            </a:r>
          </a:p>
          <a:p>
            <a:pPr lvl="2">
              <a:spcBef>
                <a:spcPct val="40000"/>
              </a:spcBef>
            </a:pPr>
            <a:r>
              <a:rPr lang="en-US" dirty="0">
                <a:cs typeface="Tahoma" panose="020B0604030504040204" pitchFamily="34" charset="0"/>
              </a:rPr>
              <a:t>Slope represents a constant cost </a:t>
            </a:r>
            <a:r>
              <a:rPr lang="en-US" i="1" dirty="0">
                <a:cs typeface="Tahoma" panose="020B0604030504040204" pitchFamily="34" charset="0"/>
              </a:rPr>
              <a:t>per unit of time</a:t>
            </a:r>
            <a:r>
              <a:rPr lang="en-US" dirty="0">
                <a:cs typeface="Tahoma" panose="020B0604030504040204" pitchFamily="34" charset="0"/>
              </a:rPr>
              <a:t>.</a:t>
            </a:r>
          </a:p>
          <a:p>
            <a:pPr lvl="2">
              <a:spcBef>
                <a:spcPct val="40000"/>
              </a:spcBef>
            </a:pPr>
            <a:r>
              <a:rPr lang="en-US" dirty="0">
                <a:cs typeface="Tahoma" panose="020B0604030504040204" pitchFamily="34" charset="0"/>
              </a:rPr>
              <a:t>All accelerations must occur within the normal </a:t>
            </a:r>
            <a:br>
              <a:rPr lang="en-US" dirty="0">
                <a:cs typeface="Tahoma" panose="020B0604030504040204" pitchFamily="34" charset="0"/>
              </a:rPr>
            </a:br>
            <a:r>
              <a:rPr lang="en-US" dirty="0">
                <a:cs typeface="Tahoma" panose="020B0604030504040204" pitchFamily="34" charset="0"/>
              </a:rPr>
              <a:t>and crash times.</a:t>
            </a:r>
          </a:p>
        </p:txBody>
      </p:sp>
    </p:spTree>
    <p:extLst>
      <p:ext uri="{BB962C8B-B14F-4D97-AF65-F5344CB8AC3E}">
        <p14:creationId xmlns:p14="http://schemas.microsoft.com/office/powerpoint/2010/main" val="39378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530</Words>
  <Application>Microsoft Office PowerPoint</Application>
  <PresentationFormat>On-screen Show (4:3)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Tahoma</vt:lpstr>
      <vt:lpstr>Times New Roman</vt:lpstr>
      <vt:lpstr>Project Management 6e. - Gray and Larson</vt:lpstr>
      <vt:lpstr>PowerPoint Presentation</vt:lpstr>
      <vt:lpstr>Where We Are Now</vt:lpstr>
      <vt:lpstr>Rationale for Reducing Project Duration</vt:lpstr>
      <vt:lpstr>Options for Accelerating Project Completion</vt:lpstr>
      <vt:lpstr>Explanation of Project Costs</vt:lpstr>
      <vt:lpstr>Reducing Project Duration  to Reduce Project Cost</vt:lpstr>
      <vt:lpstr>Project Cost–Duration Graph</vt:lpstr>
      <vt:lpstr>Constructing a Project Cost–Duration Graph </vt:lpstr>
      <vt:lpstr>Constructing a Project Cost–Duration Graph </vt:lpstr>
      <vt:lpstr>Activity Graph</vt:lpstr>
      <vt:lpstr>Cost–Duration Trade-off Example</vt:lpstr>
      <vt:lpstr>Cost–Duration Trade-off Example (cont’d)</vt:lpstr>
      <vt:lpstr>Cost–Duration Trade-off Example (cont’d)</vt:lpstr>
      <vt:lpstr>Cost–Duration Trade-off Example (cont’d)</vt:lpstr>
      <vt:lpstr>Summary Costs by Duration</vt:lpstr>
      <vt:lpstr>Project Cost–Duration Graph</vt:lpstr>
      <vt:lpstr>Practical Considerations</vt:lpstr>
      <vt:lpstr>What if Cost, Not Time Is the Issue?</vt:lpstr>
      <vt:lpstr>Key Terms</vt:lpstr>
      <vt:lpstr>Project Priority Matrix: Whitbread Project</vt:lpstr>
    </vt:vector>
  </TitlesOfParts>
  <Manager>Wanda Zeman</Manager>
  <Company>The McGraw-Hill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9</dc:subject>
  <dc:creator>Charlie Cook - ccook@uwa.edu</dc:creator>
  <cp:lastModifiedBy>Microsoft account</cp:lastModifiedBy>
  <cp:revision>53</cp:revision>
  <cp:lastPrinted>1601-01-01T00:00:00Z</cp:lastPrinted>
  <dcterms:created xsi:type="dcterms:W3CDTF">1901-01-01T06:00:00Z</dcterms:created>
  <dcterms:modified xsi:type="dcterms:W3CDTF">2013-10-17T17:02:05Z</dcterms:modified>
</cp:coreProperties>
</file>