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43"/>
  </p:notesMasterIdLst>
  <p:handoutMasterIdLst>
    <p:handoutMasterId r:id="rId44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8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5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6666"/>
    <a:srgbClr val="336699"/>
    <a:srgbClr val="003366"/>
    <a:srgbClr val="FFFFCC"/>
    <a:srgbClr val="4D4D4D"/>
    <a:srgbClr val="CC33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9307" autoAdjust="0"/>
    <p:restoredTop sz="94660"/>
  </p:normalViewPr>
  <p:slideViewPr>
    <p:cSldViewPr showGuides="1">
      <p:cViewPr varScale="1">
        <p:scale>
          <a:sx n="125" d="100"/>
          <a:sy n="125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160"/>
    </p:cViewPr>
  </p:sorterViewPr>
  <p:notesViewPr>
    <p:cSldViewPr showGuides="1">
      <p:cViewPr varScale="1">
        <p:scale>
          <a:sx n="101" d="100"/>
          <a:sy n="101" d="100"/>
        </p:scale>
        <p:origin x="558" y="90"/>
      </p:cViewPr>
      <p:guideLst>
        <p:guide orient="horz" pos="2851"/>
        <p:guide pos="2160"/>
      </p:guideLst>
    </p:cSldViewPr>
  </p:notesViewPr>
  <p:gridSpacing cx="93633925" cy="936339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38DE7-00C8-4E90-8170-90A15959E3BD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F98CD-F316-4AC5-A660-D79303F98B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96399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37695" y="-1"/>
            <a:ext cx="2971800" cy="45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>
              <a:defRPr sz="1400" b="1">
                <a:latin typeface="Times New Roman" panose="02020603050405020304" pitchFamily="18" charset="0"/>
              </a:defRPr>
            </a:lvl1pPr>
          </a:lstStyle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r>
              <a:rPr lang="en-US" dirty="0" smtClean="0"/>
              <a:t>13–</a:t>
            </a:r>
            <a:fld id="{0021D51A-B140-41D8-B455-79292309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158916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1985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6371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8745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7937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1222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2320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3911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7817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1097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7919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402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8816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1974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1509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6990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85381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8739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6928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9142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66740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45646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762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32260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08086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31038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42014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04944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15566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25" y="4663439"/>
            <a:ext cx="4571950" cy="1925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911189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15209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51449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81819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0132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9900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83838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4975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0111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3927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8874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4302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036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3" name="Text Box 31"/>
          <p:cNvSpPr txBox="1">
            <a:spLocks noChangeArrowheads="1"/>
          </p:cNvSpPr>
          <p:nvPr userDrawn="1"/>
        </p:nvSpPr>
        <p:spPr bwMode="auto">
          <a:xfrm>
            <a:off x="5549900" y="2727325"/>
            <a:ext cx="347027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</a:t>
            </a:r>
            <a:r>
              <a:rPr lang="en-US" sz="3200" b="1" baseline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Performance Measurement and Evaluation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66" name="Text Box 34"/>
          <p:cNvSpPr txBox="1">
            <a:spLocks noChangeArrowheads="1"/>
          </p:cNvSpPr>
          <p:nvPr userDrawn="1"/>
        </p:nvSpPr>
        <p:spPr bwMode="auto">
          <a:xfrm>
            <a:off x="5531177" y="1781298"/>
            <a:ext cx="2925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CHAPTER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THIRTEEN</a:t>
            </a:r>
            <a:endParaRPr lang="en-US" sz="1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tangle 32"/>
          <p:cNvSpPr>
            <a:spLocks noChangeArrowheads="1"/>
          </p:cNvSpPr>
          <p:nvPr userDrawn="1"/>
        </p:nvSpPr>
        <p:spPr bwMode="auto">
          <a:xfrm>
            <a:off x="5915025" y="6172200"/>
            <a:ext cx="280352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PowerPoint Presentation by Charlie Cook</a:t>
            </a:r>
          </a:p>
        </p:txBody>
      </p:sp>
      <p:sp>
        <p:nvSpPr>
          <p:cNvPr id="7" name="Rectangle 33"/>
          <p:cNvSpPr>
            <a:spLocks noChangeArrowheads="1"/>
          </p:cNvSpPr>
          <p:nvPr userDrawn="1"/>
        </p:nvSpPr>
        <p:spPr bwMode="auto">
          <a:xfrm>
            <a:off x="6072188" y="5802313"/>
            <a:ext cx="24876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593903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</a:t>
            </a: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© </a:t>
            </a: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 McGraw-Hill Education. </a:t>
            </a:r>
            <a:b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13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5256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2452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20"/>
            <a:ext cx="8077200" cy="4495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13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2893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13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14730FF1-74CE-4463-A621-CE9BB931BE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844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39624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9624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FFA7BD10-BF97-44F4-AF7C-9F1902191D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8681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92875" y="6553200"/>
            <a:ext cx="21177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i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dirty="0" smtClean="0"/>
              <a:t>13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B049FE56-CC7F-4BE2-B4D1-36EE494120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 bwMode="blackWhite">
          <a:xfrm>
            <a:off x="495300" y="263525"/>
            <a:ext cx="8153400" cy="823913"/>
          </a:xfrm>
          <a:prstGeom prst="roundRect">
            <a:avLst>
              <a:gd name="adj" fmla="val 8740"/>
            </a:avLst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4D4D4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smtClean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077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5" r:id="rId3"/>
    <p:sldLayoutId id="2147483663" r:id="rId4"/>
    <p:sldLayoutId id="2147483664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uiExpand="1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222250" indent="-22225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rgbClr val="336699"/>
          </a:solidFill>
          <a:latin typeface="+mn-lt"/>
          <a:ea typeface="+mn-ea"/>
          <a:cs typeface="+mn-cs"/>
        </a:defRPr>
      </a:lvl1pPr>
      <a:lvl2pPr marL="633413" indent="-296863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rgbClr val="990033"/>
          </a:solidFill>
          <a:latin typeface="+mn-lt"/>
          <a:ea typeface="+mn-ea"/>
          <a:cs typeface="+mn-cs"/>
        </a:defRPr>
      </a:lvl2pPr>
      <a:lvl3pPr marL="971550" indent="-174625" algn="l" rtl="0" fontAlgn="base">
        <a:spcBef>
          <a:spcPct val="20000"/>
        </a:spcBef>
        <a:spcAft>
          <a:spcPct val="0"/>
        </a:spcAft>
        <a:buSzPct val="90000"/>
        <a:buChar char="•"/>
        <a:defRPr sz="2000" kern="1200">
          <a:solidFill>
            <a:srgbClr val="006666"/>
          </a:solidFill>
          <a:latin typeface="Tahoma" panose="020B0604030504040204" pitchFamily="34" charset="0"/>
          <a:ea typeface="+mn-ea"/>
          <a:cs typeface="+mn-cs"/>
        </a:defRPr>
      </a:lvl3pPr>
      <a:lvl4pPr marL="1258888" indent="-173038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95438" indent="-160338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Development of an Earned Value Cost/Schedule System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dirty="0"/>
              <a:t>Time-Phase Baseline Plan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Corrects the failure of most monitoring systems to connect a project’s actual performance to its schedule and forecast budget.</a:t>
            </a:r>
          </a:p>
          <a:p>
            <a:pPr lvl="2">
              <a:spcBef>
                <a:spcPct val="25000"/>
              </a:spcBef>
            </a:pPr>
            <a:r>
              <a:rPr lang="en-US" dirty="0"/>
              <a:t>Systems that measure only cost variances do not identify resource and project cost problems associated with falling behind or progressing ahead of schedule.</a:t>
            </a:r>
          </a:p>
          <a:p>
            <a:pPr>
              <a:spcBef>
                <a:spcPct val="25000"/>
              </a:spcBef>
            </a:pPr>
            <a:r>
              <a:rPr lang="en-US" dirty="0"/>
              <a:t>Earned Value Cost/Schedule System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An integrated project management system based on the earned value concept that uses a time-phased budget baseline to compare actual and planned schedule and costs.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D3BFD12B-35AD-4F37-AADC-D9B18765FCDA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4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677B9466-E1C8-4337-9CDF-5D03BB46DED2}" type="slidenum">
              <a:rPr lang="en-US"/>
              <a:pPr/>
              <a:t>11</a:t>
            </a:fld>
            <a:endParaRPr lang="en-US"/>
          </a:p>
        </p:txBody>
      </p:sp>
      <p:sp>
        <p:nvSpPr>
          <p:cNvPr id="109570" name="AutoShape 2"/>
          <p:cNvSpPr>
            <a:spLocks noGrp="1" noChangeArrowheads="1"/>
          </p:cNvSpPr>
          <p:nvPr>
            <p:ph type="title"/>
          </p:nvPr>
        </p:nvSpPr>
        <p:spPr>
          <a:xfrm>
            <a:off x="498475" y="266700"/>
            <a:ext cx="8147050" cy="75565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Glossary of Terms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7407275" y="6262688"/>
            <a:ext cx="1279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13.1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09886" name="Group 318"/>
          <p:cNvGraphicFramePr>
            <a:graphicFrameLocks noGrp="1"/>
          </p:cNvGraphicFramePr>
          <p:nvPr/>
        </p:nvGraphicFramePr>
        <p:xfrm>
          <a:off x="549275" y="1336675"/>
          <a:ext cx="8045450" cy="4642805"/>
        </p:xfrm>
        <a:graphic>
          <a:graphicData uri="http://schemas.openxmlformats.org/drawingml/2006/table">
            <a:tbl>
              <a:tblPr/>
              <a:tblGrid>
                <a:gridCol w="704850"/>
                <a:gridCol w="7340600"/>
              </a:tblGrid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Earned value for a task is simply the percent complete times its original budget. Stated differently, EV is the percent of the original budget that has been earned by actual work completed. 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PV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planned time-phased baseline of the value of the work scheduled. An approved cost estimate of the resources scheduled in a time-phased cumulative baseline [BCWS—budgeted cost of the work scheduled]. 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cost of the work completed. The sum of the costs incurred in accomplishing work. [ACWP—actual cost of the work performed]. 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 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variance is the difference between the earned value and the actual costs for the work completed to date where CV = EV – AC. 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 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 variance is the difference between the earned value and the baseline line to date where SV = EV – PV. 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 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Budgeted cost at completion. Total budgeted cost of the baseline or project cost accounts. 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EAC 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 cost at completion. 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ETC 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 cost to complete remaining work. 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VAC 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variance at completion. VAC indicates expected actual over- or under-run cost at completion. 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259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D870A8B-6FBD-494C-B6FF-B13517C10AB4}" type="slidenum">
              <a:rPr lang="en-US"/>
              <a:pPr/>
              <a:t>12</a:t>
            </a:fld>
            <a:endParaRPr lang="en-US"/>
          </a:p>
        </p:txBody>
      </p:sp>
      <p:sp>
        <p:nvSpPr>
          <p:cNvPr id="90114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266700"/>
            <a:ext cx="8153400" cy="757238"/>
          </a:xfrm>
          <a:ln/>
        </p:spPr>
        <p:txBody>
          <a:bodyPr/>
          <a:lstStyle/>
          <a:p>
            <a:r>
              <a:rPr lang="en-US" sz="2800"/>
              <a:t>Developing an Integrated Cost/Schedule System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344488" indent="-344488">
              <a:spcBef>
                <a:spcPct val="40000"/>
              </a:spcBef>
              <a:buFontTx/>
              <a:buAutoNum type="arabicPeriod"/>
            </a:pPr>
            <a:r>
              <a:rPr lang="en-US" sz="2000" dirty="0"/>
              <a:t>Define the work using a WBS.</a:t>
            </a:r>
          </a:p>
          <a:p>
            <a:pPr marL="795338" lvl="1" indent="-333375">
              <a:spcBef>
                <a:spcPct val="40000"/>
              </a:spcBef>
              <a:buFontTx/>
              <a:buAutoNum type="alphaLcPeriod"/>
            </a:pPr>
            <a:r>
              <a:rPr lang="en-US" sz="1800" dirty="0"/>
              <a:t>Scope</a:t>
            </a:r>
          </a:p>
          <a:p>
            <a:pPr marL="795338" lvl="1" indent="-333375">
              <a:spcBef>
                <a:spcPct val="40000"/>
              </a:spcBef>
              <a:buFontTx/>
              <a:buAutoNum type="alphaLcPeriod"/>
            </a:pPr>
            <a:r>
              <a:rPr lang="en-US" sz="1800" dirty="0"/>
              <a:t>Work packages</a:t>
            </a:r>
          </a:p>
          <a:p>
            <a:pPr marL="795338" lvl="1" indent="-333375">
              <a:spcBef>
                <a:spcPct val="40000"/>
              </a:spcBef>
              <a:buFontTx/>
              <a:buAutoNum type="alphaLcPeriod"/>
            </a:pPr>
            <a:r>
              <a:rPr lang="en-US" sz="1800" dirty="0"/>
              <a:t>Deliverables</a:t>
            </a:r>
          </a:p>
          <a:p>
            <a:pPr marL="795338" lvl="1" indent="-333375">
              <a:spcBef>
                <a:spcPct val="40000"/>
              </a:spcBef>
              <a:buFontTx/>
              <a:buAutoNum type="alphaLcPeriod"/>
            </a:pPr>
            <a:r>
              <a:rPr lang="en-US" sz="1800" dirty="0"/>
              <a:t>Organization units</a:t>
            </a:r>
          </a:p>
          <a:p>
            <a:pPr marL="795338" lvl="1" indent="-333375">
              <a:spcBef>
                <a:spcPct val="40000"/>
              </a:spcBef>
              <a:buFontTx/>
              <a:buAutoNum type="alphaLcPeriod"/>
            </a:pPr>
            <a:r>
              <a:rPr lang="en-US" sz="1800" dirty="0"/>
              <a:t>Resources</a:t>
            </a:r>
          </a:p>
          <a:p>
            <a:pPr marL="795338" lvl="1" indent="-333375">
              <a:spcBef>
                <a:spcPct val="40000"/>
              </a:spcBef>
              <a:buFontTx/>
              <a:buAutoNum type="alphaLcPeriod"/>
            </a:pPr>
            <a:r>
              <a:rPr lang="en-US" sz="1800" dirty="0"/>
              <a:t>Budgets</a:t>
            </a:r>
          </a:p>
          <a:p>
            <a:pPr marL="344488" indent="-344488">
              <a:spcBef>
                <a:spcPct val="40000"/>
              </a:spcBef>
              <a:buFontTx/>
              <a:buAutoNum type="arabicPeriod"/>
            </a:pPr>
            <a:r>
              <a:rPr lang="en-US" sz="2000" dirty="0"/>
              <a:t>Develop work and </a:t>
            </a:r>
            <a:br>
              <a:rPr lang="en-US" sz="2000" dirty="0"/>
            </a:br>
            <a:r>
              <a:rPr lang="en-US" sz="2000" dirty="0"/>
              <a:t>resource schedules.</a:t>
            </a:r>
          </a:p>
          <a:p>
            <a:pPr marL="795338" lvl="1" indent="-333375">
              <a:spcBef>
                <a:spcPct val="40000"/>
              </a:spcBef>
              <a:buFontTx/>
              <a:buAutoNum type="alphaLcPeriod"/>
            </a:pPr>
            <a:r>
              <a:rPr lang="en-US" sz="1800" dirty="0"/>
              <a:t>Schedule resources </a:t>
            </a:r>
            <a:br>
              <a:rPr lang="en-US" sz="1800" dirty="0"/>
            </a:br>
            <a:r>
              <a:rPr lang="en-US" sz="1800" dirty="0"/>
              <a:t>to activities</a:t>
            </a:r>
          </a:p>
          <a:p>
            <a:pPr marL="795338" lvl="1" indent="-333375">
              <a:spcBef>
                <a:spcPct val="40000"/>
              </a:spcBef>
              <a:buFontTx/>
              <a:buAutoNum type="alphaLcPeriod"/>
            </a:pPr>
            <a:r>
              <a:rPr lang="en-US" sz="1800" dirty="0"/>
              <a:t>Time-phase work packages into a network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>
              <a:spcBef>
                <a:spcPct val="40000"/>
              </a:spcBef>
              <a:buFontTx/>
              <a:buAutoNum type="arabicPeriod" startAt="3"/>
            </a:pPr>
            <a:r>
              <a:rPr lang="en-US" sz="2000" dirty="0"/>
              <a:t>Develop a time-phased budget using work packages included in an activity. Accumulate budgets (PV).</a:t>
            </a:r>
          </a:p>
          <a:p>
            <a:pPr marL="457200" indent="-457200">
              <a:spcBef>
                <a:spcPct val="40000"/>
              </a:spcBef>
              <a:buFontTx/>
              <a:buAutoNum type="arabicPeriod" startAt="3"/>
            </a:pPr>
            <a:r>
              <a:rPr lang="en-US" sz="2000" dirty="0"/>
              <a:t>At the work package level, collect the actual costs for the work performed (AC). Multiply percent complete times original budget (EV).`</a:t>
            </a:r>
          </a:p>
          <a:p>
            <a:pPr marL="457200" indent="-457200">
              <a:spcBef>
                <a:spcPct val="40000"/>
              </a:spcBef>
              <a:buFontTx/>
              <a:buAutoNum type="arabicPeriod" startAt="3"/>
            </a:pPr>
            <a:r>
              <a:rPr lang="en-US" sz="2000" dirty="0"/>
              <a:t>Compute the schedule variance (EV-PV) and the cost variance (EV-AC).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578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F83121D7-4EC8-4C85-83DA-041A3506DB65}" type="slidenum">
              <a:rPr lang="en-US"/>
              <a:pPr/>
              <a:t>13</a:t>
            </a:fld>
            <a:endParaRPr lang="en-US"/>
          </a:p>
        </p:txBody>
      </p:sp>
      <p:sp>
        <p:nvSpPr>
          <p:cNvPr id="70658" name="AutoShape 2"/>
          <p:cNvSpPr>
            <a:spLocks noGrp="1" noChangeArrowheads="1"/>
          </p:cNvSpPr>
          <p:nvPr>
            <p:ph type="title"/>
          </p:nvPr>
        </p:nvSpPr>
        <p:spPr>
          <a:xfrm>
            <a:off x="496888" y="269875"/>
            <a:ext cx="8150225" cy="68738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Project Management Information System Overview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13.3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2462" y="1040917"/>
            <a:ext cx="78390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21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B28331EF-9CAD-449D-9C1A-0C3D41AF1627}" type="slidenum">
              <a:rPr lang="en-US"/>
              <a:pPr/>
              <a:t>14</a:t>
            </a:fld>
            <a:endParaRPr lang="en-US"/>
          </a:p>
        </p:txBody>
      </p:sp>
      <p:sp>
        <p:nvSpPr>
          <p:cNvPr id="93186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0" rIns="0"/>
          <a:lstStyle/>
          <a:p>
            <a:r>
              <a:rPr lang="en-US"/>
              <a:t>Development of Project Baselines (cont’d)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Rules for Placing Costs in Baselines</a:t>
            </a:r>
          </a:p>
          <a:p>
            <a:pPr lvl="1"/>
            <a:r>
              <a:rPr lang="en-US" dirty="0"/>
              <a:t>Costs are placed exactly as they are expected to be “earned” in order to track them to their point of origin.</a:t>
            </a:r>
          </a:p>
          <a:p>
            <a:pPr lvl="1"/>
            <a:r>
              <a:rPr lang="en-US" i="1" dirty="0"/>
              <a:t>Percent Complete Rule</a:t>
            </a:r>
          </a:p>
          <a:p>
            <a:pPr lvl="2"/>
            <a:r>
              <a:rPr lang="en-US" dirty="0"/>
              <a:t>Costs are periodically assigned to a baseline as units of work are completed over the duration of a work package.</a:t>
            </a:r>
          </a:p>
        </p:txBody>
      </p:sp>
      <p:pic>
        <p:nvPicPr>
          <p:cNvPr id="93190" name="Picture 6" descr="BD20205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64050" y="3886200"/>
            <a:ext cx="4040188" cy="227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973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51351BB2-5D40-462A-AF24-6B09B939F8CC}" type="slidenum">
              <a:rPr lang="en-US"/>
              <a:pPr/>
              <a:t>15</a:t>
            </a:fld>
            <a:endParaRPr lang="en-US"/>
          </a:p>
        </p:txBody>
      </p:sp>
      <p:sp>
        <p:nvSpPr>
          <p:cNvPr id="92162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Development of Project Baselines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5045075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Purposes of a Baseline (PV)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An anchor point for measuring performance</a:t>
            </a:r>
          </a:p>
          <a:p>
            <a:pPr lvl="2">
              <a:spcBef>
                <a:spcPct val="35000"/>
              </a:spcBef>
            </a:pPr>
            <a:r>
              <a:rPr lang="en-US" dirty="0"/>
              <a:t>A planned cost and expected schedule against </a:t>
            </a:r>
            <a:br>
              <a:rPr lang="en-US" dirty="0"/>
            </a:br>
            <a:r>
              <a:rPr lang="en-US" dirty="0"/>
              <a:t>which actual cost and schedule are measured.</a:t>
            </a:r>
          </a:p>
          <a:p>
            <a:pPr lvl="2">
              <a:spcBef>
                <a:spcPct val="35000"/>
              </a:spcBef>
            </a:pPr>
            <a:r>
              <a:rPr lang="en-US" dirty="0"/>
              <a:t>A basis for cash flows and awarding progress payments.</a:t>
            </a:r>
          </a:p>
          <a:p>
            <a:pPr lvl="2">
              <a:spcBef>
                <a:spcPct val="35000"/>
              </a:spcBef>
            </a:pPr>
            <a:r>
              <a:rPr lang="en-US" dirty="0"/>
              <a:t>A summation of time-phased budgets (cost accounts as summed work packages) along a project timeline.</a:t>
            </a:r>
          </a:p>
          <a:p>
            <a:pPr>
              <a:spcBef>
                <a:spcPct val="35000"/>
              </a:spcBef>
            </a:pPr>
            <a:r>
              <a:rPr lang="en-US" dirty="0"/>
              <a:t>What Costs Are Included in Baselines?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Labor, equipment, materials, project direct overhead costs (DOC)</a:t>
            </a:r>
          </a:p>
        </p:txBody>
      </p:sp>
    </p:spTree>
    <p:extLst>
      <p:ext uri="{BB962C8B-B14F-4D97-AF65-F5344CB8AC3E}">
        <p14:creationId xmlns:p14="http://schemas.microsoft.com/office/powerpoint/2010/main" xmlns="" val="217609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C1B2F6B2-873A-436C-8DCB-ED5759980B87}" type="slidenum">
              <a:rPr lang="en-US"/>
              <a:pPr/>
              <a:t>16</a:t>
            </a:fld>
            <a:endParaRPr lang="en-US"/>
          </a:p>
        </p:txBody>
      </p:sp>
      <p:sp>
        <p:nvSpPr>
          <p:cNvPr id="94210" name="AutoShape 2"/>
          <p:cNvSpPr>
            <a:spLocks noGrp="1" noChangeArrowheads="1"/>
          </p:cNvSpPr>
          <p:nvPr>
            <p:ph type="title"/>
          </p:nvPr>
        </p:nvSpPr>
        <p:spPr>
          <a:xfrm>
            <a:off x="468313" y="263525"/>
            <a:ext cx="8207375" cy="823913"/>
          </a:xfrm>
          <a:ln/>
        </p:spPr>
        <p:txBody>
          <a:bodyPr lIns="0" rIns="0"/>
          <a:lstStyle/>
          <a:p>
            <a:r>
              <a:rPr lang="en-US"/>
              <a:t>Methods of Variance Analysis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Comparing Earned Value</a:t>
            </a:r>
          </a:p>
          <a:p>
            <a:pPr lvl="1"/>
            <a:r>
              <a:rPr lang="en-US" dirty="0"/>
              <a:t>With the expected schedule value.</a:t>
            </a:r>
          </a:p>
          <a:p>
            <a:pPr lvl="1"/>
            <a:r>
              <a:rPr lang="en-US" dirty="0"/>
              <a:t>With the actual costs.</a:t>
            </a:r>
          </a:p>
          <a:p>
            <a:r>
              <a:rPr lang="en-US" dirty="0"/>
              <a:t>Assessing Status of a Project</a:t>
            </a:r>
          </a:p>
          <a:p>
            <a:pPr lvl="1"/>
            <a:r>
              <a:rPr lang="en-US" dirty="0"/>
              <a:t>Required data elements</a:t>
            </a:r>
          </a:p>
          <a:p>
            <a:pPr lvl="2"/>
            <a:r>
              <a:rPr lang="en-US" dirty="0"/>
              <a:t>Data Budgeted cost of the work scheduled (PV)</a:t>
            </a:r>
          </a:p>
          <a:p>
            <a:pPr lvl="2"/>
            <a:r>
              <a:rPr lang="en-US" dirty="0"/>
              <a:t>Budgeted cost of the work completed (EV)</a:t>
            </a:r>
          </a:p>
          <a:p>
            <a:pPr lvl="2"/>
            <a:r>
              <a:rPr lang="en-US" dirty="0"/>
              <a:t>Actual cost of the work completed (AC)</a:t>
            </a:r>
          </a:p>
          <a:p>
            <a:pPr lvl="1"/>
            <a:r>
              <a:rPr lang="en-US" dirty="0"/>
              <a:t>Calculate schedule and cost variances</a:t>
            </a:r>
          </a:p>
          <a:p>
            <a:pPr lvl="2"/>
            <a:r>
              <a:rPr lang="en-US" dirty="0"/>
              <a:t>A positive variance indicates a desirable condition, </a:t>
            </a:r>
            <a:br>
              <a:rPr lang="en-US" dirty="0"/>
            </a:br>
            <a:r>
              <a:rPr lang="en-US" dirty="0"/>
              <a:t>while a negative variance suggests problems or </a:t>
            </a:r>
            <a:br>
              <a:rPr lang="en-US" dirty="0"/>
            </a:br>
            <a:r>
              <a:rPr lang="en-US" dirty="0"/>
              <a:t>changes that have taken place.</a:t>
            </a:r>
          </a:p>
        </p:txBody>
      </p:sp>
    </p:spTree>
    <p:extLst>
      <p:ext uri="{BB962C8B-B14F-4D97-AF65-F5344CB8AC3E}">
        <p14:creationId xmlns:p14="http://schemas.microsoft.com/office/powerpoint/2010/main" xmlns="" val="321793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33AC5A98-7C18-44ED-9885-0A26FC91E004}" type="slidenum">
              <a:rPr lang="en-US"/>
              <a:pPr/>
              <a:t>17</a:t>
            </a:fld>
            <a:endParaRPr lang="en-US"/>
          </a:p>
        </p:txBody>
      </p:sp>
      <p:sp>
        <p:nvSpPr>
          <p:cNvPr id="95234" name="AutoShape 2"/>
          <p:cNvSpPr>
            <a:spLocks noGrp="1" noChangeArrowheads="1"/>
          </p:cNvSpPr>
          <p:nvPr>
            <p:ph type="title"/>
          </p:nvPr>
        </p:nvSpPr>
        <p:spPr>
          <a:xfrm>
            <a:off x="468313" y="263525"/>
            <a:ext cx="8207375" cy="823913"/>
          </a:xfrm>
          <a:ln/>
        </p:spPr>
        <p:txBody>
          <a:bodyPr lIns="0" rIns="0"/>
          <a:lstStyle/>
          <a:p>
            <a:r>
              <a:rPr lang="en-US"/>
              <a:t>Methods of Variance Analysis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88275" cy="4876800"/>
          </a:xfrm>
        </p:spPr>
        <p:txBody>
          <a:bodyPr/>
          <a:lstStyle/>
          <a:p>
            <a:r>
              <a:rPr lang="en-US" dirty="0"/>
              <a:t>Cost Variance (CV)</a:t>
            </a:r>
          </a:p>
          <a:p>
            <a:pPr lvl="1"/>
            <a:r>
              <a:rPr lang="en-US" dirty="0"/>
              <a:t>Indicates if the work accomplished using labor </a:t>
            </a:r>
            <a:br>
              <a:rPr lang="en-US" dirty="0"/>
            </a:br>
            <a:r>
              <a:rPr lang="en-US" dirty="0"/>
              <a:t>and materials costs more or less than was </a:t>
            </a:r>
            <a:br>
              <a:rPr lang="en-US" dirty="0"/>
            </a:br>
            <a:r>
              <a:rPr lang="en-US" dirty="0"/>
              <a:t>planned at any point in the project.</a:t>
            </a:r>
          </a:p>
          <a:p>
            <a:r>
              <a:rPr lang="en-US" dirty="0"/>
              <a:t>Schedule Variance (SV)</a:t>
            </a:r>
          </a:p>
          <a:p>
            <a:pPr lvl="1"/>
            <a:r>
              <a:rPr lang="en-US" dirty="0"/>
              <a:t>Presents an overall assessment in dollar terms </a:t>
            </a:r>
            <a:br>
              <a:rPr lang="en-US" dirty="0"/>
            </a:br>
            <a:r>
              <a:rPr lang="en-US" dirty="0"/>
              <a:t>of the progress of all work packages in the project scheduled to date.</a:t>
            </a:r>
          </a:p>
        </p:txBody>
      </p:sp>
    </p:spTree>
    <p:extLst>
      <p:ext uri="{BB962C8B-B14F-4D97-AF65-F5344CB8AC3E}">
        <p14:creationId xmlns:p14="http://schemas.microsoft.com/office/powerpoint/2010/main" xmlns="" val="255826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2A7B1A90-95B0-4607-925A-F9B288D67476}" type="slidenum">
              <a:rPr lang="en-US"/>
              <a:pPr/>
              <a:t>18</a:t>
            </a:fld>
            <a:endParaRPr lang="en-US"/>
          </a:p>
        </p:txBody>
      </p:sp>
      <p:sp>
        <p:nvSpPr>
          <p:cNvPr id="72706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Cost/Schedule Graph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13.4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0675" y="1173448"/>
            <a:ext cx="59626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98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F28CB717-668F-4312-95E5-704CD2C9672C}" type="slidenum">
              <a:rPr lang="en-US"/>
              <a:pPr/>
              <a:t>19</a:t>
            </a:fld>
            <a:endParaRPr lang="en-US"/>
          </a:p>
        </p:txBody>
      </p:sp>
      <p:sp>
        <p:nvSpPr>
          <p:cNvPr id="7373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Earned-Value Review Exercise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13.5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6262" y="1524000"/>
            <a:ext cx="79914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94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B4AF105F-FF10-40A9-A816-0733F4DC1633}" type="slidenum">
              <a:rPr lang="en-US"/>
              <a:pPr/>
              <a:t>2</a:t>
            </a:fld>
            <a:endParaRPr lang="en-US"/>
          </a:p>
        </p:txBody>
      </p:sp>
      <p:sp>
        <p:nvSpPr>
          <p:cNvPr id="163842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Where We Are Now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911" y="1394441"/>
            <a:ext cx="85344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29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EC4F424F-E8B2-41A9-B04B-2A049B0AEDF7}" type="slidenum">
              <a:rPr lang="en-US"/>
              <a:pPr/>
              <a:t>20</a:t>
            </a:fld>
            <a:endParaRPr lang="en-US"/>
          </a:p>
        </p:txBody>
      </p:sp>
      <p:sp>
        <p:nvSpPr>
          <p:cNvPr id="96260" name="AutoShape 4"/>
          <p:cNvSpPr>
            <a:spLocks noGrp="1" noChangeArrowheads="1"/>
          </p:cNvSpPr>
          <p:nvPr>
            <p:ph type="title"/>
          </p:nvPr>
        </p:nvSpPr>
        <p:spPr>
          <a:xfrm>
            <a:off x="495300" y="263525"/>
            <a:ext cx="8154988" cy="1362075"/>
          </a:xfrm>
          <a:ln/>
        </p:spPr>
        <p:txBody>
          <a:bodyPr/>
          <a:lstStyle/>
          <a:p>
            <a:r>
              <a:rPr lang="en-US" dirty="0"/>
              <a:t>Developing A Status Report:</a:t>
            </a:r>
            <a:br>
              <a:rPr lang="en-US" dirty="0"/>
            </a:br>
            <a:r>
              <a:rPr lang="en-US" dirty="0"/>
              <a:t>A Hypothetical Example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7788275" cy="40386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dirty="0"/>
              <a:t>Assumptions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Each cost account has only one work package, and each cost account will be represented as an activity on the network.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The project network early start times will serve as the basis for assigning the baseline values.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From the moment work an activity begins, some actual costs will be incurred each period until the activity is completed.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1345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4F5ACA5F-0B90-49D7-B098-6A7F5CC45E36}" type="slidenum">
              <a:rPr lang="en-US"/>
              <a:pPr/>
              <a:t>21</a:t>
            </a:fld>
            <a:endParaRPr lang="en-US"/>
          </a:p>
        </p:txBody>
      </p:sp>
      <p:sp>
        <p:nvSpPr>
          <p:cNvPr id="74754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565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Work Breakdown Structure with Cost Accounts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13.6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2538" y="1170457"/>
            <a:ext cx="7499347" cy="491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60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1022D7A0-47B9-406D-8AFD-448297E9335E}" type="slidenum">
              <a:rPr lang="en-US"/>
              <a:pPr/>
              <a:t>22</a:t>
            </a:fld>
            <a:endParaRPr lang="en-US"/>
          </a:p>
        </p:txBody>
      </p:sp>
      <p:sp>
        <p:nvSpPr>
          <p:cNvPr id="75778" name="AutoShape 2"/>
          <p:cNvSpPr>
            <a:spLocks noGrp="1" noChangeArrowheads="1"/>
          </p:cNvSpPr>
          <p:nvPr>
            <p:ph type="title"/>
          </p:nvPr>
        </p:nvSpPr>
        <p:spPr>
          <a:xfrm>
            <a:off x="471488" y="269875"/>
            <a:ext cx="8201025" cy="688975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Digital Camera Prototype Project Baseline Gantt Chart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13.7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244" y="1508781"/>
            <a:ext cx="8682944" cy="317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541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B3405C6D-092F-488E-AFA4-E339C2AB768A}" type="slidenum">
              <a:rPr lang="en-US"/>
              <a:pPr/>
              <a:t>23</a:t>
            </a:fld>
            <a:endParaRPr lang="en-US"/>
          </a:p>
        </p:txBody>
      </p:sp>
      <p:sp>
        <p:nvSpPr>
          <p:cNvPr id="97282" name="AutoShape 2"/>
          <p:cNvSpPr>
            <a:spLocks noGrp="1" noChangeArrowheads="1"/>
          </p:cNvSpPr>
          <p:nvPr>
            <p:ph type="title"/>
          </p:nvPr>
        </p:nvSpPr>
        <p:spPr>
          <a:xfrm>
            <a:off x="471488" y="269875"/>
            <a:ext cx="8201025" cy="68738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Digital Camera Prototype Project Baseline Budget ($000)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13.8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97285" name="Picture 5" descr="13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25563"/>
            <a:ext cx="8321675" cy="382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0942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C4DA9AF4-9A57-48E5-9717-3FDB03825108}" type="slidenum">
              <a:rPr lang="en-US"/>
              <a:pPr/>
              <a:t>24</a:t>
            </a:fld>
            <a:endParaRPr lang="en-US"/>
          </a:p>
        </p:txBody>
      </p:sp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>
          <a:xfrm>
            <a:off x="496888" y="269875"/>
            <a:ext cx="8150225" cy="688975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Digital Camera Prototype Status Reports: Periods 1</a:t>
            </a:r>
            <a:r>
              <a:rPr lang="en-US" sz="2400">
                <a:cs typeface="Arial" panose="020B0604020202020204" pitchFamily="34" charset="0"/>
              </a:rPr>
              <a:t>–3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13.2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213456"/>
            <a:ext cx="79248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09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32E7BA3A-3613-4D46-B07B-EE644C6761AE}" type="slidenum">
              <a:rPr lang="en-US"/>
              <a:pPr/>
              <a:t>25</a:t>
            </a:fld>
            <a:endParaRPr lang="en-US"/>
          </a:p>
        </p:txBody>
      </p:sp>
      <p:sp>
        <p:nvSpPr>
          <p:cNvPr id="113666" name="AutoShape 2"/>
          <p:cNvSpPr>
            <a:spLocks noGrp="1" noChangeArrowheads="1"/>
          </p:cNvSpPr>
          <p:nvPr>
            <p:ph type="title"/>
          </p:nvPr>
        </p:nvSpPr>
        <p:spPr>
          <a:xfrm>
            <a:off x="496888" y="269875"/>
            <a:ext cx="8150225" cy="688975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Digital Camera Prototype Status Reports: Periods 4 &amp; </a:t>
            </a:r>
            <a:r>
              <a:rPr lang="en-US" sz="2400">
                <a:cs typeface="Arial" panose="020B0604020202020204" pitchFamily="34" charset="0"/>
              </a:rPr>
              <a:t>5</a:t>
            </a: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6675438" y="6172200"/>
            <a:ext cx="2011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13.2 (cont’d)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362" y="1417342"/>
            <a:ext cx="79152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9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29B3F9B2-8B56-454B-A7BF-6A6E3825603B}" type="slidenum">
              <a:rPr lang="en-US"/>
              <a:pPr/>
              <a:t>26</a:t>
            </a:fld>
            <a:endParaRPr lang="en-US"/>
          </a:p>
        </p:txBody>
      </p:sp>
      <p:sp>
        <p:nvSpPr>
          <p:cNvPr id="114691" name="AutoShape 3"/>
          <p:cNvSpPr>
            <a:spLocks noGrp="1" noChangeArrowheads="1"/>
          </p:cNvSpPr>
          <p:nvPr>
            <p:ph type="title"/>
          </p:nvPr>
        </p:nvSpPr>
        <p:spPr>
          <a:xfrm>
            <a:off x="496888" y="269875"/>
            <a:ext cx="8150225" cy="688975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Digital Camera Prototype Status Reports: Periods 6 &amp; 7</a:t>
            </a:r>
            <a:endParaRPr lang="en-US" sz="2400">
              <a:cs typeface="Arial" panose="020B0604020202020204" pitchFamily="34" charset="0"/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6675438" y="6172200"/>
            <a:ext cx="2011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13.2 (cont’d)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37" y="1309687"/>
            <a:ext cx="78581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33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800B9318-702C-4654-B778-D73E2D49C1C8}" type="slidenum">
              <a:rPr lang="en-US"/>
              <a:pPr/>
              <a:t>27</a:t>
            </a:fld>
            <a:endParaRPr lang="en-US"/>
          </a:p>
        </p:txBody>
      </p:sp>
      <p:sp>
        <p:nvSpPr>
          <p:cNvPr id="76802" name="AutoShape 2"/>
          <p:cNvSpPr>
            <a:spLocks noGrp="1" noChangeArrowheads="1"/>
          </p:cNvSpPr>
          <p:nvPr>
            <p:ph type="title"/>
          </p:nvPr>
        </p:nvSpPr>
        <p:spPr>
          <a:xfrm>
            <a:off x="496888" y="269875"/>
            <a:ext cx="8150225" cy="688975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Digital Camera Prototype Summary Graph ($000)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13.9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2100" y="1196309"/>
            <a:ext cx="60198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55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4C4ABD69-A55E-414E-80D2-80F818B1163D}" type="slidenum">
              <a:rPr lang="en-US"/>
              <a:pPr/>
              <a:t>28</a:t>
            </a:fld>
            <a:endParaRPr lang="en-US"/>
          </a:p>
        </p:txBody>
      </p:sp>
      <p:sp>
        <p:nvSpPr>
          <p:cNvPr id="77826" name="AutoShape 2"/>
          <p:cNvSpPr>
            <a:spLocks noGrp="1" noChangeArrowheads="1"/>
          </p:cNvSpPr>
          <p:nvPr>
            <p:ph type="title"/>
          </p:nvPr>
        </p:nvSpPr>
        <p:spPr>
          <a:xfrm>
            <a:off x="477838" y="250825"/>
            <a:ext cx="8188325" cy="109220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Digital Camera Project-Tracking Gantt Chart </a:t>
            </a:r>
            <a:br>
              <a:rPr lang="en-US" sz="2400"/>
            </a:br>
            <a:r>
              <a:rPr lang="en-US" sz="2400"/>
              <a:t>Showing Status</a:t>
            </a:r>
            <a:r>
              <a:rPr lang="en-US" sz="2400">
                <a:cs typeface="Arial" panose="020B0604020202020204" pitchFamily="34" charset="0"/>
              </a:rPr>
              <a:t>—Through Period 7</a:t>
            </a:r>
            <a:r>
              <a:rPr lang="en-US" sz="2400"/>
              <a:t> 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13.10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512" y="1617317"/>
            <a:ext cx="78009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48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6775" y="411513"/>
            <a:ext cx="7410450" cy="5781675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FB543728-9922-4FE8-ABBC-4F5C465A178E}" type="slidenum">
              <a:rPr lang="en-US"/>
              <a:pPr/>
              <a:t>29</a:t>
            </a:fld>
            <a:endParaRPr lang="en-US"/>
          </a:p>
        </p:txBody>
      </p:sp>
      <p:sp>
        <p:nvSpPr>
          <p:cNvPr id="98306" name="AutoShape 2"/>
          <p:cNvSpPr>
            <a:spLocks noGrp="1" noChangeArrowheads="1"/>
          </p:cNvSpPr>
          <p:nvPr>
            <p:ph type="title"/>
          </p:nvPr>
        </p:nvSpPr>
        <p:spPr>
          <a:xfrm>
            <a:off x="442913" y="336550"/>
            <a:ext cx="1935162" cy="119538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1800"/>
              <a:t>Project Rollup End Period 7 ($000)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7407275" y="6262688"/>
            <a:ext cx="1279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13.11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15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5F3E8FF-0E96-4D66-BBD2-60CD6D564A3F}" type="slidenum">
              <a:rPr lang="en-US"/>
              <a:pPr/>
              <a:t>3</a:t>
            </a:fld>
            <a:endParaRPr lang="en-US"/>
          </a:p>
        </p:txBody>
      </p:sp>
      <p:sp>
        <p:nvSpPr>
          <p:cNvPr id="197634" name="AutoShape 2"/>
          <p:cNvSpPr>
            <a:spLocks noGrp="1" noChangeArrowheads="1"/>
          </p:cNvSpPr>
          <p:nvPr>
            <p:ph type="title"/>
          </p:nvPr>
        </p:nvSpPr>
        <p:spPr>
          <a:xfrm>
            <a:off x="469900" y="238125"/>
            <a:ext cx="8205788" cy="1362075"/>
          </a:xfrm>
          <a:ln/>
        </p:spPr>
        <p:txBody>
          <a:bodyPr/>
          <a:lstStyle/>
          <a:p>
            <a:r>
              <a:rPr lang="en-US"/>
              <a:t>Structure of a Project Monitoring Information System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65325"/>
            <a:ext cx="7513638" cy="4130675"/>
          </a:xfrm>
        </p:spPr>
        <p:txBody>
          <a:bodyPr/>
          <a:lstStyle/>
          <a:p>
            <a:r>
              <a:rPr lang="en-US" dirty="0"/>
              <a:t>Creating a project monitoring system involves determining:</a:t>
            </a:r>
          </a:p>
          <a:p>
            <a:pPr lvl="1"/>
            <a:r>
              <a:rPr lang="en-US" dirty="0"/>
              <a:t>What data to collect</a:t>
            </a:r>
          </a:p>
          <a:p>
            <a:pPr lvl="1"/>
            <a:r>
              <a:rPr lang="en-US" dirty="0"/>
              <a:t>How, when, and who will collect the data</a:t>
            </a:r>
          </a:p>
          <a:p>
            <a:pPr lvl="1"/>
            <a:r>
              <a:rPr lang="en-US" dirty="0"/>
              <a:t>How to analyze the data</a:t>
            </a:r>
          </a:p>
          <a:p>
            <a:pPr lvl="1"/>
            <a:r>
              <a:rPr lang="en-US" dirty="0"/>
              <a:t>How to report current progress to management</a:t>
            </a:r>
          </a:p>
        </p:txBody>
      </p:sp>
    </p:spTree>
    <p:extLst>
      <p:ext uri="{BB962C8B-B14F-4D97-AF65-F5344CB8AC3E}">
        <p14:creationId xmlns:p14="http://schemas.microsoft.com/office/powerpoint/2010/main" xmlns="" val="267479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655E466-D954-47D6-B34A-39C7383759BE}" type="slidenum">
              <a:rPr lang="en-US"/>
              <a:pPr/>
              <a:t>30</a:t>
            </a:fld>
            <a:endParaRPr lang="en-US"/>
          </a:p>
        </p:txBody>
      </p:sp>
      <p:sp>
        <p:nvSpPr>
          <p:cNvPr id="104450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Indexes to Monitor Progress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Performance Indexes</a:t>
            </a:r>
          </a:p>
          <a:p>
            <a:pPr lvl="1"/>
            <a:r>
              <a:rPr lang="en-US" dirty="0"/>
              <a:t>Cost Performance Index (</a:t>
            </a:r>
            <a:r>
              <a:rPr lang="en-US" dirty="0">
                <a:latin typeface="Tahoma" panose="020B0604030504040204" pitchFamily="34" charset="0"/>
              </a:rPr>
              <a:t>CPI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Measures the cost efficiency of work accomplished to date.</a:t>
            </a:r>
          </a:p>
          <a:p>
            <a:pPr lvl="2"/>
            <a:r>
              <a:rPr lang="en-US" dirty="0"/>
              <a:t>CPI = EV/AC</a:t>
            </a:r>
          </a:p>
          <a:p>
            <a:pPr lvl="1"/>
            <a:r>
              <a:rPr lang="en-US" dirty="0"/>
              <a:t>Scheduling Performance Index (</a:t>
            </a:r>
            <a:r>
              <a:rPr lang="en-US" dirty="0">
                <a:latin typeface="Tahoma" panose="020B0604030504040204" pitchFamily="34" charset="0"/>
              </a:rPr>
              <a:t>SPI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Measures scheduling efficiency</a:t>
            </a:r>
          </a:p>
          <a:p>
            <a:pPr lvl="2"/>
            <a:r>
              <a:rPr lang="en-US" dirty="0"/>
              <a:t>SPI = EV/PV</a:t>
            </a:r>
          </a:p>
          <a:p>
            <a:pPr lvl="1"/>
            <a:r>
              <a:rPr lang="en-US" dirty="0"/>
              <a:t>Percent Complete Indexes</a:t>
            </a:r>
          </a:p>
          <a:p>
            <a:pPr lvl="2"/>
            <a:r>
              <a:rPr lang="en-US" dirty="0" smtClean="0"/>
              <a:t>Indicate </a:t>
            </a:r>
            <a:r>
              <a:rPr lang="en-US" dirty="0"/>
              <a:t>how much of the work accomplished represents of the total budgeted (BAC) and actual (AC) dollars to date.</a:t>
            </a:r>
          </a:p>
          <a:p>
            <a:pPr lvl="2"/>
            <a:r>
              <a:rPr lang="en-US" dirty="0"/>
              <a:t>PCIB = EV/BAC </a:t>
            </a:r>
          </a:p>
          <a:p>
            <a:pPr lvl="2"/>
            <a:r>
              <a:rPr lang="en-US" dirty="0"/>
              <a:t>PCIC = AC/EAC</a:t>
            </a:r>
          </a:p>
        </p:txBody>
      </p:sp>
    </p:spTree>
    <p:extLst>
      <p:ext uri="{BB962C8B-B14F-4D97-AF65-F5344CB8AC3E}">
        <p14:creationId xmlns:p14="http://schemas.microsoft.com/office/powerpoint/2010/main" xmlns="" val="34643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C38BD600-55F6-40A8-8283-537D8E318042}" type="slidenum">
              <a:rPr lang="en-US"/>
              <a:pPr/>
              <a:t>31</a:t>
            </a:fld>
            <a:endParaRPr lang="en-US"/>
          </a:p>
        </p:txBody>
      </p:sp>
      <p:sp>
        <p:nvSpPr>
          <p:cNvPr id="80898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Interpretation of Indexes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13.3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80948" name="Group 52"/>
          <p:cNvGraphicFramePr>
            <a:graphicFrameLocks noGrp="1"/>
          </p:cNvGraphicFramePr>
          <p:nvPr/>
        </p:nvGraphicFramePr>
        <p:xfrm>
          <a:off x="639763" y="1600200"/>
          <a:ext cx="8047037" cy="2164080"/>
        </p:xfrm>
        <a:graphic>
          <a:graphicData uri="http://schemas.openxmlformats.org/drawingml/2006/table">
            <a:tbl>
              <a:tblPr/>
              <a:tblGrid>
                <a:gridCol w="2246312"/>
                <a:gridCol w="2600325"/>
                <a:gridCol w="3200400"/>
              </a:tblGrid>
              <a:tr h="244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B="9144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(CPI) 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B="9144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 (SPI) 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B="9144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&gt;1.00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 cost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Ahead of schedule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=1.00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cost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schedule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&lt;1.00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 cost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Behind schedule 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0415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8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5875" y="390525"/>
            <a:ext cx="5372100" cy="607695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12408C99-6E67-48E0-B9EC-91F397280781}" type="slidenum">
              <a:rPr lang="en-US"/>
              <a:pPr/>
              <a:t>32</a:t>
            </a:fld>
            <a:endParaRPr lang="en-US"/>
          </a:p>
        </p:txBody>
      </p:sp>
      <p:sp>
        <p:nvSpPr>
          <p:cNvPr id="99330" name="AutoShape 2"/>
          <p:cNvSpPr>
            <a:spLocks noGrp="1" noChangeArrowheads="1"/>
          </p:cNvSpPr>
          <p:nvPr>
            <p:ph type="title"/>
          </p:nvPr>
        </p:nvSpPr>
        <p:spPr>
          <a:xfrm>
            <a:off x="6218238" y="661988"/>
            <a:ext cx="2455862" cy="1228725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Indexes </a:t>
            </a:r>
            <a:br>
              <a:rPr lang="en-US" sz="2800"/>
            </a:br>
            <a:r>
              <a:rPr lang="en-US" sz="2800"/>
              <a:t>Periods 1</a:t>
            </a:r>
            <a:r>
              <a:rPr lang="en-US" sz="2800">
                <a:cs typeface="Arial" panose="020B0604020202020204" pitchFamily="34" charset="0"/>
              </a:rPr>
              <a:t>–7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13.12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720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33FAC3AF-35C3-4146-96AB-19B90020E66D}" type="slidenum">
              <a:rPr lang="en-US"/>
              <a:pPr/>
              <a:t>33</a:t>
            </a:fld>
            <a:endParaRPr lang="en-US"/>
          </a:p>
        </p:txBody>
      </p:sp>
      <p:sp>
        <p:nvSpPr>
          <p:cNvPr id="106498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Additional Earned Value Rules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dirty="0"/>
              <a:t>Rules applied to short-duration activities and/or small-cost activities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0/100 percent rule</a:t>
            </a:r>
          </a:p>
          <a:p>
            <a:pPr lvl="2">
              <a:spcBef>
                <a:spcPct val="30000"/>
              </a:spcBef>
            </a:pPr>
            <a:r>
              <a:rPr lang="en-US" dirty="0"/>
              <a:t>Assumes 100 % of budget credit is earned at once and only when the work is completed.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50/50 rule</a:t>
            </a:r>
          </a:p>
          <a:p>
            <a:pPr lvl="2">
              <a:spcBef>
                <a:spcPct val="30000"/>
              </a:spcBef>
            </a:pPr>
            <a:r>
              <a:rPr lang="en-US" dirty="0"/>
              <a:t>Allows for 50% of the value of the work package budget to be earned when it is started and 50% to be earned when the package is completed.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Percent complete with weighted monitoring gates</a:t>
            </a:r>
          </a:p>
          <a:p>
            <a:pPr lvl="2">
              <a:spcBef>
                <a:spcPct val="30000"/>
              </a:spcBef>
            </a:pPr>
            <a:r>
              <a:rPr lang="en-US" dirty="0"/>
              <a:t>Uses subjective estimated percent complete in combination with hard, tangible monitoring points.</a:t>
            </a:r>
          </a:p>
        </p:txBody>
      </p:sp>
    </p:spTree>
    <p:extLst>
      <p:ext uri="{BB962C8B-B14F-4D97-AF65-F5344CB8AC3E}">
        <p14:creationId xmlns:p14="http://schemas.microsoft.com/office/powerpoint/2010/main" xmlns="" val="17434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669FE124-825C-4D77-B846-77642EDF532D}" type="slidenum">
              <a:rPr lang="en-US"/>
              <a:pPr/>
              <a:t>34</a:t>
            </a:fld>
            <a:endParaRPr lang="en-US"/>
          </a:p>
        </p:txBody>
      </p:sp>
      <p:sp>
        <p:nvSpPr>
          <p:cNvPr id="107522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Forecasting Final Project Cost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used to revise estimates of future project costs:</a:t>
            </a:r>
          </a:p>
          <a:p>
            <a:pPr lvl="1"/>
            <a:r>
              <a:rPr lang="en-US" dirty="0" err="1"/>
              <a:t>EAC</a:t>
            </a:r>
            <a:r>
              <a:rPr lang="en-US" sz="3600" baseline="-25000" dirty="0" err="1"/>
              <a:t>re</a:t>
            </a:r>
            <a:endParaRPr lang="en-US" sz="3600" baseline="-25000" dirty="0"/>
          </a:p>
          <a:p>
            <a:pPr lvl="2"/>
            <a:r>
              <a:rPr lang="en-US" dirty="0"/>
              <a:t>Allows experts in the field to change original baseline durations and costs because new information tells them </a:t>
            </a:r>
            <a:br>
              <a:rPr lang="en-US" dirty="0"/>
            </a:br>
            <a:r>
              <a:rPr lang="en-US" dirty="0"/>
              <a:t>the original estimates are not accurate.</a:t>
            </a:r>
          </a:p>
          <a:p>
            <a:pPr lvl="1"/>
            <a:r>
              <a:rPr lang="en-US" dirty="0" err="1"/>
              <a:t>EAC</a:t>
            </a:r>
            <a:r>
              <a:rPr lang="en-US" sz="3600" baseline="-25000" dirty="0" err="1"/>
              <a:t>f</a:t>
            </a:r>
            <a:endParaRPr lang="en-US" sz="3600" baseline="-25000" dirty="0"/>
          </a:p>
          <a:p>
            <a:pPr lvl="2"/>
            <a:r>
              <a:rPr lang="en-US" dirty="0"/>
              <a:t>Uses actual costs-to-date plus an efficiency index to project final costs in large projects where the original budget is unreliable.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xmlns="" val="39596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C8DF1F6-C609-4C8C-B543-66270BD4CA86}" type="slidenum">
              <a:rPr lang="en-US"/>
              <a:pPr/>
              <a:t>35</a:t>
            </a:fld>
            <a:endParaRPr lang="en-US"/>
          </a:p>
        </p:txBody>
      </p:sp>
      <p:sp>
        <p:nvSpPr>
          <p:cNvPr id="115716" name="AutoShape 4"/>
          <p:cNvSpPr>
            <a:spLocks noGrp="1" noChangeArrowheads="1"/>
          </p:cNvSpPr>
          <p:nvPr>
            <p:ph type="title"/>
          </p:nvPr>
        </p:nvSpPr>
        <p:spPr>
          <a:xfrm>
            <a:off x="495300" y="260350"/>
            <a:ext cx="8153400" cy="892175"/>
          </a:xfrm>
          <a:ln/>
        </p:spPr>
        <p:txBody>
          <a:bodyPr/>
          <a:lstStyle/>
          <a:p>
            <a:r>
              <a:rPr lang="en-US" dirty="0">
                <a:effectLst/>
              </a:rPr>
              <a:t>Forecasting Model: </a:t>
            </a:r>
            <a:r>
              <a:rPr lang="en-US" dirty="0" err="1">
                <a:effectLst/>
              </a:rPr>
              <a:t>EAC</a:t>
            </a:r>
            <a:r>
              <a:rPr lang="en-US" sz="3600" baseline="-25000" dirty="0" err="1">
                <a:effectLst/>
              </a:rPr>
              <a:t>f</a:t>
            </a:r>
            <a:endParaRPr lang="en-US" dirty="0">
              <a:effectLst/>
            </a:endParaRPr>
          </a:p>
        </p:txBody>
      </p:sp>
      <p:grpSp>
        <p:nvGrpSpPr>
          <p:cNvPr id="115723" name="Group 11"/>
          <p:cNvGrpSpPr>
            <a:grpSpLocks/>
          </p:cNvGrpSpPr>
          <p:nvPr/>
        </p:nvGrpSpPr>
        <p:grpSpPr bwMode="auto">
          <a:xfrm>
            <a:off x="549275" y="1538288"/>
            <a:ext cx="7954963" cy="3994150"/>
            <a:chOff x="346" y="969"/>
            <a:chExt cx="5011" cy="2516"/>
          </a:xfrm>
        </p:grpSpPr>
        <p:sp>
          <p:nvSpPr>
            <p:cNvPr id="115717" name="Rectangle 5"/>
            <p:cNvSpPr>
              <a:spLocks noChangeArrowheads="1"/>
            </p:cNvSpPr>
            <p:nvPr/>
          </p:nvSpPr>
          <p:spPr bwMode="auto">
            <a:xfrm>
              <a:off x="848" y="969"/>
              <a:ext cx="40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5F5F5F"/>
                  </a:solidFill>
                </a:rPr>
                <a:t>The equation for this forecasting model:</a:t>
              </a:r>
            </a:p>
          </p:txBody>
        </p:sp>
        <p:pic>
          <p:nvPicPr>
            <p:cNvPr id="115722" name="Picture 1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" y="1375"/>
              <a:ext cx="5011" cy="2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18242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D549F148-FC33-4F3A-8697-165B29E05918}" type="slidenum">
              <a:rPr lang="en-US"/>
              <a:pPr/>
              <a:t>36</a:t>
            </a:fld>
            <a:endParaRPr lang="en-US"/>
          </a:p>
        </p:txBody>
      </p:sp>
      <p:pic>
        <p:nvPicPr>
          <p:cNvPr id="71687" name="Picture 7" descr="1301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7063" y="557213"/>
            <a:ext cx="6900862" cy="5808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1682" name="AutoShape 2"/>
          <p:cNvSpPr>
            <a:spLocks noGrp="1" noChangeArrowheads="1"/>
          </p:cNvSpPr>
          <p:nvPr>
            <p:ph type="title"/>
          </p:nvPr>
        </p:nvSpPr>
        <p:spPr>
          <a:xfrm>
            <a:off x="5684838" y="269875"/>
            <a:ext cx="2960687" cy="620713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000"/>
              <a:t>Monthly Status Report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EXHIBIT 13.1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92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D549F148-FC33-4F3A-8697-165B29E05918}" type="slidenum">
              <a:rPr lang="en-US"/>
              <a:pPr/>
              <a:t>37</a:t>
            </a:fld>
            <a:endParaRPr lang="en-US"/>
          </a:p>
        </p:txBody>
      </p:sp>
      <p:sp>
        <p:nvSpPr>
          <p:cNvPr id="71682" name="AutoShape 2"/>
          <p:cNvSpPr>
            <a:spLocks noGrp="1" noChangeArrowheads="1"/>
          </p:cNvSpPr>
          <p:nvPr>
            <p:ph type="title"/>
          </p:nvPr>
        </p:nvSpPr>
        <p:spPr>
          <a:xfrm>
            <a:off x="338138" y="269875"/>
            <a:ext cx="8467724" cy="613053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000" dirty="0" smtClean="0"/>
              <a:t>Trojan Nuclear Plant Decommissioning Earned Value Status </a:t>
            </a:r>
            <a:r>
              <a:rPr lang="en-US" sz="2000" dirty="0"/>
              <a:t>Report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EXHIBIT </a:t>
            </a:r>
            <a:r>
              <a:rPr lang="en-US" sz="1200" b="1" dirty="0" smtClean="0">
                <a:solidFill>
                  <a:srgbClr val="006666"/>
                </a:solidFill>
              </a:rPr>
              <a:t>13.2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137" y="1319212"/>
            <a:ext cx="84677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170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CC9FB732-4410-41F0-AB1E-9109FEEFA785}" type="slidenum">
              <a:rPr lang="en-US"/>
              <a:pPr/>
              <a:t>38</a:t>
            </a:fld>
            <a:endParaRPr lang="en-US"/>
          </a:p>
        </p:txBody>
      </p:sp>
      <p:sp>
        <p:nvSpPr>
          <p:cNvPr id="100354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3525"/>
            <a:ext cx="8156575" cy="823913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/>
              <a:t>Other Control Issues</a:t>
            </a:r>
          </a:p>
        </p:txBody>
      </p:sp>
      <p:sp>
        <p:nvSpPr>
          <p:cNvPr id="100367" name="Freeform 15"/>
          <p:cNvSpPr>
            <a:spLocks/>
          </p:cNvSpPr>
          <p:nvPr/>
        </p:nvSpPr>
        <p:spPr bwMode="blackWhite">
          <a:xfrm>
            <a:off x="2193925" y="2332038"/>
            <a:ext cx="685800" cy="665162"/>
          </a:xfrm>
          <a:custGeom>
            <a:avLst/>
            <a:gdLst>
              <a:gd name="T0" fmla="*/ 0 w 816"/>
              <a:gd name="T1" fmla="*/ 0 h 816"/>
              <a:gd name="T2" fmla="*/ 0 w 816"/>
              <a:gd name="T3" fmla="*/ 816 h 816"/>
              <a:gd name="T4" fmla="*/ 816 w 816"/>
              <a:gd name="T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6" h="816">
                <a:moveTo>
                  <a:pt x="0" y="0"/>
                </a:moveTo>
                <a:lnTo>
                  <a:pt x="0" y="816"/>
                </a:lnTo>
                <a:lnTo>
                  <a:pt x="816" y="816"/>
                </a:lnTo>
              </a:path>
            </a:pathLst>
          </a:custGeom>
          <a:noFill/>
          <a:ln w="57150" cmpd="sng">
            <a:solidFill>
              <a:srgbClr val="CC33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8" name="AutoShape 16"/>
          <p:cNvSpPr>
            <a:spLocks noChangeArrowheads="1"/>
          </p:cNvSpPr>
          <p:nvPr/>
        </p:nvSpPr>
        <p:spPr bwMode="blackWhite">
          <a:xfrm>
            <a:off x="777875" y="1758950"/>
            <a:ext cx="7545388" cy="5937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folHlink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 dirty="0"/>
              <a:t>Issues In Maintaining Control Of Projects</a:t>
            </a:r>
          </a:p>
        </p:txBody>
      </p:sp>
      <p:sp>
        <p:nvSpPr>
          <p:cNvPr id="100369" name="AutoShape 17"/>
          <p:cNvSpPr>
            <a:spLocks noChangeArrowheads="1"/>
          </p:cNvSpPr>
          <p:nvPr/>
        </p:nvSpPr>
        <p:spPr bwMode="blackWhite">
          <a:xfrm>
            <a:off x="2879725" y="2698750"/>
            <a:ext cx="2332038" cy="5683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folHlink">
                <a:alpha val="50000"/>
              </a:schemeClr>
            </a:outerShdw>
          </a:effectLst>
        </p:spPr>
        <p:txBody>
          <a:bodyPr wrap="none" anchor="ctr"/>
          <a:lstStyle/>
          <a:p>
            <a:pPr algn="l" eaLnBrk="0" hangingPunct="0">
              <a:spcBef>
                <a:spcPct val="50000"/>
              </a:spcBef>
            </a:pPr>
            <a:r>
              <a:rPr lang="en-US" sz="2400" b="1"/>
              <a:t>Scope Creep</a:t>
            </a:r>
          </a:p>
        </p:txBody>
      </p:sp>
      <p:sp>
        <p:nvSpPr>
          <p:cNvPr id="100370" name="Freeform 18"/>
          <p:cNvSpPr>
            <a:spLocks/>
          </p:cNvSpPr>
          <p:nvPr/>
        </p:nvSpPr>
        <p:spPr bwMode="blackWhite">
          <a:xfrm>
            <a:off x="2193925" y="2881313"/>
            <a:ext cx="685800" cy="944562"/>
          </a:xfrm>
          <a:custGeom>
            <a:avLst/>
            <a:gdLst>
              <a:gd name="T0" fmla="*/ 0 w 816"/>
              <a:gd name="T1" fmla="*/ 0 h 816"/>
              <a:gd name="T2" fmla="*/ 0 w 816"/>
              <a:gd name="T3" fmla="*/ 816 h 816"/>
              <a:gd name="T4" fmla="*/ 816 w 816"/>
              <a:gd name="T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6" h="816">
                <a:moveTo>
                  <a:pt x="0" y="0"/>
                </a:moveTo>
                <a:lnTo>
                  <a:pt x="0" y="816"/>
                </a:lnTo>
                <a:lnTo>
                  <a:pt x="816" y="816"/>
                </a:lnTo>
              </a:path>
            </a:pathLst>
          </a:custGeom>
          <a:noFill/>
          <a:ln w="57150" cmpd="sng">
            <a:solidFill>
              <a:srgbClr val="CC33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1" name="AutoShape 19"/>
          <p:cNvSpPr>
            <a:spLocks noChangeArrowheads="1"/>
          </p:cNvSpPr>
          <p:nvPr/>
        </p:nvSpPr>
        <p:spPr bwMode="blackWhite">
          <a:xfrm>
            <a:off x="2879725" y="3559175"/>
            <a:ext cx="2971800" cy="5683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folHlink">
                <a:alpha val="50000"/>
              </a:schemeClr>
            </a:outerShdw>
          </a:effectLst>
        </p:spPr>
        <p:txBody>
          <a:bodyPr wrap="none" anchor="ctr"/>
          <a:lstStyle/>
          <a:p>
            <a:pPr algn="l" eaLnBrk="0" hangingPunct="0">
              <a:spcBef>
                <a:spcPct val="50000"/>
              </a:spcBef>
            </a:pPr>
            <a:r>
              <a:rPr lang="en-US" sz="2400" b="1"/>
              <a:t>Baseline Changes</a:t>
            </a:r>
          </a:p>
        </p:txBody>
      </p:sp>
      <p:sp>
        <p:nvSpPr>
          <p:cNvPr id="100372" name="Freeform 20"/>
          <p:cNvSpPr>
            <a:spLocks/>
          </p:cNvSpPr>
          <p:nvPr/>
        </p:nvSpPr>
        <p:spPr bwMode="blackWhite">
          <a:xfrm>
            <a:off x="2193925" y="3611563"/>
            <a:ext cx="685800" cy="1281112"/>
          </a:xfrm>
          <a:custGeom>
            <a:avLst/>
            <a:gdLst>
              <a:gd name="T0" fmla="*/ 0 w 816"/>
              <a:gd name="T1" fmla="*/ 0 h 816"/>
              <a:gd name="T2" fmla="*/ 0 w 816"/>
              <a:gd name="T3" fmla="*/ 816 h 816"/>
              <a:gd name="T4" fmla="*/ 816 w 816"/>
              <a:gd name="T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6" h="816">
                <a:moveTo>
                  <a:pt x="0" y="0"/>
                </a:moveTo>
                <a:lnTo>
                  <a:pt x="0" y="816"/>
                </a:lnTo>
                <a:lnTo>
                  <a:pt x="816" y="816"/>
                </a:lnTo>
              </a:path>
            </a:pathLst>
          </a:custGeom>
          <a:noFill/>
          <a:ln w="57150" cmpd="sng">
            <a:solidFill>
              <a:srgbClr val="CC33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3" name="AutoShape 21"/>
          <p:cNvSpPr>
            <a:spLocks noChangeArrowheads="1"/>
          </p:cNvSpPr>
          <p:nvPr/>
        </p:nvSpPr>
        <p:spPr bwMode="blackWhite">
          <a:xfrm>
            <a:off x="2879725" y="4435475"/>
            <a:ext cx="3398838" cy="8985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folHlink">
                <a:alpha val="50000"/>
              </a:schemeClr>
            </a:outerShdw>
          </a:effectLst>
        </p:spPr>
        <p:txBody>
          <a:bodyPr wrap="none" anchor="ctr"/>
          <a:lstStyle/>
          <a:p>
            <a:pPr algn="l" eaLnBrk="0" hangingPunct="0">
              <a:spcBef>
                <a:spcPct val="50000"/>
              </a:spcBef>
            </a:pPr>
            <a:r>
              <a:rPr lang="en-US" sz="2400" b="1"/>
              <a:t>Data Acquisition </a:t>
            </a:r>
            <a:br>
              <a:rPr lang="en-US" sz="2400" b="1"/>
            </a:br>
            <a:r>
              <a:rPr lang="en-US" sz="2400" b="1"/>
              <a:t>Costs and Problems</a:t>
            </a:r>
          </a:p>
        </p:txBody>
      </p:sp>
    </p:spTree>
    <p:extLst>
      <p:ext uri="{BB962C8B-B14F-4D97-AF65-F5344CB8AC3E}">
        <p14:creationId xmlns:p14="http://schemas.microsoft.com/office/powerpoint/2010/main" xmlns="" val="315425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7" grpId="0" animBg="1"/>
      <p:bldP spid="100368" grpId="0" animBg="1" autoUpdateAnimBg="0"/>
      <p:bldP spid="100369" grpId="0" animBg="1" autoUpdateAnimBg="0"/>
      <p:bldP spid="100370" grpId="0" animBg="1"/>
      <p:bldP spid="100371" grpId="0" animBg="1" autoUpdateAnimBg="0"/>
      <p:bldP spid="100372" grpId="0" animBg="1"/>
      <p:bldP spid="100373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328E74AB-393E-405C-B6C4-F2DF6B6BDD35}" type="slidenum">
              <a:rPr lang="en-US"/>
              <a:pPr/>
              <a:t>39</a:t>
            </a:fld>
            <a:endParaRPr lang="en-US"/>
          </a:p>
        </p:txBody>
      </p:sp>
      <p:sp>
        <p:nvSpPr>
          <p:cNvPr id="101378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Scope Changes to a Baseline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13.13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3550" y="1325848"/>
            <a:ext cx="56769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20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15A1FF7C-CB5B-428C-9F16-4216C92CBB05}" type="slidenum">
              <a:rPr lang="en-US"/>
              <a:pPr/>
              <a:t>4</a:t>
            </a:fld>
            <a:endParaRPr lang="en-US"/>
          </a:p>
        </p:txBody>
      </p:sp>
      <p:sp>
        <p:nvSpPr>
          <p:cNvPr id="28688" name="AutoShape 104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Project Monitoring Information System</a:t>
            </a:r>
          </a:p>
        </p:txBody>
      </p:sp>
      <p:sp>
        <p:nvSpPr>
          <p:cNvPr id="28689" name="Rectangle 104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System Structure</a:t>
            </a:r>
          </a:p>
          <a:p>
            <a:pPr lvl="1"/>
            <a:r>
              <a:rPr lang="en-US" dirty="0"/>
              <a:t>What data are collected?</a:t>
            </a:r>
          </a:p>
          <a:p>
            <a:pPr lvl="2">
              <a:spcBef>
                <a:spcPct val="50000"/>
              </a:spcBef>
            </a:pPr>
            <a:r>
              <a:rPr lang="en-US" dirty="0"/>
              <a:t>Current status of project (schedule and cost)</a:t>
            </a:r>
          </a:p>
          <a:p>
            <a:pPr lvl="2">
              <a:spcBef>
                <a:spcPct val="50000"/>
              </a:spcBef>
            </a:pPr>
            <a:r>
              <a:rPr lang="en-US" dirty="0"/>
              <a:t>Remaining cost to </a:t>
            </a:r>
            <a:r>
              <a:rPr lang="en-US" dirty="0" smtClean="0"/>
              <a:t>complete </a:t>
            </a:r>
            <a:r>
              <a:rPr lang="en-US" dirty="0"/>
              <a:t>project</a:t>
            </a:r>
          </a:p>
          <a:p>
            <a:pPr lvl="2">
              <a:spcBef>
                <a:spcPct val="50000"/>
              </a:spcBef>
            </a:pPr>
            <a:r>
              <a:rPr lang="en-US" dirty="0"/>
              <a:t>Date that project will be complete</a:t>
            </a:r>
          </a:p>
          <a:p>
            <a:pPr lvl="2">
              <a:spcBef>
                <a:spcPct val="50000"/>
              </a:spcBef>
            </a:pPr>
            <a:r>
              <a:rPr lang="en-US" dirty="0"/>
              <a:t>Potential problems to be addressed now</a:t>
            </a:r>
          </a:p>
          <a:p>
            <a:pPr lvl="2">
              <a:spcBef>
                <a:spcPct val="50000"/>
              </a:spcBef>
            </a:pPr>
            <a:r>
              <a:rPr lang="en-US" dirty="0"/>
              <a:t>Out-of-control activities requiring intervention</a:t>
            </a:r>
          </a:p>
          <a:p>
            <a:pPr lvl="2">
              <a:spcBef>
                <a:spcPct val="50000"/>
              </a:spcBef>
            </a:pPr>
            <a:r>
              <a:rPr lang="en-US" dirty="0"/>
              <a:t>Cost and/or schedule overruns and the reasons for them</a:t>
            </a:r>
          </a:p>
          <a:p>
            <a:pPr lvl="2">
              <a:spcBef>
                <a:spcPct val="50000"/>
              </a:spcBef>
            </a:pPr>
            <a:r>
              <a:rPr lang="en-US" dirty="0"/>
              <a:t>Forecast of overruns at time of project completion</a:t>
            </a:r>
          </a:p>
        </p:txBody>
      </p:sp>
    </p:spTree>
    <p:extLst>
      <p:ext uri="{BB962C8B-B14F-4D97-AF65-F5344CB8AC3E}">
        <p14:creationId xmlns:p14="http://schemas.microsoft.com/office/powerpoint/2010/main" xmlns="" val="366309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5FD3439-4042-4117-8418-975A1FD9BD40}" type="slidenum">
              <a:rPr lang="en-US"/>
              <a:pPr/>
              <a:t>40</a:t>
            </a:fld>
            <a:endParaRPr lang="en-US"/>
          </a:p>
        </p:txBody>
      </p:sp>
      <p:sp>
        <p:nvSpPr>
          <p:cNvPr id="168962" name="AutoShape 2"/>
          <p:cNvSpPr>
            <a:spLocks noGrp="1" noChangeArrowheads="1"/>
          </p:cNvSpPr>
          <p:nvPr>
            <p:ph type="title"/>
          </p:nvPr>
        </p:nvSpPr>
        <p:spPr>
          <a:xfrm>
            <a:off x="465138" y="238125"/>
            <a:ext cx="8216900" cy="1228725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Conference Center WiFi Project</a:t>
            </a:r>
            <a:br>
              <a:rPr lang="en-US" sz="2800"/>
            </a:br>
            <a:r>
              <a:rPr lang="en-US" sz="2800"/>
              <a:t>Communication Plan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13.14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168965" name="Picture 5" descr="13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22450"/>
            <a:ext cx="8139113" cy="307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039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C00DCAA8-AE96-4431-89E3-7D736A030FDB}" type="slidenum">
              <a:rPr lang="en-US"/>
              <a:pPr/>
              <a:t>41</a:t>
            </a:fld>
            <a:endParaRPr lang="en-US"/>
          </a:p>
        </p:txBody>
      </p:sp>
      <p:sp>
        <p:nvSpPr>
          <p:cNvPr id="117764" name="AutoShap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Key Terms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457200" y="1325563"/>
            <a:ext cx="82296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sz="1800" b="1" dirty="0"/>
              <a:t>Baseline budget</a:t>
            </a:r>
          </a:p>
          <a:p>
            <a:pPr algn="l">
              <a:spcBef>
                <a:spcPct val="20000"/>
              </a:spcBef>
            </a:pPr>
            <a:r>
              <a:rPr lang="en-US" sz="1800" b="1" dirty="0" smtClean="0"/>
              <a:t>Budget at completion (BAC)</a:t>
            </a:r>
          </a:p>
          <a:p>
            <a:pPr algn="l">
              <a:spcBef>
                <a:spcPct val="20000"/>
              </a:spcBef>
            </a:pPr>
            <a:r>
              <a:rPr lang="en-US" sz="1800" b="1" dirty="0" smtClean="0"/>
              <a:t>Control </a:t>
            </a:r>
            <a:r>
              <a:rPr lang="en-US" sz="1800" b="1" dirty="0"/>
              <a:t>chart</a:t>
            </a:r>
          </a:p>
          <a:p>
            <a:pPr algn="l">
              <a:spcBef>
                <a:spcPct val="20000"/>
              </a:spcBef>
            </a:pPr>
            <a:r>
              <a:rPr lang="en-US" sz="1800" b="1" dirty="0"/>
              <a:t>Cost performance index (CPI)</a:t>
            </a:r>
          </a:p>
          <a:p>
            <a:pPr algn="l">
              <a:spcBef>
                <a:spcPct val="20000"/>
              </a:spcBef>
            </a:pPr>
            <a:r>
              <a:rPr lang="en-US" sz="1800" b="1" dirty="0"/>
              <a:t>Cost variance (CV)</a:t>
            </a:r>
          </a:p>
          <a:p>
            <a:pPr algn="l">
              <a:spcBef>
                <a:spcPct val="20000"/>
              </a:spcBef>
            </a:pPr>
            <a:r>
              <a:rPr lang="en-US" sz="1800" b="1" dirty="0"/>
              <a:t>Earned value (EV)</a:t>
            </a:r>
          </a:p>
          <a:p>
            <a:pPr algn="l">
              <a:spcBef>
                <a:spcPct val="20000"/>
              </a:spcBef>
            </a:pPr>
            <a:r>
              <a:rPr lang="en-US" sz="1800" b="1" dirty="0"/>
              <a:t>Estimated Cost at Completion—Forecasted (</a:t>
            </a:r>
            <a:r>
              <a:rPr lang="en-US" sz="1800" b="1" dirty="0" err="1"/>
              <a:t>EAC</a:t>
            </a:r>
            <a:r>
              <a:rPr lang="en-US" sz="1800" b="1" baseline="-25000" dirty="0" err="1"/>
              <a:t>f</a:t>
            </a:r>
            <a:r>
              <a:rPr lang="en-US" sz="1800" b="1" dirty="0"/>
              <a:t>)</a:t>
            </a:r>
          </a:p>
          <a:p>
            <a:pPr algn="l">
              <a:spcBef>
                <a:spcPct val="20000"/>
              </a:spcBef>
            </a:pPr>
            <a:r>
              <a:rPr lang="en-US" sz="1800" b="1" dirty="0"/>
              <a:t>Estimated Cost at Completion—Revised Estimates (</a:t>
            </a:r>
            <a:r>
              <a:rPr lang="en-US" sz="1800" b="1" dirty="0" err="1"/>
              <a:t>EAC</a:t>
            </a:r>
            <a:r>
              <a:rPr lang="en-US" sz="1800" b="1" baseline="-25000" dirty="0" err="1"/>
              <a:t>re</a:t>
            </a:r>
            <a:r>
              <a:rPr lang="en-US" sz="1800" b="1" dirty="0"/>
              <a:t>)</a:t>
            </a:r>
          </a:p>
          <a:p>
            <a:pPr algn="l">
              <a:spcBef>
                <a:spcPct val="20000"/>
              </a:spcBef>
            </a:pPr>
            <a:r>
              <a:rPr lang="en-US" sz="1800" b="1" dirty="0"/>
              <a:t>Percent complete index—budget costs (PCIB)</a:t>
            </a:r>
          </a:p>
          <a:p>
            <a:pPr algn="l">
              <a:spcBef>
                <a:spcPct val="20000"/>
              </a:spcBef>
            </a:pPr>
            <a:r>
              <a:rPr lang="en-US" sz="1800" b="1" dirty="0"/>
              <a:t>Percent complete index—actual costs (PCIC)</a:t>
            </a:r>
          </a:p>
          <a:p>
            <a:pPr algn="l">
              <a:spcBef>
                <a:spcPct val="20000"/>
              </a:spcBef>
            </a:pPr>
            <a:r>
              <a:rPr lang="en-US" sz="1800" b="1" dirty="0"/>
              <a:t>Schedule performance index (SPI)</a:t>
            </a:r>
          </a:p>
          <a:p>
            <a:pPr algn="l">
              <a:spcBef>
                <a:spcPct val="20000"/>
              </a:spcBef>
            </a:pPr>
            <a:r>
              <a:rPr lang="en-US" sz="1800" b="1" dirty="0"/>
              <a:t>Schedule variance (SV)</a:t>
            </a:r>
          </a:p>
          <a:p>
            <a:pPr algn="l">
              <a:spcBef>
                <a:spcPct val="20000"/>
              </a:spcBef>
            </a:pPr>
            <a:r>
              <a:rPr lang="en-US" sz="1800" b="1" dirty="0"/>
              <a:t>Scope creep</a:t>
            </a:r>
          </a:p>
          <a:p>
            <a:pPr algn="l">
              <a:spcBef>
                <a:spcPct val="20000"/>
              </a:spcBef>
            </a:pPr>
            <a:r>
              <a:rPr lang="en-US" sz="1800" b="1" dirty="0"/>
              <a:t>To complete performance index (TCPI)</a:t>
            </a:r>
          </a:p>
          <a:p>
            <a:pPr algn="l">
              <a:spcBef>
                <a:spcPct val="20000"/>
              </a:spcBef>
            </a:pPr>
            <a:r>
              <a:rPr lang="en-US" sz="1800" b="1" dirty="0"/>
              <a:t>Tracking Gantt chart</a:t>
            </a:r>
          </a:p>
          <a:p>
            <a:pPr algn="l">
              <a:spcBef>
                <a:spcPct val="20000"/>
              </a:spcBef>
            </a:pPr>
            <a:r>
              <a:rPr lang="en-US" sz="1800" b="1" dirty="0"/>
              <a:t>Variance at completion (VAC)</a:t>
            </a:r>
          </a:p>
        </p:txBody>
      </p:sp>
    </p:spTree>
    <p:extLst>
      <p:ext uri="{BB962C8B-B14F-4D97-AF65-F5344CB8AC3E}">
        <p14:creationId xmlns:p14="http://schemas.microsoft.com/office/powerpoint/2010/main" xmlns="" val="297526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587952F1-5C19-4E64-83F0-CBB9E3E5656E}" type="slidenum">
              <a:rPr lang="en-US"/>
              <a:pPr/>
              <a:t>5</a:t>
            </a:fld>
            <a:endParaRPr lang="en-US"/>
          </a:p>
        </p:txBody>
      </p:sp>
      <p:sp>
        <p:nvSpPr>
          <p:cNvPr id="81922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Project Monitoring System… (cont’d)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/>
              <a:t>Information System Structure (cont’d)</a:t>
            </a:r>
          </a:p>
          <a:p>
            <a:pPr lvl="1">
              <a:spcBef>
                <a:spcPct val="40000"/>
              </a:spcBef>
            </a:pPr>
            <a:r>
              <a:rPr lang="en-US"/>
              <a:t>Collecting data and analysis</a:t>
            </a:r>
          </a:p>
          <a:p>
            <a:pPr lvl="2">
              <a:spcBef>
                <a:spcPct val="40000"/>
              </a:spcBef>
            </a:pPr>
            <a:r>
              <a:rPr lang="en-US"/>
              <a:t>Who will collect project data?</a:t>
            </a:r>
          </a:p>
          <a:p>
            <a:pPr lvl="2">
              <a:spcBef>
                <a:spcPct val="40000"/>
              </a:spcBef>
            </a:pPr>
            <a:r>
              <a:rPr lang="en-US"/>
              <a:t>How will data be collected?</a:t>
            </a:r>
          </a:p>
          <a:p>
            <a:pPr lvl="2">
              <a:spcBef>
                <a:spcPct val="40000"/>
              </a:spcBef>
            </a:pPr>
            <a:r>
              <a:rPr lang="en-US"/>
              <a:t>When will the data be collected?</a:t>
            </a:r>
          </a:p>
          <a:p>
            <a:pPr lvl="2">
              <a:spcBef>
                <a:spcPct val="40000"/>
              </a:spcBef>
            </a:pPr>
            <a:r>
              <a:rPr lang="en-US"/>
              <a:t>Who will compile and analyze the data?</a:t>
            </a:r>
          </a:p>
          <a:p>
            <a:pPr lvl="1">
              <a:spcBef>
                <a:spcPct val="40000"/>
              </a:spcBef>
            </a:pPr>
            <a:r>
              <a:rPr lang="en-US"/>
              <a:t>Reports and reporting</a:t>
            </a:r>
          </a:p>
          <a:p>
            <a:pPr lvl="2">
              <a:spcBef>
                <a:spcPct val="40000"/>
              </a:spcBef>
            </a:pPr>
            <a:r>
              <a:rPr lang="en-US"/>
              <a:t>Who will receive the reports?</a:t>
            </a:r>
          </a:p>
          <a:p>
            <a:pPr lvl="2">
              <a:spcBef>
                <a:spcPct val="40000"/>
              </a:spcBef>
            </a:pPr>
            <a:r>
              <a:rPr lang="en-US"/>
              <a:t>How will the reports be transmitted?</a:t>
            </a:r>
          </a:p>
          <a:p>
            <a:pPr lvl="2">
              <a:spcBef>
                <a:spcPct val="40000"/>
              </a:spcBef>
            </a:pPr>
            <a:r>
              <a:rPr lang="en-US"/>
              <a:t>When will the reports be distributed?</a:t>
            </a:r>
          </a:p>
        </p:txBody>
      </p:sp>
    </p:spTree>
    <p:extLst>
      <p:ext uri="{BB962C8B-B14F-4D97-AF65-F5344CB8AC3E}">
        <p14:creationId xmlns:p14="http://schemas.microsoft.com/office/powerpoint/2010/main" xmlns="" val="17369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DAF0C2E-64A5-42FC-BD62-1E172E3D1483}" type="slidenum">
              <a:rPr lang="en-US"/>
              <a:pPr/>
              <a:t>6</a:t>
            </a:fld>
            <a:endParaRPr lang="en-US"/>
          </a:p>
        </p:txBody>
      </p:sp>
      <p:sp>
        <p:nvSpPr>
          <p:cNvPr id="82946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Project Progress Report Format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4950" indent="-234950"/>
            <a:r>
              <a:rPr lang="en-US"/>
              <a:t>Progress since last report</a:t>
            </a:r>
          </a:p>
          <a:p>
            <a:pPr marL="234950" indent="-234950"/>
            <a:r>
              <a:rPr lang="en-US"/>
              <a:t>Current status of project</a:t>
            </a:r>
          </a:p>
          <a:p>
            <a:pPr marL="1084263" lvl="1" indent="-457200">
              <a:buFontTx/>
              <a:buAutoNum type="arabicPeriod"/>
            </a:pPr>
            <a:r>
              <a:rPr lang="en-US"/>
              <a:t>Schedule</a:t>
            </a:r>
          </a:p>
          <a:p>
            <a:pPr marL="1084263" lvl="1" indent="-457200">
              <a:buFontTx/>
              <a:buAutoNum type="arabicPeriod"/>
            </a:pPr>
            <a:r>
              <a:rPr lang="en-US"/>
              <a:t>Cost</a:t>
            </a:r>
          </a:p>
          <a:p>
            <a:pPr marL="1084263" lvl="1" indent="-457200">
              <a:buFontTx/>
              <a:buAutoNum type="arabicPeriod"/>
            </a:pPr>
            <a:r>
              <a:rPr lang="en-US"/>
              <a:t>Scope</a:t>
            </a:r>
          </a:p>
          <a:p>
            <a:pPr marL="234950" indent="-234950"/>
            <a:r>
              <a:rPr lang="en-US"/>
              <a:t>Cumulative trends</a:t>
            </a:r>
          </a:p>
          <a:p>
            <a:pPr marL="234950" indent="-234950"/>
            <a:r>
              <a:rPr lang="en-US"/>
              <a:t>Problems and issues since last report</a:t>
            </a:r>
          </a:p>
          <a:p>
            <a:pPr marL="1084263" lvl="1" indent="-457200">
              <a:buFontTx/>
              <a:buAutoNum type="arabicPeriod"/>
            </a:pPr>
            <a:r>
              <a:rPr lang="en-US"/>
              <a:t>Actions and resolution of earlier problems</a:t>
            </a:r>
          </a:p>
          <a:p>
            <a:pPr marL="1084263" lvl="1" indent="-457200">
              <a:buFontTx/>
              <a:buAutoNum type="arabicPeriod"/>
            </a:pPr>
            <a:r>
              <a:rPr lang="en-US"/>
              <a:t>New variances and problems identified</a:t>
            </a:r>
          </a:p>
          <a:p>
            <a:pPr marL="234950" indent="-234950"/>
            <a:r>
              <a:rPr lang="en-US"/>
              <a:t>Corrective action planned</a:t>
            </a:r>
          </a:p>
        </p:txBody>
      </p:sp>
    </p:spTree>
    <p:extLst>
      <p:ext uri="{BB962C8B-B14F-4D97-AF65-F5344CB8AC3E}">
        <p14:creationId xmlns:p14="http://schemas.microsoft.com/office/powerpoint/2010/main" xmlns="" val="39258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7365F1F8-D383-4EEE-A601-059302E83FEC}" type="slidenum">
              <a:rPr lang="en-US"/>
              <a:pPr/>
              <a:t>7</a:t>
            </a:fld>
            <a:endParaRPr lang="en-US"/>
          </a:p>
        </p:txBody>
      </p:sp>
      <p:sp>
        <p:nvSpPr>
          <p:cNvPr id="83970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The Project Control Process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5425" indent="-225425"/>
            <a:r>
              <a:rPr lang="en-US" sz="2400" dirty="0"/>
              <a:t>Control</a:t>
            </a:r>
          </a:p>
          <a:p>
            <a:pPr marL="685800" lvl="1" indent="-342900"/>
            <a:r>
              <a:rPr lang="en-US" sz="2000" dirty="0"/>
              <a:t>The process of comparing actual performance against plan to identify deviations, evaluate courses of action, and take appropriate corrective action.</a:t>
            </a:r>
          </a:p>
          <a:p>
            <a:pPr marL="225425" indent="-225425"/>
            <a:r>
              <a:rPr lang="en-US" sz="2400" dirty="0"/>
              <a:t>Project Control Steps</a:t>
            </a:r>
          </a:p>
          <a:p>
            <a:pPr marL="685800" lvl="1" indent="-342900">
              <a:buFontTx/>
              <a:buAutoNum type="arabicPeriod"/>
            </a:pPr>
            <a:r>
              <a:rPr lang="en-US" sz="2000" dirty="0"/>
              <a:t>Setting a baseline plan.</a:t>
            </a:r>
          </a:p>
          <a:p>
            <a:pPr marL="685800" lvl="1" indent="-342900">
              <a:buFontTx/>
              <a:buAutoNum type="arabicPeriod"/>
            </a:pPr>
            <a:r>
              <a:rPr lang="en-US" sz="2000" dirty="0"/>
              <a:t>Measuring progress and performance.</a:t>
            </a:r>
          </a:p>
          <a:p>
            <a:pPr marL="685800" lvl="1" indent="-342900">
              <a:buFontTx/>
              <a:buAutoNum type="arabicPeriod"/>
            </a:pPr>
            <a:r>
              <a:rPr lang="en-US" sz="2000" dirty="0"/>
              <a:t>Comparing plan against actual.</a:t>
            </a:r>
          </a:p>
          <a:p>
            <a:pPr marL="685800" lvl="1" indent="-342900">
              <a:buFontTx/>
              <a:buAutoNum type="arabicPeriod"/>
            </a:pPr>
            <a:r>
              <a:rPr lang="en-US" sz="2000" dirty="0"/>
              <a:t>Taking action.</a:t>
            </a:r>
          </a:p>
          <a:p>
            <a:pPr marL="225425" indent="-225425"/>
            <a:r>
              <a:rPr lang="en-US" sz="2400" dirty="0"/>
              <a:t>Tools</a:t>
            </a:r>
          </a:p>
          <a:p>
            <a:pPr marL="685800" lvl="1" indent="-342900"/>
            <a:r>
              <a:rPr lang="en-US" sz="2000" dirty="0"/>
              <a:t>Tracking and baseline Gantt charts</a:t>
            </a:r>
          </a:p>
          <a:p>
            <a:pPr marL="685800" lvl="1" indent="-342900"/>
            <a:r>
              <a:rPr lang="en-US" sz="2000" dirty="0"/>
              <a:t>Control charts</a:t>
            </a:r>
          </a:p>
        </p:txBody>
      </p:sp>
    </p:spTree>
    <p:extLst>
      <p:ext uri="{BB962C8B-B14F-4D97-AF65-F5344CB8AC3E}">
        <p14:creationId xmlns:p14="http://schemas.microsoft.com/office/powerpoint/2010/main" xmlns="" val="3603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1EB0DA9F-42BA-4E22-8CA2-052BABF17FE3}" type="slidenum">
              <a:rPr lang="en-US"/>
              <a:pPr/>
              <a:t>8</a:t>
            </a:fld>
            <a:endParaRPr lang="en-US"/>
          </a:p>
        </p:txBody>
      </p:sp>
      <p:sp>
        <p:nvSpPr>
          <p:cNvPr id="68610" name="AutoShape 2"/>
          <p:cNvSpPr>
            <a:spLocks noGrp="1" noChangeArrowheads="1"/>
          </p:cNvSpPr>
          <p:nvPr>
            <p:ph type="title"/>
          </p:nvPr>
        </p:nvSpPr>
        <p:spPr>
          <a:xfrm>
            <a:off x="519113" y="296863"/>
            <a:ext cx="8104187" cy="75565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Baseline and Tracking Gantt Charts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13.1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7035" y="1213451"/>
            <a:ext cx="6571013" cy="518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78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F708F5B4-12CB-49BD-81C6-576EEBFFBB4D}" type="slidenum">
              <a:rPr lang="en-US"/>
              <a:pPr/>
              <a:t>9</a:t>
            </a:fld>
            <a:endParaRPr lang="en-US"/>
          </a:p>
        </p:txBody>
      </p:sp>
      <p:sp>
        <p:nvSpPr>
          <p:cNvPr id="69634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88925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Project Schedule Control Chart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13.2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087" y="1308706"/>
            <a:ext cx="77438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65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Management 6e. - Gray and Larson">
  <a:themeElements>
    <a:clrScheme name="">
      <a:dk1>
        <a:srgbClr val="000000"/>
      </a:dk1>
      <a:lt1>
        <a:srgbClr val="FFFFE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6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oject Management 5e. - Gray and Lars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oject Management 5e. - Gray and Larso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Management 5e. - Gray and Lars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</TotalTime>
  <Words>1597</Words>
  <Application>Microsoft Office PowerPoint</Application>
  <PresentationFormat>如螢幕大小 (4:3)</PresentationFormat>
  <Paragraphs>348</Paragraphs>
  <Slides>41</Slides>
  <Notes>41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2" baseType="lpstr">
      <vt:lpstr>Project Management 6e. - Gray and Larson</vt:lpstr>
      <vt:lpstr>投影片 1</vt:lpstr>
      <vt:lpstr>Where We Are Now</vt:lpstr>
      <vt:lpstr>Structure of a Project Monitoring Information System</vt:lpstr>
      <vt:lpstr>Project Monitoring Information System</vt:lpstr>
      <vt:lpstr>Project Monitoring System… (cont’d)</vt:lpstr>
      <vt:lpstr>Project Progress Report Format</vt:lpstr>
      <vt:lpstr>The Project Control Process</vt:lpstr>
      <vt:lpstr>Baseline and Tracking Gantt Charts</vt:lpstr>
      <vt:lpstr>Project Schedule Control Chart</vt:lpstr>
      <vt:lpstr>Development of an Earned Value Cost/Schedule System</vt:lpstr>
      <vt:lpstr>Glossary of Terms</vt:lpstr>
      <vt:lpstr>Developing an Integrated Cost/Schedule System</vt:lpstr>
      <vt:lpstr>Project Management Information System Overview</vt:lpstr>
      <vt:lpstr>Development of Project Baselines (cont’d)</vt:lpstr>
      <vt:lpstr>Development of Project Baselines</vt:lpstr>
      <vt:lpstr>Methods of Variance Analysis</vt:lpstr>
      <vt:lpstr>Methods of Variance Analysis</vt:lpstr>
      <vt:lpstr>Cost/Schedule Graph</vt:lpstr>
      <vt:lpstr>Earned-Value Review Exercise</vt:lpstr>
      <vt:lpstr>Developing A Status Report: A Hypothetical Example</vt:lpstr>
      <vt:lpstr>Work Breakdown Structure with Cost Accounts</vt:lpstr>
      <vt:lpstr>Digital Camera Prototype Project Baseline Gantt Chart</vt:lpstr>
      <vt:lpstr>Digital Camera Prototype Project Baseline Budget ($000)</vt:lpstr>
      <vt:lpstr>Digital Camera Prototype Status Reports: Periods 1–3</vt:lpstr>
      <vt:lpstr>Digital Camera Prototype Status Reports: Periods 4 &amp; 5</vt:lpstr>
      <vt:lpstr>Digital Camera Prototype Status Reports: Periods 6 &amp; 7</vt:lpstr>
      <vt:lpstr>Digital Camera Prototype Summary Graph ($000)</vt:lpstr>
      <vt:lpstr>Digital Camera Project-Tracking Gantt Chart  Showing Status—Through Period 7 </vt:lpstr>
      <vt:lpstr>Project Rollup End Period 7 ($000)</vt:lpstr>
      <vt:lpstr>Indexes to Monitor Progress</vt:lpstr>
      <vt:lpstr>Interpretation of Indexes</vt:lpstr>
      <vt:lpstr>Indexes  Periods 1–7</vt:lpstr>
      <vt:lpstr>Additional Earned Value Rules</vt:lpstr>
      <vt:lpstr>Forecasting Final Project Cost</vt:lpstr>
      <vt:lpstr>Forecasting Model: EACf</vt:lpstr>
      <vt:lpstr>Monthly Status Report</vt:lpstr>
      <vt:lpstr>Trojan Nuclear Plant Decommissioning Earned Value Status Report</vt:lpstr>
      <vt:lpstr>Other Control Issues</vt:lpstr>
      <vt:lpstr>Scope Changes to a Baseline</vt:lpstr>
      <vt:lpstr>Conference Center WiFi Project Communication Plan</vt:lpstr>
      <vt:lpstr>Key Terms</vt:lpstr>
    </vt:vector>
  </TitlesOfParts>
  <Manager>Wanda Zeman</Manager>
  <Company>The McGraw-Hill Companies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6e</dc:title>
  <dc:subject>Chapter 13</dc:subject>
  <dc:creator>Charlie Cook - ccook@uwa.edu</dc:creator>
  <cp:lastModifiedBy>ASUS</cp:lastModifiedBy>
  <cp:revision>60</cp:revision>
  <cp:lastPrinted>1601-01-01T00:00:00Z</cp:lastPrinted>
  <dcterms:created xsi:type="dcterms:W3CDTF">1901-01-01T06:00:00Z</dcterms:created>
  <dcterms:modified xsi:type="dcterms:W3CDTF">2014-05-21T17:55:14Z</dcterms:modified>
</cp:coreProperties>
</file>