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9" r:id="rId3"/>
    <p:sldId id="290" r:id="rId4"/>
    <p:sldId id="291" r:id="rId5"/>
    <p:sldId id="262" r:id="rId6"/>
    <p:sldId id="292" r:id="rId7"/>
    <p:sldId id="293" r:id="rId8"/>
    <p:sldId id="294" r:id="rId9"/>
    <p:sldId id="295" r:id="rId10"/>
    <p:sldId id="263" r:id="rId11"/>
    <p:sldId id="29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C"/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9307" autoAdjust="0"/>
    <p:restoredTop sz="94618" autoAdjust="0"/>
  </p:normalViewPr>
  <p:slideViewPr>
    <p:cSldViewPr showGuides="1">
      <p:cViewPr varScale="1">
        <p:scale>
          <a:sx n="118" d="100"/>
          <a:sy n="118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72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AB51-3677-4066-813C-FB6195BED6FA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208D-FF70-4C97-801F-A73875356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969372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7695" y="-1"/>
            <a:ext cx="2971800" cy="45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14–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502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528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0609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001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18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99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95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66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1418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906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5586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368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3079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9864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011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168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1130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19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928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3324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014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86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504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327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97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35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91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30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Closure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FOURTEEN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A7DACC6-FC39-4129-BACB-13D697223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88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428A5EF-B2DF-450A-A9A5-37B7A0C9E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65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14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6423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Closure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 sz="3200" dirty="0"/>
              <a:t>Close-out Plan: Questions to be Asked</a:t>
            </a:r>
          </a:p>
          <a:p>
            <a:pPr lvl="1">
              <a:spcBef>
                <a:spcPct val="35000"/>
              </a:spcBef>
            </a:pPr>
            <a:r>
              <a:rPr lang="en-US" altLang="zh-TW" sz="2800" dirty="0"/>
              <a:t>What tasks are required to close the project?</a:t>
            </a:r>
          </a:p>
          <a:p>
            <a:pPr lvl="1">
              <a:spcBef>
                <a:spcPct val="35000"/>
              </a:spcBef>
            </a:pPr>
            <a:r>
              <a:rPr lang="en-US" altLang="zh-TW" sz="2800" dirty="0"/>
              <a:t>Who will be responsible for these tasks?</a:t>
            </a:r>
          </a:p>
          <a:p>
            <a:pPr lvl="1">
              <a:spcBef>
                <a:spcPct val="35000"/>
              </a:spcBef>
            </a:pPr>
            <a:r>
              <a:rPr lang="en-US" altLang="zh-TW" sz="2800" dirty="0"/>
              <a:t>When will closure begin and end?</a:t>
            </a:r>
          </a:p>
          <a:p>
            <a:pPr lvl="1">
              <a:spcBef>
                <a:spcPct val="35000"/>
              </a:spcBef>
            </a:pPr>
            <a:r>
              <a:rPr lang="en-US" altLang="zh-TW" sz="2800" dirty="0"/>
              <a:t>How will the project be delivered?</a:t>
            </a:r>
          </a:p>
          <a:p>
            <a:endParaRPr lang="zh-TW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3164865-6812-41E3-8DA4-46E209CF7D39}" type="slidenum">
              <a:rPr lang="en-US"/>
              <a:pPr/>
              <a:t>10</a:t>
            </a:fld>
            <a:endParaRPr lang="en-US"/>
          </a:p>
        </p:txBody>
      </p:sp>
      <p:pic>
        <p:nvPicPr>
          <p:cNvPr id="91143" name="Picture 7" descr="PE0323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22787"/>
            <a:ext cx="3475037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30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 </a:t>
            </a:r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1. Getting delivery acceptance from the customer.</a:t>
            </a:r>
          </a:p>
          <a:p>
            <a:pPr>
              <a:buNone/>
            </a:pPr>
            <a:r>
              <a:rPr lang="en-US" altLang="zh-TW" dirty="0" smtClean="0"/>
              <a:t>2. Shutting down resources and releasing to new uses.</a:t>
            </a:r>
          </a:p>
          <a:p>
            <a:pPr>
              <a:buNone/>
            </a:pPr>
            <a:r>
              <a:rPr lang="en-US" altLang="zh-TW" dirty="0" smtClean="0"/>
              <a:t>3. Reassigning project team members.</a:t>
            </a:r>
          </a:p>
          <a:p>
            <a:pPr>
              <a:buNone/>
            </a:pPr>
            <a:r>
              <a:rPr lang="en-US" altLang="zh-TW" dirty="0" smtClean="0"/>
              <a:t>4. Closing accounts and seeing all bills are paid.</a:t>
            </a:r>
          </a:p>
          <a:p>
            <a:pPr>
              <a:buNone/>
            </a:pPr>
            <a:r>
              <a:rPr lang="en-US" altLang="zh-TW" dirty="0" smtClean="0"/>
              <a:t>5. Delivering the project to the customer.</a:t>
            </a:r>
          </a:p>
          <a:p>
            <a:pPr>
              <a:buNone/>
            </a:pPr>
            <a:r>
              <a:rPr lang="en-US" altLang="zh-TW" dirty="0" smtClean="0"/>
              <a:t>6. Creating a final report.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96" y="1099151"/>
            <a:ext cx="6248400" cy="54387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379B955-FD27-464B-B6A9-945360254E18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Wrap-up Closure Checklist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9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3E092B7-D0A5-4A08-A59B-04A2A20C252F}" type="slidenum">
              <a:rPr lang="en-US"/>
              <a:pPr/>
              <a:t>13</a:t>
            </a:fld>
            <a:endParaRPr lang="en-US"/>
          </a:p>
        </p:txBody>
      </p:sp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Project Closedown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62" y="1219200"/>
            <a:ext cx="7604721" cy="4876800"/>
          </a:xfrm>
        </p:spPr>
        <p:txBody>
          <a:bodyPr/>
          <a:lstStyle/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/>
              <a:t>Getting delivery </a:t>
            </a:r>
            <a:r>
              <a:rPr lang="en-US" dirty="0" smtClean="0"/>
              <a:t>acceptance from </a:t>
            </a:r>
            <a:r>
              <a:rPr lang="en-US" dirty="0"/>
              <a:t>the customer.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/>
              <a:t>Shutting down </a:t>
            </a:r>
            <a:r>
              <a:rPr lang="en-US" dirty="0" smtClean="0"/>
              <a:t>resources and </a:t>
            </a:r>
            <a:r>
              <a:rPr lang="en-US" dirty="0"/>
              <a:t>releasing </a:t>
            </a:r>
            <a:r>
              <a:rPr lang="en-US" dirty="0" smtClean="0"/>
              <a:t>them to </a:t>
            </a:r>
            <a:r>
              <a:rPr lang="en-US" dirty="0"/>
              <a:t>new uses.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 smtClean="0"/>
              <a:t>Evaluating </a:t>
            </a:r>
            <a:r>
              <a:rPr lang="en-US" dirty="0"/>
              <a:t>the </a:t>
            </a:r>
            <a:r>
              <a:rPr lang="en-US" dirty="0" smtClean="0"/>
              <a:t>team</a:t>
            </a:r>
            <a:r>
              <a:rPr lang="en-US" dirty="0"/>
              <a:t>, </a:t>
            </a:r>
            <a:r>
              <a:rPr lang="en-US" dirty="0" smtClean="0"/>
              <a:t>team members </a:t>
            </a:r>
            <a:r>
              <a:rPr lang="en-US" dirty="0"/>
              <a:t>and the </a:t>
            </a:r>
            <a:r>
              <a:rPr lang="en-US" dirty="0" smtClean="0"/>
              <a:t>project manager; and reassigning </a:t>
            </a:r>
            <a:r>
              <a:rPr lang="en-US" dirty="0"/>
              <a:t>project team members</a:t>
            </a:r>
            <a:r>
              <a:rPr lang="en-US" dirty="0" smtClean="0"/>
              <a:t>.</a:t>
            </a:r>
            <a:endParaRPr lang="en-US" dirty="0"/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 smtClean="0"/>
              <a:t>Closing </a:t>
            </a:r>
            <a:r>
              <a:rPr lang="en-US" dirty="0"/>
              <a:t>accounts and paying all bills</a:t>
            </a:r>
            <a:r>
              <a:rPr lang="en-US" dirty="0" smtClean="0"/>
              <a:t>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/>
              <a:t>Delivering the project to the customer.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 smtClean="0"/>
              <a:t>Creating a final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19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8783D3B-B305-4194-8350-509FBBC147EA}" type="slidenum">
              <a:rPr lang="en-US"/>
              <a:pPr/>
              <a:t>14</a:t>
            </a:fld>
            <a:endParaRPr lang="en-US"/>
          </a:p>
        </p:txBody>
      </p:sp>
      <p:sp>
        <p:nvSpPr>
          <p:cNvPr id="148485" name="AutoShap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Creating the Final Report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17638"/>
            <a:ext cx="3962400" cy="4678362"/>
          </a:xfrm>
        </p:spPr>
        <p:txBody>
          <a:bodyPr/>
          <a:lstStyle/>
          <a:p>
            <a:r>
              <a:rPr lang="en-US" sz="2400" dirty="0"/>
              <a:t>Executive Summary</a:t>
            </a:r>
          </a:p>
          <a:p>
            <a:pPr lvl="1"/>
            <a:r>
              <a:rPr lang="en-US" sz="2000" dirty="0"/>
              <a:t>Project goals met/unmet</a:t>
            </a:r>
          </a:p>
          <a:p>
            <a:pPr lvl="1"/>
            <a:r>
              <a:rPr lang="en-US" sz="2000" dirty="0"/>
              <a:t>Stakeholder satisfaction </a:t>
            </a:r>
            <a:br>
              <a:rPr lang="en-US" sz="2000" dirty="0"/>
            </a:br>
            <a:r>
              <a:rPr lang="en-US" sz="2000" dirty="0"/>
              <a:t>with project</a:t>
            </a:r>
          </a:p>
          <a:p>
            <a:pPr lvl="1"/>
            <a:r>
              <a:rPr lang="en-US" sz="2000" dirty="0"/>
              <a:t>User reactions to quality </a:t>
            </a:r>
            <a:br>
              <a:rPr lang="en-US" sz="2000" dirty="0"/>
            </a:br>
            <a:r>
              <a:rPr lang="en-US" sz="2000" dirty="0"/>
              <a:t>of deliverables</a:t>
            </a:r>
          </a:p>
          <a:p>
            <a:r>
              <a:rPr lang="en-US" sz="2400" dirty="0" smtClean="0"/>
              <a:t>Review and Analysis</a:t>
            </a:r>
            <a:endParaRPr lang="en-US" sz="2400" dirty="0"/>
          </a:p>
          <a:p>
            <a:pPr lvl="1"/>
            <a:r>
              <a:rPr lang="en-US" sz="2000" dirty="0"/>
              <a:t>Project mission and objective </a:t>
            </a:r>
          </a:p>
          <a:p>
            <a:pPr lvl="1"/>
            <a:r>
              <a:rPr lang="en-US" sz="2000" dirty="0"/>
              <a:t>Procedures and </a:t>
            </a:r>
            <a:br>
              <a:rPr lang="en-US" sz="2000" dirty="0"/>
            </a:br>
            <a:r>
              <a:rPr lang="en-US" sz="2000" dirty="0"/>
              <a:t>systems used</a:t>
            </a:r>
          </a:p>
          <a:p>
            <a:pPr lvl="1"/>
            <a:r>
              <a:rPr lang="en-US" sz="2000" dirty="0"/>
              <a:t>Organization resources </a:t>
            </a:r>
            <a:br>
              <a:rPr lang="en-US" sz="2000" dirty="0"/>
            </a:br>
            <a:r>
              <a:rPr lang="en-US" sz="2000" dirty="0"/>
              <a:t>used</a:t>
            </a:r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17638"/>
            <a:ext cx="3962400" cy="4678362"/>
          </a:xfrm>
        </p:spPr>
        <p:txBody>
          <a:bodyPr/>
          <a:lstStyle/>
          <a:p>
            <a:r>
              <a:rPr lang="en-US" sz="2400" dirty="0"/>
              <a:t>Recommendations</a:t>
            </a:r>
          </a:p>
          <a:p>
            <a:pPr lvl="1"/>
            <a:r>
              <a:rPr lang="en-US" sz="2000" dirty="0"/>
              <a:t>Technical improvements</a:t>
            </a:r>
          </a:p>
          <a:p>
            <a:pPr lvl="1"/>
            <a:r>
              <a:rPr lang="en-US" sz="2000" dirty="0"/>
              <a:t>Corrective actions</a:t>
            </a:r>
          </a:p>
          <a:p>
            <a:r>
              <a:rPr lang="en-US" sz="2400" dirty="0"/>
              <a:t>Lessons Learned</a:t>
            </a:r>
          </a:p>
          <a:p>
            <a:pPr lvl="1"/>
            <a:r>
              <a:rPr lang="en-US" sz="2000" dirty="0"/>
              <a:t>Reminders</a:t>
            </a:r>
          </a:p>
          <a:p>
            <a:pPr lvl="1"/>
            <a:r>
              <a:rPr lang="en-US" sz="2000" dirty="0"/>
              <a:t>Retrospectives</a:t>
            </a:r>
          </a:p>
          <a:p>
            <a:r>
              <a:rPr lang="en-US" sz="2400" dirty="0"/>
              <a:t>Appendix</a:t>
            </a:r>
          </a:p>
          <a:p>
            <a:pPr lvl="1"/>
            <a:r>
              <a:rPr lang="en-US" sz="2000" dirty="0"/>
              <a:t>Backup data</a:t>
            </a:r>
          </a:p>
          <a:p>
            <a:pPr lvl="1"/>
            <a:r>
              <a:rPr lang="en-US" sz="2000" dirty="0"/>
              <a:t>Critical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492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C1FBDE0-DD0A-4C34-A722-DF73E6C26ECC}" type="slidenum">
              <a:rPr lang="en-US"/>
              <a:pPr/>
              <a:t>15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Performance Evaluations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6781800" cy="4876800"/>
          </a:xfrm>
        </p:spPr>
        <p:txBody>
          <a:bodyPr/>
          <a:lstStyle/>
          <a:p>
            <a:r>
              <a:rPr lang="en-US" dirty="0"/>
              <a:t>Reasons for Poor-Quality Project Performance Evaluations:</a:t>
            </a:r>
          </a:p>
          <a:p>
            <a:pPr lvl="1"/>
            <a:r>
              <a:rPr lang="en-US" dirty="0"/>
              <a:t>Evaluations of individuals are left to supervisors of the team member’s </a:t>
            </a:r>
            <a:br>
              <a:rPr lang="en-US" dirty="0"/>
            </a:br>
            <a:r>
              <a:rPr lang="en-US" dirty="0"/>
              <a:t>home department.</a:t>
            </a:r>
          </a:p>
          <a:p>
            <a:pPr lvl="1"/>
            <a:r>
              <a:rPr lang="en-US" dirty="0"/>
              <a:t>Typically measure team performance only on time, cost, and specifications.</a:t>
            </a:r>
          </a:p>
        </p:txBody>
      </p:sp>
      <p:pic>
        <p:nvPicPr>
          <p:cNvPr id="97287" name="Picture 7" descr="BD202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143375"/>
            <a:ext cx="3932237" cy="22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42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B57BF88-BA5B-4714-B570-5BA2DE4BFFCD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22325"/>
          </a:xfrm>
          <a:ln/>
        </p:spPr>
        <p:txBody>
          <a:bodyPr/>
          <a:lstStyle/>
          <a:p>
            <a:r>
              <a:rPr lang="en-US"/>
              <a:t>Pre-Implementation Conditions: Team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678362"/>
          </a:xfrm>
        </p:spPr>
        <p:txBody>
          <a:bodyPr/>
          <a:lstStyle/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standards and goals for measuring performance clear, challenging, and attainable? Lead to positive consequences?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responsibilities and performance standards known </a:t>
            </a:r>
            <a:br>
              <a:rPr lang="en-US" sz="2000" dirty="0"/>
            </a:br>
            <a:r>
              <a:rPr lang="en-US" sz="2000" dirty="0"/>
              <a:t>by all team members?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team rewards adequate? Management believes teams are important?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Is there a career path for successful project managers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Does the team have discretionary authority to manage </a:t>
            </a:r>
            <a:br>
              <a:rPr lang="en-US" sz="2000" dirty="0"/>
            </a:br>
            <a:r>
              <a:rPr lang="en-US" sz="2000" dirty="0"/>
              <a:t>short-term difficulties?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Is there a high level of trust within the organization culture?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there criteria beyond time, cost, and specifications?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26766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DC36D7F-214D-4B65-BF37-A7E23DBB25CE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Sample Team Evaluation and Feedback Survey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69640" name="Picture 8" descr="1402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0"/>
          <a:stretch>
            <a:fillRect/>
          </a:stretch>
        </p:blipFill>
        <p:spPr bwMode="auto">
          <a:xfrm>
            <a:off x="571500" y="1604963"/>
            <a:ext cx="7988300" cy="2738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66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C758D27-D35E-4DF0-AEBB-DA66FBF52156}" type="slidenum">
              <a:rPr lang="en-US"/>
              <a:pPr/>
              <a:t>18</a:t>
            </a:fld>
            <a:endParaRPr lang="en-US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Performance Evaluation: Individual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5075"/>
            <a:ext cx="8077200" cy="48768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/>
              <a:t>Performance Assessment Responsibilities: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Functional organization or functional matrix: the individual’s area manager. 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The area manager may solicit the project manager’s opinion of the individual’s performance on a specific project.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Balanced matrix: the project manager and the area manager jointly evaluate an individual’s performance.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Project matrix and project organizations: the project manager is responsible for appraising individual performance. </a:t>
            </a:r>
          </a:p>
        </p:txBody>
      </p:sp>
    </p:spTree>
    <p:extLst>
      <p:ext uri="{BB962C8B-B14F-4D97-AF65-F5344CB8AC3E}">
        <p14:creationId xmlns:p14="http://schemas.microsoft.com/office/powerpoint/2010/main" xmlns="" val="22702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30D8C9F-7010-4B23-AB71-A21615BC6F61}" type="slidenum">
              <a:rPr lang="en-US"/>
              <a:pPr/>
              <a:t>19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Conducting Performance Reviews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z="2400" dirty="0"/>
              <a:t>Begin by asking the individual to evaluate his or </a:t>
            </a:r>
            <a:r>
              <a:rPr lang="en-US" sz="2400" dirty="0" smtClean="0"/>
              <a:t>her </a:t>
            </a:r>
            <a:r>
              <a:rPr lang="en-US" sz="2400" dirty="0"/>
              <a:t>own performance.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Avoid drawing comparisons with other team members; rather, assess the individual in terms of established standards and expectations.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Focus criticism on specific behaviors rather than </a:t>
            </a:r>
            <a:r>
              <a:rPr lang="en-US" sz="2400" dirty="0" smtClean="0"/>
              <a:t>on </a:t>
            </a:r>
            <a:r>
              <a:rPr lang="en-US" sz="2400" dirty="0"/>
              <a:t>the individual personally.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Be consistent and fair in treatment of all team members.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Treat the review as one point in an ongoing process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7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33C1F6A-53E5-44BE-8A66-27F4C268F184}" type="slidenum">
              <a:rPr lang="en-US"/>
              <a:pPr/>
              <a:t>2</a:t>
            </a:fld>
            <a:endParaRPr lang="en-US"/>
          </a:p>
        </p:txBody>
      </p:sp>
      <p:sp>
        <p:nvSpPr>
          <p:cNvPr id="13005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5" y="1557337"/>
            <a:ext cx="85153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32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AA29CC2-1BCF-4D32-99DE-45FAC4D37695}" type="slidenum">
              <a:rPr lang="en-US"/>
              <a:pPr/>
              <a:t>20</a:t>
            </a:fld>
            <a:endParaRPr lang="en-US"/>
          </a:p>
        </p:txBody>
      </p:sp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Individual Performance Assessment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5075"/>
            <a:ext cx="7421563" cy="4876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Multiple rater </a:t>
            </a:r>
            <a:r>
              <a:rPr lang="en-US" dirty="0"/>
              <a:t>appraisal (“360-degree feedback)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Involves soliciting feedback concerning team members’ performance from all of the people</a:t>
            </a:r>
            <a:br>
              <a:rPr lang="en-US" dirty="0"/>
            </a:br>
            <a:r>
              <a:rPr lang="en-US" dirty="0"/>
              <a:t>that their work affects. </a:t>
            </a:r>
          </a:p>
          <a:p>
            <a:pPr lvl="2">
              <a:spcBef>
                <a:spcPct val="35000"/>
              </a:spcBef>
            </a:pPr>
            <a:r>
              <a:rPr lang="en-US" sz="2400" dirty="0"/>
              <a:t>Project managers, area managers, peers, subordinates, and customers.</a:t>
            </a:r>
          </a:p>
        </p:txBody>
      </p:sp>
      <p:pic>
        <p:nvPicPr>
          <p:cNvPr id="103429" name="Picture 5" descr="BD2020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8413" y="3956050"/>
            <a:ext cx="3516312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09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02B707F-78ED-4B86-A493-2A84A1744F64}" type="slidenum">
              <a:rPr lang="en-US"/>
              <a:pPr/>
              <a:t>21</a:t>
            </a:fld>
            <a:endParaRPr lang="en-US"/>
          </a:p>
        </p:txBody>
      </p:sp>
      <p:sp>
        <p:nvSpPr>
          <p:cNvPr id="15053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Retrospectives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An analysis carried out during and shortly after the project life cycle to capture positive and negative project learning</a:t>
            </a:r>
            <a:r>
              <a:rPr lang="en-US" dirty="0">
                <a:cs typeface="Arial" panose="020B0604020202020204" pitchFamily="34" charset="0"/>
              </a:rPr>
              <a:t>—</a:t>
            </a:r>
            <a:r>
              <a:rPr lang="en-US" dirty="0"/>
              <a:t>“what worked and what didn’t?”</a:t>
            </a:r>
          </a:p>
          <a:p>
            <a:r>
              <a:rPr lang="en-US" dirty="0"/>
              <a:t>Goals of Retrospectives</a:t>
            </a:r>
          </a:p>
          <a:p>
            <a:pPr lvl="1"/>
            <a:r>
              <a:rPr lang="en-US" dirty="0"/>
              <a:t>To reuse learned solutions</a:t>
            </a:r>
          </a:p>
          <a:p>
            <a:pPr lvl="1"/>
            <a:r>
              <a:rPr lang="en-US" dirty="0"/>
              <a:t>To stop repetitive mistakes</a:t>
            </a:r>
          </a:p>
        </p:txBody>
      </p:sp>
      <p:pic>
        <p:nvPicPr>
          <p:cNvPr id="150532" name="Picture 4" descr="j01983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1763" y="3281363"/>
            <a:ext cx="3055937" cy="27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57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642A743-F3D2-4976-9DAD-23A0DEE732E0}" type="slidenum">
              <a:rPr lang="en-US"/>
              <a:pPr/>
              <a:t>22</a:t>
            </a:fld>
            <a:endParaRPr lang="en-US"/>
          </a:p>
        </p:txBody>
      </p:sp>
      <p:sp>
        <p:nvSpPr>
          <p:cNvPr id="15257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Retrospectives (cont’d)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Barriers to Organizational Learning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Lack of post-project time for developing lessons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No post-project direction or support for teams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Lessons become blame sessions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Lessons are not applied in other locations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Organizational culture does not recognize </a:t>
            </a:r>
            <a:br>
              <a:rPr lang="en-US" dirty="0"/>
            </a:br>
            <a:r>
              <a:rPr lang="en-US" dirty="0"/>
              <a:t>value of learning</a:t>
            </a:r>
          </a:p>
        </p:txBody>
      </p:sp>
      <p:pic>
        <p:nvPicPr>
          <p:cNvPr id="152594" name="Picture 18" descr="BD1976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35475"/>
            <a:ext cx="3128963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2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E5A94EB-1122-4079-8BFE-29159C2802BF}" type="slidenum">
              <a:rPr lang="en-US"/>
              <a:pPr/>
              <a:t>23</a:t>
            </a:fld>
            <a:endParaRPr lang="en-US"/>
          </a:p>
        </p:txBody>
      </p:sp>
      <p:sp>
        <p:nvSpPr>
          <p:cNvPr id="15155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Value of Retrospective Analyses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Making Retrospectives Effective: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Use an independent facilitator to guide the project team through the analysis project activities.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Include a minimum of three in-process learning gates during the life project cycle.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Designate a team member as owner for each point in the retrospective.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Develop an easy-to-use learning repository to ensure future utilization of retrospective lessons.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Mandate use of retrospectives as part of the normal process for all projects.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17954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1BBFF54-BA36-44C1-AF50-603B2BD24CA1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Characteristics of a </a:t>
            </a:r>
            <a:r>
              <a:rPr lang="en-US" dirty="0" smtClean="0"/>
              <a:t>Closure Facilitator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No direct involvement or direct interest in the project.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Perceived as impartial and fair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Respect  of senior management and other project stakeholders.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Willingness to listen.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Independence and authority to report audit results without fear of recriminations from special interests.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Perceived as having the best interests of the organization in making decisions.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Broad-based experience in the organization or industry.</a:t>
            </a:r>
          </a:p>
        </p:txBody>
      </p:sp>
    </p:spTree>
    <p:extLst>
      <p:ext uri="{BB962C8B-B14F-4D97-AF65-F5344CB8AC3E}">
        <p14:creationId xmlns:p14="http://schemas.microsoft.com/office/powerpoint/2010/main" xmlns="" val="37858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C0EB9CA-2CE6-48DC-AD60-27B8D9C6CBDE}" type="slidenum">
              <a:rPr lang="en-US"/>
              <a:pPr/>
              <a:t>25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ffectLst/>
              </a:rPr>
              <a:t>Initiating the Retrospective Review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96200" cy="4876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400" dirty="0"/>
              <a:t>Have automatic times or points when audits will </a:t>
            </a:r>
            <a:br>
              <a:rPr lang="en-US" sz="2400" dirty="0"/>
            </a:br>
            <a:r>
              <a:rPr lang="en-US" sz="2400" dirty="0"/>
              <a:t>take place. Avoid surprises.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Conduct audits carefully and with </a:t>
            </a:r>
            <a:r>
              <a:rPr lang="en-US" sz="2400" dirty="0" smtClean="0"/>
              <a:t>sensitivity.</a:t>
            </a:r>
            <a:endParaRPr lang="en-US" sz="2400" dirty="0"/>
          </a:p>
          <a:p>
            <a:pPr>
              <a:spcBef>
                <a:spcPct val="25000"/>
              </a:spcBef>
            </a:pPr>
            <a:r>
              <a:rPr lang="en-US" sz="2400" dirty="0"/>
              <a:t>Audit staff must independent from the project.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Audit reports need to be used and accessible.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Audits support organizational </a:t>
            </a:r>
            <a:r>
              <a:rPr lang="en-US" sz="2400" dirty="0" smtClean="0"/>
              <a:t>culture. </a:t>
            </a:r>
            <a:endParaRPr lang="en-US" sz="2400" dirty="0"/>
          </a:p>
          <a:p>
            <a:pPr>
              <a:spcBef>
                <a:spcPct val="25000"/>
              </a:spcBef>
            </a:pPr>
            <a:r>
              <a:rPr lang="en-US" sz="2400" dirty="0"/>
              <a:t>Project closures should be planned and orderly.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Certain “core conditions” must be in place to support team and individual evaluation.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Conduct individual and team evaluations separate from pay or merit reviews.</a:t>
            </a:r>
          </a:p>
        </p:txBody>
      </p:sp>
    </p:spTree>
    <p:extLst>
      <p:ext uri="{BB962C8B-B14F-4D97-AF65-F5344CB8AC3E}">
        <p14:creationId xmlns:p14="http://schemas.microsoft.com/office/powerpoint/2010/main" xmlns="" val="2499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56537C9-CE2B-43CB-A413-74654809DC6F}" type="slidenum">
              <a:rPr lang="en-US"/>
              <a:pPr/>
              <a:t>26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The Retrospectives Process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14.2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789" y="1691659"/>
            <a:ext cx="8320994" cy="3616714"/>
            <a:chOff x="214992" y="1571399"/>
            <a:chExt cx="8681358" cy="37369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50" y="1666875"/>
              <a:ext cx="8648700" cy="35242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214992" y="1571399"/>
              <a:ext cx="6976081" cy="373697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972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A70481C-88B4-4328-8A6E-74E6EC48533F}" type="slidenum">
              <a:rPr lang="en-US"/>
              <a:pPr/>
              <a:t>27</a:t>
            </a:fld>
            <a:endParaRPr lang="en-US"/>
          </a:p>
        </p:txBody>
      </p:sp>
      <p:sp>
        <p:nvSpPr>
          <p:cNvPr id="83974" name="AutoShap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Conducting a Retrospective Analysis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67836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Initiation and staffing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Data collection and analysis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83972" name="Picture 4" descr="PE0156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438" y="3154363"/>
            <a:ext cx="3948112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51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97DA2B6-7212-431A-B443-C4082B963E83}" type="slidenum">
              <a:rPr lang="en-US"/>
              <a:pPr/>
              <a:t>28</a:t>
            </a:fld>
            <a:endParaRPr lang="en-US"/>
          </a:p>
        </p:txBody>
      </p:sp>
      <p:sp>
        <p:nvSpPr>
          <p:cNvPr id="134146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65113"/>
            <a:ext cx="8202613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Project Process Review Questionnaire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49275" y="1143000"/>
            <a:ext cx="4022725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project objectives and strategic intent of the project clearly and explicitly communicated?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objectives and strategy in alignment?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stakeholders identified and included in the planning?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 Were project resources adequate for this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 Were people with the right skill sets assigned to this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time estimates reasonable and achievable?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risks for the project appropriately identified and assessed before the project started?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processes and practices appropriate for this type of project? Should projects of similar size and type use these systems? Why/why not? 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Did outside contractors perform as expected? Explain.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4572000" y="1143000"/>
            <a:ext cx="3932238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Were communication methods appropriate and adequate among all stakeholders? Explain.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Is the customer satisfied with the project product?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Are the customers using the project deliverables as intended? Are they satisfied?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Were the project objectives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Are the stakeholders satisfied their strategic intents have been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Has the customer or sponsor accepted a formal statement that the terms of the project charter and scope have been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Were schedule, budget, and scope standards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Is there any one important area that needs to be reviewed and improved upon? Can you identify the cause?</a:t>
            </a:r>
          </a:p>
        </p:txBody>
      </p:sp>
    </p:spTree>
    <p:extLst>
      <p:ext uri="{BB962C8B-B14F-4D97-AF65-F5344CB8AC3E}">
        <p14:creationId xmlns:p14="http://schemas.microsoft.com/office/powerpoint/2010/main" xmlns="" val="271227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5DEF6A-B4ED-4825-90CF-652D12D1413A}" type="slidenum">
              <a:rPr lang="en-US"/>
              <a:pPr/>
              <a:t>29</a:t>
            </a:fld>
            <a:endParaRPr lang="en-US"/>
          </a:p>
        </p:txBody>
      </p:sp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65113"/>
            <a:ext cx="8202613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Organizational Culture Review Questionnaire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549275" y="1357313"/>
            <a:ext cx="804545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the organizational culture supportive for this type of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senior management support adequate?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Were people with the right skills assigned to this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Did the project office help or hinder management of the project? Explain.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Did the team have access to organizational resources (people, funds, equipment)?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training for this project adequate? Explain.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Were lessons learned from earlier projects useful? Why? Where?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Did the project have a clear link to organizational objectives? Explain.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project staff properly reassigned?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the Human Resources Office helpful in finding new assignments? Comment.</a:t>
            </a:r>
          </a:p>
        </p:txBody>
      </p:sp>
    </p:spTree>
    <p:extLst>
      <p:ext uri="{BB962C8B-B14F-4D97-AF65-F5344CB8AC3E}">
        <p14:creationId xmlns:p14="http://schemas.microsoft.com/office/powerpoint/2010/main" xmlns="" val="4020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566446"/>
          </a:xfrm>
        </p:spPr>
        <p:txBody>
          <a:bodyPr/>
          <a:lstStyle/>
          <a:p>
            <a:r>
              <a:rPr lang="en-US" altLang="zh-TW" sz="4000" dirty="0"/>
              <a:t>Those who cannot remember the past are condemned to relive it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2057414"/>
            <a:ext cx="8077200" cy="4038585"/>
          </a:xfrm>
        </p:spPr>
        <p:txBody>
          <a:bodyPr/>
          <a:lstStyle/>
          <a:p>
            <a:r>
              <a:rPr lang="en-US" altLang="zh-TW" dirty="0"/>
              <a:t>Carefully managing the closure phase is as important as any other </a:t>
            </a:r>
            <a:r>
              <a:rPr lang="en-US" altLang="zh-TW" dirty="0" smtClean="0"/>
              <a:t>phase of </a:t>
            </a:r>
            <a:r>
              <a:rPr lang="en-US" altLang="zh-TW" dirty="0"/>
              <a:t>the project.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Observation </a:t>
            </a:r>
            <a:r>
              <a:rPr lang="en-US" altLang="zh-TW" dirty="0"/>
              <a:t>tells us that organizations that manage closure and </a:t>
            </a:r>
            <a:r>
              <a:rPr lang="en-US" altLang="zh-TW" dirty="0" smtClean="0"/>
              <a:t>review well </a:t>
            </a:r>
            <a:r>
              <a:rPr lang="en-US" altLang="zh-TW" dirty="0"/>
              <a:t>prosper.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Those </a:t>
            </a:r>
            <a:r>
              <a:rPr lang="en-US" altLang="zh-TW" dirty="0"/>
              <a:t>who don’t tend to have projects that drag on forever </a:t>
            </a:r>
            <a:r>
              <a:rPr lang="en-US" altLang="zh-TW" dirty="0" smtClean="0"/>
              <a:t>and repeat </a:t>
            </a:r>
            <a:r>
              <a:rPr lang="en-US" altLang="zh-TW" dirty="0"/>
              <a:t>the same mistakes over and over.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3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9A8736B-5EDF-41B1-9F89-B8EC86B172F1}" type="slidenum">
              <a:rPr lang="en-US"/>
              <a:pPr/>
              <a:t>30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Archiving Retrospectives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indent="-282575"/>
            <a:r>
              <a:rPr lang="en-US"/>
              <a:t>Classifying of Projects:</a:t>
            </a:r>
          </a:p>
          <a:p>
            <a:pPr marL="657225" lvl="1" indent="-260350"/>
            <a:r>
              <a:rPr lang="en-US"/>
              <a:t>Project type</a:t>
            </a:r>
          </a:p>
          <a:p>
            <a:pPr marL="657225" lvl="1" indent="-260350"/>
            <a:r>
              <a:rPr lang="en-US"/>
              <a:t>Size</a:t>
            </a:r>
          </a:p>
          <a:p>
            <a:pPr marL="657225" lvl="1" indent="-260350"/>
            <a:r>
              <a:rPr lang="en-US"/>
              <a:t>Staffing</a:t>
            </a:r>
          </a:p>
          <a:p>
            <a:pPr marL="657225" lvl="1" indent="-260350"/>
            <a:r>
              <a:rPr lang="en-US"/>
              <a:t>Technology level</a:t>
            </a:r>
          </a:p>
          <a:p>
            <a:pPr marL="657225" lvl="1" indent="-260350"/>
            <a:r>
              <a:rPr lang="en-US"/>
              <a:t>Strategic or support</a:t>
            </a:r>
          </a:p>
          <a:p>
            <a:pPr marL="657225" lvl="1" indent="-260350"/>
            <a:r>
              <a:rPr lang="en-US"/>
              <a:t>Issues and problems</a:t>
            </a:r>
          </a:p>
          <a:p>
            <a:pPr marL="657225" lvl="1" indent="-260350"/>
            <a:r>
              <a:rPr lang="en-US"/>
              <a:t>Project mission and objectives</a:t>
            </a:r>
          </a:p>
          <a:p>
            <a:pPr marL="657225" lvl="1" indent="-260350"/>
            <a:r>
              <a:rPr lang="en-US"/>
              <a:t>Procedures and systems used</a:t>
            </a:r>
          </a:p>
          <a:p>
            <a:pPr marL="657225" lvl="1" indent="-260350"/>
            <a:r>
              <a:rPr lang="en-US"/>
              <a:t>Organization resources used</a:t>
            </a:r>
          </a:p>
        </p:txBody>
      </p:sp>
      <p:pic>
        <p:nvPicPr>
          <p:cNvPr id="89094" name="Picture 6" descr="j0159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1763" y="1692275"/>
            <a:ext cx="3292475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0233B7A-0B63-4166-8861-D16FA7512E3A}" type="slidenum">
              <a:rPr lang="en-US"/>
              <a:pPr/>
              <a:t>31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Key Terms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463675" y="1417638"/>
            <a:ext cx="6324600" cy="382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 b="1" dirty="0"/>
              <a:t>Lessons learned</a:t>
            </a:r>
            <a:endParaRPr lang="en-US" sz="2400" b="1" i="1" dirty="0"/>
          </a:p>
          <a:p>
            <a:pPr>
              <a:spcBef>
                <a:spcPct val="30000"/>
              </a:spcBef>
            </a:pPr>
            <a:r>
              <a:rPr lang="en-US" sz="2400" b="1" dirty="0" smtClean="0"/>
              <a:t>Performance </a:t>
            </a:r>
            <a:r>
              <a:rPr lang="en-US" sz="2400" b="1" dirty="0"/>
              <a:t>review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Project closure</a:t>
            </a:r>
            <a:endParaRPr lang="en-US" sz="2400" b="1" i="1" dirty="0"/>
          </a:p>
          <a:p>
            <a:pPr>
              <a:spcBef>
                <a:spcPct val="30000"/>
              </a:spcBef>
            </a:pPr>
            <a:r>
              <a:rPr lang="en-US" sz="2400" b="1" dirty="0"/>
              <a:t>Project evaluation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Project facilitator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Retrospective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Team evaluation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360-degree review</a:t>
            </a:r>
          </a:p>
        </p:txBody>
      </p:sp>
    </p:spTree>
    <p:extLst>
      <p:ext uri="{BB962C8B-B14F-4D97-AF65-F5344CB8AC3E}">
        <p14:creationId xmlns:p14="http://schemas.microsoft.com/office/powerpoint/2010/main" xmlns="" val="273497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46474" y="1691659"/>
            <a:ext cx="7964126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anchor="ctr" anchorCtr="0"/>
          <a:lstStyle>
            <a:lvl1pPr algn="ctr">
              <a:spcBef>
                <a:spcPct val="2000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336550" algn="ctr">
              <a:spcBef>
                <a:spcPct val="20000"/>
              </a:spcBef>
              <a:defRPr sz="2400">
                <a:solidFill>
                  <a:srgbClr val="990033"/>
                </a:solidFill>
                <a:latin typeface="Arial" panose="020B0604020202020204" pitchFamily="34" charset="0"/>
              </a:defRPr>
            </a:lvl2pPr>
            <a:lvl3pPr marL="735013" algn="ctr">
              <a:spcBef>
                <a:spcPct val="20000"/>
              </a:spcBef>
              <a:defRPr sz="2000">
                <a:solidFill>
                  <a:srgbClr val="006666"/>
                </a:solidFill>
                <a:latin typeface="Tahoma" panose="020B0604030504040204" pitchFamily="34" charset="0"/>
              </a:defRPr>
            </a:lvl3pPr>
            <a:lvl4pPr marL="1023938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351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923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95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67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639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  <a:effectLst/>
              </a:rPr>
              <a:t>Project Closeout Checklist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A428A5EF-B2DF-450A-A9A5-37B7A0C9ED8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7187" y="685830"/>
            <a:ext cx="8429625" cy="1920219"/>
            <a:chOff x="357187" y="685830"/>
            <a:chExt cx="8429625" cy="19202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87" y="1051586"/>
              <a:ext cx="8429625" cy="5715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640123" y="685830"/>
              <a:ext cx="0" cy="1920219"/>
            </a:xfrm>
            <a:prstGeom prst="lin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0710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EBA8635-C0C8-4C38-80D5-0B944B1CDAF0}" type="slidenum">
              <a:rPr lang="en-US"/>
              <a:pPr/>
              <a:t>33</a:t>
            </a:fld>
            <a:endParaRPr lang="en-US"/>
          </a:p>
        </p:txBody>
      </p:sp>
      <p:sp>
        <p:nvSpPr>
          <p:cNvPr id="144386" name="AutoShape 2"/>
          <p:cNvSpPr>
            <a:spLocks noGrp="1" noChangeArrowheads="1"/>
          </p:cNvSpPr>
          <p:nvPr>
            <p:ph type="title"/>
          </p:nvPr>
        </p:nvSpPr>
        <p:spPr>
          <a:xfrm>
            <a:off x="487363" y="260350"/>
            <a:ext cx="2239962" cy="8905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Project Closeout Checklist</a:t>
            </a:r>
          </a:p>
        </p:txBody>
      </p:sp>
      <p:pic>
        <p:nvPicPr>
          <p:cNvPr id="144388" name="Picture 4" descr="1401a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7688" y="293688"/>
            <a:ext cx="5416550" cy="60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17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36215" y="1600220"/>
            <a:ext cx="812944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anchor="ctr" anchorCtr="0"/>
          <a:lstStyle>
            <a:lvl1pPr algn="ctr">
              <a:spcBef>
                <a:spcPct val="2000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336550" algn="ctr">
              <a:spcBef>
                <a:spcPct val="20000"/>
              </a:spcBef>
              <a:defRPr sz="2400">
                <a:solidFill>
                  <a:srgbClr val="990033"/>
                </a:solidFill>
                <a:latin typeface="Arial" panose="020B0604020202020204" pitchFamily="34" charset="0"/>
              </a:defRPr>
            </a:lvl2pPr>
            <a:lvl3pPr marL="735013" algn="ctr">
              <a:spcBef>
                <a:spcPct val="20000"/>
              </a:spcBef>
              <a:defRPr sz="2000">
                <a:solidFill>
                  <a:srgbClr val="006666"/>
                </a:solidFill>
                <a:latin typeface="Tahoma" panose="020B0604030504040204" pitchFamily="34" charset="0"/>
              </a:defRPr>
            </a:lvl3pPr>
            <a:lvl4pPr marL="1023938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351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923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95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67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639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Euro Conversion—Project Closure Checklist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A428A5EF-B2DF-450A-A9A5-37B7A0C9ED8B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40123" y="685830"/>
            <a:ext cx="0" cy="1920219"/>
          </a:xfrm>
          <a:prstGeom prst="lin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" y="1028720"/>
            <a:ext cx="8458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91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2D45766-A9EF-47C3-AFF1-5F3F60AA8F8C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8" name="AutoShape 2"/>
          <p:cNvSpPr>
            <a:spLocks noGrp="1" noChangeArrowheads="1"/>
          </p:cNvSpPr>
          <p:nvPr>
            <p:ph type="title"/>
          </p:nvPr>
        </p:nvSpPr>
        <p:spPr>
          <a:xfrm>
            <a:off x="473075" y="246063"/>
            <a:ext cx="2270125" cy="1195387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Euro Conversion—Project Closure Checklist</a:t>
            </a:r>
          </a:p>
        </p:txBody>
      </p:sp>
      <p:pic>
        <p:nvPicPr>
          <p:cNvPr id="142340" name="Picture 4" descr="1402a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28600"/>
            <a:ext cx="5654675" cy="62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711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today’s </a:t>
            </a:r>
            <a:r>
              <a:rPr lang="en-US" altLang="zh-TW" dirty="0" smtClean="0"/>
              <a:t>project-driven organizations </a:t>
            </a:r>
            <a:r>
              <a:rPr lang="en-US" altLang="zh-TW" dirty="0"/>
              <a:t>that have many projects occurring simultaneously, the </a:t>
            </a:r>
            <a:r>
              <a:rPr lang="en-US" altLang="zh-TW" dirty="0" smtClean="0"/>
              <a:t>responsibility for </a:t>
            </a:r>
            <a:r>
              <a:rPr lang="en-US" altLang="zh-TW" dirty="0"/>
              <a:t>completing closure tasks has been parsed among the </a:t>
            </a:r>
            <a:r>
              <a:rPr lang="en-US" altLang="zh-TW" b="1" dirty="0" smtClean="0"/>
              <a:t>project manager</a:t>
            </a:r>
            <a:r>
              <a:rPr lang="en-US" altLang="zh-TW" b="1" dirty="0"/>
              <a:t>, project teams, project office, an oversight “review committee,”</a:t>
            </a:r>
            <a:r>
              <a:rPr lang="en-US" altLang="zh-TW" dirty="0"/>
              <a:t> and </a:t>
            </a:r>
            <a:r>
              <a:rPr lang="en-US" altLang="zh-TW" b="1" dirty="0" smtClean="0"/>
              <a:t>an independent </a:t>
            </a:r>
            <a:r>
              <a:rPr lang="en-US" altLang="zh-TW" b="1" dirty="0"/>
              <a:t>retrospective facilitator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Many </a:t>
            </a:r>
            <a:r>
              <a:rPr lang="en-US" altLang="zh-TW" dirty="0"/>
              <a:t>tasks overlap, occur simultaneously</a:t>
            </a:r>
            <a:r>
              <a:rPr lang="en-US" altLang="zh-TW" dirty="0" smtClean="0"/>
              <a:t>, and </a:t>
            </a:r>
            <a:r>
              <a:rPr lang="en-US" altLang="zh-TW" dirty="0"/>
              <a:t>require </a:t>
            </a:r>
            <a:r>
              <a:rPr lang="en-US" altLang="zh-TW" b="1" dirty="0"/>
              <a:t>coordination and cooperation </a:t>
            </a:r>
            <a:r>
              <a:rPr lang="en-US" altLang="zh-TW" dirty="0"/>
              <a:t>among these </a:t>
            </a:r>
            <a:r>
              <a:rPr lang="en-US" altLang="zh-TW" b="1" dirty="0">
                <a:solidFill>
                  <a:srgbClr val="FF0000"/>
                </a:solidFill>
              </a:rPr>
              <a:t>stakeholders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4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ED2051D-1265-48C2-A4A0-AD8DE81BAD95}" type="slidenum">
              <a:rPr lang="en-US"/>
              <a:pPr/>
              <a:t>5</a:t>
            </a:fld>
            <a:endParaRPr lang="en-US"/>
          </a:p>
        </p:txBody>
      </p:sp>
      <p:sp>
        <p:nvSpPr>
          <p:cNvPr id="1320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Closure and Review Deliverables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14.1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612" y="1595437"/>
            <a:ext cx="7724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31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927080"/>
          </a:xfrm>
        </p:spPr>
        <p:txBody>
          <a:bodyPr/>
          <a:lstStyle/>
          <a:p>
            <a:r>
              <a:rPr lang="en-US" altLang="zh-TW" sz="4000" dirty="0"/>
              <a:t>Wrapping up the project</a:t>
            </a:r>
            <a:endParaRPr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51244" y="1508781"/>
            <a:ext cx="8077200" cy="4876800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major wrap-up task </a:t>
            </a:r>
            <a:r>
              <a:rPr lang="en-US" altLang="zh-TW" dirty="0"/>
              <a:t>is </a:t>
            </a:r>
            <a:r>
              <a:rPr lang="en-US" altLang="zh-TW" dirty="0" smtClean="0"/>
              <a:t>to ensure </a:t>
            </a:r>
            <a:r>
              <a:rPr lang="en-US" altLang="zh-TW" dirty="0"/>
              <a:t>the project </a:t>
            </a:r>
            <a:r>
              <a:rPr lang="en-US" altLang="zh-TW" dirty="0" smtClean="0"/>
              <a:t>is </a:t>
            </a:r>
            <a:r>
              <a:rPr lang="en-US" altLang="zh-TW" b="1" dirty="0" smtClean="0"/>
              <a:t>approved </a:t>
            </a:r>
            <a:r>
              <a:rPr lang="en-US" altLang="zh-TW" b="1" dirty="0"/>
              <a:t>and accepted by the </a:t>
            </a:r>
            <a:r>
              <a:rPr lang="en-US" altLang="zh-TW" b="1" dirty="0" smtClean="0"/>
              <a:t>customer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Other wrap-up activities </a:t>
            </a:r>
            <a:r>
              <a:rPr lang="en-US" altLang="zh-TW" dirty="0" smtClean="0"/>
              <a:t>include </a:t>
            </a:r>
            <a:r>
              <a:rPr lang="en-US" altLang="zh-TW" b="1" dirty="0" smtClean="0"/>
              <a:t>closing </a:t>
            </a:r>
            <a:r>
              <a:rPr lang="en-US" altLang="zh-TW" b="1" dirty="0"/>
              <a:t>accounts</a:t>
            </a:r>
            <a:r>
              <a:rPr lang="en-US" altLang="zh-TW" dirty="0"/>
              <a:t>, </a:t>
            </a:r>
            <a:r>
              <a:rPr lang="en-US" altLang="zh-TW" b="1" dirty="0"/>
              <a:t>paying bills</a:t>
            </a:r>
            <a:r>
              <a:rPr lang="en-US" altLang="zh-TW" dirty="0"/>
              <a:t>, </a:t>
            </a:r>
            <a:r>
              <a:rPr lang="en-US" altLang="zh-TW" b="1" dirty="0"/>
              <a:t>reassigning equipment and personnel</a:t>
            </a:r>
            <a:r>
              <a:rPr lang="en-US" altLang="zh-TW" dirty="0"/>
              <a:t>, </a:t>
            </a:r>
            <a:r>
              <a:rPr lang="en-US" altLang="zh-TW" b="1" dirty="0" smtClean="0"/>
              <a:t>finding new </a:t>
            </a:r>
            <a:r>
              <a:rPr lang="en-US" altLang="zh-TW" b="1" dirty="0"/>
              <a:t>opportunities for project staff</a:t>
            </a:r>
            <a:r>
              <a:rPr lang="en-US" altLang="zh-TW" dirty="0"/>
              <a:t>, </a:t>
            </a:r>
            <a:r>
              <a:rPr lang="en-US" altLang="zh-TW" b="1" dirty="0"/>
              <a:t>closing facilities</a:t>
            </a:r>
            <a:r>
              <a:rPr lang="en-US" altLang="zh-TW" dirty="0"/>
              <a:t>, and the </a:t>
            </a:r>
            <a:r>
              <a:rPr lang="en-US" altLang="zh-TW" b="1" dirty="0"/>
              <a:t>final report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3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566446"/>
          </a:xfrm>
        </p:spPr>
        <p:txBody>
          <a:bodyPr/>
          <a:lstStyle/>
          <a:p>
            <a:r>
              <a:rPr lang="en-US" altLang="zh-TW" sz="4000" dirty="0"/>
              <a:t>Evaluation of performance and management of the project</a:t>
            </a:r>
            <a:endParaRPr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3400" y="2148853"/>
            <a:ext cx="8077200" cy="4499527"/>
          </a:xfrm>
        </p:spPr>
        <p:txBody>
          <a:bodyPr/>
          <a:lstStyle/>
          <a:p>
            <a:r>
              <a:rPr lang="en-US" altLang="zh-TW" dirty="0"/>
              <a:t>Evaluation </a:t>
            </a:r>
            <a:r>
              <a:rPr lang="en-US" altLang="zh-TW" dirty="0" smtClean="0"/>
              <a:t>includes </a:t>
            </a:r>
            <a:r>
              <a:rPr lang="en-US" altLang="zh-TW" b="1" dirty="0" smtClean="0"/>
              <a:t>team</a:t>
            </a:r>
            <a:r>
              <a:rPr lang="en-US" altLang="zh-TW" dirty="0"/>
              <a:t>, </a:t>
            </a:r>
            <a:r>
              <a:rPr lang="en-US" altLang="zh-TW" b="1" dirty="0"/>
              <a:t>individual team members</a:t>
            </a:r>
            <a:r>
              <a:rPr lang="en-US" altLang="zh-TW" dirty="0"/>
              <a:t>, and </a:t>
            </a:r>
            <a:r>
              <a:rPr lang="en-US" altLang="zh-TW" b="1" dirty="0"/>
              <a:t>project manager </a:t>
            </a:r>
            <a:r>
              <a:rPr lang="en-US" altLang="zh-TW" dirty="0"/>
              <a:t>performance. </a:t>
            </a:r>
            <a:endParaRPr lang="en-US" altLang="zh-TW" dirty="0" smtClean="0"/>
          </a:p>
          <a:p>
            <a:r>
              <a:rPr lang="en-US" altLang="zh-TW" dirty="0" smtClean="0"/>
              <a:t>Vendors and </a:t>
            </a:r>
            <a:r>
              <a:rPr lang="en-US" altLang="zh-TW" dirty="0"/>
              <a:t>the customer may provide external input. </a:t>
            </a:r>
            <a:endParaRPr lang="en-US" altLang="zh-TW" dirty="0" smtClean="0"/>
          </a:p>
          <a:p>
            <a:r>
              <a:rPr lang="en-US" altLang="zh-TW" dirty="0" smtClean="0"/>
              <a:t>Evaluation </a:t>
            </a:r>
            <a:r>
              <a:rPr lang="en-US" altLang="zh-TW" dirty="0"/>
              <a:t>of the major </a:t>
            </a:r>
            <a:r>
              <a:rPr lang="en-US" altLang="zh-TW" dirty="0" smtClean="0"/>
              <a:t>players provides </a:t>
            </a:r>
            <a:r>
              <a:rPr lang="en-US" altLang="zh-TW" dirty="0"/>
              <a:t>important information for the future.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7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Retrospectives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Retrospectives of lessons learned are designed to improve </a:t>
            </a:r>
            <a:r>
              <a:rPr lang="en-US" altLang="zh-TW" dirty="0" smtClean="0"/>
              <a:t>performance on </a:t>
            </a:r>
            <a:r>
              <a:rPr lang="en-US" altLang="zh-TW" dirty="0"/>
              <a:t>current and future projects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Today, most retrospectives are the </a:t>
            </a:r>
            <a:r>
              <a:rPr lang="en-US" altLang="zh-TW" dirty="0" smtClean="0"/>
              <a:t>responsibility of </a:t>
            </a:r>
            <a:r>
              <a:rPr lang="en-US" altLang="zh-TW" dirty="0"/>
              <a:t>an independent facilitator.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facilitator also provides </a:t>
            </a:r>
            <a:r>
              <a:rPr lang="en-US" altLang="zh-TW" dirty="0" smtClean="0"/>
              <a:t>major input </a:t>
            </a:r>
            <a:r>
              <a:rPr lang="en-US" altLang="zh-TW" dirty="0"/>
              <a:t>to the closure report that will include lessons learned. </a:t>
            </a:r>
            <a:endParaRPr lang="en-US" altLang="zh-TW" dirty="0" smtClean="0"/>
          </a:p>
          <a:p>
            <a:r>
              <a:rPr lang="en-US" altLang="zh-TW" dirty="0" smtClean="0"/>
              <a:t>These post-project reviews </a:t>
            </a:r>
            <a:r>
              <a:rPr lang="en-US" altLang="zh-TW" dirty="0"/>
              <a:t>should be held with the team to catch any missing issues or gaps.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3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Types of Project Closure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idx="1"/>
          </p:nvPr>
        </p:nvSpPr>
        <p:spPr>
          <a:xfrm>
            <a:off x="365806" y="1219200"/>
            <a:ext cx="8595265" cy="4876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Normal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 </a:t>
            </a:r>
            <a:r>
              <a:rPr lang="en-US" dirty="0" smtClean="0"/>
              <a:t>completed project</a:t>
            </a: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 smtClean="0"/>
              <a:t>Premature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be completed early with </a:t>
            </a:r>
            <a:r>
              <a:rPr lang="en-US" dirty="0" smtClean="0"/>
              <a:t>some parts </a:t>
            </a:r>
            <a:r>
              <a:rPr lang="en-US" dirty="0"/>
              <a:t>of the project eliminated</a:t>
            </a:r>
          </a:p>
          <a:p>
            <a:pPr>
              <a:spcBef>
                <a:spcPct val="35000"/>
              </a:spcBef>
            </a:pPr>
            <a:r>
              <a:rPr lang="en-US" dirty="0" smtClean="0"/>
              <a:t>Perpetual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Some projects never seem to end</a:t>
            </a:r>
          </a:p>
          <a:p>
            <a:pPr>
              <a:spcBef>
                <a:spcPct val="35000"/>
              </a:spcBef>
            </a:pPr>
            <a:r>
              <a:rPr lang="en-US" dirty="0"/>
              <a:t>Failed Project</a:t>
            </a:r>
          </a:p>
          <a:p>
            <a:pPr>
              <a:spcBef>
                <a:spcPct val="35000"/>
              </a:spcBef>
            </a:pPr>
            <a:r>
              <a:rPr lang="en-US" dirty="0"/>
              <a:t>Changed </a:t>
            </a:r>
            <a:r>
              <a:rPr lang="en-US" dirty="0" smtClean="0"/>
              <a:t>Priority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Organizations’ priorities often change and strategy shifts </a:t>
            </a:r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3164865-6812-41E3-8DA4-46E209CF7D39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9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1561</Words>
  <Application>Microsoft Office PowerPoint</Application>
  <PresentationFormat>如螢幕大小 (4:3)</PresentationFormat>
  <Paragraphs>292</Paragraphs>
  <Slides>35</Slides>
  <Notes>29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Project Management 6e. - Gray and Larson</vt:lpstr>
      <vt:lpstr>投影片 1</vt:lpstr>
      <vt:lpstr>Where We Are Now</vt:lpstr>
      <vt:lpstr>Those who cannot remember the past are condemned to relive it</vt:lpstr>
      <vt:lpstr>Project Closure</vt:lpstr>
      <vt:lpstr>Project Closure and Review Deliverables</vt:lpstr>
      <vt:lpstr>Wrapping up the project</vt:lpstr>
      <vt:lpstr>Evaluation of performance and management of the project</vt:lpstr>
      <vt:lpstr>Retrospectives</vt:lpstr>
      <vt:lpstr>Types of Project Closure</vt:lpstr>
      <vt:lpstr>Project Closure</vt:lpstr>
      <vt:lpstr>Closure process</vt:lpstr>
      <vt:lpstr>Wrap-up Closure Checklist</vt:lpstr>
      <vt:lpstr>Implementing Project Closedown</vt:lpstr>
      <vt:lpstr>Creating the Final Report</vt:lpstr>
      <vt:lpstr>Project Performance Evaluations</vt:lpstr>
      <vt:lpstr>Pre-Implementation Conditions: Team</vt:lpstr>
      <vt:lpstr>Sample Team Evaluation and Feedback Survey</vt:lpstr>
      <vt:lpstr>Project Performance Evaluation: Individual</vt:lpstr>
      <vt:lpstr>Conducting Performance Reviews</vt:lpstr>
      <vt:lpstr>Individual Performance Assessment</vt:lpstr>
      <vt:lpstr>Retrospectives</vt:lpstr>
      <vt:lpstr>Retrospectives (cont’d)</vt:lpstr>
      <vt:lpstr>The Value of Retrospective Analyses</vt:lpstr>
      <vt:lpstr>Characteristics of a Closure Facilitator</vt:lpstr>
      <vt:lpstr>Initiating the Retrospective Review</vt:lpstr>
      <vt:lpstr>The Retrospectives Process</vt:lpstr>
      <vt:lpstr>Conducting a Retrospective Analysis</vt:lpstr>
      <vt:lpstr>Project Process Review Questionnaire</vt:lpstr>
      <vt:lpstr>Organizational Culture Review Questionnaire</vt:lpstr>
      <vt:lpstr>Archiving Retrospectives</vt:lpstr>
      <vt:lpstr>Key Terms</vt:lpstr>
      <vt:lpstr>投影片 32</vt:lpstr>
      <vt:lpstr>Project Closeout Checklist</vt:lpstr>
      <vt:lpstr>投影片 34</vt:lpstr>
      <vt:lpstr>Euro Conversion—Project Closure Checklist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14</dc:subject>
  <dc:creator>Charlie Cook - ccook@uwa.edu</dc:creator>
  <cp:lastModifiedBy>ASUS</cp:lastModifiedBy>
  <cp:revision>63</cp:revision>
  <cp:lastPrinted>1601-01-01T00:00:00Z</cp:lastPrinted>
  <dcterms:created xsi:type="dcterms:W3CDTF">1901-01-01T06:00:00Z</dcterms:created>
  <dcterms:modified xsi:type="dcterms:W3CDTF">2014-11-29T17:38:20Z</dcterms:modified>
</cp:coreProperties>
</file>