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56" r:id="rId2"/>
    <p:sldId id="357" r:id="rId3"/>
    <p:sldId id="350" r:id="rId4"/>
    <p:sldId id="355" r:id="rId5"/>
    <p:sldId id="351" r:id="rId6"/>
    <p:sldId id="352" r:id="rId7"/>
    <p:sldId id="353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1" r:id="rId21"/>
    <p:sldId id="373" r:id="rId22"/>
    <p:sldId id="374" r:id="rId23"/>
    <p:sldId id="376" r:id="rId24"/>
    <p:sldId id="377" r:id="rId25"/>
    <p:sldId id="378" r:id="rId26"/>
    <p:sldId id="379" r:id="rId27"/>
    <p:sldId id="380" r:id="rId28"/>
    <p:sldId id="3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8"/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5" autoAdjust="0"/>
    <p:restoredTop sz="94954" autoAdjust="0"/>
  </p:normalViewPr>
  <p:slideViewPr>
    <p:cSldViewPr>
      <p:cViewPr varScale="1">
        <p:scale>
          <a:sx n="77" d="100"/>
          <a:sy n="77" d="100"/>
        </p:scale>
        <p:origin x="95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mbalib.com/zh-tw/%E7%BD%91%E7%BB%9C%E6%8A%80%E6%9C%AF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iki.mbalib.com/zh-tw/%E4%BA%A4%E6%98%93%E6%88%90%E6%9C%AC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/>
              <a:t>Slide </a:t>
            </a:r>
            <a:r>
              <a:rPr lang="en-US" b="0" smtClean="0"/>
              <a:t>3 </a:t>
            </a:r>
            <a:r>
              <a:rPr lang="en-US" b="0" dirty="0"/>
              <a:t>is </a:t>
            </a:r>
            <a:r>
              <a:rPr lang="en-US" b="0" dirty="0" smtClean="0"/>
              <a:t>a list </a:t>
            </a:r>
            <a:r>
              <a:rPr lang="en-US" b="0" dirty="0"/>
              <a:t>of textbook LO numbers and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BF78A6-6942-440F-9655-1DC0E3C5C1F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63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4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1.10, page 29.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5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</a:t>
            </a:r>
            <a:r>
              <a:rPr lang="en-US" baseline="0" dirty="0"/>
              <a:t> 1.11, page 39.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Internet and Web, and the emergence of a mobile platform held together by the Internet cloud, are the latest in a chain of evolving technologies and related business applications, each of which builds on its predecessors.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7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6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concepts and terminology include:  Information asymmetry,</a:t>
            </a:r>
            <a:r>
              <a:rPr lang="en-US" baseline="0" dirty="0" smtClean="0"/>
              <a:t> menu costs, marketplaces and marketspaces, transaction costs, cognitive energy, market entry costs, search costs, price discovery, network externalities.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2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concepts and terminology</a:t>
            </a:r>
            <a:r>
              <a:rPr lang="en-US" baseline="0" dirty="0" smtClean="0"/>
              <a:t> include price transparency, cost transparency, and price discrimination.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5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1.5, Page 23. </a:t>
            </a:r>
          </a:p>
          <a:p>
            <a:r>
              <a:t>In the early years, B2C e-commerce was doubling or tripling each year. Although B2C e-commerce growth in the United States slowed in 2008–2009 due to the economic recession, it resumed growing at about 13% in 2010 and since then, has continued to grow at double-digit rates. </a:t>
            </a:r>
          </a:p>
          <a:p>
            <a:r>
              <a:t>SOURCES: Based on data from eMarketer, Inc., 2016e, 2016f; authors’ estimates.</a:t>
            </a:r>
          </a:p>
        </p:txBody>
      </p:sp>
    </p:spTree>
    <p:extLst>
      <p:ext uri="{BB962C8B-B14F-4D97-AF65-F5344CB8AC3E}">
        <p14:creationId xmlns:p14="http://schemas.microsoft.com/office/powerpoint/2010/main" val="1071891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1.7, Page 25. </a:t>
            </a:r>
          </a:p>
          <a:p>
            <a:r>
              <a:t>B2B e-commerce in the United States is about 10 times the size of B2C e-commerce. In 2020, B2B e-commerce is projected to be over $9 trillion. (Note: Does not include EDI transactions.)</a:t>
            </a:r>
          </a:p>
          <a:p>
            <a:r>
              <a:t>SOURCES: Based on data from U.S. Census Bureau, 2016; authors’ estimates.</a:t>
            </a:r>
          </a:p>
        </p:txBody>
      </p:sp>
    </p:spTree>
    <p:extLst>
      <p:ext uri="{BB962C8B-B14F-4D97-AF65-F5344CB8AC3E}">
        <p14:creationId xmlns:p14="http://schemas.microsoft.com/office/powerpoint/2010/main" val="260738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1.8, page 26. </a:t>
            </a:r>
          </a:p>
          <a:p>
            <a:r>
              <a:t>In the last five years, m-commerce has increased astronomically, from just $32.8 billion in 2012 to over an expected $195 billion in 2016, and it is anticipated that it will continue to grow at double-digit rates over the</a:t>
            </a:r>
          </a:p>
          <a:p>
            <a:r>
              <a:t>next five years as consumers become more and more accustomed to using mobile devices to purchase products and services.</a:t>
            </a:r>
          </a:p>
          <a:p>
            <a:r>
              <a:t>SOURCE: Based on data from eMarketer, Inc., 2016g, 2016h, 2015a, 2015b, 2014.</a:t>
            </a:r>
          </a:p>
        </p:txBody>
      </p:sp>
    </p:spTree>
    <p:extLst>
      <p:ext uri="{BB962C8B-B14F-4D97-AF65-F5344CB8AC3E}">
        <p14:creationId xmlns:p14="http://schemas.microsoft.com/office/powerpoint/2010/main" val="2648417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</a:t>
            </a:r>
            <a:r>
              <a:rPr lang="en-US" baseline="0" dirty="0" smtClean="0"/>
              <a:t> concepts include disintermediation, monopoly profits, switching costs, network effects, disrupting traditional channels</a:t>
            </a:r>
            <a:r>
              <a:rPr lang="en-US" baseline="0" dirty="0" smtClean="0"/>
              <a:t>.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隨著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网络技术"/>
              </a:rPr>
              <a:t>網路技術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的發展某些產品的生產和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交易成本"/>
              </a:rPr>
              <a:t>交易成本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如複製一個軟體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逼近於零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5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2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8756-5DB0-4550-8D6F-B024E3F540F0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8EF1-DE6F-4BFC-B142-2C97D7AA2052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A22450-6473-4C9F-B0AE-7AAADB3AF92B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0" y="6376789"/>
            <a:ext cx="918000" cy="2799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2018, 2017, 2016 </a:t>
            </a: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177AF1-DEEF-46E8-8DE6-B7C123A12ABE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2018, 2017, 2016 </a:t>
            </a: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DE1B15A-5482-4300-BC9C-05F37FB52913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000"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FE56D90A-E498-4221-BB94-46835242EA60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6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638"/>
              </a:buClr>
              <a:buSzPct val="100000"/>
              <a:defRPr sz="2800"/>
            </a:lvl1pPr>
            <a:lvl2pPr>
              <a:buClr>
                <a:srgbClr val="008638"/>
              </a:buClr>
              <a:defRPr sz="2000"/>
            </a:lvl2pPr>
            <a:lvl3pPr>
              <a:buClr>
                <a:srgbClr val="008638"/>
              </a:buClr>
              <a:defRPr/>
            </a:lvl3pPr>
            <a:lvl4pPr>
              <a:buClr>
                <a:srgbClr val="008638"/>
              </a:buClr>
              <a:defRPr/>
            </a:lvl4pPr>
            <a:lvl5pPr>
              <a:buClr>
                <a:srgbClr val="008638"/>
              </a:buClr>
              <a:defRPr/>
            </a:lvl5pPr>
            <a:lvl6pPr>
              <a:buClr>
                <a:srgbClr val="008638"/>
              </a:buClr>
              <a:defRPr/>
            </a:lvl6pPr>
            <a:lvl7pPr>
              <a:buClr>
                <a:srgbClr val="008638"/>
              </a:buClr>
              <a:defRPr/>
            </a:lvl7pPr>
            <a:lvl8pPr>
              <a:buClr>
                <a:srgbClr val="008638"/>
              </a:buClr>
              <a:defRPr/>
            </a:lvl8pPr>
            <a:lvl9pPr>
              <a:buClr>
                <a:srgbClr val="008638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D9E51B5F-0301-4164-9E5B-D84570826994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8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DABC-66F1-4CC5-BC45-8EB21BE5D8BD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C6C386-C997-4E07-89F1-0403DA11986D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0" y="6376789"/>
            <a:ext cx="918000" cy="2799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2018, 2017, 2016 </a:t>
            </a: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E82-4D12-4116-B133-71DD30213CF6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EFA5-FB15-48BE-AD94-81BF3E914442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6495AB1-ED5A-4E1E-B9B7-56B400F10D86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2018, 2017, 2016 </a:t>
            </a: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61" r:id="rId5"/>
    <p:sldLayoutId id="2147483659" r:id="rId6"/>
    <p:sldLayoutId id="2147483658" r:id="rId7"/>
    <p:sldLayoutId id="2147483660" r:id="rId8"/>
    <p:sldLayoutId id="2147483651" r:id="rId9"/>
    <p:sldLayoutId id="2147483654" r:id="rId10"/>
    <p:sldLayoutId id="214748365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E-commerce 2017 </a:t>
            </a:r>
            <a:br>
              <a:rPr lang="en-US" sz="3200" dirty="0" smtClean="0"/>
            </a:br>
            <a:r>
              <a:rPr lang="en-US" sz="3200" dirty="0" smtClean="0"/>
              <a:t>business. technology. society. 13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edition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Accessibility </a:t>
            </a:r>
            <a:r>
              <a:rPr lang="en-US" sz="1800" dirty="0" smtClean="0"/>
              <a:t>standards-compliant</a:t>
            </a:r>
            <a:endParaRPr lang="en-US" sz="1800" dirty="0"/>
          </a:p>
        </p:txBody>
      </p:sp>
      <p:pic>
        <p:nvPicPr>
          <p:cNvPr id="9" name="Shape 23" descr="Pearson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3372" y="6136431"/>
            <a:ext cx="695828" cy="4929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2018, 2017, 2016 </a:t>
            </a: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2242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Trends in E-commerce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trends include:</a:t>
            </a:r>
            <a:r>
              <a:rPr lang="zh-TW" alt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All forms of e-commerce show very strong growth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dirty="0" smtClean="0"/>
              <a:t>Technology trends include:</a:t>
            </a:r>
            <a:r>
              <a:rPr lang="zh-TW" alt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Mobile platform has made mobile e-commerce reality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Societal trends include:</a:t>
            </a:r>
            <a:r>
              <a:rPr lang="zh-TW" alt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Increased online social interaction and sharing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    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0" y="1714499"/>
            <a:ext cx="1151277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商業趨勢包含</a:t>
            </a:r>
            <a:r>
              <a:rPr lang="en-US" altLang="zh-TW" sz="1200" dirty="0"/>
              <a:t>: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90600" y="2438817"/>
            <a:ext cx="233910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所有電子商務</a:t>
            </a:r>
            <a:r>
              <a:rPr lang="zh-TW" altLang="en-US" sz="1200" dirty="0">
                <a:latin typeface="+mj-ea"/>
                <a:ea typeface="+mj-ea"/>
              </a:rPr>
              <a:t>的</a:t>
            </a:r>
            <a:r>
              <a:rPr lang="zh-TW" altLang="en-US" sz="1200" dirty="0" smtClean="0">
                <a:latin typeface="+mj-ea"/>
                <a:ea typeface="+mj-ea"/>
              </a:rPr>
              <a:t>種類都大量增長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13460" y="3661198"/>
            <a:ext cx="2185214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手機平台實現了手機電子商務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419600" y="4342060"/>
            <a:ext cx="1151277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社會趨勢包含</a:t>
            </a:r>
            <a:r>
              <a:rPr lang="en-US" altLang="zh-TW" sz="1200" dirty="0"/>
              <a:t>: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90600" y="5057001"/>
            <a:ext cx="2031325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增加線上社交的互動和分享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02858" y="2971800"/>
            <a:ext cx="1151277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科技趨勢包含</a:t>
            </a:r>
            <a:r>
              <a:rPr lang="en-US" altLang="zh-TW" sz="1200" dirty="0"/>
              <a:t>: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019800" y="914400"/>
            <a:ext cx="141577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電子商務主要趨勢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403873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 of E-commerce Technology (1 of 2)</a:t>
            </a:r>
            <a:r>
              <a:rPr lang="zh-TW" altLang="en-US" dirty="0" smtClean="0"/>
              <a:t>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Ubiquity</a:t>
            </a:r>
            <a:r>
              <a:rPr lang="zh-TW" altLang="en-US" dirty="0" smtClean="0"/>
              <a:t> 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Global reach 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Universal standards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Information richness </a:t>
            </a:r>
            <a:endParaRPr lang="en-US" sz="20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2362200" y="1706878"/>
            <a:ext cx="80021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無所不在</a:t>
            </a:r>
            <a:endParaRPr lang="en-US" altLang="zh-TW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24200" y="2286000"/>
            <a:ext cx="954107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全球皆可用</a:t>
            </a:r>
            <a:endParaRPr lang="en-US" altLang="zh-TW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91000" y="2895600"/>
            <a:ext cx="80021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全球標準</a:t>
            </a:r>
            <a:endParaRPr lang="en-US" altLang="zh-TW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267200" y="3520440"/>
            <a:ext cx="80021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資訊豐富</a:t>
            </a:r>
            <a:endParaRPr lang="en-US" altLang="zh-TW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905000" y="982980"/>
            <a:ext cx="1261884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電子商務的特色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05512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 of E-commerce Technology (2 of 2)</a:t>
            </a:r>
            <a:r>
              <a:rPr lang="zh-TW" altLang="en-US" dirty="0" smtClean="0"/>
              <a:t>  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Interactivity </a:t>
            </a:r>
            <a:endParaRPr lang="en-US" sz="2000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Information </a:t>
            </a:r>
            <a:r>
              <a:rPr lang="en-US" dirty="0" smtClean="0"/>
              <a:t>density</a:t>
            </a:r>
            <a:r>
              <a:rPr lang="zh-TW" altLang="en-US" dirty="0" smtClean="0"/>
              <a:t> </a:t>
            </a:r>
            <a:r>
              <a:rPr lang="en-US" dirty="0" smtClean="0"/>
              <a:t>Personalization/customization</a:t>
            </a:r>
            <a:r>
              <a:rPr lang="zh-TW" altLang="en-US" dirty="0" smtClean="0"/>
              <a:t> </a:t>
            </a:r>
            <a:endParaRPr lang="en-US" sz="2000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Social </a:t>
            </a:r>
            <a:r>
              <a:rPr lang="en-US" dirty="0" smtClean="0"/>
              <a:t>technology</a:t>
            </a:r>
            <a:endParaRPr lang="en-US" sz="2000" dirty="0"/>
          </a:p>
        </p:txBody>
      </p:sp>
      <p:sp>
        <p:nvSpPr>
          <p:cNvPr id="4" name="Shape 126"/>
          <p:cNvSpPr/>
          <p:nvPr/>
        </p:nvSpPr>
        <p:spPr>
          <a:xfrm>
            <a:off x="2895600" y="1726774"/>
            <a:ext cx="553996" cy="276999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zh-TW" altLang="en-US" dirty="0" smtClean="0">
                <a:latin typeface="+mn-ea"/>
              </a:rPr>
              <a:t>互動性</a:t>
            </a:r>
            <a:endParaRPr dirty="0">
              <a:latin typeface="+mn-ea"/>
            </a:endParaRPr>
          </a:p>
        </p:txBody>
      </p:sp>
      <p:sp>
        <p:nvSpPr>
          <p:cNvPr id="6" name="Shape 126"/>
          <p:cNvSpPr/>
          <p:nvPr/>
        </p:nvSpPr>
        <p:spPr>
          <a:xfrm>
            <a:off x="4038600" y="2305607"/>
            <a:ext cx="861772" cy="276999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zh-TW" altLang="en-US" dirty="0">
                <a:latin typeface="+mn-ea"/>
              </a:rPr>
              <a:t>資訊密集度</a:t>
            </a:r>
            <a:endParaRPr dirty="0">
              <a:latin typeface="+mn-ea"/>
            </a:endParaRPr>
          </a:p>
        </p:txBody>
      </p:sp>
      <p:sp>
        <p:nvSpPr>
          <p:cNvPr id="7" name="Shape 126"/>
          <p:cNvSpPr/>
          <p:nvPr/>
        </p:nvSpPr>
        <p:spPr>
          <a:xfrm>
            <a:off x="1905000" y="969079"/>
            <a:ext cx="1169549" cy="276999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zh-TW" altLang="en-US" dirty="0" smtClean="0">
                <a:latin typeface="+mn-ea"/>
              </a:rPr>
              <a:t>電子商務的特色</a:t>
            </a:r>
            <a:endParaRPr dirty="0">
              <a:latin typeface="+mn-ea"/>
            </a:endParaRPr>
          </a:p>
        </p:txBody>
      </p:sp>
      <p:sp>
        <p:nvSpPr>
          <p:cNvPr id="8" name="Shape 126"/>
          <p:cNvSpPr/>
          <p:nvPr/>
        </p:nvSpPr>
        <p:spPr>
          <a:xfrm>
            <a:off x="5743216" y="2743200"/>
            <a:ext cx="1079781" cy="276999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zh-TW" altLang="en-US" dirty="0" smtClean="0">
                <a:latin typeface="+mn-ea"/>
              </a:rPr>
              <a:t>個人化</a:t>
            </a:r>
            <a:r>
              <a:rPr lang="en-US" altLang="zh-TW" dirty="0" smtClean="0">
                <a:latin typeface="+mn-ea"/>
              </a:rPr>
              <a:t>/</a:t>
            </a:r>
            <a:r>
              <a:rPr lang="zh-TW" altLang="en-US" dirty="0" smtClean="0">
                <a:latin typeface="+mn-ea"/>
              </a:rPr>
              <a:t>客製化</a:t>
            </a:r>
            <a:endParaRPr dirty="0">
              <a:latin typeface="+mn-ea"/>
            </a:endParaRPr>
          </a:p>
        </p:txBody>
      </p:sp>
      <p:sp>
        <p:nvSpPr>
          <p:cNvPr id="9" name="Shape 126"/>
          <p:cNvSpPr/>
          <p:nvPr/>
        </p:nvSpPr>
        <p:spPr>
          <a:xfrm>
            <a:off x="3880068" y="3429000"/>
            <a:ext cx="707884" cy="276999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zh-TW" altLang="en-US" dirty="0" smtClean="0">
                <a:latin typeface="+mn-ea"/>
              </a:rPr>
              <a:t>社交技術</a:t>
            </a:r>
            <a:endParaRPr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52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457200" y="215371"/>
            <a:ext cx="8229600" cy="1097282"/>
          </a:xfrm>
          <a:prstGeom prst="rect">
            <a:avLst/>
          </a:prstGeom>
        </p:spPr>
        <p:txBody>
          <a:bodyPr/>
          <a:lstStyle/>
          <a:p>
            <a:r>
              <a:rPr dirty="0"/>
              <a:t>Types of E-commerce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Business-to-Consumer (B2C)</a:t>
            </a:r>
          </a:p>
          <a:p>
            <a:r>
              <a:rPr dirty="0"/>
              <a:t>Business-to-Business (B2B)</a:t>
            </a:r>
          </a:p>
          <a:p>
            <a:r>
              <a:rPr dirty="0"/>
              <a:t>Consumer-to-Consumer (C2C)</a:t>
            </a:r>
          </a:p>
          <a:p>
            <a:r>
              <a:rPr dirty="0"/>
              <a:t>Mobile e-commerce (M-commerce)</a:t>
            </a:r>
          </a:p>
          <a:p>
            <a:r>
              <a:rPr dirty="0"/>
              <a:t>Social e-commerce</a:t>
            </a:r>
          </a:p>
          <a:p>
            <a:r>
              <a:rPr dirty="0"/>
              <a:t>Local e-commerce</a:t>
            </a:r>
          </a:p>
        </p:txBody>
      </p:sp>
      <p:sp>
        <p:nvSpPr>
          <p:cNvPr id="120" name="Shape 120"/>
          <p:cNvSpPr/>
          <p:nvPr/>
        </p:nvSpPr>
        <p:spPr>
          <a:xfrm>
            <a:off x="4596129" y="889178"/>
            <a:ext cx="1169549" cy="276999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+mn-ea"/>
              </a:rPr>
              <a:t>電子商務的種類</a:t>
            </a:r>
            <a:endParaRPr dirty="0">
              <a:latin typeface="+mn-ea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5323260" y="2272277"/>
            <a:ext cx="1459693" cy="276999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+mn-ea"/>
              </a:rPr>
              <a:t>企業對企業（B2B）</a:t>
            </a:r>
          </a:p>
        </p:txBody>
      </p:sp>
      <p:sp>
        <p:nvSpPr>
          <p:cNvPr id="122" name="Shape 122"/>
          <p:cNvSpPr/>
          <p:nvPr/>
        </p:nvSpPr>
        <p:spPr>
          <a:xfrm>
            <a:off x="5736649" y="2849317"/>
            <a:ext cx="1783500" cy="276999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+mn-ea"/>
              </a:rPr>
              <a:t>消費者對消費者（C2C）</a:t>
            </a:r>
          </a:p>
        </p:txBody>
      </p:sp>
      <p:sp>
        <p:nvSpPr>
          <p:cNvPr id="123" name="Shape 123"/>
          <p:cNvSpPr/>
          <p:nvPr/>
        </p:nvSpPr>
        <p:spPr>
          <a:xfrm>
            <a:off x="6392879" y="3429000"/>
            <a:ext cx="2219516" cy="276999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+mn-ea"/>
              </a:rPr>
              <a:t>行動電子商務（M-commerce</a:t>
            </a:r>
            <a:r>
              <a:rPr dirty="0">
                <a:latin typeface="+mn-ea"/>
              </a:rPr>
              <a:t>）</a:t>
            </a:r>
          </a:p>
        </p:txBody>
      </p:sp>
      <p:sp>
        <p:nvSpPr>
          <p:cNvPr id="124" name="Shape 124"/>
          <p:cNvSpPr/>
          <p:nvPr/>
        </p:nvSpPr>
        <p:spPr>
          <a:xfrm>
            <a:off x="4062730" y="4061498"/>
            <a:ext cx="1169549" cy="276999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+mn-ea"/>
              </a:rPr>
              <a:t>社會化電子商務</a:t>
            </a:r>
            <a:endParaRPr dirty="0">
              <a:latin typeface="+mn-ea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062730" y="4641807"/>
            <a:ext cx="1015661" cy="276999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+mn-ea"/>
              </a:rPr>
              <a:t>本地電子商務</a:t>
            </a:r>
            <a:endParaRPr dirty="0">
              <a:latin typeface="+mn-ea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5466455" y="1638794"/>
            <a:ext cx="1621596" cy="276999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+mn-ea"/>
              </a:rPr>
              <a:t>企業對消費者（B2C）</a:t>
            </a:r>
          </a:p>
        </p:txBody>
      </p:sp>
    </p:spTree>
    <p:extLst>
      <p:ext uri="{BB962C8B-B14F-4D97-AF65-F5344CB8AC3E}">
        <p14:creationId xmlns:p14="http://schemas.microsoft.com/office/powerpoint/2010/main" val="415177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1.5: The Growth of B2C E-commerce in the U.S.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4294967295"/>
          </p:nvPr>
        </p:nvSpPr>
        <p:spPr>
          <a:xfrm>
            <a:off x="457200" y="5368159"/>
            <a:ext cx="8229600" cy="91685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0" name="image4.png" descr="Figure 1.5. The Growth of B2C E-commerce in the United States. Graph of B2C E-commerce revenues climbing from 0 in 1995 to $600 billion in 2016 and projected to over $900 billion in 2020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0705" y="1524000"/>
            <a:ext cx="6523140" cy="442875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2598300" y="792623"/>
            <a:ext cx="1775484" cy="276999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+mn-ea"/>
              </a:rPr>
              <a:t>美國B2C電子商務的發展</a:t>
            </a:r>
          </a:p>
        </p:txBody>
      </p:sp>
      <p:sp>
        <p:nvSpPr>
          <p:cNvPr id="132" name="Shape 132"/>
          <p:cNvSpPr/>
          <p:nvPr/>
        </p:nvSpPr>
        <p:spPr>
          <a:xfrm>
            <a:off x="246131" y="3275330"/>
            <a:ext cx="1015661" cy="276999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+mn-ea"/>
              </a:rPr>
              <a:t>收入（百萬</a:t>
            </a:r>
            <a:r>
              <a:rPr dirty="0">
                <a:latin typeface="+mn-ea"/>
              </a:rPr>
              <a:t>）</a:t>
            </a:r>
          </a:p>
        </p:txBody>
      </p:sp>
      <p:sp>
        <p:nvSpPr>
          <p:cNvPr id="133" name="Shape 133"/>
          <p:cNvSpPr/>
          <p:nvPr/>
        </p:nvSpPr>
        <p:spPr>
          <a:xfrm>
            <a:off x="7568925" y="5193422"/>
            <a:ext cx="256541" cy="307341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68161561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1.7: The Growth of B2B E-commerce in the U.S.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quarter" idx="4294967295"/>
          </p:nvPr>
        </p:nvSpPr>
        <p:spPr>
          <a:xfrm>
            <a:off x="457200" y="5368159"/>
            <a:ext cx="8229600" cy="91685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9" name="image5.png" descr="Figure 1.7: The Growth of B2B E-commerce in the United States. Graph of B2B E-commerce revenues rising from about  1.6 trillion in 2002 to a projected $9 trillion in 2020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8394" y="1371600"/>
            <a:ext cx="6734811" cy="477492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2598300" y="792623"/>
            <a:ext cx="1763798" cy="307341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美國B2B電子商務的發展</a:t>
            </a:r>
          </a:p>
        </p:txBody>
      </p:sp>
      <p:sp>
        <p:nvSpPr>
          <p:cNvPr id="141" name="Shape 141"/>
          <p:cNvSpPr/>
          <p:nvPr/>
        </p:nvSpPr>
        <p:spPr>
          <a:xfrm>
            <a:off x="277554" y="3668113"/>
            <a:ext cx="1018541" cy="307341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收入（百萬）</a:t>
            </a:r>
          </a:p>
        </p:txBody>
      </p:sp>
      <p:sp>
        <p:nvSpPr>
          <p:cNvPr id="142" name="Shape 142"/>
          <p:cNvSpPr/>
          <p:nvPr/>
        </p:nvSpPr>
        <p:spPr>
          <a:xfrm>
            <a:off x="7600348" y="5586206"/>
            <a:ext cx="256541" cy="307341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2578329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1.8: The Growth of M-commerce in the United States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4294967295"/>
          </p:nvPr>
        </p:nvSpPr>
        <p:spPr>
          <a:xfrm>
            <a:off x="457200" y="5368159"/>
            <a:ext cx="8229600" cy="91685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8" name="image6.png" descr="Figure 1.8: The Growth of M-commerce in the United States. Graph of M-commerce revenues rising from about $40 billion in 2012 to a  projected $400 billion in 2020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5119" y="1562100"/>
            <a:ext cx="7018145" cy="468481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3685897" y="833536"/>
            <a:ext cx="1932941" cy="307341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行動電子商務在美國的發展</a:t>
            </a:r>
          </a:p>
        </p:txBody>
      </p:sp>
      <p:sp>
        <p:nvSpPr>
          <p:cNvPr id="150" name="Shape 150"/>
          <p:cNvSpPr/>
          <p:nvPr/>
        </p:nvSpPr>
        <p:spPr>
          <a:xfrm>
            <a:off x="293265" y="3306752"/>
            <a:ext cx="1018541" cy="307341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收入（百萬）</a:t>
            </a:r>
          </a:p>
        </p:txBody>
      </p:sp>
      <p:sp>
        <p:nvSpPr>
          <p:cNvPr id="151" name="Shape 151"/>
          <p:cNvSpPr/>
          <p:nvPr/>
        </p:nvSpPr>
        <p:spPr>
          <a:xfrm>
            <a:off x="7616059" y="5224845"/>
            <a:ext cx="256541" cy="307341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69611213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457200" y="215371"/>
            <a:ext cx="8229600" cy="1097282"/>
          </a:xfrm>
          <a:prstGeom prst="rect">
            <a:avLst/>
          </a:prstGeom>
        </p:spPr>
        <p:txBody>
          <a:bodyPr/>
          <a:lstStyle/>
          <a:p>
            <a:r>
              <a:t>E-commerce: A Brief History (1 of 4)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Precursors</a:t>
            </a:r>
          </a:p>
          <a:p>
            <a:pPr marL="742950" lvl="1" indent="-285750">
              <a:spcBef>
                <a:spcPts val="600"/>
              </a:spcBef>
            </a:pPr>
            <a:r>
              <a:t>Baxter Healthcare modem-based system</a:t>
            </a:r>
            <a:endParaRPr sz="2000"/>
          </a:p>
          <a:p>
            <a:pPr marL="742950" lvl="1" indent="-285750">
              <a:spcBef>
                <a:spcPts val="600"/>
              </a:spcBef>
            </a:pPr>
            <a:r>
              <a:t>Order entry systems</a:t>
            </a:r>
            <a:endParaRPr sz="2000"/>
          </a:p>
          <a:p>
            <a:pPr marL="742950" lvl="1" indent="-285750">
              <a:spcBef>
                <a:spcPts val="600"/>
              </a:spcBef>
            </a:pPr>
            <a:r>
              <a:t>Electronic Data Interchange (EDI) standards</a:t>
            </a:r>
            <a:endParaRPr sz="2000"/>
          </a:p>
          <a:p>
            <a:pPr marL="742950" lvl="1" indent="-285750">
              <a:spcBef>
                <a:spcPts val="600"/>
              </a:spcBef>
            </a:pPr>
            <a:r>
              <a:t>French Minitel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1180" y="1314999"/>
            <a:ext cx="1475741" cy="307341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電子商務：歷史簡介</a:t>
            </a:r>
          </a:p>
        </p:txBody>
      </p:sp>
      <p:sp>
        <p:nvSpPr>
          <p:cNvPr id="158" name="Shape 158"/>
          <p:cNvSpPr/>
          <p:nvPr/>
        </p:nvSpPr>
        <p:spPr>
          <a:xfrm>
            <a:off x="6385825" y="2968249"/>
            <a:ext cx="1882191" cy="307341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電子數據交換（EDI）標準</a:t>
            </a:r>
          </a:p>
        </p:txBody>
      </p:sp>
      <p:sp>
        <p:nvSpPr>
          <p:cNvPr id="159" name="Shape 159"/>
          <p:cNvSpPr/>
          <p:nvPr/>
        </p:nvSpPr>
        <p:spPr>
          <a:xfrm>
            <a:off x="5823870" y="1958637"/>
            <a:ext cx="2237741" cy="307341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百特醫療以數據機為基礎的系統</a:t>
            </a:r>
          </a:p>
        </p:txBody>
      </p:sp>
      <p:sp>
        <p:nvSpPr>
          <p:cNvPr id="160" name="Shape 160"/>
          <p:cNvSpPr/>
          <p:nvPr/>
        </p:nvSpPr>
        <p:spPr>
          <a:xfrm>
            <a:off x="3553459" y="2591834"/>
            <a:ext cx="1018541" cy="307341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/>
              <a:t>訂單輸入系統</a:t>
            </a:r>
            <a:endParaRPr dirty="0"/>
          </a:p>
        </p:txBody>
      </p:sp>
      <p:sp>
        <p:nvSpPr>
          <p:cNvPr id="161" name="Shape 161"/>
          <p:cNvSpPr/>
          <p:nvPr/>
        </p:nvSpPr>
        <p:spPr>
          <a:xfrm>
            <a:off x="3107626" y="3427449"/>
            <a:ext cx="891665" cy="307341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法國 Minitel</a:t>
            </a:r>
          </a:p>
        </p:txBody>
      </p:sp>
      <p:sp>
        <p:nvSpPr>
          <p:cNvPr id="162" name="Shape 162"/>
          <p:cNvSpPr/>
          <p:nvPr/>
        </p:nvSpPr>
        <p:spPr>
          <a:xfrm>
            <a:off x="1354767" y="4193991"/>
            <a:ext cx="7224749" cy="307341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＊minitel : 是通過電話線路訪問的圖文線上服務，並被認為是萬維網出現前世界上最成功的線上服務之一。</a:t>
            </a:r>
          </a:p>
        </p:txBody>
      </p:sp>
      <p:sp>
        <p:nvSpPr>
          <p:cNvPr id="163" name="Shape 163"/>
          <p:cNvSpPr/>
          <p:nvPr/>
        </p:nvSpPr>
        <p:spPr>
          <a:xfrm>
            <a:off x="3030349" y="1742506"/>
            <a:ext cx="408941" cy="307341"/>
          </a:xfrm>
          <a:prstGeom prst="rect">
            <a:avLst/>
          </a:prstGeom>
          <a:solidFill>
            <a:srgbClr val="FFF63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前導</a:t>
            </a:r>
          </a:p>
        </p:txBody>
      </p:sp>
    </p:spTree>
    <p:extLst>
      <p:ext uri="{BB962C8B-B14F-4D97-AF65-F5344CB8AC3E}">
        <p14:creationId xmlns:p14="http://schemas.microsoft.com/office/powerpoint/2010/main" val="147399411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E-commerce: A Brief History (2 of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1995–2000: Invention</a:t>
            </a:r>
          </a:p>
          <a:p>
            <a:pPr lvl="1"/>
            <a:r>
              <a:rPr lang="en-US" altLang="en-US" sz="2800" dirty="0" smtClean="0"/>
              <a:t>Sale of simple retail goods</a:t>
            </a:r>
          </a:p>
          <a:p>
            <a:pPr lvl="1"/>
            <a:r>
              <a:rPr lang="en-US" altLang="en-US" sz="2800" dirty="0" smtClean="0"/>
              <a:t>Limited bandwidth and media</a:t>
            </a:r>
          </a:p>
          <a:p>
            <a:pPr lvl="1"/>
            <a:r>
              <a:rPr lang="en-US" altLang="en-US" sz="2800" dirty="0" smtClean="0"/>
              <a:t>Euphoric visions of </a:t>
            </a:r>
          </a:p>
          <a:p>
            <a:pPr lvl="2"/>
            <a:r>
              <a:rPr lang="en-US" altLang="en-US" sz="2000" dirty="0" smtClean="0"/>
              <a:t>Friction-free commerce</a:t>
            </a:r>
          </a:p>
          <a:p>
            <a:pPr lvl="2"/>
            <a:r>
              <a:rPr lang="en-US" altLang="en-US" sz="2000" dirty="0" smtClean="0"/>
              <a:t>First-mover advantages</a:t>
            </a:r>
          </a:p>
          <a:p>
            <a:pPr lvl="1"/>
            <a:r>
              <a:rPr lang="en-US" altLang="en-US" sz="2800" dirty="0" smtClean="0"/>
              <a:t>Dot-com crash of 2000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152400"/>
            <a:ext cx="4267200" cy="556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電子商務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簡短歷程</a:t>
            </a:r>
          </a:p>
        </p:txBody>
      </p:sp>
      <p:sp>
        <p:nvSpPr>
          <p:cNvPr id="5" name="矩形 4"/>
          <p:cNvSpPr/>
          <p:nvPr/>
        </p:nvSpPr>
        <p:spPr>
          <a:xfrm>
            <a:off x="5943600" y="2110819"/>
            <a:ext cx="2895600" cy="556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簡易零售商品的銷售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3600" y="1501219"/>
            <a:ext cx="2895600" cy="556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1995-2000:</a:t>
            </a:r>
            <a:r>
              <a:rPr lang="zh-TW" altLang="en-US" dirty="0" smtClean="0">
                <a:solidFill>
                  <a:schemeClr val="tx1"/>
                </a:solidFill>
              </a:rPr>
              <a:t>發明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3600" y="2644219"/>
            <a:ext cx="2895600" cy="556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受限的頻寬和媒體</a:t>
            </a:r>
          </a:p>
        </p:txBody>
      </p:sp>
      <p:sp>
        <p:nvSpPr>
          <p:cNvPr id="8" name="矩形 7"/>
          <p:cNvSpPr/>
          <p:nvPr/>
        </p:nvSpPr>
        <p:spPr>
          <a:xfrm>
            <a:off x="5943600" y="3200400"/>
            <a:ext cx="2895600" cy="457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下列兩項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之樂見願景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3600" y="3657600"/>
            <a:ext cx="2895600" cy="457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零</a:t>
            </a:r>
            <a:r>
              <a:rPr lang="zh-TW" altLang="en-US" dirty="0">
                <a:solidFill>
                  <a:schemeClr val="tx1"/>
                </a:solidFill>
              </a:rPr>
              <a:t>阻力</a:t>
            </a:r>
            <a:r>
              <a:rPr lang="zh-TW" altLang="en-US" dirty="0" smtClean="0">
                <a:solidFill>
                  <a:schemeClr val="tx1"/>
                </a:solidFill>
              </a:rPr>
              <a:t>商務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43600" y="4114800"/>
            <a:ext cx="2895600" cy="457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先驅優勢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3600" y="4572000"/>
            <a:ext cx="2895600" cy="457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互聯</a:t>
            </a:r>
            <a:r>
              <a:rPr lang="zh-TW" altLang="en-US" dirty="0" smtClean="0">
                <a:solidFill>
                  <a:schemeClr val="tx1"/>
                </a:solidFill>
              </a:rPr>
              <a:t>網泡沫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9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E-commerce: A Brief History (3 of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 dirty="0"/>
              <a:t>2001–2006: Consolidation</a:t>
            </a:r>
          </a:p>
          <a:p>
            <a:pPr lvl="1">
              <a:defRPr/>
            </a:pPr>
            <a:r>
              <a:rPr lang="en-US" altLang="en-US" sz="2800" dirty="0"/>
              <a:t>Emphasis on business-driven approach</a:t>
            </a:r>
          </a:p>
          <a:p>
            <a:pPr lvl="1">
              <a:defRPr/>
            </a:pPr>
            <a:r>
              <a:rPr lang="en-US" altLang="en-US" sz="2800" dirty="0"/>
              <a:t>Traditional large firms expand presence</a:t>
            </a:r>
          </a:p>
          <a:p>
            <a:pPr lvl="1">
              <a:defRPr/>
            </a:pPr>
            <a:r>
              <a:rPr lang="en-US" altLang="en-US" sz="2800" dirty="0" smtClean="0"/>
              <a:t>Start-up </a:t>
            </a:r>
            <a:r>
              <a:rPr lang="en-US" altLang="en-US" sz="2800" dirty="0"/>
              <a:t>financing </a:t>
            </a:r>
            <a:r>
              <a:rPr lang="en-US" altLang="en-US" sz="2800" dirty="0" smtClean="0"/>
              <a:t>shrinks</a:t>
            </a:r>
            <a:endParaRPr lang="en-US" altLang="en-US" sz="2800" dirty="0"/>
          </a:p>
          <a:p>
            <a:pPr lvl="1">
              <a:defRPr/>
            </a:pPr>
            <a:r>
              <a:rPr lang="en-US" altLang="en-US" sz="2800" dirty="0"/>
              <a:t>More complex products and services sold</a:t>
            </a:r>
          </a:p>
          <a:p>
            <a:pPr lvl="1">
              <a:defRPr/>
            </a:pPr>
            <a:r>
              <a:rPr lang="en-US" altLang="en-US" sz="2800" dirty="0"/>
              <a:t>Growth of search engine advertising</a:t>
            </a:r>
          </a:p>
          <a:p>
            <a:pPr lvl="1">
              <a:defRPr/>
            </a:pPr>
            <a:r>
              <a:rPr lang="en-US" altLang="en-US" sz="2800" dirty="0"/>
              <a:t>Business Web presences </a:t>
            </a:r>
            <a:r>
              <a:rPr lang="en-US" altLang="en-US" sz="2800" dirty="0" smtClean="0"/>
              <a:t>expand</a:t>
            </a:r>
            <a:endParaRPr lang="en-US" sz="4400" dirty="0" smtClean="0"/>
          </a:p>
        </p:txBody>
      </p:sp>
      <p:sp>
        <p:nvSpPr>
          <p:cNvPr id="4" name="矩形 3"/>
          <p:cNvSpPr/>
          <p:nvPr/>
        </p:nvSpPr>
        <p:spPr>
          <a:xfrm>
            <a:off x="457200" y="152400"/>
            <a:ext cx="4267200" cy="556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電子商務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簡短歷程</a:t>
            </a:r>
          </a:p>
        </p:txBody>
      </p:sp>
      <p:sp>
        <p:nvSpPr>
          <p:cNvPr id="5" name="矩形 4"/>
          <p:cNvSpPr/>
          <p:nvPr/>
        </p:nvSpPr>
        <p:spPr>
          <a:xfrm>
            <a:off x="5486400" y="1295400"/>
            <a:ext cx="1066800" cy="457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合併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53200" y="1902107"/>
            <a:ext cx="243840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商業驅動方法的重視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75453" y="3040766"/>
            <a:ext cx="3468547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傳統型大規模公司商號大量湧現</a:t>
            </a:r>
          </a:p>
        </p:txBody>
      </p:sp>
      <p:sp>
        <p:nvSpPr>
          <p:cNvPr id="9" name="矩形 8"/>
          <p:cNvSpPr/>
          <p:nvPr/>
        </p:nvSpPr>
        <p:spPr>
          <a:xfrm>
            <a:off x="5675453" y="3421766"/>
            <a:ext cx="3468547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剛起步之</a:t>
            </a:r>
            <a:r>
              <a:rPr lang="zh-TW" altLang="en-US" dirty="0" smtClean="0">
                <a:solidFill>
                  <a:schemeClr val="tx1"/>
                </a:solidFill>
              </a:rPr>
              <a:t>企業所需的</a:t>
            </a:r>
            <a:r>
              <a:rPr lang="zh-TW" altLang="en-US" dirty="0">
                <a:solidFill>
                  <a:schemeClr val="tx1"/>
                </a:solidFill>
              </a:rPr>
              <a:t>融資減少</a:t>
            </a:r>
          </a:p>
        </p:txBody>
      </p:sp>
      <p:sp>
        <p:nvSpPr>
          <p:cNvPr id="10" name="矩形 9"/>
          <p:cNvSpPr/>
          <p:nvPr/>
        </p:nvSpPr>
        <p:spPr>
          <a:xfrm>
            <a:off x="6172200" y="4077182"/>
            <a:ext cx="303739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銷售更加多元的產品和服務</a:t>
            </a:r>
          </a:p>
        </p:txBody>
      </p:sp>
      <p:sp>
        <p:nvSpPr>
          <p:cNvPr id="11" name="矩形 10"/>
          <p:cNvSpPr/>
          <p:nvPr/>
        </p:nvSpPr>
        <p:spPr>
          <a:xfrm>
            <a:off x="6858000" y="4548851"/>
            <a:ext cx="235159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搜尋引擎廣告的增加</a:t>
            </a:r>
          </a:p>
        </p:txBody>
      </p:sp>
      <p:sp>
        <p:nvSpPr>
          <p:cNvPr id="12" name="矩形 11"/>
          <p:cNvSpPr/>
          <p:nvPr/>
        </p:nvSpPr>
        <p:spPr>
          <a:xfrm>
            <a:off x="1066800" y="5257800"/>
            <a:ext cx="350520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傳統型大規模公司商號大量湧現</a:t>
            </a:r>
          </a:p>
        </p:txBody>
      </p:sp>
    </p:spTree>
    <p:extLst>
      <p:ext uri="{BB962C8B-B14F-4D97-AF65-F5344CB8AC3E}">
        <p14:creationId xmlns:p14="http://schemas.microsoft.com/office/powerpoint/2010/main" val="347162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 2017  </a:t>
            </a:r>
            <a:br>
              <a:rPr lang="en-US" dirty="0" smtClean="0"/>
            </a:br>
            <a:r>
              <a:rPr lang="en-US" dirty="0" smtClean="0"/>
              <a:t>business. technology. society.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300845"/>
            <a:ext cx="8229600" cy="478970"/>
          </a:xfrm>
        </p:spPr>
        <p:txBody>
          <a:bodyPr/>
          <a:lstStyle/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The Revolution Is Just Beginning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76"/>
            <a:ext cx="2940655" cy="3763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53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E-commerce: A Brief History (4 of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2007–Present: Reinvention</a:t>
            </a:r>
          </a:p>
          <a:p>
            <a:pPr lvl="1"/>
            <a:r>
              <a:rPr lang="en-US" altLang="en-US" sz="2800" dirty="0" smtClean="0"/>
              <a:t>Rapid growth of: </a:t>
            </a:r>
          </a:p>
          <a:p>
            <a:pPr lvl="2"/>
            <a:r>
              <a:rPr lang="en-US" altLang="en-US" sz="2000" dirty="0" smtClean="0"/>
              <a:t>Web 2.0, including online social networks</a:t>
            </a:r>
          </a:p>
          <a:p>
            <a:pPr lvl="2"/>
            <a:r>
              <a:rPr lang="en-US" altLang="en-US" sz="2000" dirty="0" smtClean="0"/>
              <a:t>Mobile platform</a:t>
            </a:r>
          </a:p>
          <a:p>
            <a:pPr lvl="2"/>
            <a:r>
              <a:rPr lang="en-US" altLang="en-US" sz="2000" dirty="0" smtClean="0"/>
              <a:t>Local commerce</a:t>
            </a:r>
          </a:p>
          <a:p>
            <a:pPr lvl="2"/>
            <a:r>
              <a:rPr lang="en-US" altLang="en-US" sz="2000" dirty="0" smtClean="0"/>
              <a:t>On-demand service economy</a:t>
            </a:r>
          </a:p>
          <a:p>
            <a:pPr lvl="1"/>
            <a:r>
              <a:rPr lang="en-US" altLang="en-US" sz="2800" dirty="0" smtClean="0"/>
              <a:t>Entertainment content develops as source of revenues</a:t>
            </a:r>
          </a:p>
          <a:p>
            <a:pPr lvl="1"/>
            <a:r>
              <a:rPr lang="en-US" altLang="en-US" sz="2800" dirty="0" smtClean="0"/>
              <a:t>Transformation of marketing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152400"/>
            <a:ext cx="4267200" cy="556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電子商務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簡短歷程</a:t>
            </a:r>
          </a:p>
        </p:txBody>
      </p:sp>
      <p:sp>
        <p:nvSpPr>
          <p:cNvPr id="5" name="矩形 4"/>
          <p:cNvSpPr/>
          <p:nvPr/>
        </p:nvSpPr>
        <p:spPr>
          <a:xfrm>
            <a:off x="7010400" y="1524000"/>
            <a:ext cx="2133600" cy="556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現今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zh-TW" altLang="en-US" dirty="0">
                <a:solidFill>
                  <a:schemeClr val="tx1"/>
                </a:solidFill>
              </a:rPr>
              <a:t>再造</a:t>
            </a:r>
          </a:p>
        </p:txBody>
      </p:sp>
      <p:sp>
        <p:nvSpPr>
          <p:cNvPr id="6" name="矩形 5"/>
          <p:cNvSpPr/>
          <p:nvPr/>
        </p:nvSpPr>
        <p:spPr>
          <a:xfrm>
            <a:off x="5744419" y="5222339"/>
            <a:ext cx="2628900" cy="50000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行銷轉型</a:t>
            </a:r>
          </a:p>
        </p:txBody>
      </p:sp>
      <p:sp>
        <p:nvSpPr>
          <p:cNvPr id="7" name="矩形 6"/>
          <p:cNvSpPr/>
          <p:nvPr/>
        </p:nvSpPr>
        <p:spPr>
          <a:xfrm>
            <a:off x="3657600" y="4648200"/>
            <a:ext cx="4038600" cy="556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娛樂內容發展成為收入來源</a:t>
            </a:r>
          </a:p>
        </p:txBody>
      </p:sp>
      <p:sp>
        <p:nvSpPr>
          <p:cNvPr id="8" name="矩形 7"/>
          <p:cNvSpPr/>
          <p:nvPr/>
        </p:nvSpPr>
        <p:spPr>
          <a:xfrm>
            <a:off x="5143500" y="3801539"/>
            <a:ext cx="2133600" cy="46566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隨選服務經濟</a:t>
            </a:r>
          </a:p>
        </p:txBody>
      </p:sp>
      <p:sp>
        <p:nvSpPr>
          <p:cNvPr id="9" name="矩形 8"/>
          <p:cNvSpPr/>
          <p:nvPr/>
        </p:nvSpPr>
        <p:spPr>
          <a:xfrm>
            <a:off x="5143500" y="3352800"/>
            <a:ext cx="1752600" cy="44873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本地商務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05200" y="3064923"/>
            <a:ext cx="1600200" cy="44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移動式平台</a:t>
            </a:r>
          </a:p>
        </p:txBody>
      </p:sp>
      <p:sp>
        <p:nvSpPr>
          <p:cNvPr id="11" name="矩形 10"/>
          <p:cNvSpPr/>
          <p:nvPr/>
        </p:nvSpPr>
        <p:spPr>
          <a:xfrm>
            <a:off x="6019800" y="2209800"/>
            <a:ext cx="3124200" cy="556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Web 2.0, </a:t>
            </a:r>
            <a:r>
              <a:rPr lang="zh-TW" altLang="en-US" dirty="0">
                <a:solidFill>
                  <a:schemeClr val="tx1"/>
                </a:solidFill>
              </a:rPr>
              <a:t>包含線上社交網路</a:t>
            </a:r>
          </a:p>
        </p:txBody>
      </p:sp>
      <p:sp>
        <p:nvSpPr>
          <p:cNvPr id="12" name="矩形 11"/>
          <p:cNvSpPr/>
          <p:nvPr/>
        </p:nvSpPr>
        <p:spPr>
          <a:xfrm>
            <a:off x="3886200" y="2190439"/>
            <a:ext cx="1676400" cy="55276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迅速成長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23598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1.10: Periods in the Development of E-commerce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igure 1.10: Periods in the Development of E-commerce. Graph of e-commerce retail, services, and content revenues from 1995 through 2016, compared with the start and end years of the three periods of e-commerce: Invention (1995-2000), Consolidation (2000-2007), and Reinvention (2007-present)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5" y="2080515"/>
            <a:ext cx="6937329" cy="45488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85954" y="716360"/>
            <a:ext cx="2133600" cy="556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電子商務發展時期</a:t>
            </a:r>
          </a:p>
        </p:txBody>
      </p:sp>
      <p:sp>
        <p:nvSpPr>
          <p:cNvPr id="7" name="矩形 6"/>
          <p:cNvSpPr/>
          <p:nvPr/>
        </p:nvSpPr>
        <p:spPr>
          <a:xfrm>
            <a:off x="1819154" y="1295401"/>
            <a:ext cx="1066800" cy="70858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發明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零售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1295401"/>
            <a:ext cx="1524000" cy="70858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合併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零售</a:t>
            </a:r>
            <a:r>
              <a:rPr lang="en-US" altLang="zh-TW" dirty="0" smtClean="0">
                <a:solidFill>
                  <a:schemeClr val="tx1"/>
                </a:solidFill>
              </a:rPr>
              <a:t>+</a:t>
            </a:r>
            <a:r>
              <a:rPr lang="zh-TW" altLang="en-US" dirty="0" smtClean="0">
                <a:solidFill>
                  <a:schemeClr val="tx1"/>
                </a:solidFill>
              </a:rPr>
              <a:t>服務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0200" y="1219200"/>
            <a:ext cx="3048000" cy="78511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再造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社交型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移動型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本地型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零售</a:t>
            </a:r>
            <a:r>
              <a:rPr lang="en-US" altLang="zh-TW" dirty="0" smtClean="0">
                <a:solidFill>
                  <a:schemeClr val="tx1"/>
                </a:solidFill>
              </a:rPr>
              <a:t>+</a:t>
            </a:r>
            <a:r>
              <a:rPr lang="zh-TW" altLang="en-US" dirty="0" smtClean="0">
                <a:solidFill>
                  <a:schemeClr val="tx1"/>
                </a:solidFill>
              </a:rPr>
              <a:t>服務</a:t>
            </a:r>
            <a:r>
              <a:rPr lang="en-US" altLang="zh-TW" dirty="0" smtClean="0">
                <a:solidFill>
                  <a:schemeClr val="tx1"/>
                </a:solidFill>
              </a:rPr>
              <a:t>+</a:t>
            </a:r>
            <a:r>
              <a:rPr lang="zh-TW" altLang="en-US" dirty="0" smtClean="0">
                <a:solidFill>
                  <a:schemeClr val="tx1"/>
                </a:solidFill>
              </a:rPr>
              <a:t>內容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600" y="3643483"/>
            <a:ext cx="762000" cy="70858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十億</a:t>
            </a:r>
          </a:p>
        </p:txBody>
      </p:sp>
      <p:sp>
        <p:nvSpPr>
          <p:cNvPr id="11" name="矩形 10"/>
          <p:cNvSpPr/>
          <p:nvPr/>
        </p:nvSpPr>
        <p:spPr>
          <a:xfrm>
            <a:off x="2796251" y="3962436"/>
            <a:ext cx="762000" cy="70858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現金</a:t>
            </a:r>
          </a:p>
        </p:txBody>
      </p:sp>
      <p:sp>
        <p:nvSpPr>
          <p:cNvPr id="12" name="矩形 11"/>
          <p:cNvSpPr/>
          <p:nvPr/>
        </p:nvSpPr>
        <p:spPr>
          <a:xfrm>
            <a:off x="4305299" y="3962436"/>
            <a:ext cx="1333501" cy="70858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智慧型手機</a:t>
            </a:r>
          </a:p>
        </p:txBody>
      </p:sp>
      <p:sp>
        <p:nvSpPr>
          <p:cNvPr id="13" name="矩形 12"/>
          <p:cNvSpPr/>
          <p:nvPr/>
        </p:nvSpPr>
        <p:spPr>
          <a:xfrm>
            <a:off x="7778787" y="2514600"/>
            <a:ext cx="762000" cy="70858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零售</a:t>
            </a:r>
          </a:p>
        </p:txBody>
      </p:sp>
      <p:sp>
        <p:nvSpPr>
          <p:cNvPr id="14" name="矩形 13"/>
          <p:cNvSpPr/>
          <p:nvPr/>
        </p:nvSpPr>
        <p:spPr>
          <a:xfrm>
            <a:off x="7811582" y="3605604"/>
            <a:ext cx="762000" cy="70858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服務</a:t>
            </a:r>
          </a:p>
        </p:txBody>
      </p:sp>
      <p:sp>
        <p:nvSpPr>
          <p:cNvPr id="15" name="矩形 14"/>
          <p:cNvSpPr/>
          <p:nvPr/>
        </p:nvSpPr>
        <p:spPr>
          <a:xfrm>
            <a:off x="7789997" y="4671016"/>
            <a:ext cx="762000" cy="70858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1314393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 on Business: Start-up Boot 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Class Discussion</a:t>
            </a:r>
          </a:p>
          <a:p>
            <a:pPr lvl="1"/>
            <a:r>
              <a:rPr lang="en-US" sz="2400" dirty="0" smtClean="0"/>
              <a:t>Why do you think investors today are still interested in investing in start-ups?</a:t>
            </a:r>
          </a:p>
          <a:p>
            <a:pPr lvl="1"/>
            <a:r>
              <a:rPr lang="en-US" sz="2400" dirty="0" smtClean="0"/>
              <a:t>What are the benefits of investing in a company that is a graduate of a Y Combinator boot camp?</a:t>
            </a:r>
          </a:p>
          <a:p>
            <a:pPr lvl="1"/>
            <a:r>
              <a:rPr lang="en-US" sz="2400" dirty="0" smtClean="0"/>
              <a:t>Is an incubator the best solution for start-ups to find funding? Why or why not?</a:t>
            </a:r>
          </a:p>
        </p:txBody>
      </p:sp>
      <p:sp>
        <p:nvSpPr>
          <p:cNvPr id="4" name="矩形 3"/>
          <p:cNvSpPr/>
          <p:nvPr/>
        </p:nvSpPr>
        <p:spPr>
          <a:xfrm>
            <a:off x="783703" y="282019"/>
            <a:ext cx="7576595" cy="556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洞察商業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新興小型企業新兵訓練營</a:t>
            </a:r>
          </a:p>
        </p:txBody>
      </p:sp>
      <p:sp>
        <p:nvSpPr>
          <p:cNvPr id="5" name="矩形 4"/>
          <p:cNvSpPr/>
          <p:nvPr/>
        </p:nvSpPr>
        <p:spPr>
          <a:xfrm>
            <a:off x="984328" y="4549219"/>
            <a:ext cx="6805434" cy="556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你認為是什麼原因使得投資者在現金仍對投資創業公司保有興趣</a:t>
            </a:r>
            <a:r>
              <a:rPr lang="en-US" altLang="zh-TW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矩形 5"/>
          <p:cNvSpPr/>
          <p:nvPr/>
        </p:nvSpPr>
        <p:spPr>
          <a:xfrm>
            <a:off x="3886201" y="1524000"/>
            <a:ext cx="1142999" cy="556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課程討論</a:t>
            </a:r>
          </a:p>
        </p:txBody>
      </p:sp>
      <p:sp>
        <p:nvSpPr>
          <p:cNvPr id="7" name="矩形 6"/>
          <p:cNvSpPr/>
          <p:nvPr/>
        </p:nvSpPr>
        <p:spPr>
          <a:xfrm>
            <a:off x="984331" y="5638800"/>
            <a:ext cx="6805431" cy="556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企業孵化器對創業公司來說是尋找資金最加的解決方法嗎</a:t>
            </a:r>
            <a:r>
              <a:rPr lang="en-US" altLang="zh-TW" dirty="0">
                <a:solidFill>
                  <a:schemeClr val="tx1"/>
                </a:solidFill>
              </a:rPr>
              <a:t>? 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說明</a:t>
            </a:r>
            <a:r>
              <a:rPr lang="zh-TW" altLang="en-US" dirty="0">
                <a:solidFill>
                  <a:schemeClr val="tx1"/>
                </a:solidFill>
              </a:rPr>
              <a:t>贊同或不贊同的原因。</a:t>
            </a:r>
          </a:p>
        </p:txBody>
      </p:sp>
      <p:sp>
        <p:nvSpPr>
          <p:cNvPr id="8" name="矩形 7"/>
          <p:cNvSpPr/>
          <p:nvPr/>
        </p:nvSpPr>
        <p:spPr>
          <a:xfrm>
            <a:off x="984329" y="5082619"/>
            <a:ext cx="6805433" cy="556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投資從</a:t>
            </a:r>
            <a:r>
              <a:rPr lang="en-US" altLang="zh-TW" dirty="0" smtClean="0">
                <a:solidFill>
                  <a:schemeClr val="tx1"/>
                </a:solidFill>
              </a:rPr>
              <a:t>Y </a:t>
            </a:r>
            <a:r>
              <a:rPr lang="en-US" altLang="zh-TW" dirty="0" err="1">
                <a:solidFill>
                  <a:schemeClr val="tx1"/>
                </a:solidFill>
              </a:rPr>
              <a:t>Combinator</a:t>
            </a:r>
            <a:r>
              <a:rPr lang="zh-TW" altLang="en-US" dirty="0">
                <a:solidFill>
                  <a:schemeClr val="tx1"/>
                </a:solidFill>
              </a:rPr>
              <a:t>訓練營畢業的公司有什麼好處？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46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E-commerce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Stunning technological success</a:t>
            </a:r>
          </a:p>
          <a:p>
            <a:pPr>
              <a:defRPr/>
            </a:pPr>
            <a:r>
              <a:rPr lang="en-US" sz="3200" dirty="0"/>
              <a:t>Early years a mixed business success 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Few early dot-coms have survived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Online sales growing rapidly</a:t>
            </a:r>
          </a:p>
          <a:p>
            <a:pPr>
              <a:defRPr/>
            </a:pPr>
            <a:r>
              <a:rPr lang="en-US" sz="3200" dirty="0"/>
              <a:t>Many early visions not fulfilled</a:t>
            </a:r>
          </a:p>
          <a:p>
            <a:pPr lvl="1">
              <a:defRPr/>
            </a:pPr>
            <a:r>
              <a:rPr lang="en-US" sz="2400" dirty="0"/>
              <a:t>Price dispersion</a:t>
            </a:r>
          </a:p>
          <a:p>
            <a:pPr lvl="1">
              <a:defRPr/>
            </a:pPr>
            <a:r>
              <a:rPr lang="en-US" sz="2400" dirty="0"/>
              <a:t>Information asymmetry</a:t>
            </a:r>
          </a:p>
          <a:p>
            <a:pPr lvl="1">
              <a:defRPr/>
            </a:pPr>
            <a:r>
              <a:rPr lang="en-US" sz="2400" dirty="0"/>
              <a:t>New intermediaries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894CD60E-6874-8D4C-B488-05649EF7A24A}"/>
              </a:ext>
            </a:extLst>
          </p:cNvPr>
          <p:cNvSpPr txBox="1"/>
          <p:nvPr/>
        </p:nvSpPr>
        <p:spPr>
          <a:xfrm>
            <a:off x="6553200" y="1676400"/>
            <a:ext cx="249299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2000" b="1" dirty="0"/>
              <a:t>令人驚嘆的技術成功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1E97B7D9-3C1A-A34B-BC0B-2C3FADBFA96C}"/>
              </a:ext>
            </a:extLst>
          </p:cNvPr>
          <p:cNvSpPr txBox="1"/>
          <p:nvPr/>
        </p:nvSpPr>
        <p:spPr>
          <a:xfrm>
            <a:off x="7620000" y="2209800"/>
            <a:ext cx="15240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/>
              <a:t>早年混雜的</a:t>
            </a:r>
            <a:r>
              <a:rPr kumimoji="1" lang="zh-TW" altLang="en-US" sz="2000" b="1" dirty="0" smtClean="0"/>
              <a:t>商業有成功</a:t>
            </a:r>
            <a:endParaRPr kumimoji="1" lang="zh-TW" altLang="en-US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EEFA5D6-5038-4340-A274-3AD1E0E4BD35}"/>
              </a:ext>
            </a:extLst>
          </p:cNvPr>
          <p:cNvSpPr txBox="1"/>
          <p:nvPr/>
        </p:nvSpPr>
        <p:spPr>
          <a:xfrm>
            <a:off x="5867400" y="2876490"/>
            <a:ext cx="3429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很少有早期的網絡公司倖存下來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9B92A680-9723-1E43-B18A-84668B1EEA3A}"/>
              </a:ext>
            </a:extLst>
          </p:cNvPr>
          <p:cNvSpPr txBox="1"/>
          <p:nvPr/>
        </p:nvSpPr>
        <p:spPr>
          <a:xfrm>
            <a:off x="5105400" y="32766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在線銷售增長迅速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5AEAFECE-70A2-8348-8C9F-471F69DB8906}"/>
              </a:ext>
            </a:extLst>
          </p:cNvPr>
          <p:cNvSpPr txBox="1"/>
          <p:nvPr/>
        </p:nvSpPr>
        <p:spPr>
          <a:xfrm>
            <a:off x="6193810" y="3912512"/>
            <a:ext cx="3005951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2000" b="1" dirty="0"/>
              <a:t>很多早期的願景沒有實現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E08E1F35-B4AA-8941-893E-D8FF678F0DFF}"/>
              </a:ext>
            </a:extLst>
          </p:cNvPr>
          <p:cNvSpPr txBox="1"/>
          <p:nvPr/>
        </p:nvSpPr>
        <p:spPr>
          <a:xfrm>
            <a:off x="3429000" y="4431268"/>
            <a:ext cx="1143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價格分散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9E29E665-534E-DE4F-ADCF-61C2E3B5E73B}"/>
              </a:ext>
            </a:extLst>
          </p:cNvPr>
          <p:cNvSpPr txBox="1"/>
          <p:nvPr/>
        </p:nvSpPr>
        <p:spPr>
          <a:xfrm>
            <a:off x="4432960" y="4913292"/>
            <a:ext cx="14344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信息不對稱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875FA585-0062-E544-B972-D8BA868B6284}"/>
              </a:ext>
            </a:extLst>
          </p:cNvPr>
          <p:cNvSpPr txBox="1"/>
          <p:nvPr/>
        </p:nvSpPr>
        <p:spPr>
          <a:xfrm>
            <a:off x="3886200" y="5345668"/>
            <a:ext cx="1143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新的中介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41219361-D1E4-624E-9003-070B5D693424}"/>
              </a:ext>
            </a:extLst>
          </p:cNvPr>
          <p:cNvSpPr txBox="1"/>
          <p:nvPr/>
        </p:nvSpPr>
        <p:spPr>
          <a:xfrm>
            <a:off x="457200" y="457200"/>
            <a:ext cx="17235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2000" b="1" dirty="0"/>
              <a:t>電子商務評估</a:t>
            </a:r>
            <a:endParaRPr kumimoji="1"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1966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E-commerce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Other surprises</a:t>
            </a:r>
          </a:p>
          <a:p>
            <a:pPr lvl="1">
              <a:defRPr/>
            </a:pPr>
            <a:r>
              <a:rPr lang="en-US" sz="2800" dirty="0"/>
              <a:t>Fast-follower advantages</a:t>
            </a:r>
          </a:p>
          <a:p>
            <a:pPr lvl="1">
              <a:defRPr/>
            </a:pPr>
            <a:r>
              <a:rPr lang="en-US" sz="2800" dirty="0"/>
              <a:t>Start-up costs</a:t>
            </a:r>
          </a:p>
          <a:p>
            <a:pPr lvl="1">
              <a:defRPr/>
            </a:pPr>
            <a:r>
              <a:rPr lang="en-US" sz="2800" dirty="0"/>
              <a:t>Impact of mobile platform</a:t>
            </a:r>
          </a:p>
          <a:p>
            <a:pPr lvl="1">
              <a:defRPr/>
            </a:pPr>
            <a:r>
              <a:rPr lang="en-US" sz="2800" dirty="0"/>
              <a:t>Emergence of on-demand e-commerce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71CF0F20-8F00-914D-830F-2FFF7E959814}"/>
              </a:ext>
            </a:extLst>
          </p:cNvPr>
          <p:cNvSpPr txBox="1"/>
          <p:nvPr/>
        </p:nvSpPr>
        <p:spPr>
          <a:xfrm>
            <a:off x="3886200" y="1676400"/>
            <a:ext cx="121058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2000" b="1" dirty="0"/>
              <a:t>其他驚喜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6243A0F-AAA7-1F41-9D03-80F10460CE96}"/>
              </a:ext>
            </a:extLst>
          </p:cNvPr>
          <p:cNvSpPr txBox="1"/>
          <p:nvPr/>
        </p:nvSpPr>
        <p:spPr>
          <a:xfrm>
            <a:off x="1219200" y="4191000"/>
            <a:ext cx="2438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 smtClean="0"/>
              <a:t>電子商務</a:t>
            </a:r>
            <a:r>
              <a:rPr kumimoji="1" lang="zh-TW" altLang="en-US" b="1" dirty="0"/>
              <a:t>需求</a:t>
            </a:r>
            <a:r>
              <a:rPr kumimoji="1" lang="zh-TW" altLang="en-US" b="1" dirty="0" smtClean="0"/>
              <a:t>的</a:t>
            </a:r>
            <a:r>
              <a:rPr kumimoji="1" lang="zh-TW" altLang="en-US" b="1" dirty="0"/>
              <a:t>出現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95D2EE2E-A197-1D47-A756-24193489AE1F}"/>
              </a:ext>
            </a:extLst>
          </p:cNvPr>
          <p:cNvSpPr txBox="1"/>
          <p:nvPr/>
        </p:nvSpPr>
        <p:spPr>
          <a:xfrm>
            <a:off x="5271816" y="3297100"/>
            <a:ext cx="18909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移動平台的影響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5052E5B1-9ED0-EC41-A502-3EC3C388062D}"/>
              </a:ext>
            </a:extLst>
          </p:cNvPr>
          <p:cNvSpPr txBox="1"/>
          <p:nvPr/>
        </p:nvSpPr>
        <p:spPr>
          <a:xfrm>
            <a:off x="3498273" y="2773139"/>
            <a:ext cx="1143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啟動成本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A8C39CA-045A-8A4C-B428-A538A9CABDEA}"/>
              </a:ext>
            </a:extLst>
          </p:cNvPr>
          <p:cNvSpPr txBox="1"/>
          <p:nvPr/>
        </p:nvSpPr>
        <p:spPr>
          <a:xfrm>
            <a:off x="5236190" y="2297668"/>
            <a:ext cx="207901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快速追隨者的優勢</a:t>
            </a:r>
          </a:p>
        </p:txBody>
      </p:sp>
    </p:spTree>
    <p:extLst>
      <p:ext uri="{BB962C8B-B14F-4D97-AF65-F5344CB8AC3E}">
        <p14:creationId xmlns:p14="http://schemas.microsoft.com/office/powerpoint/2010/main" val="225041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E-commerce: Organizing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Technology: 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Development and mastery of digital computing and communications technology </a:t>
            </a:r>
          </a:p>
          <a:p>
            <a:pPr>
              <a:defRPr/>
            </a:pPr>
            <a:r>
              <a:rPr lang="en-US" sz="3200" dirty="0"/>
              <a:t>Business: 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New technologies present businesses with new ways of organizing production and transacting business</a:t>
            </a:r>
          </a:p>
          <a:p>
            <a:pPr>
              <a:defRPr/>
            </a:pPr>
            <a:r>
              <a:rPr lang="en-US" sz="3200" dirty="0"/>
              <a:t>Society: 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Intellectual property, individual privacy, public welfare policy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70C2F6E3-DA33-504E-9104-39D057CD147E}"/>
              </a:ext>
            </a:extLst>
          </p:cNvPr>
          <p:cNvSpPr txBox="1"/>
          <p:nvPr/>
        </p:nvSpPr>
        <p:spPr>
          <a:xfrm>
            <a:off x="1981200" y="856261"/>
            <a:ext cx="32004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Hant" altLang="en-US" sz="2000" b="1" dirty="0"/>
              <a:t>了解</a:t>
            </a:r>
            <a:r>
              <a:rPr kumimoji="1" lang="zh-TW" altLang="en-US" sz="2000" b="1" dirty="0"/>
              <a:t>電子商務</a:t>
            </a:r>
            <a:r>
              <a:rPr kumimoji="1" lang="zh-Hant" altLang="en-US" sz="2000" b="1" dirty="0"/>
              <a:t>：</a:t>
            </a:r>
            <a:r>
              <a:rPr kumimoji="1" lang="zh-TW" altLang="en-US" sz="2000" b="1" dirty="0"/>
              <a:t>組織主題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DD66AFCA-60A2-C54D-95C5-E9FF47D7D745}"/>
              </a:ext>
            </a:extLst>
          </p:cNvPr>
          <p:cNvSpPr txBox="1"/>
          <p:nvPr/>
        </p:nvSpPr>
        <p:spPr>
          <a:xfrm>
            <a:off x="2895600" y="1697205"/>
            <a:ext cx="838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/>
              <a:t>技術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1F08638A-248E-324B-BA67-6433710191BA}"/>
              </a:ext>
            </a:extLst>
          </p:cNvPr>
          <p:cNvSpPr txBox="1"/>
          <p:nvPr/>
        </p:nvSpPr>
        <p:spPr>
          <a:xfrm>
            <a:off x="2514600" y="3181290"/>
            <a:ext cx="838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/>
              <a:t>商業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D4242AEE-BF71-F548-BACE-C25A1A12433D}"/>
              </a:ext>
            </a:extLst>
          </p:cNvPr>
          <p:cNvSpPr txBox="1"/>
          <p:nvPr/>
        </p:nvSpPr>
        <p:spPr>
          <a:xfrm>
            <a:off x="2209800" y="4655398"/>
            <a:ext cx="838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/>
              <a:t>社會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30E80764-F849-C840-B199-62A07C1F4B23}"/>
              </a:ext>
            </a:extLst>
          </p:cNvPr>
          <p:cNvSpPr txBox="1"/>
          <p:nvPr/>
        </p:nvSpPr>
        <p:spPr>
          <a:xfrm>
            <a:off x="5029200" y="2514600"/>
            <a:ext cx="3657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數位計算</a:t>
            </a:r>
            <a:r>
              <a:rPr kumimoji="1" lang="zh-TW" altLang="en-US" b="1" dirty="0"/>
              <a:t>和通信技術的發展和掌握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7DB42F7B-A4F5-2B4D-A1E5-857077578AB2}"/>
              </a:ext>
            </a:extLst>
          </p:cNvPr>
          <p:cNvSpPr txBox="1"/>
          <p:nvPr/>
        </p:nvSpPr>
        <p:spPr>
          <a:xfrm>
            <a:off x="3635829" y="4355068"/>
            <a:ext cx="50509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新技術為企業提供組織生產和交易業務的新方式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65CBB1DB-C05B-4649-BA5A-92B0D2B07272}"/>
              </a:ext>
            </a:extLst>
          </p:cNvPr>
          <p:cNvSpPr txBox="1"/>
          <p:nvPr/>
        </p:nvSpPr>
        <p:spPr>
          <a:xfrm>
            <a:off x="2057400" y="5562600"/>
            <a:ext cx="411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 smtClean="0"/>
              <a:t>智慧財產權，</a:t>
            </a:r>
            <a:r>
              <a:rPr kumimoji="1" lang="zh-TW" altLang="en-US" b="1" dirty="0"/>
              <a:t>個人隱私，公共福利政策</a:t>
            </a:r>
          </a:p>
        </p:txBody>
      </p:sp>
    </p:spTree>
    <p:extLst>
      <p:ext uri="{BB962C8B-B14F-4D97-AF65-F5344CB8AC3E}">
        <p14:creationId xmlns:p14="http://schemas.microsoft.com/office/powerpoint/2010/main" val="2067543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2971800" cy="3048000"/>
          </a:xfrm>
        </p:spPr>
        <p:txBody>
          <a:bodyPr/>
          <a:lstStyle/>
          <a:p>
            <a:r>
              <a:rPr lang="en-US" dirty="0"/>
              <a:t>Figure 1.11: The Internet and the Evolution of Corporate Computing</a:t>
            </a:r>
          </a:p>
        </p:txBody>
      </p:sp>
      <p:pic>
        <p:nvPicPr>
          <p:cNvPr id="6" name="Picture 5" descr="Figure 1.11: The Internet and the Evolution of Corporate Computing. Graphic  depicting six stages in the development of corporate computing: Mainframe Computers, Minicomputers, Personal Computers, Local Area Networks and Client/Server Computing, Enterprise-wide Computing, and Internet and Web Mobile Platform Cloud Computing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99" y="381000"/>
            <a:ext cx="4974474" cy="5715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3CF4351E-D575-3846-80E0-3FC4066AE7C0}"/>
              </a:ext>
            </a:extLst>
          </p:cNvPr>
          <p:cNvSpPr txBox="1"/>
          <p:nvPr/>
        </p:nvSpPr>
        <p:spPr>
          <a:xfrm>
            <a:off x="419595" y="3429000"/>
            <a:ext cx="2476005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/>
              <a:t>圖</a:t>
            </a:r>
            <a:r>
              <a:rPr kumimoji="1" lang="en-US" altLang="zh-TW" sz="2000" b="1" dirty="0"/>
              <a:t>1.11</a:t>
            </a:r>
            <a:r>
              <a:rPr kumimoji="1" lang="zh-TW" altLang="en-US" sz="2000" b="1" dirty="0"/>
              <a:t>：互聯網和企業計算的演變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6D9B1A2B-0613-1949-ABCC-6F9C16198754}"/>
              </a:ext>
            </a:extLst>
          </p:cNvPr>
          <p:cNvSpPr txBox="1"/>
          <p:nvPr/>
        </p:nvSpPr>
        <p:spPr>
          <a:xfrm>
            <a:off x="3733800" y="59323"/>
            <a:ext cx="127292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600" b="1" dirty="0"/>
              <a:t>計算機技術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E3D03EEC-D543-3B4E-9EF9-554996FAE496}"/>
              </a:ext>
            </a:extLst>
          </p:cNvPr>
          <p:cNvSpPr txBox="1"/>
          <p:nvPr/>
        </p:nvSpPr>
        <p:spPr>
          <a:xfrm>
            <a:off x="6781800" y="64639"/>
            <a:ext cx="10668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600" b="1" dirty="0"/>
              <a:t>商業應用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F60C88D7-B273-3C4D-A7E9-4E3DBD3CF6C0}"/>
              </a:ext>
            </a:extLst>
          </p:cNvPr>
          <p:cNvSpPr txBox="1"/>
          <p:nvPr/>
        </p:nvSpPr>
        <p:spPr>
          <a:xfrm>
            <a:off x="3657600" y="1143000"/>
            <a:ext cx="112230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400" b="1" dirty="0"/>
              <a:t>大型計算機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237FF5DD-D59A-0143-8D94-C9BA6A91E825}"/>
              </a:ext>
            </a:extLst>
          </p:cNvPr>
          <p:cNvSpPr txBox="1"/>
          <p:nvPr/>
        </p:nvSpPr>
        <p:spPr>
          <a:xfrm>
            <a:off x="3172649" y="1905000"/>
            <a:ext cx="112230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400" b="1" dirty="0"/>
              <a:t>小型</a:t>
            </a:r>
            <a:r>
              <a:rPr kumimoji="1" lang="zh-Hant" altLang="en-US" sz="1400" b="1" dirty="0"/>
              <a:t>主機</a:t>
            </a:r>
            <a:endParaRPr kumimoji="1" lang="zh-TW" altLang="en-US" sz="14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0E778B3F-B29C-C34F-A880-DDC8979F6877}"/>
              </a:ext>
            </a:extLst>
          </p:cNvPr>
          <p:cNvSpPr txBox="1"/>
          <p:nvPr/>
        </p:nvSpPr>
        <p:spPr>
          <a:xfrm>
            <a:off x="3657600" y="2597604"/>
            <a:ext cx="112230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Hant" altLang="en-US" sz="1400" b="1" dirty="0"/>
              <a:t>個人電腦 </a:t>
            </a:r>
            <a:endParaRPr kumimoji="1" lang="zh-TW" altLang="en-US" sz="14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FAA31AC7-DF3F-4B48-BB5F-2242B813F1AC}"/>
              </a:ext>
            </a:extLst>
          </p:cNvPr>
          <p:cNvSpPr txBox="1"/>
          <p:nvPr/>
        </p:nvSpPr>
        <p:spPr>
          <a:xfrm>
            <a:off x="3172648" y="3542236"/>
            <a:ext cx="112230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Hant" altLang="en-US" sz="1400" b="1" dirty="0"/>
              <a:t>區域網路</a:t>
            </a:r>
            <a:endParaRPr kumimoji="1" lang="zh-TW" altLang="en-US" sz="1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2E7414AF-21D1-CA49-A1DE-63CC70EE2B66}"/>
              </a:ext>
            </a:extLst>
          </p:cNvPr>
          <p:cNvSpPr txBox="1"/>
          <p:nvPr/>
        </p:nvSpPr>
        <p:spPr>
          <a:xfrm>
            <a:off x="3657600" y="4353606"/>
            <a:ext cx="15240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400" b="1" dirty="0"/>
              <a:t>企業範圍的計算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8640F7F4-BDB2-DB45-9FBD-49CD8AFB3DC9}"/>
              </a:ext>
            </a:extLst>
          </p:cNvPr>
          <p:cNvSpPr txBox="1"/>
          <p:nvPr/>
        </p:nvSpPr>
        <p:spPr>
          <a:xfrm>
            <a:off x="1657597" y="5394101"/>
            <a:ext cx="3124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Hant" altLang="en-US" sz="1400" b="1" dirty="0"/>
              <a:t>網際網路、</a:t>
            </a:r>
            <a:r>
              <a:rPr kumimoji="1" lang="zh-TW" altLang="en-US" sz="1400" b="1" dirty="0"/>
              <a:t>網絡移動平台</a:t>
            </a:r>
            <a:r>
              <a:rPr kumimoji="1" lang="zh-Hant" altLang="en-US" sz="1400" b="1" dirty="0"/>
              <a:t>、雲端計算</a:t>
            </a:r>
            <a:endParaRPr kumimoji="1" lang="zh-TW" altLang="en-US" sz="14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EF2D2FB-1712-6449-B212-CC646830A411}"/>
              </a:ext>
            </a:extLst>
          </p:cNvPr>
          <p:cNvSpPr txBox="1"/>
          <p:nvPr/>
        </p:nvSpPr>
        <p:spPr>
          <a:xfrm>
            <a:off x="7989148" y="762000"/>
            <a:ext cx="92625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800" b="1" dirty="0"/>
              <a:t>交易自動化</a:t>
            </a:r>
            <a:endParaRPr kumimoji="1" lang="en-US" altLang="zh-TW" sz="800" b="1" dirty="0"/>
          </a:p>
          <a:p>
            <a:pPr algn="ctr"/>
            <a:r>
              <a:rPr kumimoji="1" lang="zh-TW" altLang="en-US" sz="800" b="1" dirty="0"/>
              <a:t>工資表</a:t>
            </a:r>
            <a:endParaRPr kumimoji="1" lang="en-US" altLang="zh-TW" sz="800" b="1" dirty="0"/>
          </a:p>
          <a:p>
            <a:pPr algn="ctr"/>
            <a:r>
              <a:rPr kumimoji="1" lang="zh-TW" altLang="en-US" sz="800" b="1" dirty="0"/>
              <a:t>應收賬款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3D1B35D0-1F18-D742-81B8-BAD3AA12075C}"/>
              </a:ext>
            </a:extLst>
          </p:cNvPr>
          <p:cNvSpPr txBox="1"/>
          <p:nvPr/>
        </p:nvSpPr>
        <p:spPr>
          <a:xfrm>
            <a:off x="8164429" y="1580249"/>
            <a:ext cx="101616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00" b="1" dirty="0"/>
              <a:t>業務功能自動化</a:t>
            </a:r>
            <a:endParaRPr kumimoji="1" lang="en-US" altLang="zh-TW" sz="900" b="1" dirty="0"/>
          </a:p>
          <a:p>
            <a:pPr algn="ctr"/>
            <a:r>
              <a:rPr kumimoji="1" lang="zh-TW" altLang="en-US" sz="900" b="1" dirty="0"/>
              <a:t>營銷</a:t>
            </a:r>
            <a:endParaRPr kumimoji="1" lang="en-US" altLang="zh-TW" sz="900" b="1" dirty="0"/>
          </a:p>
          <a:p>
            <a:pPr algn="ctr"/>
            <a:r>
              <a:rPr kumimoji="1" lang="zh-TW" altLang="en-US" sz="900" b="1" dirty="0"/>
              <a:t>人力資源</a:t>
            </a:r>
            <a:endParaRPr kumimoji="1" lang="en-US" altLang="zh-TW" sz="900" b="1" dirty="0"/>
          </a:p>
          <a:p>
            <a:pPr algn="ctr"/>
            <a:r>
              <a:rPr kumimoji="1" lang="zh-TW" altLang="en-US" sz="900" b="1" dirty="0"/>
              <a:t>設計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368348D4-3769-8144-96A5-E979B474030A}"/>
              </a:ext>
            </a:extLst>
          </p:cNvPr>
          <p:cNvSpPr txBox="1"/>
          <p:nvPr/>
        </p:nvSpPr>
        <p:spPr>
          <a:xfrm>
            <a:off x="7807078" y="2286000"/>
            <a:ext cx="79019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00" b="1" dirty="0"/>
              <a:t>桌面自動化字處理</a:t>
            </a:r>
            <a:endParaRPr kumimoji="1" lang="en-US" altLang="zh-TW" sz="900" b="1" dirty="0"/>
          </a:p>
          <a:p>
            <a:pPr algn="ctr"/>
            <a:r>
              <a:rPr kumimoji="1" lang="zh-TW" altLang="en-US" sz="900" b="1" dirty="0"/>
              <a:t>電子表格</a:t>
            </a:r>
            <a:endParaRPr kumimoji="1" lang="en-US" altLang="zh-TW" sz="900" b="1" dirty="0"/>
          </a:p>
          <a:p>
            <a:pPr algn="ctr"/>
            <a:r>
              <a:rPr kumimoji="1" lang="zh-Hant" altLang="en-US" sz="900" b="1" dirty="0"/>
              <a:t>資料</a:t>
            </a:r>
            <a:r>
              <a:rPr kumimoji="1" lang="zh-TW" altLang="en-US" sz="900" b="1" dirty="0"/>
              <a:t>庫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6A2A7996-EC9A-0D43-BCD4-887421AE3747}"/>
              </a:ext>
            </a:extLst>
          </p:cNvPr>
          <p:cNvSpPr txBox="1"/>
          <p:nvPr/>
        </p:nvSpPr>
        <p:spPr>
          <a:xfrm>
            <a:off x="7924800" y="3048000"/>
            <a:ext cx="115261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00" b="1" dirty="0"/>
              <a:t>工作組自動化</a:t>
            </a:r>
            <a:endParaRPr kumimoji="1" lang="en-US" altLang="zh-TW" sz="900" b="1" dirty="0"/>
          </a:p>
          <a:p>
            <a:pPr algn="ctr"/>
            <a:r>
              <a:rPr kumimoji="1" lang="zh-TW" altLang="en-US" sz="900" b="1" dirty="0"/>
              <a:t>文件共享</a:t>
            </a:r>
            <a:endParaRPr kumimoji="1" lang="en-US" altLang="zh-TW" sz="900" b="1" dirty="0"/>
          </a:p>
          <a:p>
            <a:pPr algn="ctr"/>
            <a:r>
              <a:rPr kumimoji="1" lang="zh-TW" altLang="en-US" sz="900" b="1" dirty="0"/>
              <a:t>項目管理</a:t>
            </a:r>
            <a:endParaRPr kumimoji="1" lang="en-US" altLang="zh-TW" sz="900" b="1" dirty="0"/>
          </a:p>
          <a:p>
            <a:pPr algn="ctr"/>
            <a:r>
              <a:rPr kumimoji="1" lang="zh-TW" altLang="en-US" sz="900" b="1" dirty="0"/>
              <a:t>消息傳遞電子郵件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0B00E49A-0F22-D749-AA0A-A9F8298AC983}"/>
              </a:ext>
            </a:extLst>
          </p:cNvPr>
          <p:cNvSpPr txBox="1"/>
          <p:nvPr/>
        </p:nvSpPr>
        <p:spPr>
          <a:xfrm>
            <a:off x="7978967" y="5509089"/>
            <a:ext cx="118452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00" b="1" dirty="0"/>
              <a:t>企業範圍的自動化</a:t>
            </a:r>
            <a:endParaRPr kumimoji="1" lang="en-US" altLang="zh-TW" sz="900" b="1" dirty="0"/>
          </a:p>
          <a:p>
            <a:pPr algn="ctr"/>
            <a:r>
              <a:rPr kumimoji="1" lang="zh-TW" altLang="en-US" sz="900" b="1" dirty="0"/>
              <a:t>資源規劃系統</a:t>
            </a:r>
            <a:endParaRPr kumimoji="1" lang="en-US" altLang="zh-TW" sz="900" b="1" dirty="0"/>
          </a:p>
          <a:p>
            <a:pPr algn="ctr"/>
            <a:r>
              <a:rPr kumimoji="1" lang="zh-TW" altLang="en-US" sz="900" b="1" dirty="0"/>
              <a:t>綜合金融製造系統</a:t>
            </a:r>
            <a:endParaRPr kumimoji="1" lang="en-US" altLang="zh-TW" sz="900" b="1" dirty="0"/>
          </a:p>
          <a:p>
            <a:pPr algn="ctr"/>
            <a:r>
              <a:rPr kumimoji="1" lang="zh-TW" altLang="en-US" sz="900" b="1" dirty="0"/>
              <a:t>人力資源規劃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C24592BD-4843-F246-96C8-2B829E20A180}"/>
              </a:ext>
            </a:extLst>
          </p:cNvPr>
          <p:cNvSpPr txBox="1"/>
          <p:nvPr/>
        </p:nvSpPr>
        <p:spPr>
          <a:xfrm>
            <a:off x="6753985" y="5509089"/>
            <a:ext cx="1189552" cy="7848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00" b="1" dirty="0"/>
              <a:t>工業系統自動化</a:t>
            </a:r>
            <a:endParaRPr kumimoji="1" lang="en-US" altLang="zh-TW" sz="900" b="1" dirty="0"/>
          </a:p>
          <a:p>
            <a:pPr algn="ctr"/>
            <a:r>
              <a:rPr kumimoji="1" lang="zh-TW" altLang="en-US" sz="900" b="1" dirty="0"/>
              <a:t>供應鏈管理</a:t>
            </a:r>
            <a:endParaRPr kumimoji="1" lang="en-US" altLang="zh-TW" sz="900" b="1" dirty="0"/>
          </a:p>
          <a:p>
            <a:pPr algn="ctr"/>
            <a:r>
              <a:rPr kumimoji="1" lang="zh-TW" altLang="en-US" sz="900" b="1" dirty="0"/>
              <a:t>客戶關係管理</a:t>
            </a:r>
            <a:endParaRPr kumimoji="1" lang="en-US" altLang="zh-TW" sz="900" b="1" dirty="0"/>
          </a:p>
          <a:p>
            <a:pPr algn="ctr"/>
            <a:r>
              <a:rPr kumimoji="1" lang="zh-TW" altLang="en-US" sz="900" b="1" dirty="0"/>
              <a:t>渠道管理系統</a:t>
            </a:r>
            <a:endParaRPr kumimoji="1" lang="en-US" altLang="zh-TW" sz="900" b="1" dirty="0"/>
          </a:p>
          <a:p>
            <a:pPr algn="ctr"/>
            <a:r>
              <a:rPr kumimoji="1" lang="zh-TW" altLang="en-US" sz="900" b="1" dirty="0"/>
              <a:t>網絡和雲服務</a:t>
            </a:r>
          </a:p>
        </p:txBody>
      </p:sp>
      <p:cxnSp>
        <p:nvCxnSpPr>
          <p:cNvPr id="4" name="肘形接點 3">
            <a:extLst>
              <a:ext uri="{FF2B5EF4-FFF2-40B4-BE49-F238E27FC236}">
                <a16:creationId xmlns:a16="http://schemas.microsoft.com/office/drawing/2014/main" xmlns="" id="{AB6E8DBC-4922-8B45-BDDE-EA981099186E}"/>
              </a:ext>
            </a:extLst>
          </p:cNvPr>
          <p:cNvCxnSpPr>
            <a:endCxn id="20" idx="0"/>
          </p:cNvCxnSpPr>
          <p:nvPr/>
        </p:nvCxnSpPr>
        <p:spPr>
          <a:xfrm rot="16200000" flipH="1">
            <a:off x="7890807" y="4828667"/>
            <a:ext cx="1241889" cy="118954"/>
          </a:xfrm>
          <a:prstGeom prst="bentConnector3">
            <a:avLst>
              <a:gd name="adj1" fmla="val 4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56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on Society: Facebook and the Age of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Class discussion:</a:t>
            </a:r>
          </a:p>
          <a:p>
            <a:pPr lvl="1"/>
            <a:r>
              <a:rPr lang="en-US" altLang="en-US" sz="2400" dirty="0"/>
              <a:t>Why are social network sites interested in collecting user information?</a:t>
            </a:r>
          </a:p>
          <a:p>
            <a:pPr lvl="1"/>
            <a:r>
              <a:rPr lang="en-US" altLang="en-US" sz="2400" dirty="0"/>
              <a:t>What types of privacy invasion are described in the case? Which is the most privacy-invading, and why?</a:t>
            </a:r>
          </a:p>
          <a:p>
            <a:pPr lvl="1"/>
            <a:r>
              <a:rPr lang="en-US" altLang="en-US" sz="2400" dirty="0"/>
              <a:t>Is e-commerce any different than traditional markets with respect to privacy? Don’</a:t>
            </a:r>
            <a:r>
              <a:rPr lang="en-US" altLang="ja-JP" sz="2400" dirty="0"/>
              <a:t>t merchants always want to know their customer?</a:t>
            </a:r>
          </a:p>
          <a:p>
            <a:pPr lvl="1"/>
            <a:r>
              <a:rPr lang="en-US" altLang="en-US" sz="2400" dirty="0"/>
              <a:t>How do you protect your privacy on the Web?</a:t>
            </a:r>
          </a:p>
          <a:p>
            <a:pPr lvl="2"/>
            <a:endParaRPr lang="en-US" sz="1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F750D930-C5DC-384F-8CD4-A0A781F5B47E}"/>
              </a:ext>
            </a:extLst>
          </p:cNvPr>
          <p:cNvSpPr txBox="1"/>
          <p:nvPr/>
        </p:nvSpPr>
        <p:spPr>
          <a:xfrm>
            <a:off x="1981200" y="856261"/>
            <a:ext cx="45720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/>
              <a:t>對社會的見解：</a:t>
            </a:r>
            <a:r>
              <a:rPr kumimoji="1" lang="en-US" altLang="zh-Hant" sz="2000" b="1" dirty="0"/>
              <a:t>Facebook</a:t>
            </a:r>
            <a:r>
              <a:rPr kumimoji="1" lang="zh-TW" altLang="en-US" sz="2000" b="1" dirty="0"/>
              <a:t>和隱私時代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E3482637-1372-5D49-BD1D-40ABB8B9F181}"/>
              </a:ext>
            </a:extLst>
          </p:cNvPr>
          <p:cNvSpPr txBox="1"/>
          <p:nvPr/>
        </p:nvSpPr>
        <p:spPr>
          <a:xfrm>
            <a:off x="3886200" y="1657290"/>
            <a:ext cx="15240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/>
              <a:t>課堂討論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12C9FF8F-3E4D-7344-8021-C697C9FFFB89}"/>
              </a:ext>
            </a:extLst>
          </p:cNvPr>
          <p:cNvSpPr txBox="1"/>
          <p:nvPr/>
        </p:nvSpPr>
        <p:spPr>
          <a:xfrm>
            <a:off x="3587338" y="2514600"/>
            <a:ext cx="411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為什麼社交網站有興趣收集用戶信息？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182D72E4-6BDD-C14F-A178-EAA19D930C0A}"/>
              </a:ext>
            </a:extLst>
          </p:cNvPr>
          <p:cNvSpPr txBox="1"/>
          <p:nvPr/>
        </p:nvSpPr>
        <p:spPr>
          <a:xfrm>
            <a:off x="1143000" y="5849072"/>
            <a:ext cx="3810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案件中描述了哪些類型的隱私入侵？ 哪個是隱私侵犯最多的，為什麼？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B0F77861-A1AF-474A-825B-FAACAAB75B87}"/>
              </a:ext>
            </a:extLst>
          </p:cNvPr>
          <p:cNvSpPr txBox="1"/>
          <p:nvPr/>
        </p:nvSpPr>
        <p:spPr>
          <a:xfrm>
            <a:off x="4953000" y="5310609"/>
            <a:ext cx="4267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電子商務在隱私方面與傳統市場有什麼不同？ </a:t>
            </a:r>
            <a:r>
              <a:rPr kumimoji="1" lang="zh-TW" altLang="en-US" b="1" dirty="0"/>
              <a:t>商家</a:t>
            </a:r>
            <a:r>
              <a:rPr kumimoji="1" lang="zh-TW" altLang="en-US" b="1" dirty="0" smtClean="0"/>
              <a:t>不會總是</a:t>
            </a:r>
            <a:r>
              <a:rPr kumimoji="1" lang="zh-TW" altLang="en-US" b="1" dirty="0"/>
              <a:t>想知道他們的客戶？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F29F81A2-C0BE-1A44-AD8E-E956F82727D7}"/>
              </a:ext>
            </a:extLst>
          </p:cNvPr>
          <p:cNvSpPr txBox="1"/>
          <p:nvPr/>
        </p:nvSpPr>
        <p:spPr>
          <a:xfrm>
            <a:off x="1143000" y="5334000"/>
            <a:ext cx="3276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你如何保護你的網絡隱私？</a:t>
            </a:r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xmlns="" id="{7E5F669C-3AEF-0049-BC67-9F5A8DFE008C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-644286" y="4384952"/>
            <a:ext cx="3003070" cy="5715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xmlns="" id="{C3AB7C8A-0B01-9E40-AB39-2AE188B50438}"/>
              </a:ext>
            </a:extLst>
          </p:cNvPr>
          <p:cNvCxnSpPr/>
          <p:nvPr/>
        </p:nvCxnSpPr>
        <p:spPr>
          <a:xfrm>
            <a:off x="571498" y="3169167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xmlns="" id="{91859C8C-BDC6-FB40-86A1-B17AFF96AA6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419600" y="4670702"/>
            <a:ext cx="2667000" cy="6399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47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Disciplines Concerned with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Technical</a:t>
            </a:r>
          </a:p>
          <a:p>
            <a:pPr lvl="1"/>
            <a:r>
              <a:rPr lang="en-US" sz="2800" dirty="0"/>
              <a:t>Computer science, management science, information systems</a:t>
            </a:r>
          </a:p>
          <a:p>
            <a:r>
              <a:rPr lang="en-US" sz="3600" dirty="0"/>
              <a:t>Behavioral</a:t>
            </a:r>
          </a:p>
          <a:p>
            <a:pPr lvl="1"/>
            <a:r>
              <a:rPr lang="en-US" sz="2800" dirty="0"/>
              <a:t>Information systems research, economics, marketing, management, finance/accounting, sociology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EF017740-276D-3B4E-9B76-2F63F421AA09}"/>
              </a:ext>
            </a:extLst>
          </p:cNvPr>
          <p:cNvSpPr txBox="1"/>
          <p:nvPr/>
        </p:nvSpPr>
        <p:spPr>
          <a:xfrm>
            <a:off x="2667000" y="856261"/>
            <a:ext cx="28194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/>
              <a:t>與技術有關的學術學科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D4FC041F-8758-3E44-8DFC-FE1B76A6BF03}"/>
              </a:ext>
            </a:extLst>
          </p:cNvPr>
          <p:cNvSpPr txBox="1"/>
          <p:nvPr/>
        </p:nvSpPr>
        <p:spPr>
          <a:xfrm>
            <a:off x="2667000" y="1657290"/>
            <a:ext cx="7620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/>
              <a:t>技術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36C009A-8A3F-574A-9329-BF151489040E}"/>
              </a:ext>
            </a:extLst>
          </p:cNvPr>
          <p:cNvSpPr txBox="1"/>
          <p:nvPr/>
        </p:nvSpPr>
        <p:spPr>
          <a:xfrm>
            <a:off x="2971800" y="3352800"/>
            <a:ext cx="10668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/>
              <a:t>行為的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A4604434-5CFA-9846-8F18-9B5E2A38ED54}"/>
              </a:ext>
            </a:extLst>
          </p:cNvPr>
          <p:cNvSpPr txBox="1"/>
          <p:nvPr/>
        </p:nvSpPr>
        <p:spPr>
          <a:xfrm>
            <a:off x="4419600" y="2675810"/>
            <a:ext cx="3733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計算機科學，管理科學，信息系統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55D508D9-172C-B746-BC4A-81613F8307A5}"/>
              </a:ext>
            </a:extLst>
          </p:cNvPr>
          <p:cNvSpPr txBox="1"/>
          <p:nvPr/>
        </p:nvSpPr>
        <p:spPr>
          <a:xfrm>
            <a:off x="2743200" y="4797742"/>
            <a:ext cx="6477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/>
              <a:t>信息系統研究，經濟學，市場營銷，管理，財務</a:t>
            </a:r>
            <a:r>
              <a:rPr kumimoji="1" lang="en-US" altLang="zh-TW" b="1" dirty="0"/>
              <a:t>/</a:t>
            </a:r>
            <a:r>
              <a:rPr kumimoji="1" lang="zh-TW" altLang="en-US" b="1" dirty="0"/>
              <a:t>會計，社會學</a:t>
            </a:r>
          </a:p>
        </p:txBody>
      </p:sp>
    </p:spTree>
    <p:extLst>
      <p:ext uri="{BB962C8B-B14F-4D97-AF65-F5344CB8AC3E}">
        <p14:creationId xmlns:p14="http://schemas.microsoft.com/office/powerpoint/2010/main" val="173035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arning Objectives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</a:t>
            </a:r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Learning Objective Lis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b="1" dirty="0">
                <a:solidFill>
                  <a:srgbClr val="007FA3"/>
                </a:solidFill>
              </a:rPr>
              <a:t>1.1</a:t>
            </a:r>
            <a:r>
              <a:rPr lang="en-US" dirty="0"/>
              <a:t> </a:t>
            </a:r>
            <a:r>
              <a:rPr lang="en-US" dirty="0" smtClean="0"/>
              <a:t>Understand why it is important to study e-commerce.</a:t>
            </a:r>
            <a:endParaRPr lang="en-US" dirty="0"/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rgbClr val="007FA3"/>
                </a:solidFill>
              </a:rPr>
              <a:t>1.2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Define e-commerce, understand how e-commerce differs from e-business, identify the primary technological building blocks underlying e-commerce, and recognize major current themes in e-commerce.</a:t>
            </a:r>
            <a:endParaRPr lang="en-US" dirty="0"/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rgbClr val="007FA3"/>
                </a:solidFill>
              </a:rPr>
              <a:t>1.3</a:t>
            </a:r>
            <a:r>
              <a:rPr lang="en-US" dirty="0"/>
              <a:t> </a:t>
            </a:r>
            <a:r>
              <a:rPr lang="en-US" dirty="0" smtClean="0"/>
              <a:t>Identify and describe the unique features of e-commerce technology and discuss their business significance.</a:t>
            </a:r>
            <a:endParaRPr lang="en-US" dirty="0"/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rgbClr val="007FA3"/>
                </a:solidFill>
              </a:rPr>
              <a:t>1.4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Describe the major types of e-commerce.</a:t>
            </a:r>
            <a:endParaRPr lang="en-US" dirty="0"/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rgbClr val="007FA3"/>
                </a:solidFill>
              </a:rPr>
              <a:t>1.5</a:t>
            </a:r>
            <a:r>
              <a:rPr lang="en-US" dirty="0"/>
              <a:t> </a:t>
            </a:r>
            <a:r>
              <a:rPr lang="en-US" dirty="0" smtClean="0"/>
              <a:t>Understand the evolution of e-commerce from its early years to today.</a:t>
            </a:r>
          </a:p>
          <a:p>
            <a:pPr>
              <a:buClr>
                <a:schemeClr val="bg1"/>
              </a:buClr>
            </a:pPr>
            <a:r>
              <a:rPr lang="en-US" b="1" dirty="0" smtClean="0">
                <a:solidFill>
                  <a:srgbClr val="007FA3"/>
                </a:solidFill>
              </a:rPr>
              <a:t>1.6</a:t>
            </a:r>
            <a:r>
              <a:rPr lang="en-US" dirty="0" smtClean="0"/>
              <a:t> Describe the major themes underlying the study of e-commerce.</a:t>
            </a:r>
          </a:p>
          <a:p>
            <a:pPr>
              <a:buClr>
                <a:schemeClr val="bg1"/>
              </a:buClr>
            </a:pPr>
            <a:r>
              <a:rPr lang="en-US" b="1" dirty="0" smtClean="0">
                <a:solidFill>
                  <a:srgbClr val="007FA3"/>
                </a:solidFill>
              </a:rPr>
              <a:t>1.7</a:t>
            </a:r>
            <a:r>
              <a:rPr lang="en-US" dirty="0" smtClean="0"/>
              <a:t> Identify the major academic disciplines contributing to e-commerce.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3400" y="1828800"/>
            <a:ext cx="2492990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了解為什麼研究電子商務很重要。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2925" y="4724400"/>
            <a:ext cx="233910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描述電子商務研究的主要主題。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42925" y="4267200"/>
            <a:ext cx="2646878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了解電子商務從早期到今天的演變。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42925" y="5181600"/>
            <a:ext cx="233910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確定促進電子商務的主要學科。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3400" y="3837801"/>
            <a:ext cx="2031325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描述電子商務的主要類型。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3400" y="3429000"/>
            <a:ext cx="4339650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識別並描述電子商務技術的獨特功能，並討論其商業重要性。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2925" y="2743200"/>
            <a:ext cx="8802410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定義電子商務，了解電子</a:t>
            </a:r>
            <a:r>
              <a:rPr lang="zh-TW" altLang="en-US" sz="1200" dirty="0" smtClean="0">
                <a:latin typeface="+mj-ea"/>
                <a:ea typeface="+mj-ea"/>
              </a:rPr>
              <a:t>商業與</a:t>
            </a:r>
            <a:r>
              <a:rPr lang="zh-TW" altLang="en-US" sz="1200" dirty="0">
                <a:latin typeface="+mj-ea"/>
                <a:ea typeface="+mj-ea"/>
              </a:rPr>
              <a:t>電子商務的不同之處，確定電子商務背後的主要技術基礎，並認識電子商務中當前主要的主題。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67200" y="914400"/>
            <a:ext cx="80021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學習目標</a:t>
            </a:r>
          </a:p>
        </p:txBody>
      </p:sp>
    </p:spTree>
    <p:extLst>
      <p:ext uri="{BB962C8B-B14F-4D97-AF65-F5344CB8AC3E}">
        <p14:creationId xmlns:p14="http://schemas.microsoft.com/office/powerpoint/2010/main" val="42608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Uber: The New Face of E-commerce?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Discussion</a:t>
            </a:r>
          </a:p>
          <a:p>
            <a:pPr lvl="1"/>
            <a:r>
              <a:rPr lang="en-US" dirty="0" smtClean="0"/>
              <a:t>Have you used Uber or any other on-demand service companies? </a:t>
            </a:r>
          </a:p>
          <a:p>
            <a:pPr lvl="1"/>
            <a:r>
              <a:rPr lang="en-US" dirty="0" smtClean="0"/>
              <a:t>What is the appeal of these companies for users and providers?</a:t>
            </a:r>
          </a:p>
          <a:p>
            <a:pPr lvl="1"/>
            <a:r>
              <a:rPr lang="en-US" dirty="0" smtClean="0"/>
              <a:t>Are there any negative consequences to the increased use of on-demand services like Uber and Airbnb?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1219200"/>
            <a:ext cx="2079415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+mj-ea"/>
                <a:ea typeface="+mj-ea"/>
              </a:rPr>
              <a:t>Uber</a:t>
            </a:r>
            <a:r>
              <a:rPr lang="zh-TW" altLang="en-US" sz="1200" dirty="0" smtClean="0">
                <a:latin typeface="+mj-ea"/>
                <a:ea typeface="+mj-ea"/>
              </a:rPr>
              <a:t>：</a:t>
            </a:r>
            <a:r>
              <a:rPr lang="zh-TW" altLang="en-US" sz="1200" dirty="0">
                <a:latin typeface="+mj-ea"/>
                <a:ea typeface="+mj-ea"/>
              </a:rPr>
              <a:t>電子商務的新面貌？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42999" y="4371201"/>
            <a:ext cx="3958135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是否會增加使用</a:t>
            </a:r>
            <a:r>
              <a:rPr lang="en-US" altLang="zh-TW" sz="1200" dirty="0" err="1">
                <a:latin typeface="+mj-ea"/>
                <a:ea typeface="+mj-ea"/>
              </a:rPr>
              <a:t>Uber</a:t>
            </a:r>
            <a:r>
              <a:rPr lang="zh-TW" altLang="en-US" sz="1200" dirty="0">
                <a:latin typeface="+mj-ea"/>
                <a:ea typeface="+mj-ea"/>
              </a:rPr>
              <a:t>和</a:t>
            </a:r>
            <a:r>
              <a:rPr lang="en-US" altLang="zh-TW" sz="1200" dirty="0" err="1">
                <a:latin typeface="+mj-ea"/>
                <a:ea typeface="+mj-ea"/>
              </a:rPr>
              <a:t>Airbnb</a:t>
            </a:r>
            <a:r>
              <a:rPr lang="zh-TW" altLang="en-US" sz="1200" dirty="0">
                <a:latin typeface="+mj-ea"/>
                <a:ea typeface="+mj-ea"/>
              </a:rPr>
              <a:t>等按需服務的負面影響？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43000" y="3962400"/>
            <a:ext cx="2954655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這些公司對用戶和提供商有什麼吸引力？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43000" y="3552825"/>
            <a:ext cx="331052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您是否使用過</a:t>
            </a:r>
            <a:r>
              <a:rPr lang="en-US" altLang="zh-TW" sz="1200" dirty="0" err="1">
                <a:latin typeface="+mj-ea"/>
                <a:ea typeface="+mj-ea"/>
              </a:rPr>
              <a:t>Uber</a:t>
            </a:r>
            <a:r>
              <a:rPr lang="zh-TW" altLang="en-US" sz="1200" dirty="0">
                <a:latin typeface="+mj-ea"/>
                <a:ea typeface="+mj-ea"/>
              </a:rPr>
              <a:t>或任何其他按需服務公司？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57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Thirty Seconds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20 years of e-commerce</a:t>
            </a:r>
          </a:p>
          <a:p>
            <a:pPr lvl="1"/>
            <a:r>
              <a:rPr lang="en-US" dirty="0" smtClean="0"/>
              <a:t>Just the beginning</a:t>
            </a:r>
          </a:p>
          <a:p>
            <a:pPr lvl="1"/>
            <a:r>
              <a:rPr lang="en-US" dirty="0" smtClean="0"/>
              <a:t>Rapid growth and change</a:t>
            </a:r>
          </a:p>
          <a:p>
            <a:r>
              <a:rPr lang="en-US" dirty="0" smtClean="0"/>
              <a:t>Technologies evolve at exponential rates</a:t>
            </a:r>
          </a:p>
          <a:p>
            <a:pPr lvl="1"/>
            <a:r>
              <a:rPr lang="en-US" dirty="0" smtClean="0"/>
              <a:t>Disruptive business change</a:t>
            </a:r>
          </a:p>
          <a:p>
            <a:pPr lvl="1"/>
            <a:r>
              <a:rPr lang="en-US" dirty="0" smtClean="0"/>
              <a:t>New opportunities</a:t>
            </a:r>
          </a:p>
          <a:p>
            <a:r>
              <a:rPr lang="en-US" dirty="0" smtClean="0"/>
              <a:t>Why study e-commerce</a:t>
            </a:r>
          </a:p>
          <a:p>
            <a:pPr lvl="1"/>
            <a:r>
              <a:rPr lang="en-US" dirty="0" smtClean="0"/>
              <a:t>Understand opportunities and risks</a:t>
            </a:r>
          </a:p>
          <a:p>
            <a:pPr lvl="1"/>
            <a:r>
              <a:rPr lang="en-US" dirty="0" smtClean="0"/>
              <a:t>Analyze e-commerce ideas, models, issues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72200" y="5257800"/>
            <a:ext cx="2492990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分析電子商務的想法，模型和問題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188833" y="4876800"/>
            <a:ext cx="1261884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了解機會和風險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5800" y="4676001"/>
            <a:ext cx="172354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為什麼要學習電子商務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14581" y="3886200"/>
            <a:ext cx="80021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新的機會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375428" y="3533001"/>
            <a:ext cx="141577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顛覆性的業務變化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5325" y="3276600"/>
            <a:ext cx="1569660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技術以指數速率發展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48316" y="2534424"/>
            <a:ext cx="1261884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快速增長和變化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4581" y="2161401"/>
            <a:ext cx="80021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只是開始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5800" y="1905000"/>
            <a:ext cx="1441420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前</a:t>
            </a:r>
            <a:r>
              <a:rPr lang="en-US" altLang="zh-TW" sz="1200" dirty="0">
                <a:latin typeface="+mj-ea"/>
                <a:ea typeface="+mj-ea"/>
              </a:rPr>
              <a:t>20</a:t>
            </a:r>
            <a:r>
              <a:rPr lang="zh-TW" altLang="en-US" sz="1200" dirty="0">
                <a:latin typeface="+mj-ea"/>
                <a:ea typeface="+mj-ea"/>
              </a:rPr>
              <a:t>年的電子商務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7200" y="1247000"/>
            <a:ext cx="80021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前三十秒</a:t>
            </a:r>
          </a:p>
        </p:txBody>
      </p:sp>
    </p:spTree>
    <p:extLst>
      <p:ext uri="{BB962C8B-B14F-4D97-AF65-F5344CB8AC3E}">
        <p14:creationId xmlns:p14="http://schemas.microsoft.com/office/powerpoint/2010/main" val="9795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Use of Internet to transact business</a:t>
            </a:r>
          </a:p>
          <a:p>
            <a:pPr lvl="1"/>
            <a:r>
              <a:rPr lang="en-US" sz="2800" dirty="0" smtClean="0"/>
              <a:t>Includes Web, mobile browsers and apps</a:t>
            </a:r>
          </a:p>
          <a:p>
            <a:r>
              <a:rPr lang="en-US" sz="3600" dirty="0" smtClean="0"/>
              <a:t>More formally:</a:t>
            </a:r>
          </a:p>
          <a:p>
            <a:pPr lvl="1"/>
            <a:r>
              <a:rPr lang="en-US" sz="2800" dirty="0" smtClean="0"/>
              <a:t>Digitally enabled commercial transactions between and among organizations and individuals</a:t>
            </a:r>
            <a:endParaRPr 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895600" y="4419600"/>
            <a:ext cx="2800767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數位化</a:t>
            </a:r>
            <a:r>
              <a:rPr lang="zh-TW" altLang="en-US" sz="1200" dirty="0">
                <a:latin typeface="+mj-ea"/>
                <a:ea typeface="+mj-ea"/>
              </a:rPr>
              <a:t>支持組織和個人之間的商業交易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23781" y="3276600"/>
            <a:ext cx="80021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更正式的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81600" y="2700724"/>
            <a:ext cx="251947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包括</a:t>
            </a:r>
            <a:r>
              <a:rPr lang="en-US" altLang="zh-TW" sz="1200" dirty="0">
                <a:latin typeface="+mj-ea"/>
                <a:ea typeface="+mj-ea"/>
              </a:rPr>
              <a:t>Web</a:t>
            </a:r>
            <a:r>
              <a:rPr lang="zh-TW" altLang="en-US" sz="1200" dirty="0">
                <a:latin typeface="+mj-ea"/>
                <a:ea typeface="+mj-ea"/>
              </a:rPr>
              <a:t>，移動瀏覽器和應用程序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16340" y="2057400"/>
            <a:ext cx="1569660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利用互聯網處理業務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9578" y="1247001"/>
            <a:ext cx="1107996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電子商務簡介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66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Difference Between E-commerce and E-business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 dirty="0"/>
              <a:t>E-business:</a:t>
            </a:r>
          </a:p>
          <a:p>
            <a:pPr lvl="1">
              <a:defRPr/>
            </a:pPr>
            <a:r>
              <a:rPr lang="en-US" altLang="en-US" sz="2800" dirty="0"/>
              <a:t>Digital enabling of transactions and processes within a firm, involving information systems under firm</a:t>
            </a:r>
            <a:r>
              <a:rPr lang="ja-JP" altLang="en-US" sz="2800" dirty="0"/>
              <a:t>’</a:t>
            </a:r>
            <a:r>
              <a:rPr lang="en-US" altLang="ja-JP" sz="2800" dirty="0"/>
              <a:t>s control</a:t>
            </a:r>
          </a:p>
          <a:p>
            <a:pPr lvl="1">
              <a:defRPr/>
            </a:pPr>
            <a:r>
              <a:rPr lang="en-US" altLang="en-US" sz="2800" dirty="0"/>
              <a:t>Does not include commercial transactions involving an exchange of value across organizational boundaries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37833" y="4876800"/>
            <a:ext cx="2800767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不包括跨組織邊界交換價值的商業交易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43400" y="3161526"/>
            <a:ext cx="4339650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數位化</a:t>
            </a:r>
            <a:r>
              <a:rPr lang="zh-TW" altLang="en-US" sz="1200" dirty="0">
                <a:latin typeface="+mj-ea"/>
                <a:ea typeface="+mj-ea"/>
              </a:rPr>
              <a:t>支持公司內的交易和流程，涉及公司控制下的信息系統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23781" y="2057400"/>
            <a:ext cx="80021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電子</a:t>
            </a:r>
            <a:r>
              <a:rPr lang="zh-TW" altLang="en-US" sz="1200" dirty="0" smtClean="0"/>
              <a:t>商</a:t>
            </a:r>
            <a:r>
              <a:rPr lang="zh-TW" altLang="en-US" sz="1200" dirty="0">
                <a:latin typeface="+mj-ea"/>
              </a:rPr>
              <a:t>業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7200" y="1247001"/>
            <a:ext cx="2031325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電子商務與電子</a:t>
            </a:r>
            <a:r>
              <a:rPr lang="zh-TW" altLang="en-US" sz="1200" dirty="0" smtClean="0">
                <a:latin typeface="+mj-ea"/>
                <a:ea typeface="+mj-ea"/>
              </a:rPr>
              <a:t>商業的</a:t>
            </a:r>
            <a:r>
              <a:rPr lang="zh-TW" altLang="en-US" sz="1200" dirty="0">
                <a:latin typeface="+mj-ea"/>
                <a:ea typeface="+mj-ea"/>
              </a:rPr>
              <a:t>區別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5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Technological Building Blocks Underlying E-commerce</a:t>
            </a:r>
            <a:endParaRPr lang="en-US" sz="1200" b="0" dirty="0">
              <a:solidFill>
                <a:schemeClr val="tx1"/>
              </a:solidFill>
              <a:latin typeface="+mj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600200"/>
            <a:ext cx="8229600" cy="4525963"/>
          </a:xfrm>
          <a:noFill/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3200" dirty="0" smtClean="0"/>
              <a:t>Internet</a:t>
            </a:r>
            <a:endParaRPr lang="en-US" sz="1200" dirty="0" smtClean="0">
              <a:latin typeface="+mj-ea"/>
              <a:ea typeface="+mj-ea"/>
            </a:endParaRPr>
          </a:p>
          <a:p>
            <a:r>
              <a:rPr lang="en-US" sz="3200" dirty="0" smtClean="0"/>
              <a:t>World Wide Web</a:t>
            </a:r>
            <a:r>
              <a:rPr lang="zh-TW" altLang="en-US" sz="3200" dirty="0" smtClean="0"/>
              <a:t> </a:t>
            </a:r>
            <a:endParaRPr lang="en-US" sz="2000" dirty="0" smtClean="0"/>
          </a:p>
          <a:p>
            <a:pPr lvl="1"/>
            <a:r>
              <a:rPr lang="en-US" sz="2400" dirty="0" smtClean="0"/>
              <a:t>HTML</a:t>
            </a:r>
            <a:r>
              <a:rPr lang="zh-TW" altLang="en-US" sz="2400" dirty="0" smtClean="0"/>
              <a:t> </a:t>
            </a:r>
            <a:endParaRPr lang="en-US" dirty="0" smtClean="0"/>
          </a:p>
          <a:p>
            <a:pPr lvl="1"/>
            <a:r>
              <a:rPr lang="en-US" sz="2400" dirty="0" smtClean="0"/>
              <a:t>Deep Web vs. “surface” Web</a:t>
            </a:r>
            <a:r>
              <a:rPr lang="zh-TW" altLang="en-US" sz="2400" dirty="0" smtClean="0"/>
              <a:t> </a:t>
            </a:r>
            <a:endParaRPr lang="en-US" dirty="0" smtClean="0"/>
          </a:p>
          <a:p>
            <a:r>
              <a:rPr lang="en-US" sz="3200" dirty="0" smtClean="0"/>
              <a:t>Mobile platform</a:t>
            </a:r>
            <a:r>
              <a:rPr lang="zh-TW" altLang="en-US" sz="3200" dirty="0" smtClean="0"/>
              <a:t> </a:t>
            </a:r>
            <a:endParaRPr lang="en-US" sz="2000" dirty="0"/>
          </a:p>
          <a:p>
            <a:pPr lvl="1"/>
            <a:r>
              <a:rPr lang="en-US" sz="2400" dirty="0" smtClean="0"/>
              <a:t>Mobile apps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57400" y="1780818"/>
            <a:ext cx="80021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</a:rPr>
              <a:t>網際網路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95600" y="914400"/>
            <a:ext cx="2185214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</a:rPr>
              <a:t>科技建置阻礙內在的電子商務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81600" y="3276600"/>
            <a:ext cx="1569660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</a:rPr>
              <a:t>深</a:t>
            </a:r>
            <a:r>
              <a:rPr lang="zh-TW" altLang="en-US" sz="1200" dirty="0" smtClean="0">
                <a:latin typeface="+mj-ea"/>
              </a:rPr>
              <a:t>層網路和表層網路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09800" y="2819400"/>
            <a:ext cx="1261884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</a:rPr>
              <a:t>超</a:t>
            </a:r>
            <a:r>
              <a:rPr lang="zh-TW" altLang="en-US" sz="1200" dirty="0" smtClean="0">
                <a:latin typeface="+mj-ea"/>
              </a:rPr>
              <a:t>文字標示語言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88207" y="2362617"/>
            <a:ext cx="1107996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全球資訊網路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657600" y="3962400"/>
            <a:ext cx="80021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手機平台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048000" y="4495800"/>
            <a:ext cx="1107996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手機應用程式</a:t>
            </a:r>
          </a:p>
        </p:txBody>
      </p:sp>
    </p:spTree>
    <p:extLst>
      <p:ext uri="{BB962C8B-B14F-4D97-AF65-F5344CB8AC3E}">
        <p14:creationId xmlns:p14="http://schemas.microsoft.com/office/powerpoint/2010/main" val="295430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 on Technology: Will Apps Make the Web Irrelevant?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Class Discussion</a:t>
            </a:r>
            <a:r>
              <a:rPr lang="zh-TW" altLang="en-US" sz="3600" dirty="0" smtClean="0"/>
              <a:t> </a:t>
            </a:r>
            <a:endParaRPr lang="en-US" sz="2000" dirty="0" smtClean="0"/>
          </a:p>
          <a:p>
            <a:pPr lvl="1"/>
            <a:r>
              <a:rPr lang="en-US" sz="2800" dirty="0" smtClean="0"/>
              <a:t>What are the advantages and disadvantages of apps, compared with websites, for mobile users?</a:t>
            </a:r>
            <a:endParaRPr lang="en-US" dirty="0" smtClean="0"/>
          </a:p>
          <a:p>
            <a:pPr lvl="1"/>
            <a:r>
              <a:rPr lang="en-US" sz="2800" dirty="0" smtClean="0"/>
              <a:t>What are the benefits of apps for content owners and creators?</a:t>
            </a:r>
            <a:r>
              <a:rPr lang="zh-TW" altLang="en-US" sz="2800" dirty="0" smtClean="0"/>
              <a:t> </a:t>
            </a:r>
            <a:endParaRPr lang="en-US" dirty="0" smtClean="0"/>
          </a:p>
          <a:p>
            <a:pPr lvl="1"/>
            <a:r>
              <a:rPr lang="en-US" sz="2800" dirty="0" smtClean="0"/>
              <a:t>Will apps eventually make the Web irrelevant? Why or why not?</a:t>
            </a:r>
            <a:r>
              <a:rPr lang="zh-TW" altLang="en-US" sz="2800" dirty="0" smtClean="0"/>
              <a:t> 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38400" y="3138100"/>
            <a:ext cx="4732386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對手機用戶來說，跟網站相比，手機應用程式的好處與壞處是什麼</a:t>
            </a:r>
            <a:r>
              <a:rPr lang="en-US" altLang="zh-TW" sz="1200" dirty="0"/>
              <a:t>?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48200" y="4089261"/>
            <a:ext cx="3809056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對內容擁有者和建立者來說，應用程式的優點是什麼</a:t>
            </a:r>
            <a:r>
              <a:rPr lang="en-US" altLang="zh-TW" sz="1200" dirty="0"/>
              <a:t>?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38600" y="5029200"/>
            <a:ext cx="253146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應用程式</a:t>
            </a:r>
            <a:r>
              <a:rPr lang="zh-TW" altLang="en-US" sz="1200" dirty="0" smtClean="0">
                <a:latin typeface="+mj-ea"/>
                <a:ea typeface="+mj-ea"/>
              </a:rPr>
              <a:t>會</a:t>
            </a:r>
            <a:r>
              <a:rPr lang="zh-TW" altLang="en-US" sz="1200" dirty="0">
                <a:latin typeface="+mj-ea"/>
              </a:rPr>
              <a:t>取代</a:t>
            </a:r>
            <a:r>
              <a:rPr lang="zh-TW" altLang="en-US" sz="1200" dirty="0" smtClean="0">
                <a:latin typeface="+mj-ea"/>
                <a:ea typeface="+mj-ea"/>
              </a:rPr>
              <a:t>網頁嗎</a:t>
            </a:r>
            <a:r>
              <a:rPr lang="en-US" altLang="zh-TW" sz="1200" dirty="0" smtClean="0">
                <a:latin typeface="+mj-ea"/>
                <a:ea typeface="+mj-ea"/>
              </a:rPr>
              <a:t>?</a:t>
            </a:r>
            <a:r>
              <a:rPr lang="zh-TW" altLang="en-US" sz="1200" dirty="0" smtClean="0">
                <a:latin typeface="+mj-ea"/>
                <a:ea typeface="+mj-ea"/>
              </a:rPr>
              <a:t> 會 </a:t>
            </a:r>
            <a:r>
              <a:rPr lang="en-US" altLang="zh-TW" sz="1200" dirty="0" smtClean="0">
                <a:latin typeface="+mj-ea"/>
                <a:ea typeface="+mj-ea"/>
              </a:rPr>
              <a:t>or </a:t>
            </a:r>
            <a:r>
              <a:rPr lang="zh-TW" altLang="en-US" sz="1200" dirty="0" smtClean="0">
                <a:latin typeface="+mj-ea"/>
                <a:ea typeface="+mj-ea"/>
              </a:rPr>
              <a:t>不會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343400" y="1752600"/>
            <a:ext cx="80021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課堂討論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70922" y="990600"/>
            <a:ext cx="246734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科技見解</a:t>
            </a:r>
            <a:r>
              <a:rPr lang="en-US" altLang="zh-TW" sz="1200" dirty="0"/>
              <a:t>:</a:t>
            </a:r>
            <a:r>
              <a:rPr lang="zh-TW" altLang="en-US" sz="1200" dirty="0"/>
              <a:t>應用程式會取代</a:t>
            </a:r>
            <a:r>
              <a:rPr lang="zh-TW" altLang="en-US" sz="1200" dirty="0" smtClean="0"/>
              <a:t>網</a:t>
            </a:r>
            <a:r>
              <a:rPr lang="zh-TW" altLang="en-US" sz="1200" dirty="0">
                <a:latin typeface="+mj-ea"/>
              </a:rPr>
              <a:t>頁</a:t>
            </a:r>
            <a:r>
              <a:rPr lang="zh-TW" altLang="en-US" sz="1200" dirty="0" smtClean="0"/>
              <a:t>嗎</a:t>
            </a:r>
            <a:r>
              <a:rPr lang="en-US" altLang="zh-TW" sz="1200" dirty="0"/>
              <a:t>?</a:t>
            </a:r>
            <a:endParaRPr lang="zh-TW" altLang="en-US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7562541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5198</TotalTime>
  <Words>2221</Words>
  <Application>Microsoft Office PowerPoint</Application>
  <PresentationFormat>如螢幕大小 (4:3)</PresentationFormat>
  <Paragraphs>368</Paragraphs>
  <Slides>28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ＭＳ Ｐゴシック</vt:lpstr>
      <vt:lpstr>微軟正黑體</vt:lpstr>
      <vt:lpstr>Arial</vt:lpstr>
      <vt:lpstr>Helvetica</vt:lpstr>
      <vt:lpstr>Times New Roman</vt:lpstr>
      <vt:lpstr>Verdana</vt:lpstr>
      <vt:lpstr>Wingdings</vt:lpstr>
      <vt:lpstr>508 Lecture</vt:lpstr>
      <vt:lpstr>E-commerce 2017  business. technology. society. 13th edition</vt:lpstr>
      <vt:lpstr>E-commerce 2017   business. technology. society.</vt:lpstr>
      <vt:lpstr>Learning Objectives</vt:lpstr>
      <vt:lpstr>Uber: The New Face of E-commerce?</vt:lpstr>
      <vt:lpstr>The First Thirty Seconds</vt:lpstr>
      <vt:lpstr>Introduction to E-commerce</vt:lpstr>
      <vt:lpstr>The Difference Between E-commerce and E-business</vt:lpstr>
      <vt:lpstr>Technological Building Blocks Underlying E-commerce</vt:lpstr>
      <vt:lpstr>Insight on Technology: Will Apps Make the Web Irrelevant?</vt:lpstr>
      <vt:lpstr>Major Trends in E-commerce</vt:lpstr>
      <vt:lpstr>Unique Features of E-commerce Technology (1 of 2) </vt:lpstr>
      <vt:lpstr>Unique Features of E-commerce Technology (2 of 2)  </vt:lpstr>
      <vt:lpstr>Types of E-commerce</vt:lpstr>
      <vt:lpstr>Figure 1.5: The Growth of B2C E-commerce in the U.S.</vt:lpstr>
      <vt:lpstr>Figure 1.7: The Growth of B2B E-commerce in the U.S.</vt:lpstr>
      <vt:lpstr>Figure 1.8: The Growth of M-commerce in the United States</vt:lpstr>
      <vt:lpstr>E-commerce: A Brief History (1 of 4)</vt:lpstr>
      <vt:lpstr>E-commerce: A Brief History (2 of 4)</vt:lpstr>
      <vt:lpstr>E-commerce: A Brief History (3 of 4)</vt:lpstr>
      <vt:lpstr>E-commerce: A Brief History (4 of 4)</vt:lpstr>
      <vt:lpstr>Figure 1.10: Periods in the Development of E-commerce</vt:lpstr>
      <vt:lpstr>Insight on Business: Start-up Boot Camp</vt:lpstr>
      <vt:lpstr>Assessing E-commerce (1 of 2)</vt:lpstr>
      <vt:lpstr>Assessing E-commerce (2 of 2)</vt:lpstr>
      <vt:lpstr>Understanding E-commerce: Organizing Themes</vt:lpstr>
      <vt:lpstr>Figure 1.11: The Internet and the Evolution of Corporate Computing</vt:lpstr>
      <vt:lpstr>Insight on Society: Facebook and the Age of Privacy</vt:lpstr>
      <vt:lpstr>Academic Disciplines Concerned with Technology</vt:lpstr>
    </vt:vector>
  </TitlesOfParts>
  <Company>echosvoice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Compliant Lecture PowerPoint</dc:title>
  <dc:subject>E-commerce 2017</dc:subject>
  <dc:creator>Kenneth C. Laudon/Carol G. Traver</dc:creator>
  <cp:keywords>E-commerce</cp:keywords>
  <cp:lastModifiedBy>User</cp:lastModifiedBy>
  <cp:revision>191</cp:revision>
  <dcterms:created xsi:type="dcterms:W3CDTF">2014-07-14T20:04:21Z</dcterms:created>
  <dcterms:modified xsi:type="dcterms:W3CDTF">2018-03-04T13:46:31Z</dcterms:modified>
</cp:coreProperties>
</file>