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410" r:id="rId2"/>
    <p:sldId id="411" r:id="rId3"/>
    <p:sldId id="350" r:id="rId4"/>
    <p:sldId id="355" r:id="rId5"/>
    <p:sldId id="351" r:id="rId6"/>
    <p:sldId id="378" r:id="rId7"/>
    <p:sldId id="377" r:id="rId8"/>
    <p:sldId id="380" r:id="rId9"/>
    <p:sldId id="374" r:id="rId10"/>
    <p:sldId id="379" r:id="rId11"/>
    <p:sldId id="369" r:id="rId12"/>
    <p:sldId id="381" r:id="rId13"/>
    <p:sldId id="382" r:id="rId14"/>
    <p:sldId id="383" r:id="rId15"/>
    <p:sldId id="384" r:id="rId16"/>
    <p:sldId id="385" r:id="rId17"/>
    <p:sldId id="386" r:id="rId18"/>
    <p:sldId id="387" r:id="rId19"/>
    <p:sldId id="388" r:id="rId20"/>
    <p:sldId id="389" r:id="rId21"/>
    <p:sldId id="390" r:id="rId22"/>
    <p:sldId id="391" r:id="rId23"/>
    <p:sldId id="392" r:id="rId24"/>
    <p:sldId id="376" r:id="rId25"/>
    <p:sldId id="394" r:id="rId26"/>
    <p:sldId id="412" r:id="rId27"/>
    <p:sldId id="413" r:id="rId28"/>
    <p:sldId id="414" r:id="rId29"/>
    <p:sldId id="415" r:id="rId30"/>
    <p:sldId id="416" r:id="rId31"/>
    <p:sldId id="417" r:id="rId32"/>
    <p:sldId id="418" r:id="rId33"/>
    <p:sldId id="419" r:id="rId34"/>
    <p:sldId id="420" r:id="rId35"/>
    <p:sldId id="421" r:id="rId36"/>
    <p:sldId id="422" r:id="rId37"/>
    <p:sldId id="423" r:id="rId38"/>
    <p:sldId id="424" r:id="rId39"/>
    <p:sldId id="425" r:id="rId40"/>
    <p:sldId id="426" r:id="rId41"/>
    <p:sldId id="428" r:id="rId42"/>
    <p:sldId id="427"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008638"/>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95" autoAdjust="0"/>
    <p:restoredTop sz="92696" autoAdjust="0"/>
  </p:normalViewPr>
  <p:slideViewPr>
    <p:cSldViewPr>
      <p:cViewPr varScale="1">
        <p:scale>
          <a:sx n="75" d="100"/>
          <a:sy n="75" d="100"/>
        </p:scale>
        <p:origin x="1003" y="58"/>
      </p:cViewPr>
      <p:guideLst>
        <p:guide orient="horz" pos="2160"/>
        <p:guide pos="2880"/>
      </p:guideLst>
    </p:cSldViewPr>
  </p:slideViewPr>
  <p:outlineViewPr>
    <p:cViewPr>
      <p:scale>
        <a:sx n="33" d="100"/>
        <a:sy n="33" d="100"/>
      </p:scale>
      <p:origin x="0" y="-47554"/>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5/26/2018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5/26/2018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b="0"/>
              <a:t>Slide 3 is </a:t>
            </a:r>
            <a:r>
              <a:rPr lang="en-US" b="0" dirty="0"/>
              <a:t>a list of textbook LO numbers and statements.</a:t>
            </a:r>
          </a:p>
        </p:txBody>
      </p:sp>
      <p:sp>
        <p:nvSpPr>
          <p:cNvPr id="4" name="Slide Number Placeholder 3"/>
          <p:cNvSpPr>
            <a:spLocks noGrp="1"/>
          </p:cNvSpPr>
          <p:nvPr>
            <p:ph type="sldNum" sz="quarter" idx="10"/>
          </p:nvPr>
        </p:nvSpPr>
        <p:spPr/>
        <p:txBody>
          <a:bodyPr/>
          <a:lstStyle/>
          <a:p>
            <a:pPr>
              <a:defRPr/>
            </a:pPr>
            <a:fld id="{BCBF78A6-6942-440F-9655-1DC0E3C5C1FC}" type="slidenum">
              <a:rPr lang="en-US" smtClean="0"/>
              <a:pPr>
                <a:defRPr/>
              </a:pPr>
              <a:t>3</a:t>
            </a:fld>
            <a:endParaRPr lang="en-US" dirty="0"/>
          </a:p>
        </p:txBody>
      </p:sp>
    </p:spTree>
    <p:extLst>
      <p:ext uri="{BB962C8B-B14F-4D97-AF65-F5344CB8AC3E}">
        <p14:creationId xmlns:p14="http://schemas.microsoft.com/office/powerpoint/2010/main" val="7893636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10.7, Page 667.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Newspapers have gone through three different business models as they adapt to the Internet.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1184503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阿歇特出版公司的勝利意味著「消費者可能無法再用低價購買實體書籍或電子書」</a:t>
            </a:r>
            <a:endParaRPr lang="en-US" altLang="zh-TW" dirty="0" smtClean="0"/>
          </a:p>
          <a:p>
            <a:r>
              <a:rPr lang="zh-TW" altLang="en-US" sz="1200" b="0" i="0" kern="1200" dirty="0" smtClean="0">
                <a:solidFill>
                  <a:schemeClr val="tx1"/>
                </a:solidFill>
                <a:effectLst/>
                <a:latin typeface="+mn-lt"/>
                <a:ea typeface="+mn-ea"/>
                <a:cs typeface="+mn-cs"/>
              </a:rPr>
              <a:t>反之，如果亞馬遜成功，很可能的是出版公司會漸漸地不將亞馬遜考慮在內，而選擇其他零售通路商。少了亞馬遜這個堪稱世界最強的電子商務通路，也代表著出版社的財務處境可能會更艱難。畢竟，書籍著作的市場是龐大的，但是出版公司卻無法獲得相對的龐大利益，營業利潤也大規模下降。如果亞馬遜持續地以低價銷售，有些出版公司就會面臨關門大吉的命運。</a:t>
            </a:r>
            <a:endParaRPr lang="en-US" altLang="zh-TW" sz="1200" b="0" i="0" kern="1200" dirty="0" smtClean="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439096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10.12, Page 681.</a:t>
            </a:r>
          </a:p>
          <a:p>
            <a:r>
              <a:rPr lang="en-US" sz="1200" b="0" i="0" u="none" strike="noStrike" kern="1200" baseline="0" dirty="0">
                <a:solidFill>
                  <a:schemeClr val="tx1"/>
                </a:solidFill>
                <a:latin typeface="+mn-lt"/>
                <a:ea typeface="+mn-ea"/>
                <a:cs typeface="+mn-cs"/>
              </a:rPr>
              <a:t>This figure shows the total revenues and the percentage that e-books sales constitute of total trade book sales revenues, as well as the change in the growth of revenues. As the graph shows, growth in e-book revenues has slowed significantly since 2013.</a:t>
            </a:r>
          </a:p>
          <a:p>
            <a:r>
              <a:rPr lang="en-US" sz="1200" b="0" i="0" u="none" strike="noStrike" kern="1200" baseline="0" dirty="0">
                <a:solidFill>
                  <a:schemeClr val="tx1"/>
                </a:solidFill>
                <a:latin typeface="+mn-lt"/>
                <a:ea typeface="+mn-ea"/>
                <a:cs typeface="+mn-cs"/>
              </a:rPr>
              <a:t>SOURCES: Based on data from AAP, 2016; authors’ estimates.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448317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10.14,</a:t>
            </a:r>
            <a:r>
              <a:rPr lang="en-US" baseline="0" dirty="0"/>
              <a:t> Page 688.</a:t>
            </a:r>
          </a:p>
          <a:p>
            <a:r>
              <a:rPr lang="en-US" sz="1200" b="0" i="0" u="none" strike="noStrike" kern="1200" baseline="0" dirty="0">
                <a:solidFill>
                  <a:schemeClr val="tx1"/>
                </a:solidFill>
                <a:latin typeface="+mn-lt"/>
                <a:ea typeface="+mn-ea"/>
                <a:cs typeface="+mn-cs"/>
              </a:rPr>
              <a:t>Among commercial forms of mass entertainment, online TV and movies engage the largest number of people and generate the largest online revenues in 2016. By 2019, online TV and movies are expected to account for around 57% of all online entertainment revenues.</a:t>
            </a:r>
          </a:p>
          <a:p>
            <a:r>
              <a:rPr lang="en-US" sz="1200" b="0" i="0" u="none" strike="noStrike" kern="1200" baseline="0" dirty="0">
                <a:solidFill>
                  <a:schemeClr val="tx1"/>
                </a:solidFill>
                <a:latin typeface="+mn-lt"/>
                <a:ea typeface="+mn-ea"/>
                <a:cs typeface="+mn-cs"/>
              </a:rPr>
              <a:t>SOURCES: Based on data from industry sources; authors’ estimates.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4197981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a:t>
            </a:r>
            <a:r>
              <a:rPr lang="en-US" baseline="0" dirty="0"/>
              <a:t> 10.17, Page 695.</a:t>
            </a:r>
          </a:p>
          <a:p>
            <a:r>
              <a:rPr lang="en-US" sz="1200" b="0" i="0" u="none" strike="noStrike" kern="1200" baseline="0" dirty="0">
                <a:solidFill>
                  <a:schemeClr val="tx1"/>
                </a:solidFill>
                <a:latin typeface="+mn-lt"/>
                <a:ea typeface="+mn-ea"/>
                <a:cs typeface="+mn-cs"/>
              </a:rPr>
              <a:t>Apple dominates downloading and purchasing of movies, while Netflix leads in streaming movies and TV shows.</a:t>
            </a:r>
          </a:p>
          <a:p>
            <a:r>
              <a:rPr lang="en-US" sz="1200" b="0" i="0" u="none" strike="noStrike" kern="1200" baseline="0" dirty="0">
                <a:solidFill>
                  <a:schemeClr val="tx1"/>
                </a:solidFill>
                <a:latin typeface="+mn-lt"/>
                <a:ea typeface="+mn-ea"/>
                <a:cs typeface="+mn-cs"/>
              </a:rPr>
              <a:t>SOURCES: Based on data from industry sources, authors’ estimates.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782970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10.18, Page 700.</a:t>
            </a:r>
          </a:p>
          <a:p>
            <a:r>
              <a:rPr lang="en-US" sz="1200" b="0" i="0" u="none" strike="noStrike" kern="1200" baseline="0" dirty="0">
                <a:solidFill>
                  <a:schemeClr val="tx1"/>
                </a:solidFill>
                <a:latin typeface="+mn-lt"/>
                <a:ea typeface="+mn-ea"/>
                <a:cs typeface="+mn-cs"/>
              </a:rPr>
              <a:t>Music industry revenues have fallen by 50% since 2000, and have only recently stabilized at around $7 billion. Digital music now makes up about 70% of all music revenues.</a:t>
            </a:r>
          </a:p>
          <a:p>
            <a:r>
              <a:rPr lang="en-US" sz="1200" b="0" i="0" u="none" strike="noStrike" kern="1200" baseline="0" dirty="0">
                <a:solidFill>
                  <a:schemeClr val="tx1"/>
                </a:solidFill>
                <a:latin typeface="+mn-lt"/>
                <a:ea typeface="+mn-ea"/>
                <a:cs typeface="+mn-cs"/>
              </a:rPr>
              <a:t>SOURCES: Based on data from RIAA, 2016, 2015.</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442596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witch</a:t>
            </a:r>
            <a:r>
              <a:rPr lang="zh-TW" altLang="en-US" dirty="0" smtClean="0"/>
              <a:t>是遊戲軟體影音串流平台，從</a:t>
            </a:r>
            <a:r>
              <a:rPr lang="en-US" altLang="zh-TW" dirty="0" smtClean="0"/>
              <a:t>Justin.tv</a:t>
            </a:r>
            <a:r>
              <a:rPr lang="zh-TW" altLang="en-US" dirty="0" smtClean="0"/>
              <a:t>分割成立於</a:t>
            </a:r>
            <a:r>
              <a:rPr lang="en-US" altLang="zh-TW" dirty="0" smtClean="0"/>
              <a:t>2011</a:t>
            </a:r>
            <a:r>
              <a:rPr lang="zh-TW" altLang="en-US" dirty="0" smtClean="0"/>
              <a:t>年</a:t>
            </a:r>
            <a:r>
              <a:rPr lang="en-US" altLang="zh-TW" dirty="0" smtClean="0"/>
              <a:t>6</a:t>
            </a:r>
            <a:r>
              <a:rPr lang="zh-TW" altLang="en-US" dirty="0" smtClean="0"/>
              <a:t>月</a:t>
            </a:r>
            <a:r>
              <a:rPr lang="en-US" altLang="zh-TW" dirty="0" smtClean="0"/>
              <a:t>6</a:t>
            </a:r>
            <a:r>
              <a:rPr lang="zh-TW" altLang="en-US" dirty="0" smtClean="0"/>
              <a:t>日。提供平台供遊戲玩家進行遊戲過程的實況，或供遊戲賽事的轉播。也提供聊天室，讓觀眾間進行簡單的互動。</a:t>
            </a:r>
            <a:endParaRPr lang="zh-TW" altLang="en-US" dirty="0"/>
          </a:p>
        </p:txBody>
      </p:sp>
      <p:sp>
        <p:nvSpPr>
          <p:cNvPr id="4" name="投影片編號版面配置區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3255667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2263651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10.21, Page 704.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SOURCE: Based on data from eMarketer, 2016c.</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483990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310496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397867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10.1, Page  653.</a:t>
            </a:r>
          </a:p>
          <a:p>
            <a:r>
              <a:rPr lang="en-US" sz="1200" b="0" i="0" u="none" strike="noStrike" kern="1200" baseline="0" dirty="0">
                <a:solidFill>
                  <a:schemeClr val="tx1"/>
                </a:solidFill>
                <a:latin typeface="+mn-lt"/>
                <a:ea typeface="+mn-ea"/>
                <a:cs typeface="+mn-cs"/>
              </a:rPr>
              <a:t>Each American spends around 4,300 hours annually on various types of media. Time spent on the Internet (both mobile and desktop) is expected to exceed time spent on traditional television.</a:t>
            </a:r>
          </a:p>
          <a:p>
            <a:r>
              <a:rPr lang="en-US" sz="1200" b="0" i="0" u="none" strike="noStrike" kern="1200" baseline="0" dirty="0">
                <a:solidFill>
                  <a:schemeClr val="tx1"/>
                </a:solidFill>
                <a:latin typeface="+mn-lt"/>
                <a:ea typeface="+mn-ea"/>
                <a:cs typeface="+mn-cs"/>
              </a:rPr>
              <a:t>SOURCES: Based on data from eMarketer, Inc., 2016a; authors’ estimates.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3072924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Y</a:t>
            </a:r>
            <a:r>
              <a:rPr lang="zh-TW" altLang="en-US" dirty="0" smtClean="0"/>
              <a:t>世代（</a:t>
            </a:r>
            <a:r>
              <a:rPr lang="en-US" altLang="zh-TW" dirty="0" smtClean="0"/>
              <a:t>Generation Y</a:t>
            </a:r>
            <a:r>
              <a:rPr lang="zh-TW" altLang="en-US" dirty="0" smtClean="0"/>
              <a:t>，又叫千禧世代（</a:t>
            </a:r>
            <a:r>
              <a:rPr lang="en-US" altLang="zh-TW" dirty="0" err="1" smtClean="0"/>
              <a:t>Millennials</a:t>
            </a:r>
            <a:r>
              <a:rPr lang="zh-TW" altLang="en-US" dirty="0" smtClean="0"/>
              <a:t>）），一般指約略於</a:t>
            </a:r>
            <a:r>
              <a:rPr lang="en-US" altLang="zh-TW" dirty="0" smtClean="0"/>
              <a:t>1981</a:t>
            </a:r>
            <a:r>
              <a:rPr lang="zh-TW" altLang="en-US" dirty="0" smtClean="0"/>
              <a:t>年～</a:t>
            </a:r>
            <a:r>
              <a:rPr lang="en-US" altLang="zh-TW" dirty="0" smtClean="0"/>
              <a:t>2000</a:t>
            </a:r>
            <a:r>
              <a:rPr lang="zh-TW" altLang="en-US" dirty="0" smtClean="0"/>
              <a:t>年出生的人</a:t>
            </a:r>
            <a:endParaRPr lang="zh-TW" altLang="en-US" dirty="0"/>
          </a:p>
        </p:txBody>
      </p:sp>
      <p:sp>
        <p:nvSpPr>
          <p:cNvPr id="4" name="投影片編號版面配置區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469794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10.2, Page</a:t>
            </a:r>
            <a:r>
              <a:rPr lang="en-US" baseline="0" dirty="0"/>
              <a:t> 646.</a:t>
            </a:r>
          </a:p>
          <a:p>
            <a:r>
              <a:rPr lang="en-US" sz="1200" b="0" i="0" u="none" strike="noStrike" kern="1200" baseline="0" dirty="0">
                <a:solidFill>
                  <a:schemeClr val="tx1"/>
                </a:solidFill>
                <a:latin typeface="+mn-lt"/>
                <a:ea typeface="+mn-ea"/>
                <a:cs typeface="+mn-cs"/>
              </a:rPr>
              <a:t>Traditional media (television, print, and radio) still dominate the entertainment and media market, but Internet media (streaming videos, music, and content) is the fastest growing segment.</a:t>
            </a:r>
          </a:p>
          <a:p>
            <a:r>
              <a:rPr lang="en-US" sz="1200" b="0" i="0" u="none" strike="noStrike" kern="1200" baseline="0" dirty="0">
                <a:solidFill>
                  <a:schemeClr val="tx1"/>
                </a:solidFill>
                <a:latin typeface="+mn-lt"/>
                <a:ea typeface="+mn-ea"/>
                <a:cs typeface="+mn-cs"/>
              </a:rPr>
              <a:t>SOURCES: Based on data from industry sources; authors’ estimates.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37625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10.3, Page</a:t>
            </a:r>
            <a:r>
              <a:rPr lang="en-US" baseline="0" dirty="0"/>
              <a:t> 647.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SOURCES: Based on data from eMarketer, Inc., 2016c; industry sources; authors’ estimates.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319591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10.5, Page 652.</a:t>
            </a:r>
          </a:p>
          <a:p>
            <a:r>
              <a:rPr lang="en-US" sz="1200" b="0" i="0" u="none" strike="noStrike" kern="1200" baseline="0" dirty="0">
                <a:solidFill>
                  <a:schemeClr val="tx1"/>
                </a:solidFill>
                <a:latin typeface="+mn-lt"/>
                <a:ea typeface="+mn-ea"/>
                <a:cs typeface="+mn-cs"/>
              </a:rPr>
              <a:t>The Internet is making it possible for publishers and writers to transform the standard “book” into a new form that integrates features of both text and the Internet, and also transforms the content of the book itself.</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397635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10.6, Page 665.</a:t>
            </a:r>
          </a:p>
          <a:p>
            <a:r>
              <a:rPr lang="en-US" sz="1200" b="0" i="0" u="none" strike="noStrike" kern="1200" baseline="0" dirty="0">
                <a:solidFill>
                  <a:schemeClr val="tx1"/>
                </a:solidFill>
                <a:latin typeface="+mn-lt"/>
                <a:ea typeface="+mn-ea"/>
                <a:cs typeface="+mn-cs"/>
              </a:rPr>
              <a:t>Newspaper ad revenues have declined by 50% since 1980. As a percentage of total revenues, circulation subscription revenues have become more important. Digital is a small source of revenue but growing up until recently.</a:t>
            </a:r>
          </a:p>
          <a:p>
            <a:r>
              <a:rPr lang="en-US" sz="1200" b="0" i="0" u="none" strike="noStrike" kern="1200" baseline="0" dirty="0">
                <a:solidFill>
                  <a:schemeClr val="tx1"/>
                </a:solidFill>
                <a:latin typeface="+mn-lt"/>
                <a:ea typeface="+mn-ea"/>
                <a:cs typeface="+mn-cs"/>
              </a:rPr>
              <a:t>SOURCES: Based on data from Newspaper Association of America, 2016; Pew Research Center, 2016.</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3124648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5/26/2018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5/26/2018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5/26/2018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0410" y="6376789"/>
            <a:ext cx="918000" cy="279915"/>
          </a:xfrm>
          <a:prstGeom prst="rect">
            <a:avLst/>
          </a:prstGeom>
        </p:spPr>
      </p:pic>
      <p:sp>
        <p:nvSpPr>
          <p:cNvPr id="10" name="TextBox 9"/>
          <p:cNvSpPr txBox="1"/>
          <p:nvPr userDrawn="1"/>
        </p:nvSpPr>
        <p:spPr>
          <a:xfrm>
            <a:off x="1600200" y="6429345"/>
            <a:ext cx="7162800" cy="20005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2017, 2016 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5/26/2018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1600200" y="6429345"/>
            <a:ext cx="7162800" cy="20005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2017, 2016 Pearson Education, Inc. All Rights Reserved</a:t>
            </a: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5/26/2018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000"/>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5/26/2018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INSIGHT 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008638"/>
                </a:solidFill>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8638"/>
              </a:buClr>
              <a:buSzPct val="100000"/>
              <a:defRPr sz="2800"/>
            </a:lvl1pPr>
            <a:lvl2pPr>
              <a:buClr>
                <a:srgbClr val="008638"/>
              </a:buClr>
              <a:defRPr sz="2000"/>
            </a:lvl2pPr>
            <a:lvl3pPr>
              <a:buClr>
                <a:srgbClr val="008638"/>
              </a:buClr>
              <a:defRPr/>
            </a:lvl3pPr>
            <a:lvl4pPr>
              <a:buClr>
                <a:srgbClr val="008638"/>
              </a:buClr>
              <a:defRPr/>
            </a:lvl4pPr>
            <a:lvl5pPr>
              <a:buClr>
                <a:srgbClr val="008638"/>
              </a:buClr>
              <a:defRPr/>
            </a:lvl5pPr>
            <a:lvl6pPr>
              <a:buClr>
                <a:srgbClr val="008638"/>
              </a:buClr>
              <a:defRPr/>
            </a:lvl6pPr>
            <a:lvl7pPr>
              <a:buClr>
                <a:srgbClr val="008638"/>
              </a:buClr>
              <a:defRPr/>
            </a:lvl7pPr>
            <a:lvl8pPr>
              <a:buClr>
                <a:srgbClr val="008638"/>
              </a:buClr>
              <a:defRPr/>
            </a:lvl8pPr>
            <a:lvl9pPr>
              <a:buClr>
                <a:srgbClr val="008638"/>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5/26/2018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660687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5/26/2018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5/26/2018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1600200" y="6429345"/>
            <a:ext cx="7162800" cy="20005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2017, 2016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5/26/2018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5/26/2018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5/26/2018</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1600200" y="6429345"/>
            <a:ext cx="7162800" cy="20005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2017, 2016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61" r:id="rId5"/>
    <p:sldLayoutId id="2147483659" r:id="rId6"/>
    <p:sldLayoutId id="2147483658" r:id="rId7"/>
    <p:sldLayoutId id="2147483660" r:id="rId8"/>
    <p:sldLayoutId id="2147483651" r:id="rId9"/>
    <p:sldLayoutId id="2147483654" r:id="rId10"/>
    <p:sldLayoutId id="2147483655" r:id="rId11"/>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5.tif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E-commerce 2017 </a:t>
            </a:r>
            <a:br>
              <a:rPr lang="en-US" sz="3200" dirty="0"/>
            </a:br>
            <a:r>
              <a:rPr lang="en-US" sz="3200" dirty="0"/>
              <a:t>business. technology. society. 13</a:t>
            </a:r>
            <a:r>
              <a:rPr lang="en-US" sz="3200" baseline="30000" dirty="0"/>
              <a:t>th</a:t>
            </a:r>
            <a:r>
              <a:rPr lang="en-US" sz="3200" dirty="0"/>
              <a:t> edition</a:t>
            </a:r>
          </a:p>
        </p:txBody>
      </p:sp>
      <p:sp>
        <p:nvSpPr>
          <p:cNvPr id="3" name="Subtitle 2"/>
          <p:cNvSpPr>
            <a:spLocks noGrp="1"/>
          </p:cNvSpPr>
          <p:nvPr>
            <p:ph type="subTitle" idx="1"/>
          </p:nvPr>
        </p:nvSpPr>
        <p:spPr/>
        <p:txBody>
          <a:bodyPr/>
          <a:lstStyle/>
          <a:p>
            <a:r>
              <a:rPr lang="en-US" sz="1800" dirty="0"/>
              <a:t>Accessibility standards-compliant</a:t>
            </a:r>
          </a:p>
        </p:txBody>
      </p:sp>
      <p:pic>
        <p:nvPicPr>
          <p:cNvPr id="9" name="Shape 23" descr="Pearson Logo"/>
          <p:cNvPicPr preferRelativeResize="0"/>
          <p:nvPr/>
        </p:nvPicPr>
        <p:blipFill rotWithShape="1">
          <a:blip r:embed="rId2">
            <a:alphaModFix/>
          </a:blip>
          <a:srcRect/>
          <a:stretch/>
        </p:blipFill>
        <p:spPr>
          <a:xfrm>
            <a:off x="523372" y="6136431"/>
            <a:ext cx="695828" cy="492969"/>
          </a:xfrm>
          <a:prstGeom prst="rect">
            <a:avLst/>
          </a:prstGeom>
          <a:noFill/>
          <a:ln>
            <a:noFill/>
          </a:ln>
        </p:spPr>
      </p:pic>
      <p:sp>
        <p:nvSpPr>
          <p:cNvPr id="7" name="TextBox 6"/>
          <p:cNvSpPr txBox="1"/>
          <p:nvPr/>
        </p:nvSpPr>
        <p:spPr>
          <a:xfrm>
            <a:off x="1600200" y="6429345"/>
            <a:ext cx="7162800" cy="20005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2017, 2016 Pearson Education, Inc. All Rights Reserved</a:t>
            </a:r>
          </a:p>
        </p:txBody>
      </p:sp>
    </p:spTree>
    <p:extLst>
      <p:ext uri="{BB962C8B-B14F-4D97-AF65-F5344CB8AC3E}">
        <p14:creationId xmlns:p14="http://schemas.microsoft.com/office/powerpoint/2010/main" val="4771741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and Traditional Media</a:t>
            </a:r>
          </a:p>
        </p:txBody>
      </p:sp>
      <p:sp>
        <p:nvSpPr>
          <p:cNvPr id="3" name="Content Placeholder 2"/>
          <p:cNvSpPr>
            <a:spLocks noGrp="1"/>
          </p:cNvSpPr>
          <p:nvPr>
            <p:ph idx="1"/>
          </p:nvPr>
        </p:nvSpPr>
        <p:spPr/>
        <p:txBody>
          <a:bodyPr/>
          <a:lstStyle/>
          <a:p>
            <a:r>
              <a:rPr lang="en-US" altLang="en-US" dirty="0"/>
              <a:t>Cannibalization vs. complementary</a:t>
            </a:r>
          </a:p>
          <a:p>
            <a:pPr lvl="1"/>
            <a:r>
              <a:rPr lang="en-US" altLang="en-US" dirty="0"/>
              <a:t>Does time on Internet reduce time spent with other media?</a:t>
            </a:r>
          </a:p>
          <a:p>
            <a:pPr lvl="1"/>
            <a:r>
              <a:rPr lang="en-US" altLang="en-US" dirty="0"/>
              <a:t>Massive shift of audience to Web, tablets, smartphones</a:t>
            </a:r>
          </a:p>
          <a:p>
            <a:r>
              <a:rPr lang="en-US" altLang="en-US" dirty="0"/>
              <a:t>Television viewing, music consumption remains strong, reading has increased</a:t>
            </a:r>
          </a:p>
          <a:p>
            <a:r>
              <a:rPr lang="en-US" altLang="en-US" dirty="0"/>
              <a:t>Impact of Internet: </a:t>
            </a:r>
          </a:p>
          <a:p>
            <a:pPr lvl="1"/>
            <a:r>
              <a:rPr lang="en-US" altLang="en-US" dirty="0"/>
              <a:t>Increase in total demand for media, including traditional products like books</a:t>
            </a:r>
          </a:p>
          <a:p>
            <a:pPr lvl="1"/>
            <a:r>
              <a:rPr lang="en-US" altLang="en-US" dirty="0"/>
              <a:t>Physical products replaced by digital</a:t>
            </a:r>
          </a:p>
        </p:txBody>
      </p:sp>
      <p:sp>
        <p:nvSpPr>
          <p:cNvPr id="4" name="矩形 3"/>
          <p:cNvSpPr/>
          <p:nvPr/>
        </p:nvSpPr>
        <p:spPr>
          <a:xfrm>
            <a:off x="6400800" y="914400"/>
            <a:ext cx="1415772" cy="276999"/>
          </a:xfrm>
          <a:prstGeom prst="rect">
            <a:avLst/>
          </a:prstGeom>
          <a:solidFill>
            <a:srgbClr val="FFFF00"/>
          </a:solidFill>
        </p:spPr>
        <p:txBody>
          <a:bodyPr wrap="none">
            <a:spAutoFit/>
          </a:bodyPr>
          <a:lstStyle/>
          <a:p>
            <a:pPr algn="ctr"/>
            <a:r>
              <a:rPr lang="zh-TW" altLang="en-US" sz="1200" dirty="0"/>
              <a:t>互聯網與傳統媒體</a:t>
            </a:r>
          </a:p>
        </p:txBody>
      </p:sp>
      <p:sp>
        <p:nvSpPr>
          <p:cNvPr id="5" name="矩形 4"/>
          <p:cNvSpPr/>
          <p:nvPr/>
        </p:nvSpPr>
        <p:spPr>
          <a:xfrm>
            <a:off x="5596116" y="1399401"/>
            <a:ext cx="1261884" cy="276999"/>
          </a:xfrm>
          <a:prstGeom prst="rect">
            <a:avLst/>
          </a:prstGeom>
          <a:solidFill>
            <a:srgbClr val="FFFF00"/>
          </a:solidFill>
        </p:spPr>
        <p:txBody>
          <a:bodyPr wrap="none">
            <a:spAutoFit/>
          </a:bodyPr>
          <a:lstStyle/>
          <a:p>
            <a:pPr algn="ctr"/>
            <a:r>
              <a:rPr lang="zh-TW" altLang="en-US" sz="1200" dirty="0"/>
              <a:t>拆與互補性零件</a:t>
            </a:r>
          </a:p>
        </p:txBody>
      </p:sp>
      <p:sp>
        <p:nvSpPr>
          <p:cNvPr id="6" name="矩形 5"/>
          <p:cNvSpPr/>
          <p:nvPr/>
        </p:nvSpPr>
        <p:spPr>
          <a:xfrm>
            <a:off x="6096000" y="1905000"/>
            <a:ext cx="2971800" cy="276999"/>
          </a:xfrm>
          <a:prstGeom prst="rect">
            <a:avLst/>
          </a:prstGeom>
          <a:solidFill>
            <a:srgbClr val="FFFF00"/>
          </a:solidFill>
        </p:spPr>
        <p:txBody>
          <a:bodyPr wrap="square">
            <a:spAutoFit/>
          </a:bodyPr>
          <a:lstStyle/>
          <a:p>
            <a:pPr algn="ctr"/>
            <a:r>
              <a:rPr lang="zh-TW" altLang="en-US" sz="1200" dirty="0"/>
              <a:t>互聯網上的時間減少與其他媒體的時間嗎</a:t>
            </a:r>
            <a:r>
              <a:rPr lang="en-US" altLang="zh-TW" sz="1200" dirty="0"/>
              <a:t>?</a:t>
            </a:r>
            <a:endParaRPr lang="zh-TW" altLang="en-US" sz="1200" dirty="0"/>
          </a:p>
        </p:txBody>
      </p:sp>
      <p:sp>
        <p:nvSpPr>
          <p:cNvPr id="7" name="矩形 6"/>
          <p:cNvSpPr/>
          <p:nvPr/>
        </p:nvSpPr>
        <p:spPr>
          <a:xfrm>
            <a:off x="4495800" y="2771001"/>
            <a:ext cx="3429000" cy="276999"/>
          </a:xfrm>
          <a:prstGeom prst="rect">
            <a:avLst/>
          </a:prstGeom>
          <a:solidFill>
            <a:srgbClr val="FFFF00"/>
          </a:solidFill>
        </p:spPr>
        <p:txBody>
          <a:bodyPr wrap="square">
            <a:spAutoFit/>
          </a:bodyPr>
          <a:lstStyle/>
          <a:p>
            <a:pPr algn="ctr"/>
            <a:r>
              <a:rPr lang="zh-TW" altLang="en-US" sz="1200" dirty="0"/>
              <a:t>大規模轉移到網、平板電腦、智慧型手機使用者</a:t>
            </a:r>
          </a:p>
        </p:txBody>
      </p:sp>
      <p:sp>
        <p:nvSpPr>
          <p:cNvPr id="8" name="矩形 7"/>
          <p:cNvSpPr/>
          <p:nvPr/>
        </p:nvSpPr>
        <p:spPr>
          <a:xfrm>
            <a:off x="5410200" y="3429000"/>
            <a:ext cx="3276600" cy="276999"/>
          </a:xfrm>
          <a:prstGeom prst="rect">
            <a:avLst/>
          </a:prstGeom>
          <a:solidFill>
            <a:srgbClr val="FFFF00"/>
          </a:solidFill>
        </p:spPr>
        <p:txBody>
          <a:bodyPr wrap="square">
            <a:spAutoFit/>
          </a:bodyPr>
          <a:lstStyle/>
          <a:p>
            <a:pPr algn="ctr"/>
            <a:r>
              <a:rPr lang="zh-TW" altLang="en-US" sz="1200" dirty="0"/>
              <a:t>觀看電視，音樂消費依然強勁，閱讀量增加</a:t>
            </a:r>
          </a:p>
        </p:txBody>
      </p:sp>
      <p:sp>
        <p:nvSpPr>
          <p:cNvPr id="9" name="矩形 8"/>
          <p:cNvSpPr/>
          <p:nvPr/>
        </p:nvSpPr>
        <p:spPr>
          <a:xfrm>
            <a:off x="3581400" y="4114800"/>
            <a:ext cx="1143000" cy="276999"/>
          </a:xfrm>
          <a:prstGeom prst="rect">
            <a:avLst/>
          </a:prstGeom>
          <a:solidFill>
            <a:srgbClr val="FFFF00"/>
          </a:solidFill>
        </p:spPr>
        <p:txBody>
          <a:bodyPr wrap="square">
            <a:spAutoFit/>
          </a:bodyPr>
          <a:lstStyle/>
          <a:p>
            <a:r>
              <a:rPr lang="zh-TW" altLang="en-US" sz="1200" dirty="0"/>
              <a:t>互聯網的影響：</a:t>
            </a:r>
          </a:p>
        </p:txBody>
      </p:sp>
      <p:sp>
        <p:nvSpPr>
          <p:cNvPr id="10" name="矩形 9"/>
          <p:cNvSpPr/>
          <p:nvPr/>
        </p:nvSpPr>
        <p:spPr>
          <a:xfrm>
            <a:off x="2440275" y="4876800"/>
            <a:ext cx="2969925" cy="276999"/>
          </a:xfrm>
          <a:prstGeom prst="rect">
            <a:avLst/>
          </a:prstGeom>
          <a:solidFill>
            <a:srgbClr val="FFFF00"/>
          </a:solidFill>
        </p:spPr>
        <p:txBody>
          <a:bodyPr wrap="square">
            <a:spAutoFit/>
          </a:bodyPr>
          <a:lstStyle/>
          <a:p>
            <a:pPr algn="ctr"/>
            <a:r>
              <a:rPr lang="zh-TW" altLang="en-US" sz="1200" dirty="0"/>
              <a:t>媒體總需求增加，包括傳統產品，如書籍</a:t>
            </a:r>
          </a:p>
        </p:txBody>
      </p:sp>
      <p:sp>
        <p:nvSpPr>
          <p:cNvPr id="11" name="矩形 10"/>
          <p:cNvSpPr/>
          <p:nvPr/>
        </p:nvSpPr>
        <p:spPr>
          <a:xfrm>
            <a:off x="5410200" y="5257800"/>
            <a:ext cx="1723549" cy="276999"/>
          </a:xfrm>
          <a:prstGeom prst="rect">
            <a:avLst/>
          </a:prstGeom>
          <a:solidFill>
            <a:srgbClr val="FFFF00"/>
          </a:solidFill>
        </p:spPr>
        <p:txBody>
          <a:bodyPr wrap="none">
            <a:spAutoFit/>
          </a:bodyPr>
          <a:lstStyle/>
          <a:p>
            <a:pPr algn="just"/>
            <a:r>
              <a:rPr lang="zh-TW" altLang="en-US" sz="1200" dirty="0"/>
              <a:t>實體產品被數位所取代</a:t>
            </a:r>
          </a:p>
        </p:txBody>
      </p:sp>
    </p:spTree>
    <p:extLst>
      <p:ext uri="{BB962C8B-B14F-4D97-AF65-F5344CB8AC3E}">
        <p14:creationId xmlns:p14="http://schemas.microsoft.com/office/powerpoint/2010/main" val="40538892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10.2: Media Revenues by Channel</a:t>
            </a:r>
          </a:p>
        </p:txBody>
      </p:sp>
      <p:sp>
        <p:nvSpPr>
          <p:cNvPr id="6" name="Text Placeholder 5"/>
          <p:cNvSpPr>
            <a:spLocks noGrp="1"/>
          </p:cNvSpPr>
          <p:nvPr>
            <p:ph type="body" sz="quarter" idx="13"/>
          </p:nvPr>
        </p:nvSpPr>
        <p:spPr/>
        <p:txBody>
          <a:bodyPr/>
          <a:lstStyle/>
          <a:p>
            <a:endParaRPr lang="en-US" dirty="0"/>
          </a:p>
        </p:txBody>
      </p:sp>
      <p:pic>
        <p:nvPicPr>
          <p:cNvPr id="8" name="Picture 7" descr="Figure 10.2 shows the relative sizes of various media channels in a pie chart."/>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90600" y="1371600"/>
            <a:ext cx="6934946"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6400800" y="762000"/>
            <a:ext cx="1757212" cy="276999"/>
          </a:xfrm>
          <a:prstGeom prst="rect">
            <a:avLst/>
          </a:prstGeom>
          <a:solidFill>
            <a:srgbClr val="FFFF00"/>
          </a:solidFill>
        </p:spPr>
        <p:txBody>
          <a:bodyPr wrap="none">
            <a:spAutoFit/>
          </a:bodyPr>
          <a:lstStyle/>
          <a:p>
            <a:pPr algn="ctr"/>
            <a:r>
              <a:rPr lang="zh-TW" altLang="en-US" sz="1200" dirty="0"/>
              <a:t>圖</a:t>
            </a:r>
            <a:r>
              <a:rPr lang="en-US" altLang="zh-TW" sz="1200" dirty="0"/>
              <a:t>10.2:</a:t>
            </a:r>
            <a:r>
              <a:rPr lang="zh-TW" altLang="en-US" sz="1200" dirty="0"/>
              <a:t>媒體收入的渠道</a:t>
            </a:r>
          </a:p>
        </p:txBody>
      </p:sp>
      <p:sp>
        <p:nvSpPr>
          <p:cNvPr id="4" name="矩形 3"/>
          <p:cNvSpPr/>
          <p:nvPr/>
        </p:nvSpPr>
        <p:spPr>
          <a:xfrm>
            <a:off x="2133600" y="1040403"/>
            <a:ext cx="1665223" cy="276999"/>
          </a:xfrm>
          <a:prstGeom prst="rect">
            <a:avLst/>
          </a:prstGeom>
          <a:solidFill>
            <a:srgbClr val="FFFF00"/>
          </a:solidFill>
        </p:spPr>
        <p:txBody>
          <a:bodyPr wrap="square">
            <a:spAutoFit/>
          </a:bodyPr>
          <a:lstStyle/>
          <a:p>
            <a:pPr algn="ctr"/>
            <a:r>
              <a:rPr lang="zh-TW" altLang="en-US" sz="1200" dirty="0"/>
              <a:t>網絡媒體</a:t>
            </a:r>
            <a:r>
              <a:rPr lang="en-US" altLang="zh-TW" sz="1200" dirty="0"/>
              <a:t>(</a:t>
            </a:r>
            <a:r>
              <a:rPr lang="zh-TW" altLang="en-US" sz="1200" dirty="0"/>
              <a:t>音樂和視頻</a:t>
            </a:r>
            <a:r>
              <a:rPr lang="en-US" altLang="zh-TW" sz="1200" dirty="0"/>
              <a:t>)</a:t>
            </a:r>
            <a:endParaRPr lang="zh-TW" altLang="en-US" sz="1200" dirty="0"/>
          </a:p>
        </p:txBody>
      </p:sp>
      <p:sp>
        <p:nvSpPr>
          <p:cNvPr id="5" name="矩形 4"/>
          <p:cNvSpPr/>
          <p:nvPr/>
        </p:nvSpPr>
        <p:spPr>
          <a:xfrm>
            <a:off x="4267200" y="1063072"/>
            <a:ext cx="800219" cy="276999"/>
          </a:xfrm>
          <a:prstGeom prst="rect">
            <a:avLst/>
          </a:prstGeom>
          <a:solidFill>
            <a:srgbClr val="FFFF00"/>
          </a:solidFill>
        </p:spPr>
        <p:txBody>
          <a:bodyPr wrap="none">
            <a:spAutoFit/>
          </a:bodyPr>
          <a:lstStyle/>
          <a:p>
            <a:pPr algn="ctr"/>
            <a:r>
              <a:rPr lang="zh-TW" altLang="en-US" sz="1200" dirty="0"/>
              <a:t>錄製音樂</a:t>
            </a:r>
          </a:p>
        </p:txBody>
      </p:sp>
      <p:sp>
        <p:nvSpPr>
          <p:cNvPr id="7" name="矩形 6"/>
          <p:cNvSpPr/>
          <p:nvPr/>
        </p:nvSpPr>
        <p:spPr>
          <a:xfrm>
            <a:off x="6934200" y="1752600"/>
            <a:ext cx="492443" cy="276999"/>
          </a:xfrm>
          <a:prstGeom prst="rect">
            <a:avLst/>
          </a:prstGeom>
          <a:solidFill>
            <a:srgbClr val="FFFF00"/>
          </a:solidFill>
        </p:spPr>
        <p:txBody>
          <a:bodyPr wrap="none">
            <a:spAutoFit/>
          </a:bodyPr>
          <a:lstStyle/>
          <a:p>
            <a:pPr algn="ctr"/>
            <a:r>
              <a:rPr lang="zh-TW" altLang="en-US" sz="1200" dirty="0"/>
              <a:t>電視</a:t>
            </a:r>
          </a:p>
        </p:txBody>
      </p:sp>
      <p:sp>
        <p:nvSpPr>
          <p:cNvPr id="9" name="矩形 8"/>
          <p:cNvSpPr/>
          <p:nvPr/>
        </p:nvSpPr>
        <p:spPr>
          <a:xfrm>
            <a:off x="7180421" y="3595300"/>
            <a:ext cx="492443" cy="276999"/>
          </a:xfrm>
          <a:prstGeom prst="rect">
            <a:avLst/>
          </a:prstGeom>
          <a:solidFill>
            <a:srgbClr val="FFFF00"/>
          </a:solidFill>
        </p:spPr>
        <p:txBody>
          <a:bodyPr wrap="none">
            <a:spAutoFit/>
          </a:bodyPr>
          <a:lstStyle/>
          <a:p>
            <a:pPr algn="ctr"/>
            <a:r>
              <a:rPr lang="zh-TW" altLang="en-US" sz="1200" dirty="0"/>
              <a:t>報紙</a:t>
            </a:r>
          </a:p>
        </p:txBody>
      </p:sp>
      <p:sp>
        <p:nvSpPr>
          <p:cNvPr id="10" name="矩形 9"/>
          <p:cNvSpPr/>
          <p:nvPr/>
        </p:nvSpPr>
        <p:spPr>
          <a:xfrm>
            <a:off x="5918606" y="4648200"/>
            <a:ext cx="492443" cy="276999"/>
          </a:xfrm>
          <a:prstGeom prst="rect">
            <a:avLst/>
          </a:prstGeom>
          <a:solidFill>
            <a:srgbClr val="FFFF00"/>
          </a:solidFill>
        </p:spPr>
        <p:txBody>
          <a:bodyPr wrap="none">
            <a:spAutoFit/>
          </a:bodyPr>
          <a:lstStyle/>
          <a:p>
            <a:pPr algn="ctr"/>
            <a:r>
              <a:rPr lang="zh-TW" altLang="en-US" sz="1200" dirty="0"/>
              <a:t>書籍</a:t>
            </a:r>
          </a:p>
        </p:txBody>
      </p:sp>
      <p:sp>
        <p:nvSpPr>
          <p:cNvPr id="11" name="矩形 10"/>
          <p:cNvSpPr/>
          <p:nvPr/>
        </p:nvSpPr>
        <p:spPr>
          <a:xfrm>
            <a:off x="4458073" y="4786699"/>
            <a:ext cx="492443" cy="276999"/>
          </a:xfrm>
          <a:prstGeom prst="rect">
            <a:avLst/>
          </a:prstGeom>
          <a:solidFill>
            <a:srgbClr val="FFFF00"/>
          </a:solidFill>
        </p:spPr>
        <p:txBody>
          <a:bodyPr wrap="none">
            <a:spAutoFit/>
          </a:bodyPr>
          <a:lstStyle/>
          <a:p>
            <a:pPr algn="ctr"/>
            <a:r>
              <a:rPr lang="zh-TW" altLang="en-US" sz="1200" dirty="0"/>
              <a:t>雜誌</a:t>
            </a:r>
          </a:p>
        </p:txBody>
      </p:sp>
      <p:sp>
        <p:nvSpPr>
          <p:cNvPr id="12" name="矩形 11"/>
          <p:cNvSpPr/>
          <p:nvPr/>
        </p:nvSpPr>
        <p:spPr>
          <a:xfrm>
            <a:off x="2514600" y="4495800"/>
            <a:ext cx="492443" cy="276999"/>
          </a:xfrm>
          <a:prstGeom prst="rect">
            <a:avLst/>
          </a:prstGeom>
          <a:solidFill>
            <a:schemeClr val="accent4">
              <a:lumMod val="60000"/>
              <a:lumOff val="40000"/>
            </a:schemeClr>
          </a:solidFill>
        </p:spPr>
        <p:txBody>
          <a:bodyPr wrap="none">
            <a:spAutoFit/>
          </a:bodyPr>
          <a:lstStyle/>
          <a:p>
            <a:pPr algn="ctr"/>
            <a:r>
              <a:rPr lang="zh-TW" altLang="en-US" sz="1200" dirty="0"/>
              <a:t>廣播</a:t>
            </a:r>
          </a:p>
        </p:txBody>
      </p:sp>
      <p:sp>
        <p:nvSpPr>
          <p:cNvPr id="13" name="矩形 12"/>
          <p:cNvSpPr/>
          <p:nvPr/>
        </p:nvSpPr>
        <p:spPr>
          <a:xfrm>
            <a:off x="1180981" y="3962400"/>
            <a:ext cx="800219" cy="276999"/>
          </a:xfrm>
          <a:prstGeom prst="rect">
            <a:avLst/>
          </a:prstGeom>
          <a:solidFill>
            <a:schemeClr val="accent4">
              <a:lumMod val="60000"/>
              <a:lumOff val="40000"/>
            </a:schemeClr>
          </a:solidFill>
        </p:spPr>
        <p:txBody>
          <a:bodyPr wrap="none">
            <a:spAutoFit/>
          </a:bodyPr>
          <a:lstStyle/>
          <a:p>
            <a:pPr algn="ctr"/>
            <a:r>
              <a:rPr lang="zh-TW" altLang="en-US" sz="1200" dirty="0"/>
              <a:t>電子遊戲</a:t>
            </a:r>
          </a:p>
        </p:txBody>
      </p:sp>
      <p:sp>
        <p:nvSpPr>
          <p:cNvPr id="14" name="矩形 13"/>
          <p:cNvSpPr/>
          <p:nvPr/>
        </p:nvSpPr>
        <p:spPr>
          <a:xfrm>
            <a:off x="1107757" y="2618601"/>
            <a:ext cx="492443" cy="276999"/>
          </a:xfrm>
          <a:prstGeom prst="rect">
            <a:avLst/>
          </a:prstGeom>
          <a:solidFill>
            <a:schemeClr val="accent4">
              <a:lumMod val="60000"/>
              <a:lumOff val="40000"/>
            </a:schemeClr>
          </a:solidFill>
        </p:spPr>
        <p:txBody>
          <a:bodyPr wrap="none">
            <a:spAutoFit/>
          </a:bodyPr>
          <a:lstStyle/>
          <a:p>
            <a:pPr algn="ctr"/>
            <a:r>
              <a:rPr lang="zh-TW" altLang="en-US" sz="1200" dirty="0"/>
              <a:t>票房</a:t>
            </a:r>
          </a:p>
        </p:txBody>
      </p:sp>
      <p:sp>
        <p:nvSpPr>
          <p:cNvPr id="15" name="矩形 14"/>
          <p:cNvSpPr/>
          <p:nvPr/>
        </p:nvSpPr>
        <p:spPr>
          <a:xfrm>
            <a:off x="1371600" y="1752600"/>
            <a:ext cx="800219" cy="276999"/>
          </a:xfrm>
          <a:prstGeom prst="rect">
            <a:avLst/>
          </a:prstGeom>
          <a:solidFill>
            <a:schemeClr val="accent4">
              <a:lumMod val="60000"/>
              <a:lumOff val="40000"/>
            </a:schemeClr>
          </a:solidFill>
        </p:spPr>
        <p:txBody>
          <a:bodyPr wrap="none">
            <a:spAutoFit/>
          </a:bodyPr>
          <a:lstStyle/>
          <a:p>
            <a:pPr algn="ctr"/>
            <a:r>
              <a:rPr lang="zh-TW" altLang="en-US" sz="1200" dirty="0"/>
              <a:t>家庭視頻</a:t>
            </a:r>
          </a:p>
        </p:txBody>
      </p:sp>
    </p:spTree>
    <p:extLst>
      <p:ext uri="{BB962C8B-B14F-4D97-AF65-F5344CB8AC3E}">
        <p14:creationId xmlns:p14="http://schemas.microsoft.com/office/powerpoint/2010/main" val="15555428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Content Revenue Models</a:t>
            </a:r>
          </a:p>
        </p:txBody>
      </p:sp>
      <p:sp>
        <p:nvSpPr>
          <p:cNvPr id="3" name="Content Placeholder 2"/>
          <p:cNvSpPr>
            <a:spLocks noGrp="1"/>
          </p:cNvSpPr>
          <p:nvPr>
            <p:ph idx="1"/>
          </p:nvPr>
        </p:nvSpPr>
        <p:spPr/>
        <p:txBody>
          <a:bodyPr/>
          <a:lstStyle/>
          <a:p>
            <a:r>
              <a:rPr lang="en-US" dirty="0"/>
              <a:t>Online content delivery revenue models </a:t>
            </a:r>
          </a:p>
          <a:p>
            <a:pPr lvl="1"/>
            <a:r>
              <a:rPr lang="en-US" dirty="0"/>
              <a:t>Subscription</a:t>
            </a:r>
          </a:p>
          <a:p>
            <a:pPr lvl="1"/>
            <a:r>
              <a:rPr lang="en-US" dirty="0"/>
              <a:t>A la carte</a:t>
            </a:r>
          </a:p>
          <a:p>
            <a:pPr lvl="1"/>
            <a:r>
              <a:rPr lang="en-US" dirty="0"/>
              <a:t>Advertising supported (free/freemium)</a:t>
            </a:r>
          </a:p>
          <a:p>
            <a:r>
              <a:rPr lang="en-US" dirty="0"/>
              <a:t>Free content can drive users to paid content</a:t>
            </a:r>
          </a:p>
          <a:p>
            <a:r>
              <a:rPr lang="en-US" dirty="0"/>
              <a:t>Users increasingly paying for high-quality, unique content</a:t>
            </a:r>
          </a:p>
        </p:txBody>
      </p:sp>
      <p:sp>
        <p:nvSpPr>
          <p:cNvPr id="4" name="矩形 3"/>
          <p:cNvSpPr/>
          <p:nvPr/>
        </p:nvSpPr>
        <p:spPr>
          <a:xfrm>
            <a:off x="6585228" y="914400"/>
            <a:ext cx="1415772" cy="276999"/>
          </a:xfrm>
          <a:prstGeom prst="rect">
            <a:avLst/>
          </a:prstGeom>
          <a:solidFill>
            <a:schemeClr val="accent4">
              <a:lumMod val="60000"/>
              <a:lumOff val="40000"/>
            </a:schemeClr>
          </a:solidFill>
        </p:spPr>
        <p:txBody>
          <a:bodyPr wrap="none">
            <a:spAutoFit/>
          </a:bodyPr>
          <a:lstStyle/>
          <a:p>
            <a:pPr algn="ctr"/>
            <a:r>
              <a:rPr lang="zh-TW" altLang="en-US" sz="1200" dirty="0"/>
              <a:t>數位內容盈利模式</a:t>
            </a:r>
          </a:p>
        </p:txBody>
      </p:sp>
      <p:sp>
        <p:nvSpPr>
          <p:cNvPr id="5" name="矩形 4"/>
          <p:cNvSpPr/>
          <p:nvPr/>
        </p:nvSpPr>
        <p:spPr>
          <a:xfrm>
            <a:off x="7010400" y="1676400"/>
            <a:ext cx="1723549" cy="276999"/>
          </a:xfrm>
          <a:prstGeom prst="rect">
            <a:avLst/>
          </a:prstGeom>
          <a:solidFill>
            <a:schemeClr val="accent4">
              <a:lumMod val="60000"/>
              <a:lumOff val="40000"/>
            </a:schemeClr>
          </a:solidFill>
        </p:spPr>
        <p:txBody>
          <a:bodyPr wrap="none">
            <a:spAutoFit/>
          </a:bodyPr>
          <a:lstStyle/>
          <a:p>
            <a:pPr algn="ctr"/>
            <a:r>
              <a:rPr lang="zh-TW" altLang="en-US" sz="1200" dirty="0"/>
              <a:t>在線內容交付收入模式</a:t>
            </a:r>
          </a:p>
        </p:txBody>
      </p:sp>
      <p:sp>
        <p:nvSpPr>
          <p:cNvPr id="6" name="矩形 5"/>
          <p:cNvSpPr/>
          <p:nvPr/>
        </p:nvSpPr>
        <p:spPr>
          <a:xfrm>
            <a:off x="2743200" y="2133600"/>
            <a:ext cx="492443" cy="276999"/>
          </a:xfrm>
          <a:prstGeom prst="rect">
            <a:avLst/>
          </a:prstGeom>
          <a:solidFill>
            <a:schemeClr val="accent4">
              <a:lumMod val="60000"/>
              <a:lumOff val="40000"/>
            </a:schemeClr>
          </a:solidFill>
        </p:spPr>
        <p:txBody>
          <a:bodyPr wrap="none">
            <a:spAutoFit/>
          </a:bodyPr>
          <a:lstStyle/>
          <a:p>
            <a:pPr algn="ctr"/>
            <a:r>
              <a:rPr lang="zh-TW" altLang="en-US" sz="1200" dirty="0"/>
              <a:t>訂閱</a:t>
            </a:r>
          </a:p>
        </p:txBody>
      </p:sp>
      <p:sp>
        <p:nvSpPr>
          <p:cNvPr id="7" name="矩形 6"/>
          <p:cNvSpPr/>
          <p:nvPr/>
        </p:nvSpPr>
        <p:spPr>
          <a:xfrm>
            <a:off x="2362200" y="2514600"/>
            <a:ext cx="646331" cy="276999"/>
          </a:xfrm>
          <a:prstGeom prst="rect">
            <a:avLst/>
          </a:prstGeom>
          <a:solidFill>
            <a:schemeClr val="accent4">
              <a:lumMod val="60000"/>
              <a:lumOff val="40000"/>
            </a:schemeClr>
          </a:solidFill>
        </p:spPr>
        <p:txBody>
          <a:bodyPr wrap="none">
            <a:spAutoFit/>
          </a:bodyPr>
          <a:lstStyle/>
          <a:p>
            <a:pPr algn="ctr"/>
            <a:r>
              <a:rPr lang="zh-TW" altLang="en-US" sz="1200" dirty="0"/>
              <a:t>價目表</a:t>
            </a:r>
          </a:p>
        </p:txBody>
      </p:sp>
      <p:sp>
        <p:nvSpPr>
          <p:cNvPr id="8" name="矩形 7"/>
          <p:cNvSpPr/>
          <p:nvPr/>
        </p:nvSpPr>
        <p:spPr>
          <a:xfrm>
            <a:off x="5562600" y="2895600"/>
            <a:ext cx="1826141" cy="276999"/>
          </a:xfrm>
          <a:prstGeom prst="rect">
            <a:avLst/>
          </a:prstGeom>
          <a:solidFill>
            <a:schemeClr val="accent4">
              <a:lumMod val="60000"/>
              <a:lumOff val="40000"/>
            </a:schemeClr>
          </a:solidFill>
        </p:spPr>
        <p:txBody>
          <a:bodyPr wrap="none">
            <a:spAutoFit/>
          </a:bodyPr>
          <a:lstStyle/>
          <a:p>
            <a:pPr algn="ctr"/>
            <a:r>
              <a:rPr lang="zh-TW" altLang="en-US" sz="1200" dirty="0"/>
              <a:t>廣告支持</a:t>
            </a:r>
            <a:r>
              <a:rPr lang="en-US" altLang="zh-TW" sz="1200" dirty="0"/>
              <a:t>(</a:t>
            </a:r>
            <a:r>
              <a:rPr lang="zh-TW" altLang="en-US" sz="1200" dirty="0"/>
              <a:t>免費，非廣告</a:t>
            </a:r>
            <a:r>
              <a:rPr lang="en-US" altLang="zh-TW" sz="1200" dirty="0"/>
              <a:t>)</a:t>
            </a:r>
            <a:endParaRPr lang="zh-TW" altLang="en-US" sz="1200" dirty="0"/>
          </a:p>
        </p:txBody>
      </p:sp>
      <p:sp>
        <p:nvSpPr>
          <p:cNvPr id="9" name="矩形 8"/>
          <p:cNvSpPr/>
          <p:nvPr/>
        </p:nvSpPr>
        <p:spPr>
          <a:xfrm>
            <a:off x="6039922" y="3761601"/>
            <a:ext cx="2646878" cy="276999"/>
          </a:xfrm>
          <a:prstGeom prst="rect">
            <a:avLst/>
          </a:prstGeom>
          <a:solidFill>
            <a:schemeClr val="accent4">
              <a:lumMod val="60000"/>
              <a:lumOff val="40000"/>
            </a:schemeClr>
          </a:solidFill>
        </p:spPr>
        <p:txBody>
          <a:bodyPr wrap="none">
            <a:spAutoFit/>
          </a:bodyPr>
          <a:lstStyle/>
          <a:p>
            <a:pPr algn="ctr"/>
            <a:r>
              <a:rPr lang="zh-TW" altLang="en-US" sz="1200" dirty="0"/>
              <a:t>免費內容可以吸引用戶購買付費內容</a:t>
            </a:r>
          </a:p>
        </p:txBody>
      </p:sp>
      <p:sp>
        <p:nvSpPr>
          <p:cNvPr id="10" name="矩形 9"/>
          <p:cNvSpPr/>
          <p:nvPr/>
        </p:nvSpPr>
        <p:spPr>
          <a:xfrm>
            <a:off x="1914214" y="4495800"/>
            <a:ext cx="3108543" cy="276999"/>
          </a:xfrm>
          <a:prstGeom prst="rect">
            <a:avLst/>
          </a:prstGeom>
          <a:solidFill>
            <a:schemeClr val="accent4">
              <a:lumMod val="60000"/>
              <a:lumOff val="40000"/>
            </a:schemeClr>
          </a:solidFill>
        </p:spPr>
        <p:txBody>
          <a:bodyPr wrap="none">
            <a:spAutoFit/>
          </a:bodyPr>
          <a:lstStyle/>
          <a:p>
            <a:pPr algn="ctr"/>
            <a:r>
              <a:rPr lang="zh-TW" altLang="en-US" sz="1200" dirty="0"/>
              <a:t>越來越多的使用者購買高質量、獨特的內容</a:t>
            </a:r>
          </a:p>
        </p:txBody>
      </p:sp>
    </p:spTree>
    <p:extLst>
      <p:ext uri="{BB962C8B-B14F-4D97-AF65-F5344CB8AC3E}">
        <p14:creationId xmlns:p14="http://schemas.microsoft.com/office/powerpoint/2010/main" val="15339923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10.3: Online Content Consumption 2015</a:t>
            </a:r>
          </a:p>
        </p:txBody>
      </p:sp>
      <p:sp>
        <p:nvSpPr>
          <p:cNvPr id="6" name="Text Placeholder 5"/>
          <p:cNvSpPr>
            <a:spLocks noGrp="1"/>
          </p:cNvSpPr>
          <p:nvPr>
            <p:ph type="body" sz="quarter" idx="13"/>
          </p:nvPr>
        </p:nvSpPr>
        <p:spPr/>
        <p:txBody>
          <a:bodyPr/>
          <a:lstStyle/>
          <a:p>
            <a:endParaRPr lang="en-US" dirty="0"/>
          </a:p>
        </p:txBody>
      </p:sp>
      <p:pic>
        <p:nvPicPr>
          <p:cNvPr id="8" name="Picture 7" descr="Figure 10.3 shows the percentage of Internet users that use different types of online content, from online video to mobile phone music."/>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524000" y="1447800"/>
            <a:ext cx="5791200" cy="4466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449944" y="866001"/>
            <a:ext cx="2207656" cy="276999"/>
          </a:xfrm>
          <a:prstGeom prst="rect">
            <a:avLst/>
          </a:prstGeom>
          <a:solidFill>
            <a:schemeClr val="accent4">
              <a:lumMod val="60000"/>
              <a:lumOff val="40000"/>
            </a:schemeClr>
          </a:solidFill>
        </p:spPr>
        <p:txBody>
          <a:bodyPr wrap="none">
            <a:spAutoFit/>
          </a:bodyPr>
          <a:lstStyle/>
          <a:p>
            <a:pPr algn="ctr"/>
            <a:r>
              <a:rPr lang="zh-TW" altLang="en-US" sz="1200" dirty="0"/>
              <a:t>圖</a:t>
            </a:r>
            <a:r>
              <a:rPr lang="en-US" altLang="zh-TW" sz="1200" dirty="0"/>
              <a:t>10.3</a:t>
            </a:r>
            <a:r>
              <a:rPr lang="zh-TW" altLang="en-US" sz="1200" dirty="0"/>
              <a:t>：</a:t>
            </a:r>
            <a:r>
              <a:rPr lang="en-US" altLang="zh-TW" sz="1200" dirty="0"/>
              <a:t>2015</a:t>
            </a:r>
            <a:r>
              <a:rPr lang="zh-TW" altLang="en-US" sz="1200" dirty="0"/>
              <a:t>年在線內容消費</a:t>
            </a:r>
          </a:p>
        </p:txBody>
      </p:sp>
      <p:sp>
        <p:nvSpPr>
          <p:cNvPr id="4" name="矩形 3"/>
          <p:cNvSpPr/>
          <p:nvPr/>
        </p:nvSpPr>
        <p:spPr>
          <a:xfrm>
            <a:off x="1066800" y="2590800"/>
            <a:ext cx="369332" cy="1323439"/>
          </a:xfrm>
          <a:prstGeom prst="rect">
            <a:avLst/>
          </a:prstGeom>
          <a:solidFill>
            <a:schemeClr val="accent4">
              <a:lumMod val="60000"/>
              <a:lumOff val="40000"/>
            </a:schemeClr>
          </a:solidFill>
        </p:spPr>
        <p:txBody>
          <a:bodyPr vert="eaVert" wrap="none">
            <a:spAutoFit/>
          </a:bodyPr>
          <a:lstStyle/>
          <a:p>
            <a:pPr algn="just"/>
            <a:r>
              <a:rPr lang="zh-TW" altLang="en-US" sz="1200" dirty="0"/>
              <a:t>互聯網用戶的比例</a:t>
            </a:r>
          </a:p>
        </p:txBody>
      </p:sp>
      <p:sp>
        <p:nvSpPr>
          <p:cNvPr id="5" name="矩形 4"/>
          <p:cNvSpPr/>
          <p:nvPr/>
        </p:nvSpPr>
        <p:spPr>
          <a:xfrm>
            <a:off x="3886200" y="2971800"/>
            <a:ext cx="800219" cy="276999"/>
          </a:xfrm>
          <a:prstGeom prst="rect">
            <a:avLst/>
          </a:prstGeom>
          <a:solidFill>
            <a:schemeClr val="accent4">
              <a:lumMod val="60000"/>
              <a:lumOff val="40000"/>
            </a:schemeClr>
          </a:solidFill>
        </p:spPr>
        <p:txBody>
          <a:bodyPr wrap="none">
            <a:spAutoFit/>
          </a:bodyPr>
          <a:lstStyle/>
          <a:p>
            <a:pPr algn="ctr"/>
            <a:r>
              <a:rPr lang="zh-TW" altLang="en-US" sz="1200" dirty="0"/>
              <a:t>線上視頻</a:t>
            </a:r>
          </a:p>
        </p:txBody>
      </p:sp>
      <p:sp>
        <p:nvSpPr>
          <p:cNvPr id="7" name="矩形 6"/>
          <p:cNvSpPr/>
          <p:nvPr/>
        </p:nvSpPr>
        <p:spPr>
          <a:xfrm>
            <a:off x="2540559" y="3123639"/>
            <a:ext cx="800219" cy="276999"/>
          </a:xfrm>
          <a:prstGeom prst="rect">
            <a:avLst/>
          </a:prstGeom>
          <a:solidFill>
            <a:schemeClr val="accent4">
              <a:lumMod val="60000"/>
              <a:lumOff val="40000"/>
            </a:schemeClr>
          </a:solidFill>
        </p:spPr>
        <p:txBody>
          <a:bodyPr wrap="none">
            <a:spAutoFit/>
          </a:bodyPr>
          <a:lstStyle/>
          <a:p>
            <a:pPr algn="ctr"/>
            <a:r>
              <a:rPr lang="zh-TW" altLang="en-US" sz="1200" dirty="0"/>
              <a:t>線上報紙</a:t>
            </a:r>
          </a:p>
        </p:txBody>
      </p:sp>
      <p:sp>
        <p:nvSpPr>
          <p:cNvPr id="9" name="矩形 8"/>
          <p:cNvSpPr/>
          <p:nvPr/>
        </p:nvSpPr>
        <p:spPr>
          <a:xfrm>
            <a:off x="2948172" y="3775739"/>
            <a:ext cx="800219" cy="276999"/>
          </a:xfrm>
          <a:prstGeom prst="rect">
            <a:avLst/>
          </a:prstGeom>
          <a:solidFill>
            <a:schemeClr val="accent4">
              <a:lumMod val="60000"/>
              <a:lumOff val="40000"/>
            </a:schemeClr>
          </a:solidFill>
        </p:spPr>
        <p:txBody>
          <a:bodyPr wrap="none">
            <a:spAutoFit/>
          </a:bodyPr>
          <a:lstStyle/>
          <a:p>
            <a:pPr algn="ctr"/>
            <a:r>
              <a:rPr lang="zh-TW" altLang="en-US" sz="1200" dirty="0"/>
              <a:t>線上廣播</a:t>
            </a:r>
          </a:p>
        </p:txBody>
      </p:sp>
      <p:sp>
        <p:nvSpPr>
          <p:cNvPr id="10" name="矩形 9"/>
          <p:cNvSpPr/>
          <p:nvPr/>
        </p:nvSpPr>
        <p:spPr>
          <a:xfrm>
            <a:off x="3390781" y="3380601"/>
            <a:ext cx="800219" cy="276999"/>
          </a:xfrm>
          <a:prstGeom prst="rect">
            <a:avLst/>
          </a:prstGeom>
          <a:solidFill>
            <a:schemeClr val="accent4">
              <a:lumMod val="60000"/>
              <a:lumOff val="40000"/>
            </a:schemeClr>
          </a:solidFill>
        </p:spPr>
        <p:txBody>
          <a:bodyPr wrap="none">
            <a:spAutoFit/>
          </a:bodyPr>
          <a:lstStyle/>
          <a:p>
            <a:pPr algn="ctr"/>
            <a:r>
              <a:rPr lang="zh-TW" altLang="en-US" sz="1200" dirty="0"/>
              <a:t>手機遊戲</a:t>
            </a:r>
          </a:p>
        </p:txBody>
      </p:sp>
      <p:sp>
        <p:nvSpPr>
          <p:cNvPr id="11" name="矩形 10"/>
          <p:cNvSpPr/>
          <p:nvPr/>
        </p:nvSpPr>
        <p:spPr>
          <a:xfrm>
            <a:off x="1986561" y="2664307"/>
            <a:ext cx="1107996" cy="276999"/>
          </a:xfrm>
          <a:prstGeom prst="rect">
            <a:avLst/>
          </a:prstGeom>
          <a:solidFill>
            <a:schemeClr val="accent4">
              <a:lumMod val="60000"/>
              <a:lumOff val="40000"/>
            </a:schemeClr>
          </a:solidFill>
        </p:spPr>
        <p:txBody>
          <a:bodyPr wrap="none">
            <a:spAutoFit/>
          </a:bodyPr>
          <a:lstStyle/>
          <a:p>
            <a:pPr algn="ctr"/>
            <a:r>
              <a:rPr lang="zh-TW" altLang="en-US" sz="1200" dirty="0"/>
              <a:t>網絡電視節目</a:t>
            </a:r>
          </a:p>
        </p:txBody>
      </p:sp>
      <p:sp>
        <p:nvSpPr>
          <p:cNvPr id="12" name="矩形 11"/>
          <p:cNvSpPr/>
          <p:nvPr/>
        </p:nvSpPr>
        <p:spPr>
          <a:xfrm>
            <a:off x="4419600" y="3681810"/>
            <a:ext cx="800219" cy="276999"/>
          </a:xfrm>
          <a:prstGeom prst="rect">
            <a:avLst/>
          </a:prstGeom>
          <a:solidFill>
            <a:schemeClr val="accent4">
              <a:lumMod val="60000"/>
              <a:lumOff val="40000"/>
            </a:schemeClr>
          </a:solidFill>
        </p:spPr>
        <p:txBody>
          <a:bodyPr wrap="none">
            <a:spAutoFit/>
          </a:bodyPr>
          <a:lstStyle/>
          <a:p>
            <a:pPr algn="ctr"/>
            <a:r>
              <a:rPr lang="zh-TW" altLang="en-US" sz="1200" dirty="0"/>
              <a:t>線上電影</a:t>
            </a:r>
          </a:p>
        </p:txBody>
      </p:sp>
      <p:sp>
        <p:nvSpPr>
          <p:cNvPr id="13" name="矩形 12"/>
          <p:cNvSpPr/>
          <p:nvPr/>
        </p:nvSpPr>
        <p:spPr>
          <a:xfrm>
            <a:off x="4724400" y="3254282"/>
            <a:ext cx="1107996" cy="276999"/>
          </a:xfrm>
          <a:prstGeom prst="rect">
            <a:avLst/>
          </a:prstGeom>
          <a:solidFill>
            <a:schemeClr val="accent4">
              <a:lumMod val="60000"/>
              <a:lumOff val="40000"/>
            </a:schemeClr>
          </a:solidFill>
        </p:spPr>
        <p:txBody>
          <a:bodyPr wrap="none">
            <a:spAutoFit/>
          </a:bodyPr>
          <a:lstStyle/>
          <a:p>
            <a:pPr algn="ctr"/>
            <a:r>
              <a:rPr lang="zh-TW" altLang="en-US" sz="1200" dirty="0"/>
              <a:t>線上休閒遊戲</a:t>
            </a:r>
          </a:p>
        </p:txBody>
      </p:sp>
      <p:sp>
        <p:nvSpPr>
          <p:cNvPr id="14" name="矩形 13"/>
          <p:cNvSpPr/>
          <p:nvPr/>
        </p:nvSpPr>
        <p:spPr>
          <a:xfrm>
            <a:off x="5334000" y="3581400"/>
            <a:ext cx="800219" cy="276999"/>
          </a:xfrm>
          <a:prstGeom prst="rect">
            <a:avLst/>
          </a:prstGeom>
          <a:solidFill>
            <a:schemeClr val="accent4">
              <a:lumMod val="60000"/>
              <a:lumOff val="40000"/>
            </a:schemeClr>
          </a:solidFill>
        </p:spPr>
        <p:txBody>
          <a:bodyPr wrap="none">
            <a:spAutoFit/>
          </a:bodyPr>
          <a:lstStyle/>
          <a:p>
            <a:pPr algn="ctr"/>
            <a:r>
              <a:rPr lang="zh-TW" altLang="en-US" sz="1200" dirty="0"/>
              <a:t>手機音樂</a:t>
            </a:r>
          </a:p>
        </p:txBody>
      </p:sp>
      <p:sp>
        <p:nvSpPr>
          <p:cNvPr id="15" name="矩形 14"/>
          <p:cNvSpPr/>
          <p:nvPr/>
        </p:nvSpPr>
        <p:spPr>
          <a:xfrm>
            <a:off x="5734702" y="3928416"/>
            <a:ext cx="1107996" cy="276999"/>
          </a:xfrm>
          <a:prstGeom prst="rect">
            <a:avLst/>
          </a:prstGeom>
          <a:solidFill>
            <a:schemeClr val="accent4">
              <a:lumMod val="60000"/>
              <a:lumOff val="40000"/>
            </a:schemeClr>
          </a:solidFill>
        </p:spPr>
        <p:txBody>
          <a:bodyPr wrap="none">
            <a:spAutoFit/>
          </a:bodyPr>
          <a:lstStyle/>
          <a:p>
            <a:pPr algn="ctr"/>
            <a:r>
              <a:rPr lang="zh-TW" altLang="en-US" sz="1200" dirty="0"/>
              <a:t>電子書閱讀器</a:t>
            </a:r>
          </a:p>
        </p:txBody>
      </p:sp>
      <p:sp>
        <p:nvSpPr>
          <p:cNvPr id="16" name="矩形 15"/>
          <p:cNvSpPr/>
          <p:nvPr/>
        </p:nvSpPr>
        <p:spPr>
          <a:xfrm>
            <a:off x="6299538" y="3581400"/>
            <a:ext cx="800219" cy="276999"/>
          </a:xfrm>
          <a:prstGeom prst="rect">
            <a:avLst/>
          </a:prstGeom>
          <a:solidFill>
            <a:schemeClr val="accent4">
              <a:lumMod val="60000"/>
              <a:lumOff val="40000"/>
            </a:schemeClr>
          </a:solidFill>
        </p:spPr>
        <p:txBody>
          <a:bodyPr wrap="none">
            <a:spAutoFit/>
          </a:bodyPr>
          <a:lstStyle/>
          <a:p>
            <a:pPr algn="ctr"/>
            <a:r>
              <a:rPr lang="zh-TW" altLang="en-US" sz="1200" dirty="0"/>
              <a:t>線上雜誌</a:t>
            </a:r>
          </a:p>
        </p:txBody>
      </p:sp>
      <p:sp>
        <p:nvSpPr>
          <p:cNvPr id="17" name="矩形 16"/>
          <p:cNvSpPr/>
          <p:nvPr/>
        </p:nvSpPr>
        <p:spPr>
          <a:xfrm>
            <a:off x="7010400" y="3921918"/>
            <a:ext cx="1107996" cy="276999"/>
          </a:xfrm>
          <a:prstGeom prst="rect">
            <a:avLst/>
          </a:prstGeom>
          <a:solidFill>
            <a:schemeClr val="accent4">
              <a:lumMod val="60000"/>
              <a:lumOff val="40000"/>
            </a:schemeClr>
          </a:solidFill>
        </p:spPr>
        <p:txBody>
          <a:bodyPr wrap="none">
            <a:spAutoFit/>
          </a:bodyPr>
          <a:lstStyle/>
          <a:p>
            <a:pPr algn="ctr"/>
            <a:r>
              <a:rPr lang="zh-TW" altLang="en-US" sz="1200" dirty="0"/>
              <a:t>線上遊戲平台</a:t>
            </a:r>
          </a:p>
        </p:txBody>
      </p:sp>
      <p:sp>
        <p:nvSpPr>
          <p:cNvPr id="20" name="矩形 19"/>
          <p:cNvSpPr/>
          <p:nvPr/>
        </p:nvSpPr>
        <p:spPr>
          <a:xfrm>
            <a:off x="5032177" y="5181600"/>
            <a:ext cx="800219" cy="276999"/>
          </a:xfrm>
          <a:prstGeom prst="rect">
            <a:avLst/>
          </a:prstGeom>
          <a:solidFill>
            <a:schemeClr val="accent4">
              <a:lumMod val="60000"/>
              <a:lumOff val="40000"/>
            </a:schemeClr>
          </a:solidFill>
        </p:spPr>
        <p:txBody>
          <a:bodyPr wrap="none">
            <a:spAutoFit/>
          </a:bodyPr>
          <a:lstStyle/>
          <a:p>
            <a:pPr algn="ctr"/>
            <a:r>
              <a:rPr lang="zh-TW" altLang="en-US" sz="1200" dirty="0"/>
              <a:t>媒體頻道</a:t>
            </a:r>
          </a:p>
        </p:txBody>
      </p:sp>
    </p:spTree>
    <p:extLst>
      <p:ext uri="{BB962C8B-B14F-4D97-AF65-F5344CB8AC3E}">
        <p14:creationId xmlns:p14="http://schemas.microsoft.com/office/powerpoint/2010/main" val="5991184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Free or Fee</a:t>
            </a:r>
          </a:p>
        </p:txBody>
      </p:sp>
      <p:sp>
        <p:nvSpPr>
          <p:cNvPr id="3" name="Content Placeholder 2"/>
          <p:cNvSpPr>
            <a:spLocks noGrp="1"/>
          </p:cNvSpPr>
          <p:nvPr>
            <p:ph idx="1"/>
          </p:nvPr>
        </p:nvSpPr>
        <p:spPr/>
        <p:txBody>
          <a:bodyPr/>
          <a:lstStyle/>
          <a:p>
            <a:r>
              <a:rPr lang="en-US" dirty="0"/>
              <a:t>Early years: Internet audience expected free content but willing to accept advertising</a:t>
            </a:r>
          </a:p>
          <a:p>
            <a:pPr lvl="1"/>
            <a:r>
              <a:rPr lang="en-US" dirty="0"/>
              <a:t>Early content was low quality</a:t>
            </a:r>
          </a:p>
          <a:p>
            <a:r>
              <a:rPr lang="en-US" dirty="0"/>
              <a:t>With advent of high-quality content, fee models successful</a:t>
            </a:r>
          </a:p>
          <a:p>
            <a:pPr lvl="1"/>
            <a:r>
              <a:rPr lang="en-US" dirty="0"/>
              <a:t>iTunes</a:t>
            </a:r>
          </a:p>
          <a:p>
            <a:pPr lvl="1"/>
            <a:r>
              <a:rPr lang="en-US" dirty="0"/>
              <a:t>Millions of users buy from legal music sites</a:t>
            </a:r>
          </a:p>
          <a:p>
            <a:pPr lvl="1"/>
            <a:r>
              <a:rPr lang="en-US" dirty="0"/>
              <a:t>YouTube cooperating with Hollywood and New York film production studios</a:t>
            </a:r>
          </a:p>
        </p:txBody>
      </p:sp>
      <p:sp>
        <p:nvSpPr>
          <p:cNvPr id="4" name="矩形 3"/>
          <p:cNvSpPr/>
          <p:nvPr/>
        </p:nvSpPr>
        <p:spPr>
          <a:xfrm>
            <a:off x="2667000" y="942201"/>
            <a:ext cx="954107" cy="276999"/>
          </a:xfrm>
          <a:prstGeom prst="rect">
            <a:avLst/>
          </a:prstGeom>
          <a:solidFill>
            <a:schemeClr val="accent4">
              <a:lumMod val="60000"/>
              <a:lumOff val="40000"/>
            </a:schemeClr>
          </a:solidFill>
        </p:spPr>
        <p:txBody>
          <a:bodyPr wrap="none">
            <a:spAutoFit/>
          </a:bodyPr>
          <a:lstStyle/>
          <a:p>
            <a:r>
              <a:rPr lang="zh-TW" altLang="en-US" sz="1200" dirty="0"/>
              <a:t>免費或收費</a:t>
            </a:r>
          </a:p>
        </p:txBody>
      </p:sp>
      <p:sp>
        <p:nvSpPr>
          <p:cNvPr id="5" name="矩形 4"/>
          <p:cNvSpPr/>
          <p:nvPr/>
        </p:nvSpPr>
        <p:spPr>
          <a:xfrm>
            <a:off x="3733800" y="1371600"/>
            <a:ext cx="4038600" cy="276999"/>
          </a:xfrm>
          <a:prstGeom prst="rect">
            <a:avLst/>
          </a:prstGeom>
          <a:solidFill>
            <a:schemeClr val="accent4">
              <a:lumMod val="60000"/>
              <a:lumOff val="40000"/>
            </a:schemeClr>
          </a:solidFill>
        </p:spPr>
        <p:txBody>
          <a:bodyPr wrap="square">
            <a:spAutoFit/>
          </a:bodyPr>
          <a:lstStyle/>
          <a:p>
            <a:pPr algn="ctr"/>
            <a:r>
              <a:rPr lang="zh-TW" altLang="en-US" sz="1200" dirty="0"/>
              <a:t>早期：互聯網的觀眾期望免費的內容，但願意接受的廣告</a:t>
            </a:r>
          </a:p>
        </p:txBody>
      </p:sp>
      <p:sp>
        <p:nvSpPr>
          <p:cNvPr id="6" name="矩形 5"/>
          <p:cNvSpPr/>
          <p:nvPr/>
        </p:nvSpPr>
        <p:spPr>
          <a:xfrm>
            <a:off x="4572000" y="2542401"/>
            <a:ext cx="1569660" cy="276999"/>
          </a:xfrm>
          <a:prstGeom prst="rect">
            <a:avLst/>
          </a:prstGeom>
          <a:solidFill>
            <a:schemeClr val="accent4">
              <a:lumMod val="60000"/>
              <a:lumOff val="40000"/>
            </a:schemeClr>
          </a:solidFill>
        </p:spPr>
        <p:txBody>
          <a:bodyPr wrap="none">
            <a:spAutoFit/>
          </a:bodyPr>
          <a:lstStyle/>
          <a:p>
            <a:pPr algn="ctr"/>
            <a:r>
              <a:rPr lang="zh-TW" altLang="en-US" sz="1200" dirty="0"/>
              <a:t>早期的內容質量不高</a:t>
            </a:r>
          </a:p>
        </p:txBody>
      </p:sp>
      <p:sp>
        <p:nvSpPr>
          <p:cNvPr id="7" name="矩形 6"/>
          <p:cNvSpPr/>
          <p:nvPr/>
        </p:nvSpPr>
        <p:spPr>
          <a:xfrm>
            <a:off x="2438400" y="3533001"/>
            <a:ext cx="3108543" cy="276999"/>
          </a:xfrm>
          <a:prstGeom prst="rect">
            <a:avLst/>
          </a:prstGeom>
          <a:solidFill>
            <a:schemeClr val="accent4">
              <a:lumMod val="60000"/>
              <a:lumOff val="40000"/>
            </a:schemeClr>
          </a:solidFill>
        </p:spPr>
        <p:txBody>
          <a:bodyPr wrap="none">
            <a:spAutoFit/>
          </a:bodyPr>
          <a:lstStyle/>
          <a:p>
            <a:pPr algn="ctr"/>
            <a:r>
              <a:rPr lang="zh-TW" altLang="en-US" sz="1200" dirty="0"/>
              <a:t>隨著高質量內容的出現，費用模式獲得成功</a:t>
            </a:r>
          </a:p>
        </p:txBody>
      </p:sp>
      <p:sp>
        <p:nvSpPr>
          <p:cNvPr id="8" name="矩形 7"/>
          <p:cNvSpPr/>
          <p:nvPr/>
        </p:nvSpPr>
        <p:spPr>
          <a:xfrm>
            <a:off x="6096000" y="4371201"/>
            <a:ext cx="2317760" cy="276999"/>
          </a:xfrm>
          <a:prstGeom prst="rect">
            <a:avLst/>
          </a:prstGeom>
          <a:solidFill>
            <a:schemeClr val="accent4">
              <a:lumMod val="60000"/>
              <a:lumOff val="40000"/>
            </a:schemeClr>
          </a:solidFill>
        </p:spPr>
        <p:txBody>
          <a:bodyPr wrap="square">
            <a:spAutoFit/>
          </a:bodyPr>
          <a:lstStyle/>
          <a:p>
            <a:pPr algn="just"/>
            <a:r>
              <a:rPr lang="zh-TW" altLang="en-US" sz="1200" dirty="0"/>
              <a:t>數百萬用戶購買正版的音樂網站</a:t>
            </a:r>
          </a:p>
        </p:txBody>
      </p:sp>
      <p:sp>
        <p:nvSpPr>
          <p:cNvPr id="9" name="矩形 8"/>
          <p:cNvSpPr/>
          <p:nvPr/>
        </p:nvSpPr>
        <p:spPr>
          <a:xfrm>
            <a:off x="2017693" y="3962400"/>
            <a:ext cx="954107" cy="276999"/>
          </a:xfrm>
          <a:prstGeom prst="rect">
            <a:avLst/>
          </a:prstGeom>
          <a:solidFill>
            <a:schemeClr val="accent4">
              <a:lumMod val="60000"/>
              <a:lumOff val="40000"/>
            </a:schemeClr>
          </a:solidFill>
        </p:spPr>
        <p:txBody>
          <a:bodyPr wrap="none">
            <a:spAutoFit/>
          </a:bodyPr>
          <a:lstStyle/>
          <a:p>
            <a:r>
              <a:rPr lang="zh-TW" altLang="en-US" sz="1200" dirty="0"/>
              <a:t>媒體播放器</a:t>
            </a:r>
          </a:p>
        </p:txBody>
      </p:sp>
      <p:sp>
        <p:nvSpPr>
          <p:cNvPr id="10" name="矩形 9"/>
          <p:cNvSpPr/>
          <p:nvPr/>
        </p:nvSpPr>
        <p:spPr>
          <a:xfrm>
            <a:off x="3352800" y="5057001"/>
            <a:ext cx="3095143" cy="276999"/>
          </a:xfrm>
          <a:prstGeom prst="rect">
            <a:avLst/>
          </a:prstGeom>
          <a:solidFill>
            <a:schemeClr val="accent4">
              <a:lumMod val="60000"/>
              <a:lumOff val="40000"/>
            </a:schemeClr>
          </a:solidFill>
        </p:spPr>
        <p:txBody>
          <a:bodyPr wrap="none">
            <a:spAutoFit/>
          </a:bodyPr>
          <a:lstStyle/>
          <a:p>
            <a:pPr algn="ctr"/>
            <a:r>
              <a:rPr lang="en-US" altLang="zh-TW" sz="1200" dirty="0"/>
              <a:t>YouTube</a:t>
            </a:r>
            <a:r>
              <a:rPr lang="zh-TW" altLang="en-US" sz="1200" dirty="0"/>
              <a:t>與好萊塢和紐約電影製片公司合作</a:t>
            </a:r>
          </a:p>
        </p:txBody>
      </p:sp>
    </p:spTree>
    <p:extLst>
      <p:ext uri="{BB962C8B-B14F-4D97-AF65-F5344CB8AC3E}">
        <p14:creationId xmlns:p14="http://schemas.microsoft.com/office/powerpoint/2010/main" val="42189462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Rights Management (DRM)</a:t>
            </a:r>
          </a:p>
        </p:txBody>
      </p:sp>
      <p:sp>
        <p:nvSpPr>
          <p:cNvPr id="3" name="Content Placeholder 2"/>
          <p:cNvSpPr>
            <a:spLocks noGrp="1"/>
          </p:cNvSpPr>
          <p:nvPr>
            <p:ph idx="1"/>
          </p:nvPr>
        </p:nvSpPr>
        <p:spPr/>
        <p:txBody>
          <a:bodyPr/>
          <a:lstStyle/>
          <a:p>
            <a:r>
              <a:rPr lang="en-US" dirty="0"/>
              <a:t>Technical and legal means to protect digital content from unlimited reproduction and distribution</a:t>
            </a:r>
          </a:p>
          <a:p>
            <a:r>
              <a:rPr lang="en-US" dirty="0"/>
              <a:t>DRM hardware and software encrypts content</a:t>
            </a:r>
          </a:p>
          <a:p>
            <a:r>
              <a:rPr lang="en-US" dirty="0"/>
              <a:t>Streaming content </a:t>
            </a:r>
          </a:p>
          <a:p>
            <a:pPr lvl="1"/>
            <a:r>
              <a:rPr lang="en-US" dirty="0"/>
              <a:t>Difficult to copy</a:t>
            </a:r>
          </a:p>
          <a:p>
            <a:pPr lvl="1"/>
            <a:r>
              <a:rPr lang="en-US" dirty="0"/>
              <a:t>Walled garden</a:t>
            </a:r>
          </a:p>
        </p:txBody>
      </p:sp>
      <p:sp>
        <p:nvSpPr>
          <p:cNvPr id="4" name="矩形 3"/>
          <p:cNvSpPr/>
          <p:nvPr/>
        </p:nvSpPr>
        <p:spPr>
          <a:xfrm>
            <a:off x="7073973" y="914400"/>
            <a:ext cx="1765227" cy="276999"/>
          </a:xfrm>
          <a:prstGeom prst="rect">
            <a:avLst/>
          </a:prstGeom>
          <a:solidFill>
            <a:schemeClr val="accent4">
              <a:lumMod val="60000"/>
              <a:lumOff val="40000"/>
            </a:schemeClr>
          </a:solidFill>
        </p:spPr>
        <p:txBody>
          <a:bodyPr wrap="none">
            <a:spAutoFit/>
          </a:bodyPr>
          <a:lstStyle/>
          <a:p>
            <a:pPr algn="ctr"/>
            <a:r>
              <a:rPr lang="zh-TW" altLang="en-US" sz="1200" dirty="0"/>
              <a:t>數位版權管理（</a:t>
            </a:r>
            <a:r>
              <a:rPr lang="en-US" altLang="zh-TW" sz="1200" dirty="0"/>
              <a:t>DRM</a:t>
            </a:r>
            <a:r>
              <a:rPr lang="zh-TW" altLang="en-US" sz="1200" dirty="0"/>
              <a:t>）</a:t>
            </a:r>
          </a:p>
        </p:txBody>
      </p:sp>
      <p:sp>
        <p:nvSpPr>
          <p:cNvPr id="5" name="矩形 4"/>
          <p:cNvSpPr/>
          <p:nvPr/>
        </p:nvSpPr>
        <p:spPr>
          <a:xfrm>
            <a:off x="2500201" y="2542401"/>
            <a:ext cx="3748199" cy="276999"/>
          </a:xfrm>
          <a:prstGeom prst="rect">
            <a:avLst/>
          </a:prstGeom>
          <a:solidFill>
            <a:schemeClr val="accent4">
              <a:lumMod val="60000"/>
              <a:lumOff val="40000"/>
            </a:schemeClr>
          </a:solidFill>
        </p:spPr>
        <p:txBody>
          <a:bodyPr wrap="square">
            <a:spAutoFit/>
          </a:bodyPr>
          <a:lstStyle/>
          <a:p>
            <a:pPr algn="ctr"/>
            <a:r>
              <a:rPr lang="zh-TW" altLang="en-US" sz="1200" dirty="0"/>
              <a:t>技術和法律手段來保護數位內容免受無限複製和散佈</a:t>
            </a:r>
          </a:p>
        </p:txBody>
      </p:sp>
      <p:sp>
        <p:nvSpPr>
          <p:cNvPr id="6" name="矩形 5"/>
          <p:cNvSpPr/>
          <p:nvPr/>
        </p:nvSpPr>
        <p:spPr>
          <a:xfrm>
            <a:off x="6019800" y="3505200"/>
            <a:ext cx="2492990" cy="276999"/>
          </a:xfrm>
          <a:prstGeom prst="rect">
            <a:avLst/>
          </a:prstGeom>
          <a:solidFill>
            <a:schemeClr val="accent4">
              <a:lumMod val="60000"/>
              <a:lumOff val="40000"/>
            </a:schemeClr>
          </a:solidFill>
        </p:spPr>
        <p:txBody>
          <a:bodyPr wrap="none">
            <a:spAutoFit/>
          </a:bodyPr>
          <a:lstStyle/>
          <a:p>
            <a:pPr algn="ctr"/>
            <a:r>
              <a:rPr lang="zh-TW" altLang="en-US" sz="1200" dirty="0"/>
              <a:t>數位版權管理硬件和軟件加密內容</a:t>
            </a:r>
          </a:p>
        </p:txBody>
      </p:sp>
      <p:sp>
        <p:nvSpPr>
          <p:cNvPr id="7" name="矩形 6"/>
          <p:cNvSpPr/>
          <p:nvPr/>
        </p:nvSpPr>
        <p:spPr>
          <a:xfrm>
            <a:off x="3617893" y="3787515"/>
            <a:ext cx="954107" cy="276999"/>
          </a:xfrm>
          <a:prstGeom prst="rect">
            <a:avLst/>
          </a:prstGeom>
          <a:solidFill>
            <a:schemeClr val="accent4">
              <a:lumMod val="60000"/>
              <a:lumOff val="40000"/>
            </a:schemeClr>
          </a:solidFill>
        </p:spPr>
        <p:txBody>
          <a:bodyPr wrap="none">
            <a:spAutoFit/>
          </a:bodyPr>
          <a:lstStyle/>
          <a:p>
            <a:pPr algn="ctr"/>
            <a:r>
              <a:rPr lang="zh-TW" altLang="en-US" sz="1200" dirty="0"/>
              <a:t>串流式內容</a:t>
            </a:r>
          </a:p>
        </p:txBody>
      </p:sp>
      <p:sp>
        <p:nvSpPr>
          <p:cNvPr id="8" name="矩形 7"/>
          <p:cNvSpPr/>
          <p:nvPr/>
        </p:nvSpPr>
        <p:spPr>
          <a:xfrm>
            <a:off x="3009781" y="4267200"/>
            <a:ext cx="800219" cy="276999"/>
          </a:xfrm>
          <a:prstGeom prst="rect">
            <a:avLst/>
          </a:prstGeom>
          <a:solidFill>
            <a:schemeClr val="accent4">
              <a:lumMod val="60000"/>
              <a:lumOff val="40000"/>
            </a:schemeClr>
          </a:solidFill>
        </p:spPr>
        <p:txBody>
          <a:bodyPr wrap="none">
            <a:spAutoFit/>
          </a:bodyPr>
          <a:lstStyle/>
          <a:p>
            <a:pPr algn="ctr"/>
            <a:r>
              <a:rPr lang="zh-TW" altLang="en-US" sz="1200" dirty="0"/>
              <a:t>難以複製</a:t>
            </a:r>
          </a:p>
        </p:txBody>
      </p:sp>
      <p:sp>
        <p:nvSpPr>
          <p:cNvPr id="9" name="矩形 8"/>
          <p:cNvSpPr/>
          <p:nvPr/>
        </p:nvSpPr>
        <p:spPr>
          <a:xfrm>
            <a:off x="2933581" y="4639340"/>
            <a:ext cx="800219" cy="276999"/>
          </a:xfrm>
          <a:prstGeom prst="rect">
            <a:avLst/>
          </a:prstGeom>
          <a:solidFill>
            <a:schemeClr val="accent4">
              <a:lumMod val="60000"/>
              <a:lumOff val="40000"/>
            </a:schemeClr>
          </a:solidFill>
        </p:spPr>
        <p:txBody>
          <a:bodyPr wrap="none">
            <a:spAutoFit/>
          </a:bodyPr>
          <a:lstStyle/>
          <a:p>
            <a:pPr algn="ctr"/>
            <a:r>
              <a:rPr lang="zh-TW" altLang="en-US" sz="1200" dirty="0"/>
              <a:t>封閉平台</a:t>
            </a:r>
            <a:endParaRPr lang="en-US" altLang="zh-TW" sz="1200" dirty="0"/>
          </a:p>
        </p:txBody>
      </p:sp>
    </p:spTree>
    <p:extLst>
      <p:ext uri="{BB962C8B-B14F-4D97-AF65-F5344CB8AC3E}">
        <p14:creationId xmlns:p14="http://schemas.microsoft.com/office/powerpoint/2010/main" val="27052663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Industry Structure</a:t>
            </a:r>
          </a:p>
        </p:txBody>
      </p:sp>
      <p:sp>
        <p:nvSpPr>
          <p:cNvPr id="3" name="Content Placeholder 2"/>
          <p:cNvSpPr>
            <a:spLocks noGrp="1"/>
          </p:cNvSpPr>
          <p:nvPr>
            <p:ph idx="1"/>
          </p:nvPr>
        </p:nvSpPr>
        <p:spPr/>
        <p:txBody>
          <a:bodyPr/>
          <a:lstStyle/>
          <a:p>
            <a:r>
              <a:rPr lang="en-US" dirty="0"/>
              <a:t>Three separate segments</a:t>
            </a:r>
          </a:p>
          <a:p>
            <a:pPr lvl="1"/>
            <a:r>
              <a:rPr lang="en-US" dirty="0"/>
              <a:t>Print</a:t>
            </a:r>
          </a:p>
          <a:p>
            <a:pPr lvl="1"/>
            <a:r>
              <a:rPr lang="en-US" dirty="0"/>
              <a:t>Movies</a:t>
            </a:r>
          </a:p>
          <a:p>
            <a:pPr lvl="1"/>
            <a:r>
              <a:rPr lang="en-US" dirty="0"/>
              <a:t>Music</a:t>
            </a:r>
          </a:p>
          <a:p>
            <a:r>
              <a:rPr lang="en-US" dirty="0"/>
              <a:t>Each dominated by few key players with little crossover</a:t>
            </a:r>
          </a:p>
          <a:p>
            <a:r>
              <a:rPr lang="en-US" dirty="0"/>
              <a:t>Transmission industry highly oligopolistic</a:t>
            </a:r>
          </a:p>
          <a:p>
            <a:pPr lvl="1"/>
            <a:r>
              <a:rPr lang="en-US" dirty="0"/>
              <a:t>Two dominant players in each distribution market</a:t>
            </a:r>
          </a:p>
          <a:p>
            <a:pPr lvl="1"/>
            <a:r>
              <a:rPr lang="en-US" dirty="0"/>
              <a:t>AT&amp;T and Verizon; Comcast and Time Warner</a:t>
            </a:r>
          </a:p>
        </p:txBody>
      </p:sp>
      <p:sp>
        <p:nvSpPr>
          <p:cNvPr id="4" name="矩形 3"/>
          <p:cNvSpPr/>
          <p:nvPr/>
        </p:nvSpPr>
        <p:spPr>
          <a:xfrm>
            <a:off x="5365690" y="942201"/>
            <a:ext cx="1107996" cy="276999"/>
          </a:xfrm>
          <a:prstGeom prst="rect">
            <a:avLst/>
          </a:prstGeom>
          <a:solidFill>
            <a:schemeClr val="accent4">
              <a:lumMod val="60000"/>
              <a:lumOff val="40000"/>
            </a:schemeClr>
          </a:solidFill>
        </p:spPr>
        <p:txBody>
          <a:bodyPr wrap="none">
            <a:spAutoFit/>
          </a:bodyPr>
          <a:lstStyle/>
          <a:p>
            <a:pPr algn="ctr"/>
            <a:r>
              <a:rPr lang="zh-TW" altLang="en-US" sz="1200" dirty="0"/>
              <a:t>媒體產業結構</a:t>
            </a:r>
          </a:p>
        </p:txBody>
      </p:sp>
      <p:sp>
        <p:nvSpPr>
          <p:cNvPr id="5" name="矩形 4"/>
          <p:cNvSpPr/>
          <p:nvPr/>
        </p:nvSpPr>
        <p:spPr>
          <a:xfrm>
            <a:off x="4834115" y="1704201"/>
            <a:ext cx="1261885" cy="276999"/>
          </a:xfrm>
          <a:prstGeom prst="rect">
            <a:avLst/>
          </a:prstGeom>
          <a:solidFill>
            <a:schemeClr val="accent4">
              <a:lumMod val="60000"/>
              <a:lumOff val="40000"/>
            </a:schemeClr>
          </a:solidFill>
        </p:spPr>
        <p:txBody>
          <a:bodyPr wrap="none">
            <a:spAutoFit/>
          </a:bodyPr>
          <a:lstStyle/>
          <a:p>
            <a:pPr algn="ctr"/>
            <a:r>
              <a:rPr lang="zh-TW" altLang="en-US" sz="1200" dirty="0"/>
              <a:t>三個分析的部分</a:t>
            </a:r>
          </a:p>
        </p:txBody>
      </p:sp>
      <p:sp>
        <p:nvSpPr>
          <p:cNvPr id="6" name="矩形 5"/>
          <p:cNvSpPr/>
          <p:nvPr/>
        </p:nvSpPr>
        <p:spPr>
          <a:xfrm>
            <a:off x="1981200" y="2923401"/>
            <a:ext cx="492443" cy="276999"/>
          </a:xfrm>
          <a:prstGeom prst="rect">
            <a:avLst/>
          </a:prstGeom>
          <a:solidFill>
            <a:schemeClr val="accent4">
              <a:lumMod val="60000"/>
              <a:lumOff val="40000"/>
            </a:schemeClr>
          </a:solidFill>
        </p:spPr>
        <p:txBody>
          <a:bodyPr wrap="none">
            <a:spAutoFit/>
          </a:bodyPr>
          <a:lstStyle/>
          <a:p>
            <a:pPr algn="just"/>
            <a:r>
              <a:rPr lang="zh-TW" altLang="en-US" sz="1200" dirty="0"/>
              <a:t>音樂</a:t>
            </a:r>
          </a:p>
        </p:txBody>
      </p:sp>
      <p:sp>
        <p:nvSpPr>
          <p:cNvPr id="7" name="矩形 6"/>
          <p:cNvSpPr/>
          <p:nvPr/>
        </p:nvSpPr>
        <p:spPr>
          <a:xfrm>
            <a:off x="2057400" y="2514968"/>
            <a:ext cx="492443" cy="276999"/>
          </a:xfrm>
          <a:prstGeom prst="rect">
            <a:avLst/>
          </a:prstGeom>
          <a:solidFill>
            <a:schemeClr val="accent4">
              <a:lumMod val="60000"/>
              <a:lumOff val="40000"/>
            </a:schemeClr>
          </a:solidFill>
        </p:spPr>
        <p:txBody>
          <a:bodyPr wrap="none">
            <a:spAutoFit/>
          </a:bodyPr>
          <a:lstStyle/>
          <a:p>
            <a:pPr algn="just"/>
            <a:r>
              <a:rPr lang="zh-TW" altLang="en-US" sz="1200" dirty="0"/>
              <a:t>電影</a:t>
            </a:r>
          </a:p>
        </p:txBody>
      </p:sp>
      <p:sp>
        <p:nvSpPr>
          <p:cNvPr id="8" name="矩形 7"/>
          <p:cNvSpPr/>
          <p:nvPr/>
        </p:nvSpPr>
        <p:spPr>
          <a:xfrm>
            <a:off x="1828800" y="2140688"/>
            <a:ext cx="492443" cy="276999"/>
          </a:xfrm>
          <a:prstGeom prst="rect">
            <a:avLst/>
          </a:prstGeom>
          <a:solidFill>
            <a:schemeClr val="accent4">
              <a:lumMod val="60000"/>
              <a:lumOff val="40000"/>
            </a:schemeClr>
          </a:solidFill>
        </p:spPr>
        <p:txBody>
          <a:bodyPr wrap="none">
            <a:spAutoFit/>
          </a:bodyPr>
          <a:lstStyle/>
          <a:p>
            <a:pPr algn="r"/>
            <a:r>
              <a:rPr lang="zh-TW" altLang="en-US" sz="1200" dirty="0"/>
              <a:t>印刷</a:t>
            </a:r>
          </a:p>
        </p:txBody>
      </p:sp>
      <p:sp>
        <p:nvSpPr>
          <p:cNvPr id="9" name="矩形 8"/>
          <p:cNvSpPr/>
          <p:nvPr/>
        </p:nvSpPr>
        <p:spPr>
          <a:xfrm>
            <a:off x="7155712" y="4495800"/>
            <a:ext cx="1447800" cy="276999"/>
          </a:xfrm>
          <a:prstGeom prst="rect">
            <a:avLst/>
          </a:prstGeom>
          <a:solidFill>
            <a:schemeClr val="accent4">
              <a:lumMod val="60000"/>
              <a:lumOff val="40000"/>
            </a:schemeClr>
          </a:solidFill>
        </p:spPr>
        <p:txBody>
          <a:bodyPr wrap="square">
            <a:spAutoFit/>
          </a:bodyPr>
          <a:lstStyle/>
          <a:p>
            <a:pPr algn="just"/>
            <a:r>
              <a:rPr lang="zh-TW" altLang="en-US" sz="1200" dirty="0" smtClean="0"/>
              <a:t>行業</a:t>
            </a:r>
            <a:r>
              <a:rPr lang="zh-TW" altLang="en-US" sz="1200" dirty="0"/>
              <a:t>高度壟斷 </a:t>
            </a:r>
          </a:p>
        </p:txBody>
      </p:sp>
      <p:sp>
        <p:nvSpPr>
          <p:cNvPr id="10" name="矩形 9"/>
          <p:cNvSpPr/>
          <p:nvPr/>
        </p:nvSpPr>
        <p:spPr>
          <a:xfrm>
            <a:off x="6781800" y="4904601"/>
            <a:ext cx="2514600" cy="276999"/>
          </a:xfrm>
          <a:prstGeom prst="rect">
            <a:avLst/>
          </a:prstGeom>
          <a:solidFill>
            <a:schemeClr val="accent4">
              <a:lumMod val="60000"/>
              <a:lumOff val="40000"/>
            </a:schemeClr>
          </a:solidFill>
        </p:spPr>
        <p:txBody>
          <a:bodyPr wrap="square">
            <a:spAutoFit/>
          </a:bodyPr>
          <a:lstStyle/>
          <a:p>
            <a:pPr algn="ctr"/>
            <a:r>
              <a:rPr lang="zh-TW" altLang="en-US" sz="1200" dirty="0"/>
              <a:t>兩種主導性的角色在每個分銷市場</a:t>
            </a:r>
          </a:p>
        </p:txBody>
      </p:sp>
      <p:sp>
        <p:nvSpPr>
          <p:cNvPr id="11" name="矩形 10"/>
          <p:cNvSpPr/>
          <p:nvPr/>
        </p:nvSpPr>
        <p:spPr>
          <a:xfrm>
            <a:off x="2473642" y="3886200"/>
            <a:ext cx="4308157" cy="381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sz="1400" dirty="0">
                <a:solidFill>
                  <a:schemeClr val="tx1"/>
                </a:solidFill>
              </a:rPr>
              <a:t>幾乎沒有交叉點的幾個主要</a:t>
            </a:r>
            <a:r>
              <a:rPr lang="zh-TW" altLang="en-US" sz="1400" dirty="0" smtClean="0">
                <a:solidFill>
                  <a:schemeClr val="tx1"/>
                </a:solidFill>
              </a:rPr>
              <a:t>業者</a:t>
            </a:r>
            <a:r>
              <a:rPr lang="zh-TW" altLang="en-US" sz="1400" dirty="0">
                <a:solidFill>
                  <a:schemeClr val="tx1"/>
                </a:solidFill>
              </a:rPr>
              <a:t>主宰了</a:t>
            </a:r>
            <a:r>
              <a:rPr lang="zh-TW" altLang="en-US" sz="1400" dirty="0" smtClean="0">
                <a:solidFill>
                  <a:schemeClr val="tx1"/>
                </a:solidFill>
              </a:rPr>
              <a:t>這個行業</a:t>
            </a:r>
            <a:endParaRPr lang="zh-TW" altLang="en-US" sz="1400" dirty="0">
              <a:solidFill>
                <a:schemeClr val="tx1"/>
              </a:solidFill>
            </a:endParaRPr>
          </a:p>
        </p:txBody>
      </p:sp>
      <p:sp>
        <p:nvSpPr>
          <p:cNvPr id="12" name="矩形 11"/>
          <p:cNvSpPr/>
          <p:nvPr/>
        </p:nvSpPr>
        <p:spPr>
          <a:xfrm>
            <a:off x="6400800" y="5257800"/>
            <a:ext cx="3352800" cy="381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400" dirty="0">
                <a:solidFill>
                  <a:schemeClr val="tx1"/>
                </a:solidFill>
              </a:rPr>
              <a:t>AT</a:t>
            </a:r>
            <a:r>
              <a:rPr lang="zh-TW" altLang="en-US" sz="1400" dirty="0">
                <a:solidFill>
                  <a:schemeClr val="tx1"/>
                </a:solidFill>
              </a:rPr>
              <a:t>＆</a:t>
            </a:r>
            <a:r>
              <a:rPr lang="en-US" altLang="zh-TW" sz="1400" dirty="0">
                <a:solidFill>
                  <a:schemeClr val="tx1"/>
                </a:solidFill>
              </a:rPr>
              <a:t>T</a:t>
            </a:r>
            <a:r>
              <a:rPr lang="zh-TW" altLang="en-US" sz="1400" dirty="0">
                <a:solidFill>
                  <a:schemeClr val="tx1"/>
                </a:solidFill>
              </a:rPr>
              <a:t>和</a:t>
            </a:r>
            <a:r>
              <a:rPr lang="en-US" altLang="zh-TW" sz="1400" dirty="0">
                <a:solidFill>
                  <a:schemeClr val="tx1"/>
                </a:solidFill>
              </a:rPr>
              <a:t>Verizon; </a:t>
            </a:r>
            <a:r>
              <a:rPr lang="zh-TW" altLang="en-US" sz="1400" dirty="0">
                <a:solidFill>
                  <a:schemeClr val="tx1"/>
                </a:solidFill>
              </a:rPr>
              <a:t>康卡斯特和時代華納</a:t>
            </a:r>
          </a:p>
        </p:txBody>
      </p:sp>
    </p:spTree>
    <p:extLst>
      <p:ext uri="{BB962C8B-B14F-4D97-AF65-F5344CB8AC3E}">
        <p14:creationId xmlns:p14="http://schemas.microsoft.com/office/powerpoint/2010/main" val="33567353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Convergence</a:t>
            </a:r>
          </a:p>
        </p:txBody>
      </p:sp>
      <p:sp>
        <p:nvSpPr>
          <p:cNvPr id="3" name="Content Placeholder 2"/>
          <p:cNvSpPr>
            <a:spLocks noGrp="1"/>
          </p:cNvSpPr>
          <p:nvPr>
            <p:ph idx="1"/>
          </p:nvPr>
        </p:nvSpPr>
        <p:spPr/>
        <p:txBody>
          <a:bodyPr/>
          <a:lstStyle/>
          <a:p>
            <a:r>
              <a:rPr lang="en-US" dirty="0">
                <a:solidFill>
                  <a:srgbClr val="FF0000"/>
                </a:solidFill>
              </a:rPr>
              <a:t>Technological</a:t>
            </a:r>
            <a:r>
              <a:rPr lang="en-US" dirty="0"/>
              <a:t> convergence </a:t>
            </a:r>
          </a:p>
          <a:p>
            <a:pPr lvl="1"/>
            <a:r>
              <a:rPr lang="en-US" dirty="0"/>
              <a:t>Hybrid devices </a:t>
            </a:r>
          </a:p>
          <a:p>
            <a:r>
              <a:rPr lang="en-US" dirty="0">
                <a:solidFill>
                  <a:srgbClr val="FF0000"/>
                </a:solidFill>
              </a:rPr>
              <a:t>Content</a:t>
            </a:r>
            <a:r>
              <a:rPr lang="en-US" dirty="0"/>
              <a:t> convergence </a:t>
            </a:r>
          </a:p>
          <a:p>
            <a:pPr lvl="1"/>
            <a:r>
              <a:rPr lang="en-US" dirty="0"/>
              <a:t>Three aspects: Design, production, distribution</a:t>
            </a:r>
          </a:p>
          <a:p>
            <a:pPr lvl="1"/>
            <a:r>
              <a:rPr lang="en-US" dirty="0"/>
              <a:t>New tools for digital editing and processing</a:t>
            </a:r>
          </a:p>
          <a:p>
            <a:r>
              <a:rPr lang="en-US" dirty="0">
                <a:solidFill>
                  <a:srgbClr val="FF0000"/>
                </a:solidFill>
              </a:rPr>
              <a:t>Industry</a:t>
            </a:r>
            <a:r>
              <a:rPr lang="en-US" dirty="0"/>
              <a:t> convergence</a:t>
            </a:r>
          </a:p>
          <a:p>
            <a:pPr lvl="1"/>
            <a:r>
              <a:rPr lang="en-US" dirty="0"/>
              <a:t>Merger of media enterprises into firms that create and cross-market content on different platforms</a:t>
            </a:r>
          </a:p>
        </p:txBody>
      </p:sp>
      <p:sp>
        <p:nvSpPr>
          <p:cNvPr id="4" name="矩形 3"/>
          <p:cNvSpPr/>
          <p:nvPr/>
        </p:nvSpPr>
        <p:spPr>
          <a:xfrm>
            <a:off x="4191000" y="914400"/>
            <a:ext cx="1066800" cy="381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sz="1400" dirty="0">
                <a:solidFill>
                  <a:schemeClr val="tx1"/>
                </a:solidFill>
              </a:rPr>
              <a:t>媒體融合</a:t>
            </a:r>
          </a:p>
        </p:txBody>
      </p:sp>
      <p:sp>
        <p:nvSpPr>
          <p:cNvPr id="5" name="矩形 4"/>
          <p:cNvSpPr/>
          <p:nvPr/>
        </p:nvSpPr>
        <p:spPr>
          <a:xfrm>
            <a:off x="2895600" y="2133600"/>
            <a:ext cx="1066800" cy="381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rPr>
              <a:t>混合設備</a:t>
            </a:r>
          </a:p>
        </p:txBody>
      </p:sp>
      <p:sp>
        <p:nvSpPr>
          <p:cNvPr id="6" name="矩形 5"/>
          <p:cNvSpPr/>
          <p:nvPr/>
        </p:nvSpPr>
        <p:spPr>
          <a:xfrm>
            <a:off x="5181600" y="1615549"/>
            <a:ext cx="1066800" cy="381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rPr>
              <a:t>技術融合</a:t>
            </a:r>
          </a:p>
        </p:txBody>
      </p:sp>
      <p:sp>
        <p:nvSpPr>
          <p:cNvPr id="7" name="矩形 6"/>
          <p:cNvSpPr/>
          <p:nvPr/>
        </p:nvSpPr>
        <p:spPr>
          <a:xfrm>
            <a:off x="4168588" y="2667000"/>
            <a:ext cx="1066800" cy="381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latin typeface="+mj-ea"/>
                <a:ea typeface="+mj-ea"/>
              </a:rPr>
              <a:t>內容融合</a:t>
            </a:r>
          </a:p>
        </p:txBody>
      </p:sp>
      <p:sp>
        <p:nvSpPr>
          <p:cNvPr id="8" name="矩形 7"/>
          <p:cNvSpPr/>
          <p:nvPr/>
        </p:nvSpPr>
        <p:spPr>
          <a:xfrm>
            <a:off x="6477000" y="3048000"/>
            <a:ext cx="2514600" cy="381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rPr>
              <a:t>三個方面：設計，製作，發行</a:t>
            </a:r>
          </a:p>
        </p:txBody>
      </p:sp>
      <p:sp>
        <p:nvSpPr>
          <p:cNvPr id="9" name="矩形 8"/>
          <p:cNvSpPr/>
          <p:nvPr/>
        </p:nvSpPr>
        <p:spPr>
          <a:xfrm>
            <a:off x="6096000" y="3541397"/>
            <a:ext cx="2209800" cy="381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rPr>
              <a:t>數字編輯和處理的新工具</a:t>
            </a:r>
          </a:p>
        </p:txBody>
      </p:sp>
      <p:sp>
        <p:nvSpPr>
          <p:cNvPr id="10" name="矩形 9"/>
          <p:cNvSpPr/>
          <p:nvPr/>
        </p:nvSpPr>
        <p:spPr>
          <a:xfrm>
            <a:off x="4168588" y="4114800"/>
            <a:ext cx="1165412" cy="381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latin typeface="+mj-ea"/>
                <a:ea typeface="+mj-ea"/>
              </a:rPr>
              <a:t>產業融合</a:t>
            </a:r>
          </a:p>
        </p:txBody>
      </p:sp>
      <p:sp>
        <p:nvSpPr>
          <p:cNvPr id="11" name="矩形 10"/>
          <p:cNvSpPr/>
          <p:nvPr/>
        </p:nvSpPr>
        <p:spPr>
          <a:xfrm>
            <a:off x="4419600" y="5105400"/>
            <a:ext cx="4572000" cy="381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rPr>
              <a:t>將媒體企業併入在不同平台上創建和跨市場內容的公司</a:t>
            </a:r>
          </a:p>
        </p:txBody>
      </p:sp>
    </p:spTree>
    <p:extLst>
      <p:ext uri="{BB962C8B-B14F-4D97-AF65-F5344CB8AC3E}">
        <p14:creationId xmlns:p14="http://schemas.microsoft.com/office/powerpoint/2010/main" val="10417455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10.5: Convergence and the Transformation of Content: Books</a:t>
            </a:r>
          </a:p>
        </p:txBody>
      </p:sp>
      <p:sp>
        <p:nvSpPr>
          <p:cNvPr id="6" name="Text Placeholder 5"/>
          <p:cNvSpPr>
            <a:spLocks noGrp="1"/>
          </p:cNvSpPr>
          <p:nvPr>
            <p:ph type="body" sz="quarter" idx="13"/>
          </p:nvPr>
        </p:nvSpPr>
        <p:spPr/>
        <p:txBody>
          <a:bodyPr/>
          <a:lstStyle/>
          <a:p>
            <a:endParaRPr lang="en-US" dirty="0"/>
          </a:p>
        </p:txBody>
      </p:sp>
      <p:pic>
        <p:nvPicPr>
          <p:cNvPr id="8" name="Picture 7" descr="Figure 10.5 illustrates the steps in convergence for book publishing."/>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219200" y="1538244"/>
            <a:ext cx="6477000" cy="4732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 xmlns:a16="http://schemas.microsoft.com/office/drawing/2014/main" id="{E3CF3A1B-C9DE-40F0-B19D-5EBB6B2CC124}"/>
              </a:ext>
            </a:extLst>
          </p:cNvPr>
          <p:cNvSpPr/>
          <p:nvPr/>
        </p:nvSpPr>
        <p:spPr>
          <a:xfrm>
            <a:off x="6934200" y="609600"/>
            <a:ext cx="2133600" cy="5334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400" dirty="0">
                <a:solidFill>
                  <a:schemeClr val="tx1"/>
                </a:solidFill>
              </a:rPr>
              <a:t>圖 </a:t>
            </a:r>
            <a:r>
              <a:rPr lang="en-US" altLang="zh-TW" sz="1400" dirty="0">
                <a:solidFill>
                  <a:schemeClr val="tx1"/>
                </a:solidFill>
              </a:rPr>
              <a:t>10.5:</a:t>
            </a:r>
          </a:p>
          <a:p>
            <a:r>
              <a:rPr lang="en-US" altLang="zh-TW" sz="1400" dirty="0">
                <a:solidFill>
                  <a:schemeClr val="tx1"/>
                </a:solidFill>
              </a:rPr>
              <a:t> </a:t>
            </a:r>
            <a:r>
              <a:rPr lang="zh-TW" altLang="en-US" sz="1400" dirty="0">
                <a:solidFill>
                  <a:schemeClr val="tx1"/>
                </a:solidFill>
              </a:rPr>
              <a:t>內容的融合和轉換</a:t>
            </a:r>
            <a:r>
              <a:rPr lang="en-US" altLang="zh-TW" sz="1400" dirty="0">
                <a:solidFill>
                  <a:schemeClr val="tx1"/>
                </a:solidFill>
              </a:rPr>
              <a:t>: </a:t>
            </a:r>
            <a:r>
              <a:rPr lang="zh-TW" altLang="en-US" sz="1400" dirty="0">
                <a:solidFill>
                  <a:schemeClr val="tx1"/>
                </a:solidFill>
              </a:rPr>
              <a:t>書籍</a:t>
            </a:r>
          </a:p>
        </p:txBody>
      </p:sp>
      <p:sp>
        <p:nvSpPr>
          <p:cNvPr id="7" name="矩形 6">
            <a:extLst>
              <a:ext uri="{FF2B5EF4-FFF2-40B4-BE49-F238E27FC236}">
                <a16:creationId xmlns="" xmlns:a16="http://schemas.microsoft.com/office/drawing/2014/main" id="{62370538-E971-46DD-A95C-2BDA55727460}"/>
              </a:ext>
            </a:extLst>
          </p:cNvPr>
          <p:cNvSpPr/>
          <p:nvPr/>
        </p:nvSpPr>
        <p:spPr>
          <a:xfrm>
            <a:off x="1676400" y="1552488"/>
            <a:ext cx="990600" cy="42871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400" dirty="0">
                <a:solidFill>
                  <a:schemeClr val="tx1"/>
                </a:solidFill>
              </a:rPr>
              <a:t>媒體遷移</a:t>
            </a:r>
          </a:p>
        </p:txBody>
      </p:sp>
      <p:sp>
        <p:nvSpPr>
          <p:cNvPr id="9" name="矩形 8">
            <a:extLst>
              <a:ext uri="{FF2B5EF4-FFF2-40B4-BE49-F238E27FC236}">
                <a16:creationId xmlns="" xmlns:a16="http://schemas.microsoft.com/office/drawing/2014/main" id="{3F159669-DBA4-41CA-AAC7-2759564995A7}"/>
              </a:ext>
            </a:extLst>
          </p:cNvPr>
          <p:cNvSpPr/>
          <p:nvPr/>
        </p:nvSpPr>
        <p:spPr>
          <a:xfrm>
            <a:off x="3200400" y="1552488"/>
            <a:ext cx="990600" cy="42871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400" dirty="0">
                <a:solidFill>
                  <a:schemeClr val="tx1"/>
                </a:solidFill>
              </a:rPr>
              <a:t>媒體集成</a:t>
            </a:r>
          </a:p>
        </p:txBody>
      </p:sp>
      <p:sp>
        <p:nvSpPr>
          <p:cNvPr id="10" name="矩形 9">
            <a:extLst>
              <a:ext uri="{FF2B5EF4-FFF2-40B4-BE49-F238E27FC236}">
                <a16:creationId xmlns="" xmlns:a16="http://schemas.microsoft.com/office/drawing/2014/main" id="{E1491CAB-A671-4DB3-A0DD-A17CAAAA01D3}"/>
              </a:ext>
            </a:extLst>
          </p:cNvPr>
          <p:cNvSpPr/>
          <p:nvPr/>
        </p:nvSpPr>
        <p:spPr>
          <a:xfrm>
            <a:off x="4724400" y="1552488"/>
            <a:ext cx="990600" cy="42871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400" dirty="0">
                <a:solidFill>
                  <a:schemeClr val="tx1"/>
                </a:solidFill>
              </a:rPr>
              <a:t>媒體轉換</a:t>
            </a:r>
          </a:p>
        </p:txBody>
      </p:sp>
      <p:sp>
        <p:nvSpPr>
          <p:cNvPr id="11" name="矩形 10">
            <a:extLst>
              <a:ext uri="{FF2B5EF4-FFF2-40B4-BE49-F238E27FC236}">
                <a16:creationId xmlns="" xmlns:a16="http://schemas.microsoft.com/office/drawing/2014/main" id="{7AC73802-1180-4469-B0DE-473348C6A3CF}"/>
              </a:ext>
            </a:extLst>
          </p:cNvPr>
          <p:cNvSpPr/>
          <p:nvPr/>
        </p:nvSpPr>
        <p:spPr>
          <a:xfrm>
            <a:off x="6400800" y="1545864"/>
            <a:ext cx="990600" cy="42871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400" dirty="0" smtClean="0">
                <a:solidFill>
                  <a:schemeClr val="tx1"/>
                </a:solidFill>
              </a:rPr>
              <a:t>媒體成熟</a:t>
            </a:r>
            <a:endParaRPr lang="zh-TW" altLang="en-US" sz="1400" dirty="0">
              <a:solidFill>
                <a:schemeClr val="tx1"/>
              </a:solidFill>
            </a:endParaRPr>
          </a:p>
        </p:txBody>
      </p:sp>
      <p:sp>
        <p:nvSpPr>
          <p:cNvPr id="12" name="矩形 11">
            <a:extLst>
              <a:ext uri="{FF2B5EF4-FFF2-40B4-BE49-F238E27FC236}">
                <a16:creationId xmlns="" xmlns:a16="http://schemas.microsoft.com/office/drawing/2014/main" id="{680110EE-D911-4A5F-97E4-8627411C5971}"/>
              </a:ext>
            </a:extLst>
          </p:cNvPr>
          <p:cNvSpPr/>
          <p:nvPr/>
        </p:nvSpPr>
        <p:spPr>
          <a:xfrm>
            <a:off x="3505200" y="4967116"/>
            <a:ext cx="609602" cy="42871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400" dirty="0">
                <a:solidFill>
                  <a:schemeClr val="tx1"/>
                </a:solidFill>
              </a:rPr>
              <a:t>格式</a:t>
            </a:r>
          </a:p>
        </p:txBody>
      </p:sp>
      <p:sp>
        <p:nvSpPr>
          <p:cNvPr id="13" name="矩形 12">
            <a:extLst>
              <a:ext uri="{FF2B5EF4-FFF2-40B4-BE49-F238E27FC236}">
                <a16:creationId xmlns="" xmlns:a16="http://schemas.microsoft.com/office/drawing/2014/main" id="{F49809AF-2944-46F5-B4F8-6C1958618056}"/>
              </a:ext>
            </a:extLst>
          </p:cNvPr>
          <p:cNvSpPr/>
          <p:nvPr/>
        </p:nvSpPr>
        <p:spPr>
          <a:xfrm>
            <a:off x="5010149" y="4995338"/>
            <a:ext cx="609602" cy="40049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400" dirty="0">
                <a:solidFill>
                  <a:schemeClr val="tx1"/>
                </a:solidFill>
              </a:rPr>
              <a:t>包裝</a:t>
            </a:r>
          </a:p>
        </p:txBody>
      </p:sp>
      <p:sp>
        <p:nvSpPr>
          <p:cNvPr id="14" name="矩形 13">
            <a:extLst>
              <a:ext uri="{FF2B5EF4-FFF2-40B4-BE49-F238E27FC236}">
                <a16:creationId xmlns="" xmlns:a16="http://schemas.microsoft.com/office/drawing/2014/main" id="{B2E9FA34-5F0D-4561-91CF-BDD6F8CEA5FD}"/>
              </a:ext>
            </a:extLst>
          </p:cNvPr>
          <p:cNvSpPr/>
          <p:nvPr/>
        </p:nvSpPr>
        <p:spPr>
          <a:xfrm>
            <a:off x="6515098" y="4948249"/>
            <a:ext cx="609600" cy="42871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400" dirty="0">
                <a:solidFill>
                  <a:schemeClr val="tx1"/>
                </a:solidFill>
              </a:rPr>
              <a:t>重新</a:t>
            </a:r>
          </a:p>
        </p:txBody>
      </p:sp>
      <p:sp>
        <p:nvSpPr>
          <p:cNvPr id="15" name="矩形 14">
            <a:extLst>
              <a:ext uri="{FF2B5EF4-FFF2-40B4-BE49-F238E27FC236}">
                <a16:creationId xmlns="" xmlns:a16="http://schemas.microsoft.com/office/drawing/2014/main" id="{F0BB0FB3-A8E3-4CDE-8968-6ACEAB33F4C1}"/>
              </a:ext>
            </a:extLst>
          </p:cNvPr>
          <p:cNvSpPr/>
          <p:nvPr/>
        </p:nvSpPr>
        <p:spPr>
          <a:xfrm>
            <a:off x="1447800" y="3242656"/>
            <a:ext cx="1295400" cy="42871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rPr>
              <a:t>出版社在網上的宣傳冊</a:t>
            </a:r>
          </a:p>
        </p:txBody>
      </p:sp>
      <p:sp>
        <p:nvSpPr>
          <p:cNvPr id="16" name="矩形 15">
            <a:extLst>
              <a:ext uri="{FF2B5EF4-FFF2-40B4-BE49-F238E27FC236}">
                <a16:creationId xmlns="" xmlns:a16="http://schemas.microsoft.com/office/drawing/2014/main" id="{6FAC2578-7C50-4A23-8D5A-868942A5E56B}"/>
              </a:ext>
            </a:extLst>
          </p:cNvPr>
          <p:cNvSpPr/>
          <p:nvPr/>
        </p:nvSpPr>
        <p:spPr>
          <a:xfrm>
            <a:off x="2857500" y="3522359"/>
            <a:ext cx="1295400" cy="66493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300" dirty="0">
                <a:solidFill>
                  <a:schemeClr val="tx1"/>
                </a:solidFill>
              </a:rPr>
              <a:t>轉換為</a:t>
            </a:r>
            <a:r>
              <a:rPr lang="en-US" altLang="zh-TW" sz="1300" dirty="0">
                <a:solidFill>
                  <a:schemeClr val="tx1"/>
                </a:solidFill>
              </a:rPr>
              <a:t>PDF</a:t>
            </a:r>
            <a:r>
              <a:rPr lang="zh-TW" altLang="en-US" sz="1300" dirty="0">
                <a:solidFill>
                  <a:schemeClr val="tx1"/>
                </a:solidFill>
              </a:rPr>
              <a:t>格式的書籍用於</a:t>
            </a:r>
            <a:r>
              <a:rPr lang="en-US" altLang="zh-TW" sz="1300" dirty="0">
                <a:solidFill>
                  <a:schemeClr val="tx1"/>
                </a:solidFill>
              </a:rPr>
              <a:t>Wed</a:t>
            </a:r>
            <a:r>
              <a:rPr lang="zh-TW" altLang="en-US" sz="1300" dirty="0">
                <a:solidFill>
                  <a:schemeClr val="tx1"/>
                </a:solidFill>
              </a:rPr>
              <a:t>顯示</a:t>
            </a:r>
          </a:p>
        </p:txBody>
      </p:sp>
      <p:sp>
        <p:nvSpPr>
          <p:cNvPr id="17" name="矩形 16">
            <a:extLst>
              <a:ext uri="{FF2B5EF4-FFF2-40B4-BE49-F238E27FC236}">
                <a16:creationId xmlns="" xmlns:a16="http://schemas.microsoft.com/office/drawing/2014/main" id="{7E784867-8720-4C93-AD32-E1FDF055C606}"/>
              </a:ext>
            </a:extLst>
          </p:cNvPr>
          <p:cNvSpPr/>
          <p:nvPr/>
        </p:nvSpPr>
        <p:spPr>
          <a:xfrm>
            <a:off x="4381500" y="3664063"/>
            <a:ext cx="1409700" cy="75553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300" dirty="0">
                <a:solidFill>
                  <a:schemeClr val="tx1"/>
                </a:solidFill>
              </a:rPr>
              <a:t>“</a:t>
            </a:r>
            <a:r>
              <a:rPr lang="zh-TW" altLang="en-US" sz="1300" dirty="0">
                <a:solidFill>
                  <a:schemeClr val="tx1"/>
                </a:solidFill>
              </a:rPr>
              <a:t>書</a:t>
            </a:r>
            <a:r>
              <a:rPr lang="en-US" altLang="zh-TW" sz="1300" dirty="0">
                <a:solidFill>
                  <a:schemeClr val="tx1"/>
                </a:solidFill>
              </a:rPr>
              <a:t>”</a:t>
            </a:r>
            <a:r>
              <a:rPr lang="zh-TW" altLang="en-US" sz="1300" dirty="0">
                <a:solidFill>
                  <a:schemeClr val="tx1"/>
                </a:solidFill>
              </a:rPr>
              <a:t>被設計為一個既有打印處見右</a:t>
            </a:r>
            <a:r>
              <a:rPr lang="en-US" altLang="zh-TW" sz="1300" dirty="0">
                <a:solidFill>
                  <a:schemeClr val="tx1"/>
                </a:solidFill>
              </a:rPr>
              <a:t>Wed</a:t>
            </a:r>
            <a:r>
              <a:rPr lang="zh-TW" altLang="en-US" sz="1300" dirty="0">
                <a:solidFill>
                  <a:schemeClr val="tx1"/>
                </a:solidFill>
              </a:rPr>
              <a:t>組件的交互式電子書</a:t>
            </a:r>
          </a:p>
        </p:txBody>
      </p:sp>
      <p:sp>
        <p:nvSpPr>
          <p:cNvPr id="18" name="矩形 17">
            <a:extLst>
              <a:ext uri="{FF2B5EF4-FFF2-40B4-BE49-F238E27FC236}">
                <a16:creationId xmlns="" xmlns:a16="http://schemas.microsoft.com/office/drawing/2014/main" id="{44D14576-7923-440C-A6AB-12214CD5A4FB}"/>
              </a:ext>
            </a:extLst>
          </p:cNvPr>
          <p:cNvSpPr/>
          <p:nvPr/>
        </p:nvSpPr>
        <p:spPr>
          <a:xfrm>
            <a:off x="5867400" y="4026726"/>
            <a:ext cx="3200400" cy="533401"/>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300" dirty="0">
                <a:solidFill>
                  <a:schemeClr val="tx1"/>
                </a:solidFill>
              </a:rPr>
              <a:t>新的</a:t>
            </a:r>
            <a:r>
              <a:rPr lang="en-US" altLang="zh-TW" sz="1300" dirty="0">
                <a:solidFill>
                  <a:schemeClr val="tx1"/>
                </a:solidFill>
              </a:rPr>
              <a:t>”</a:t>
            </a:r>
            <a:r>
              <a:rPr lang="zh-TW" altLang="en-US" sz="1300" dirty="0">
                <a:solidFill>
                  <a:schemeClr val="tx1"/>
                </a:solidFill>
              </a:rPr>
              <a:t>標準</a:t>
            </a:r>
            <a:r>
              <a:rPr lang="en-US" altLang="zh-TW" sz="1300" dirty="0">
                <a:solidFill>
                  <a:schemeClr val="tx1"/>
                </a:solidFill>
              </a:rPr>
              <a:t>”</a:t>
            </a:r>
            <a:r>
              <a:rPr lang="zh-TW" altLang="en-US" sz="1300" dirty="0">
                <a:solidFill>
                  <a:schemeClr val="tx1"/>
                </a:solidFill>
              </a:rPr>
              <a:t>書的演變，</a:t>
            </a:r>
            <a:endParaRPr lang="en-US" altLang="zh-TW" sz="1300" dirty="0">
              <a:solidFill>
                <a:schemeClr val="tx1"/>
              </a:solidFill>
            </a:endParaRPr>
          </a:p>
          <a:p>
            <a:pPr algn="ctr"/>
            <a:r>
              <a:rPr lang="zh-TW" altLang="en-US" sz="1300" dirty="0">
                <a:solidFill>
                  <a:schemeClr val="tx1"/>
                </a:solidFill>
              </a:rPr>
              <a:t>無縫集成</a:t>
            </a:r>
            <a:r>
              <a:rPr lang="en-US" altLang="zh-TW" sz="1300" dirty="0">
                <a:solidFill>
                  <a:schemeClr val="tx1"/>
                </a:solidFill>
              </a:rPr>
              <a:t>Wed</a:t>
            </a:r>
            <a:r>
              <a:rPr lang="zh-TW" altLang="en-US" sz="1300" dirty="0">
                <a:solidFill>
                  <a:schemeClr val="tx1"/>
                </a:solidFill>
              </a:rPr>
              <a:t>和文本元件的新行動裝置，即成多個平台的功能</a:t>
            </a:r>
          </a:p>
        </p:txBody>
      </p:sp>
    </p:spTree>
    <p:extLst>
      <p:ext uri="{BB962C8B-B14F-4D97-AF65-F5344CB8AC3E}">
        <p14:creationId xmlns:p14="http://schemas.microsoft.com/office/powerpoint/2010/main" val="40115378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Publishing Industry</a:t>
            </a:r>
          </a:p>
        </p:txBody>
      </p:sp>
      <p:sp>
        <p:nvSpPr>
          <p:cNvPr id="3" name="Content Placeholder 2"/>
          <p:cNvSpPr>
            <a:spLocks noGrp="1"/>
          </p:cNvSpPr>
          <p:nvPr>
            <p:ph idx="1"/>
          </p:nvPr>
        </p:nvSpPr>
        <p:spPr/>
        <p:txBody>
          <a:bodyPr/>
          <a:lstStyle/>
          <a:p>
            <a:r>
              <a:rPr lang="en-US" dirty="0"/>
              <a:t>$93 billion based originally in print, moving rapidly to Internet</a:t>
            </a:r>
          </a:p>
          <a:p>
            <a:r>
              <a:rPr lang="en-US" dirty="0"/>
              <a:t>Three segments</a:t>
            </a:r>
          </a:p>
          <a:p>
            <a:pPr lvl="1"/>
            <a:r>
              <a:rPr lang="en-US" dirty="0"/>
              <a:t>Online newspapers</a:t>
            </a:r>
          </a:p>
          <a:p>
            <a:pPr lvl="1"/>
            <a:r>
              <a:rPr lang="en-US" dirty="0"/>
              <a:t>E-books</a:t>
            </a:r>
          </a:p>
          <a:p>
            <a:pPr lvl="1"/>
            <a:r>
              <a:rPr lang="en-US" dirty="0"/>
              <a:t>Online magazines</a:t>
            </a:r>
          </a:p>
        </p:txBody>
      </p:sp>
      <p:sp>
        <p:nvSpPr>
          <p:cNvPr id="4" name="矩形 3">
            <a:extLst>
              <a:ext uri="{FF2B5EF4-FFF2-40B4-BE49-F238E27FC236}">
                <a16:creationId xmlns="" xmlns:a16="http://schemas.microsoft.com/office/drawing/2014/main" id="{494B2FFB-9E46-4B7E-A2C5-9A332652FE4F}"/>
              </a:ext>
            </a:extLst>
          </p:cNvPr>
          <p:cNvSpPr/>
          <p:nvPr/>
        </p:nvSpPr>
        <p:spPr>
          <a:xfrm>
            <a:off x="3505200" y="2667000"/>
            <a:ext cx="1066800" cy="381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rPr>
              <a:t>三個部分</a:t>
            </a:r>
          </a:p>
        </p:txBody>
      </p:sp>
      <p:sp>
        <p:nvSpPr>
          <p:cNvPr id="5" name="矩形 4">
            <a:extLst>
              <a:ext uri="{FF2B5EF4-FFF2-40B4-BE49-F238E27FC236}">
                <a16:creationId xmlns="" xmlns:a16="http://schemas.microsoft.com/office/drawing/2014/main" id="{B8E59474-BA4C-4A3E-9DC1-D49A81BB0922}"/>
              </a:ext>
            </a:extLst>
          </p:cNvPr>
          <p:cNvSpPr/>
          <p:nvPr/>
        </p:nvSpPr>
        <p:spPr>
          <a:xfrm>
            <a:off x="3508310" y="3145048"/>
            <a:ext cx="1066800" cy="381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rPr>
              <a:t>在線報紙</a:t>
            </a:r>
          </a:p>
        </p:txBody>
      </p:sp>
      <p:sp>
        <p:nvSpPr>
          <p:cNvPr id="6" name="矩形 5">
            <a:extLst>
              <a:ext uri="{FF2B5EF4-FFF2-40B4-BE49-F238E27FC236}">
                <a16:creationId xmlns="" xmlns:a16="http://schemas.microsoft.com/office/drawing/2014/main" id="{2E1AD05E-6104-406C-ABC6-07B8C8AF3A02}"/>
              </a:ext>
            </a:extLst>
          </p:cNvPr>
          <p:cNvSpPr/>
          <p:nvPr/>
        </p:nvSpPr>
        <p:spPr>
          <a:xfrm>
            <a:off x="2286000" y="3526048"/>
            <a:ext cx="1066800" cy="381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rPr>
              <a:t>電子書</a:t>
            </a:r>
          </a:p>
        </p:txBody>
      </p:sp>
      <p:sp>
        <p:nvSpPr>
          <p:cNvPr id="7" name="矩形 6">
            <a:extLst>
              <a:ext uri="{FF2B5EF4-FFF2-40B4-BE49-F238E27FC236}">
                <a16:creationId xmlns="" xmlns:a16="http://schemas.microsoft.com/office/drawing/2014/main" id="{B5E6F55F-1080-46AD-9AC2-DCA0EF6811EC}"/>
              </a:ext>
            </a:extLst>
          </p:cNvPr>
          <p:cNvSpPr/>
          <p:nvPr/>
        </p:nvSpPr>
        <p:spPr>
          <a:xfrm>
            <a:off x="3505200" y="3874844"/>
            <a:ext cx="1066800" cy="381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rPr>
              <a:t>在線雜誌</a:t>
            </a:r>
          </a:p>
        </p:txBody>
      </p:sp>
      <p:sp>
        <p:nvSpPr>
          <p:cNvPr id="8" name="矩形 7">
            <a:extLst>
              <a:ext uri="{FF2B5EF4-FFF2-40B4-BE49-F238E27FC236}">
                <a16:creationId xmlns="" xmlns:a16="http://schemas.microsoft.com/office/drawing/2014/main" id="{004A176B-2D1D-480F-81A1-4F311F4B487C}"/>
              </a:ext>
            </a:extLst>
          </p:cNvPr>
          <p:cNvSpPr/>
          <p:nvPr/>
        </p:nvSpPr>
        <p:spPr>
          <a:xfrm>
            <a:off x="2400300" y="2078758"/>
            <a:ext cx="4343400" cy="381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400" dirty="0">
                <a:solidFill>
                  <a:schemeClr val="tx1"/>
                </a:solidFill>
              </a:rPr>
              <a:t>最初以印刷版為基礎的</a:t>
            </a:r>
            <a:r>
              <a:rPr lang="en-US" altLang="zh-TW" sz="1400" dirty="0">
                <a:solidFill>
                  <a:schemeClr val="tx1"/>
                </a:solidFill>
              </a:rPr>
              <a:t>930</a:t>
            </a:r>
            <a:r>
              <a:rPr lang="zh-TW" altLang="en-US" sz="1400" dirty="0">
                <a:solidFill>
                  <a:schemeClr val="tx1"/>
                </a:solidFill>
              </a:rPr>
              <a:t>億美元，迅速轉向互聯網</a:t>
            </a:r>
          </a:p>
        </p:txBody>
      </p:sp>
      <p:sp>
        <p:nvSpPr>
          <p:cNvPr id="9" name="矩形 8">
            <a:extLst>
              <a:ext uri="{FF2B5EF4-FFF2-40B4-BE49-F238E27FC236}">
                <a16:creationId xmlns="" xmlns:a16="http://schemas.microsoft.com/office/drawing/2014/main" id="{5B0D1628-6AD5-45F0-91BE-9F65D00D48FD}"/>
              </a:ext>
            </a:extLst>
          </p:cNvPr>
          <p:cNvSpPr/>
          <p:nvPr/>
        </p:nvSpPr>
        <p:spPr>
          <a:xfrm>
            <a:off x="5715000" y="914400"/>
            <a:ext cx="1104900" cy="381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400" dirty="0">
                <a:solidFill>
                  <a:schemeClr val="tx1"/>
                </a:solidFill>
              </a:rPr>
              <a:t>在線出版業</a:t>
            </a:r>
          </a:p>
        </p:txBody>
      </p:sp>
      <p:sp>
        <p:nvSpPr>
          <p:cNvPr id="10" name="Title 1">
            <a:extLst>
              <a:ext uri="{FF2B5EF4-FFF2-40B4-BE49-F238E27FC236}">
                <a16:creationId xmlns="" xmlns:a16="http://schemas.microsoft.com/office/drawing/2014/main" id="{C24FB2BE-8C04-49B4-ABF7-828D4FA08A5B}"/>
              </a:ext>
            </a:extLst>
          </p:cNvPr>
          <p:cNvSpPr txBox="1">
            <a:spLocks/>
          </p:cNvSpPr>
          <p:nvPr/>
        </p:nvSpPr>
        <p:spPr>
          <a:xfrm>
            <a:off x="457200" y="224716"/>
            <a:ext cx="8229600" cy="1097280"/>
          </a:xfrm>
          <a:prstGeom prst="rect">
            <a:avLst/>
          </a:prstGeom>
        </p:spPr>
        <p:txBody>
          <a:bodyPr vert="horz" lIns="0" tIns="0" rIns="0" bIns="0" rtlCol="0" anchor="b">
            <a:noAutofit/>
          </a:bodyPr>
          <a:lst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a:lstStyle>
          <a:p>
            <a:r>
              <a:rPr lang="en-US" dirty="0"/>
              <a:t>Online Publishing Industry</a:t>
            </a:r>
          </a:p>
        </p:txBody>
      </p:sp>
      <p:sp>
        <p:nvSpPr>
          <p:cNvPr id="11" name="矩形 10">
            <a:extLst>
              <a:ext uri="{FF2B5EF4-FFF2-40B4-BE49-F238E27FC236}">
                <a16:creationId xmlns="" xmlns:a16="http://schemas.microsoft.com/office/drawing/2014/main" id="{F8C7DA57-A4FD-4A33-A15B-03949FB8301C}"/>
              </a:ext>
            </a:extLst>
          </p:cNvPr>
          <p:cNvSpPr/>
          <p:nvPr/>
        </p:nvSpPr>
        <p:spPr>
          <a:xfrm>
            <a:off x="5715000" y="923744"/>
            <a:ext cx="1104900" cy="381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400" dirty="0">
                <a:solidFill>
                  <a:schemeClr val="tx1"/>
                </a:solidFill>
              </a:rPr>
              <a:t>在線出版業</a:t>
            </a:r>
          </a:p>
        </p:txBody>
      </p:sp>
    </p:spTree>
    <p:extLst>
      <p:ext uri="{BB962C8B-B14F-4D97-AF65-F5344CB8AC3E}">
        <p14:creationId xmlns:p14="http://schemas.microsoft.com/office/powerpoint/2010/main" val="12346775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E-commerce 2017  </a:t>
            </a:r>
            <a:br>
              <a:rPr lang="en-US" dirty="0"/>
            </a:br>
            <a:r>
              <a:rPr lang="en-US" dirty="0"/>
              <a:t>business. technology. society.</a:t>
            </a:r>
          </a:p>
        </p:txBody>
      </p:sp>
      <p:sp>
        <p:nvSpPr>
          <p:cNvPr id="3" name="Text Placeholder 2"/>
          <p:cNvSpPr>
            <a:spLocks noGrp="1"/>
          </p:cNvSpPr>
          <p:nvPr>
            <p:ph type="body" sz="quarter" idx="13"/>
          </p:nvPr>
        </p:nvSpPr>
        <p:spPr>
          <a:xfrm>
            <a:off x="457200" y="1300845"/>
            <a:ext cx="8229600" cy="478970"/>
          </a:xfrm>
        </p:spPr>
        <p:txBody>
          <a:bodyPr/>
          <a:lstStyle/>
          <a:p>
            <a:r>
              <a:rPr lang="en-US" dirty="0"/>
              <a:t>13</a:t>
            </a:r>
            <a:r>
              <a:rPr lang="en-US" baseline="30000" dirty="0"/>
              <a:t>th</a:t>
            </a:r>
            <a:r>
              <a:rPr lang="en-US" dirty="0"/>
              <a:t> edition</a:t>
            </a:r>
          </a:p>
        </p:txBody>
      </p:sp>
      <p:sp>
        <p:nvSpPr>
          <p:cNvPr id="4" name="Text Placeholder 3"/>
          <p:cNvSpPr>
            <a:spLocks noGrp="1"/>
          </p:cNvSpPr>
          <p:nvPr>
            <p:ph type="body" sz="quarter" idx="14"/>
          </p:nvPr>
        </p:nvSpPr>
        <p:spPr/>
        <p:txBody>
          <a:bodyPr/>
          <a:lstStyle/>
          <a:p>
            <a:r>
              <a:rPr lang="en-US" dirty="0"/>
              <a:t>Chapter 10</a:t>
            </a:r>
          </a:p>
        </p:txBody>
      </p:sp>
      <p:sp>
        <p:nvSpPr>
          <p:cNvPr id="5" name="Text Placeholder 4"/>
          <p:cNvSpPr>
            <a:spLocks noGrp="1"/>
          </p:cNvSpPr>
          <p:nvPr>
            <p:ph type="body" sz="quarter" idx="15"/>
          </p:nvPr>
        </p:nvSpPr>
        <p:spPr/>
        <p:txBody>
          <a:bodyPr/>
          <a:lstStyle/>
          <a:p>
            <a:pPr>
              <a:defRPr/>
            </a:pPr>
            <a:r>
              <a:rPr lang="en-US" altLang="en-US" dirty="0">
                <a:effectLst>
                  <a:outerShdw blurRad="38100" dist="38100" dir="2700000" algn="tl">
                    <a:srgbClr val="C0C0C0"/>
                  </a:outerShdw>
                </a:effectLst>
              </a:rPr>
              <a:t>Online Content and Media</a:t>
            </a:r>
          </a:p>
        </p:txBody>
      </p:sp>
      <p:pic>
        <p:nvPicPr>
          <p:cNvPr id="6" name="Picture 5" descr="book cov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2057476"/>
            <a:ext cx="2940655" cy="3763885"/>
          </a:xfrm>
          <a:prstGeom prst="rect">
            <a:avLst/>
          </a:prstGeom>
          <a:effectLst>
            <a:outerShdw blurRad="50800" dist="38100" dir="2700000" algn="tl" rotWithShape="0">
              <a:prstClr val="black">
                <a:alpha val="40000"/>
              </a:prstClr>
            </a:outerShdw>
          </a:effectLst>
        </p:spPr>
      </p:pic>
      <p:sp>
        <p:nvSpPr>
          <p:cNvPr id="7" name="矩形 6"/>
          <p:cNvSpPr/>
          <p:nvPr/>
        </p:nvSpPr>
        <p:spPr>
          <a:xfrm>
            <a:off x="5278821" y="3630385"/>
            <a:ext cx="2895600" cy="78921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ltLang="zh-TW" sz="2000" dirty="0">
              <a:solidFill>
                <a:schemeClr val="tx1"/>
              </a:solidFill>
            </a:endParaRPr>
          </a:p>
          <a:p>
            <a:r>
              <a:rPr lang="zh-TW" altLang="en-US" sz="2000" dirty="0">
                <a:solidFill>
                  <a:schemeClr val="tx1"/>
                </a:solidFill>
              </a:rPr>
              <a:t>第</a:t>
            </a:r>
            <a:r>
              <a:rPr lang="en-US" altLang="zh-TW" sz="2000" dirty="0">
                <a:solidFill>
                  <a:schemeClr val="tx1"/>
                </a:solidFill>
              </a:rPr>
              <a:t>10</a:t>
            </a:r>
            <a:r>
              <a:rPr lang="zh-TW" altLang="en-US" sz="2000" dirty="0">
                <a:solidFill>
                  <a:schemeClr val="tx1"/>
                </a:solidFill>
              </a:rPr>
              <a:t>章</a:t>
            </a:r>
            <a:endParaRPr lang="en-US" altLang="zh-TW" sz="2000" dirty="0">
              <a:solidFill>
                <a:schemeClr val="tx1"/>
              </a:solidFill>
            </a:endParaRPr>
          </a:p>
          <a:p>
            <a:r>
              <a:rPr lang="zh-TW" altLang="en-US" sz="2000" dirty="0">
                <a:solidFill>
                  <a:schemeClr val="tx1"/>
                </a:solidFill>
              </a:rPr>
              <a:t>在線內容和媒體</a:t>
            </a:r>
            <a:endParaRPr lang="en-US" altLang="zh-TW" sz="2000" dirty="0">
              <a:solidFill>
                <a:schemeClr val="tx1"/>
              </a:solidFill>
            </a:endParaRPr>
          </a:p>
          <a:p>
            <a:pPr algn="ctr"/>
            <a:endParaRPr lang="zh-TW" altLang="en-US" sz="2000" dirty="0" err="1">
              <a:solidFill>
                <a:schemeClr val="tx1"/>
              </a:solidFill>
            </a:endParaRPr>
          </a:p>
        </p:txBody>
      </p:sp>
    </p:spTree>
    <p:extLst>
      <p:ext uri="{BB962C8B-B14F-4D97-AF65-F5344CB8AC3E}">
        <p14:creationId xmlns:p14="http://schemas.microsoft.com/office/powerpoint/2010/main" val="9122795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Newspapers</a:t>
            </a:r>
          </a:p>
        </p:txBody>
      </p:sp>
      <p:sp>
        <p:nvSpPr>
          <p:cNvPr id="3" name="Content Placeholder 2"/>
          <p:cNvSpPr>
            <a:spLocks noGrp="1"/>
          </p:cNvSpPr>
          <p:nvPr>
            <p:ph idx="1"/>
          </p:nvPr>
        </p:nvSpPr>
        <p:spPr/>
        <p:txBody>
          <a:bodyPr/>
          <a:lstStyle/>
          <a:p>
            <a:r>
              <a:rPr lang="en-US" dirty="0"/>
              <a:t>Most troubled segment of publishing industry</a:t>
            </a:r>
          </a:p>
          <a:p>
            <a:pPr lvl="1"/>
            <a:r>
              <a:rPr lang="en-US" dirty="0"/>
              <a:t>Revenues shrunk from $60 billion in 2002 to about $30 billion in 2015</a:t>
            </a:r>
          </a:p>
          <a:p>
            <a:r>
              <a:rPr lang="en-US" dirty="0"/>
              <a:t>Four factors in decline</a:t>
            </a:r>
          </a:p>
          <a:p>
            <a:pPr lvl="1"/>
            <a:r>
              <a:rPr lang="en-US" dirty="0"/>
              <a:t>Growth of Web, mobile devices as alternative medium</a:t>
            </a:r>
          </a:p>
          <a:p>
            <a:pPr lvl="1"/>
            <a:r>
              <a:rPr lang="en-US" dirty="0"/>
              <a:t>Alternative digital sources for news</a:t>
            </a:r>
          </a:p>
          <a:p>
            <a:pPr lvl="1"/>
            <a:r>
              <a:rPr lang="en-US" dirty="0"/>
              <a:t>Failure to develop suitable new business models</a:t>
            </a:r>
          </a:p>
          <a:p>
            <a:pPr lvl="1"/>
            <a:r>
              <a:rPr lang="en-US" dirty="0"/>
              <a:t>Rise of social media and role of directing traffic to newspaper content</a:t>
            </a:r>
          </a:p>
        </p:txBody>
      </p:sp>
      <p:sp>
        <p:nvSpPr>
          <p:cNvPr id="4" name="矩形 3">
            <a:extLst>
              <a:ext uri="{FF2B5EF4-FFF2-40B4-BE49-F238E27FC236}">
                <a16:creationId xmlns="" xmlns:a16="http://schemas.microsoft.com/office/drawing/2014/main" id="{A703AC5F-F215-445A-89A0-E2E26C21617A}"/>
              </a:ext>
            </a:extLst>
          </p:cNvPr>
          <p:cNvSpPr/>
          <p:nvPr/>
        </p:nvSpPr>
        <p:spPr>
          <a:xfrm>
            <a:off x="1828800" y="2438400"/>
            <a:ext cx="4495800" cy="381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400" dirty="0">
                <a:solidFill>
                  <a:schemeClr val="tx1"/>
                </a:solidFill>
              </a:rPr>
              <a:t>收入從</a:t>
            </a:r>
            <a:r>
              <a:rPr lang="en-US" altLang="zh-TW" sz="1400" dirty="0">
                <a:solidFill>
                  <a:schemeClr val="tx1"/>
                </a:solidFill>
              </a:rPr>
              <a:t>2002</a:t>
            </a:r>
            <a:r>
              <a:rPr lang="zh-TW" altLang="en-US" sz="1400" dirty="0">
                <a:solidFill>
                  <a:schemeClr val="tx1"/>
                </a:solidFill>
              </a:rPr>
              <a:t>年的</a:t>
            </a:r>
            <a:r>
              <a:rPr lang="en-US" altLang="zh-TW" sz="1400" dirty="0">
                <a:solidFill>
                  <a:schemeClr val="tx1"/>
                </a:solidFill>
              </a:rPr>
              <a:t>600</a:t>
            </a:r>
            <a:r>
              <a:rPr lang="zh-TW" altLang="en-US" sz="1400" dirty="0">
                <a:solidFill>
                  <a:schemeClr val="tx1"/>
                </a:solidFill>
              </a:rPr>
              <a:t>億美元縮減至</a:t>
            </a:r>
            <a:r>
              <a:rPr lang="en-US" altLang="zh-TW" sz="1400" dirty="0">
                <a:solidFill>
                  <a:schemeClr val="tx1"/>
                </a:solidFill>
              </a:rPr>
              <a:t>2015</a:t>
            </a:r>
            <a:r>
              <a:rPr lang="zh-TW" altLang="en-US" sz="1400" dirty="0">
                <a:solidFill>
                  <a:schemeClr val="tx1"/>
                </a:solidFill>
              </a:rPr>
              <a:t>年的</a:t>
            </a:r>
            <a:r>
              <a:rPr lang="en-US" altLang="zh-TW" sz="1400" dirty="0">
                <a:solidFill>
                  <a:schemeClr val="tx1"/>
                </a:solidFill>
              </a:rPr>
              <a:t>300</a:t>
            </a:r>
            <a:r>
              <a:rPr lang="zh-TW" altLang="en-US" sz="1400" dirty="0">
                <a:solidFill>
                  <a:schemeClr val="tx1"/>
                </a:solidFill>
              </a:rPr>
              <a:t>億美元</a:t>
            </a:r>
          </a:p>
        </p:txBody>
      </p:sp>
      <p:sp>
        <p:nvSpPr>
          <p:cNvPr id="5" name="矩形 4">
            <a:extLst>
              <a:ext uri="{FF2B5EF4-FFF2-40B4-BE49-F238E27FC236}">
                <a16:creationId xmlns="" xmlns:a16="http://schemas.microsoft.com/office/drawing/2014/main" id="{F9835224-0BB3-47BD-B107-CF1FAD262729}"/>
              </a:ext>
            </a:extLst>
          </p:cNvPr>
          <p:cNvSpPr/>
          <p:nvPr/>
        </p:nvSpPr>
        <p:spPr>
          <a:xfrm>
            <a:off x="685800" y="1298418"/>
            <a:ext cx="2209800" cy="30178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400" dirty="0">
                <a:solidFill>
                  <a:schemeClr val="tx1"/>
                </a:solidFill>
              </a:rPr>
              <a:t>出版業中陷入困境的部門 </a:t>
            </a:r>
          </a:p>
        </p:txBody>
      </p:sp>
      <p:sp>
        <p:nvSpPr>
          <p:cNvPr id="6" name="矩形 5">
            <a:extLst>
              <a:ext uri="{FF2B5EF4-FFF2-40B4-BE49-F238E27FC236}">
                <a16:creationId xmlns="" xmlns:a16="http://schemas.microsoft.com/office/drawing/2014/main" id="{D10D285B-8851-4589-9C71-BDF07EF48F45}"/>
              </a:ext>
            </a:extLst>
          </p:cNvPr>
          <p:cNvSpPr/>
          <p:nvPr/>
        </p:nvSpPr>
        <p:spPr>
          <a:xfrm>
            <a:off x="4114800" y="820370"/>
            <a:ext cx="914400" cy="381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400" dirty="0">
                <a:solidFill>
                  <a:schemeClr val="tx1"/>
                </a:solidFill>
              </a:rPr>
              <a:t>在線報紙</a:t>
            </a:r>
          </a:p>
        </p:txBody>
      </p:sp>
      <p:sp>
        <p:nvSpPr>
          <p:cNvPr id="7" name="矩形 6">
            <a:extLst>
              <a:ext uri="{FF2B5EF4-FFF2-40B4-BE49-F238E27FC236}">
                <a16:creationId xmlns="" xmlns:a16="http://schemas.microsoft.com/office/drawing/2014/main" id="{709F009E-41A7-4844-8727-8EED0B557EA7}"/>
              </a:ext>
            </a:extLst>
          </p:cNvPr>
          <p:cNvSpPr/>
          <p:nvPr/>
        </p:nvSpPr>
        <p:spPr>
          <a:xfrm>
            <a:off x="4229100" y="2916448"/>
            <a:ext cx="1562100" cy="381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400" dirty="0">
                <a:solidFill>
                  <a:schemeClr val="tx1"/>
                </a:solidFill>
              </a:rPr>
              <a:t>下降的四大因素</a:t>
            </a:r>
          </a:p>
        </p:txBody>
      </p:sp>
      <p:sp>
        <p:nvSpPr>
          <p:cNvPr id="8" name="矩形 7">
            <a:extLst>
              <a:ext uri="{FF2B5EF4-FFF2-40B4-BE49-F238E27FC236}">
                <a16:creationId xmlns="" xmlns:a16="http://schemas.microsoft.com/office/drawing/2014/main" id="{E97001D3-29F7-49E3-8B8C-DB1443D90131}"/>
              </a:ext>
            </a:extLst>
          </p:cNvPr>
          <p:cNvSpPr/>
          <p:nvPr/>
        </p:nvSpPr>
        <p:spPr>
          <a:xfrm>
            <a:off x="6172200" y="3043976"/>
            <a:ext cx="2819400" cy="381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400" dirty="0">
                <a:solidFill>
                  <a:schemeClr val="tx1"/>
                </a:solidFill>
              </a:rPr>
              <a:t>網絡，移動設備的增長替代媒體</a:t>
            </a:r>
          </a:p>
        </p:txBody>
      </p:sp>
      <p:sp>
        <p:nvSpPr>
          <p:cNvPr id="9" name="矩形 8">
            <a:extLst>
              <a:ext uri="{FF2B5EF4-FFF2-40B4-BE49-F238E27FC236}">
                <a16:creationId xmlns="" xmlns:a16="http://schemas.microsoft.com/office/drawing/2014/main" id="{4317EFC5-6BD8-410E-A25D-7FD691E1988F}"/>
              </a:ext>
            </a:extLst>
          </p:cNvPr>
          <p:cNvSpPr/>
          <p:nvPr/>
        </p:nvSpPr>
        <p:spPr>
          <a:xfrm>
            <a:off x="5257800" y="3716120"/>
            <a:ext cx="1905000" cy="381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400" dirty="0" smtClean="0">
                <a:solidFill>
                  <a:schemeClr val="tx1"/>
                </a:solidFill>
              </a:rPr>
              <a:t>數位</a:t>
            </a:r>
            <a:r>
              <a:rPr lang="zh-TW" altLang="en-US" sz="1400" dirty="0">
                <a:solidFill>
                  <a:schemeClr val="tx1"/>
                </a:solidFill>
              </a:rPr>
              <a:t>來源</a:t>
            </a:r>
            <a:r>
              <a:rPr lang="zh-TW" altLang="en-US" sz="1400" dirty="0" smtClean="0">
                <a:solidFill>
                  <a:schemeClr val="tx1"/>
                </a:solidFill>
              </a:rPr>
              <a:t>替代</a:t>
            </a:r>
            <a:r>
              <a:rPr lang="zh-TW" altLang="en-US" sz="1400" dirty="0">
                <a:solidFill>
                  <a:schemeClr val="tx1"/>
                </a:solidFill>
              </a:rPr>
              <a:t>新聞</a:t>
            </a:r>
          </a:p>
        </p:txBody>
      </p:sp>
      <p:sp>
        <p:nvSpPr>
          <p:cNvPr id="10" name="矩形 9">
            <a:extLst>
              <a:ext uri="{FF2B5EF4-FFF2-40B4-BE49-F238E27FC236}">
                <a16:creationId xmlns="" xmlns:a16="http://schemas.microsoft.com/office/drawing/2014/main" id="{000898B3-5F5B-4EB6-9D4F-EE6D47C67B47}"/>
              </a:ext>
            </a:extLst>
          </p:cNvPr>
          <p:cNvSpPr/>
          <p:nvPr/>
        </p:nvSpPr>
        <p:spPr>
          <a:xfrm>
            <a:off x="2190750" y="4876800"/>
            <a:ext cx="3752850" cy="381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400" dirty="0">
                <a:solidFill>
                  <a:schemeClr val="tx1"/>
                </a:solidFill>
              </a:rPr>
              <a:t>社交媒體的興起以及將流量引導轉向報紙內容 </a:t>
            </a:r>
          </a:p>
        </p:txBody>
      </p:sp>
      <p:sp>
        <p:nvSpPr>
          <p:cNvPr id="11" name="矩形 10">
            <a:extLst>
              <a:ext uri="{FF2B5EF4-FFF2-40B4-BE49-F238E27FC236}">
                <a16:creationId xmlns="" xmlns:a16="http://schemas.microsoft.com/office/drawing/2014/main" id="{77000E89-CB56-4BEE-97FB-645B09A2145E}"/>
              </a:ext>
            </a:extLst>
          </p:cNvPr>
          <p:cNvSpPr/>
          <p:nvPr/>
        </p:nvSpPr>
        <p:spPr>
          <a:xfrm>
            <a:off x="6690204" y="4168868"/>
            <a:ext cx="2338718" cy="346924"/>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300" dirty="0">
                <a:solidFill>
                  <a:schemeClr val="tx1"/>
                </a:solidFill>
              </a:rPr>
              <a:t>不適合開發合適的新業務模式</a:t>
            </a:r>
          </a:p>
        </p:txBody>
      </p:sp>
    </p:spTree>
    <p:extLst>
      <p:ext uri="{BB962C8B-B14F-4D97-AF65-F5344CB8AC3E}">
        <p14:creationId xmlns:p14="http://schemas.microsoft.com/office/powerpoint/2010/main" val="6735044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10.6: </a:t>
            </a:r>
            <a:r>
              <a:rPr lang="en-US" altLang="en-US" dirty="0"/>
              <a:t>Newspaper Revenues 1980–2015</a:t>
            </a:r>
            <a:endParaRPr lang="en-US" dirty="0"/>
          </a:p>
        </p:txBody>
      </p:sp>
      <p:sp>
        <p:nvSpPr>
          <p:cNvPr id="4" name="Text Placeholder 3"/>
          <p:cNvSpPr>
            <a:spLocks noGrp="1"/>
          </p:cNvSpPr>
          <p:nvPr>
            <p:ph type="body" sz="quarter" idx="13"/>
          </p:nvPr>
        </p:nvSpPr>
        <p:spPr/>
        <p:txBody>
          <a:bodyPr/>
          <a:lstStyle/>
          <a:p>
            <a:endParaRPr lang="en-US" dirty="0"/>
          </a:p>
        </p:txBody>
      </p:sp>
      <p:pic>
        <p:nvPicPr>
          <p:cNvPr id="8" name="Picture 7" descr="Figure 10.6 graphs newspaper revenues from 1980 to 2015."/>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57200" y="1600200"/>
            <a:ext cx="7926578"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 xmlns:a16="http://schemas.microsoft.com/office/drawing/2014/main" id="{2D344E77-D3E0-4A7A-8C0C-A40A7563D458}"/>
              </a:ext>
            </a:extLst>
          </p:cNvPr>
          <p:cNvSpPr/>
          <p:nvPr/>
        </p:nvSpPr>
        <p:spPr>
          <a:xfrm>
            <a:off x="1600200" y="836881"/>
            <a:ext cx="2514600" cy="38231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400" dirty="0">
                <a:solidFill>
                  <a:schemeClr val="tx1"/>
                </a:solidFill>
              </a:rPr>
              <a:t>圖</a:t>
            </a:r>
            <a:r>
              <a:rPr lang="en-US" altLang="zh-TW" sz="1400" dirty="0">
                <a:solidFill>
                  <a:schemeClr val="tx1"/>
                </a:solidFill>
              </a:rPr>
              <a:t>10.6</a:t>
            </a:r>
            <a:r>
              <a:rPr lang="zh-TW" altLang="en-US" sz="1400" dirty="0">
                <a:solidFill>
                  <a:schemeClr val="tx1"/>
                </a:solidFill>
              </a:rPr>
              <a:t>：報紙收入</a:t>
            </a:r>
            <a:r>
              <a:rPr lang="en-US" altLang="zh-TW" sz="1400" dirty="0">
                <a:solidFill>
                  <a:schemeClr val="tx1"/>
                </a:solidFill>
              </a:rPr>
              <a:t>1980-2015</a:t>
            </a:r>
            <a:endParaRPr lang="zh-TW" altLang="en-US" sz="1400" dirty="0">
              <a:solidFill>
                <a:schemeClr val="tx1"/>
              </a:solidFill>
            </a:endParaRPr>
          </a:p>
        </p:txBody>
      </p:sp>
      <p:sp>
        <p:nvSpPr>
          <p:cNvPr id="6" name="矩形 5">
            <a:extLst>
              <a:ext uri="{FF2B5EF4-FFF2-40B4-BE49-F238E27FC236}">
                <a16:creationId xmlns="" xmlns:a16="http://schemas.microsoft.com/office/drawing/2014/main" id="{E16DB481-06AB-4A65-93E3-56439DC7CC58}"/>
              </a:ext>
            </a:extLst>
          </p:cNvPr>
          <p:cNvSpPr/>
          <p:nvPr/>
        </p:nvSpPr>
        <p:spPr>
          <a:xfrm>
            <a:off x="3124200" y="1819235"/>
            <a:ext cx="1310675" cy="38231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400" dirty="0">
                <a:solidFill>
                  <a:schemeClr val="tx1"/>
                </a:solidFill>
              </a:rPr>
              <a:t>列印廣告收入</a:t>
            </a:r>
          </a:p>
        </p:txBody>
      </p:sp>
      <p:sp>
        <p:nvSpPr>
          <p:cNvPr id="7" name="矩形 6">
            <a:extLst>
              <a:ext uri="{FF2B5EF4-FFF2-40B4-BE49-F238E27FC236}">
                <a16:creationId xmlns="" xmlns:a16="http://schemas.microsoft.com/office/drawing/2014/main" id="{A574BBC9-DDF7-4982-AC26-36873E8A08FD}"/>
              </a:ext>
            </a:extLst>
          </p:cNvPr>
          <p:cNvSpPr/>
          <p:nvPr/>
        </p:nvSpPr>
        <p:spPr>
          <a:xfrm>
            <a:off x="2667001" y="3402537"/>
            <a:ext cx="1143000" cy="38231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400">
                <a:solidFill>
                  <a:schemeClr val="tx1"/>
                </a:solidFill>
              </a:rPr>
              <a:t>資料不可用</a:t>
            </a:r>
            <a:endParaRPr lang="zh-TW" altLang="en-US" sz="1400" dirty="0">
              <a:solidFill>
                <a:schemeClr val="tx1"/>
              </a:solidFill>
            </a:endParaRPr>
          </a:p>
        </p:txBody>
      </p:sp>
      <p:sp>
        <p:nvSpPr>
          <p:cNvPr id="9" name="矩形 8">
            <a:extLst>
              <a:ext uri="{FF2B5EF4-FFF2-40B4-BE49-F238E27FC236}">
                <a16:creationId xmlns="" xmlns:a16="http://schemas.microsoft.com/office/drawing/2014/main" id="{C19F5684-49BB-4E4C-8DF1-D50FAF9648CC}"/>
              </a:ext>
            </a:extLst>
          </p:cNvPr>
          <p:cNvSpPr/>
          <p:nvPr/>
        </p:nvSpPr>
        <p:spPr>
          <a:xfrm>
            <a:off x="4563309" y="3656940"/>
            <a:ext cx="923092" cy="38231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400" dirty="0">
                <a:solidFill>
                  <a:schemeClr val="tx1"/>
                </a:solidFill>
              </a:rPr>
              <a:t>流通收入</a:t>
            </a:r>
          </a:p>
        </p:txBody>
      </p:sp>
      <p:sp>
        <p:nvSpPr>
          <p:cNvPr id="10" name="矩形 9">
            <a:extLst>
              <a:ext uri="{FF2B5EF4-FFF2-40B4-BE49-F238E27FC236}">
                <a16:creationId xmlns="" xmlns:a16="http://schemas.microsoft.com/office/drawing/2014/main" id="{BF582D85-FE9A-4F76-A7B9-C5D50EA2B684}"/>
              </a:ext>
            </a:extLst>
          </p:cNvPr>
          <p:cNvSpPr/>
          <p:nvPr/>
        </p:nvSpPr>
        <p:spPr>
          <a:xfrm>
            <a:off x="6172200" y="3843081"/>
            <a:ext cx="1310675" cy="38231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400" dirty="0">
                <a:solidFill>
                  <a:schemeClr val="tx1"/>
                </a:solidFill>
              </a:rPr>
              <a:t>數位廣告收入</a:t>
            </a:r>
          </a:p>
        </p:txBody>
      </p:sp>
      <p:sp>
        <p:nvSpPr>
          <p:cNvPr id="11" name="矩形 10">
            <a:extLst>
              <a:ext uri="{FF2B5EF4-FFF2-40B4-BE49-F238E27FC236}">
                <a16:creationId xmlns="" xmlns:a16="http://schemas.microsoft.com/office/drawing/2014/main" id="{30E79BEC-CA77-469B-926C-30A5160416CE}"/>
              </a:ext>
            </a:extLst>
          </p:cNvPr>
          <p:cNvSpPr/>
          <p:nvPr/>
        </p:nvSpPr>
        <p:spPr>
          <a:xfrm>
            <a:off x="304800" y="1903680"/>
            <a:ext cx="607821" cy="38231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rPr>
              <a:t>收入</a:t>
            </a:r>
            <a:endParaRPr lang="en-US" altLang="zh-TW" sz="1400" dirty="0">
              <a:solidFill>
                <a:schemeClr val="tx1"/>
              </a:solidFill>
            </a:endParaRPr>
          </a:p>
          <a:p>
            <a:pPr algn="ctr"/>
            <a:r>
              <a:rPr lang="en-US" altLang="zh-TW" sz="1400" dirty="0">
                <a:solidFill>
                  <a:schemeClr val="tx1"/>
                </a:solidFill>
              </a:rPr>
              <a:t>(</a:t>
            </a:r>
            <a:r>
              <a:rPr lang="zh-TW" altLang="en-US" sz="1400" dirty="0">
                <a:solidFill>
                  <a:schemeClr val="tx1"/>
                </a:solidFill>
              </a:rPr>
              <a:t>億萬</a:t>
            </a:r>
            <a:r>
              <a:rPr lang="en-US" altLang="zh-TW" sz="1400" dirty="0">
                <a:solidFill>
                  <a:schemeClr val="tx1"/>
                </a:solidFill>
              </a:rPr>
              <a:t>)</a:t>
            </a:r>
            <a:endParaRPr lang="zh-TW" altLang="en-US" sz="1400" dirty="0">
              <a:solidFill>
                <a:schemeClr val="tx1"/>
              </a:solidFill>
            </a:endParaRPr>
          </a:p>
        </p:txBody>
      </p:sp>
    </p:spTree>
    <p:extLst>
      <p:ext uri="{BB962C8B-B14F-4D97-AF65-F5344CB8AC3E}">
        <p14:creationId xmlns:p14="http://schemas.microsoft.com/office/powerpoint/2010/main" val="16703996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10.7: Online Newspaper Models 1995-2016</a:t>
            </a:r>
          </a:p>
        </p:txBody>
      </p:sp>
      <p:sp>
        <p:nvSpPr>
          <p:cNvPr id="4" name="Text Placeholder 3"/>
          <p:cNvSpPr>
            <a:spLocks noGrp="1"/>
          </p:cNvSpPr>
          <p:nvPr>
            <p:ph type="body" sz="quarter" idx="13"/>
          </p:nvPr>
        </p:nvSpPr>
        <p:spPr/>
        <p:txBody>
          <a:bodyPr/>
          <a:lstStyle/>
          <a:p>
            <a:endParaRPr lang="en-US" dirty="0"/>
          </a:p>
        </p:txBody>
      </p:sp>
      <p:pic>
        <p:nvPicPr>
          <p:cNvPr id="8" name="Picture 7" descr="Figure 10.7 illustrates the three main newspaper models against percentage of revenu from digital channels and yea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600200" y="1447800"/>
            <a:ext cx="5586558" cy="4932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 xmlns:a16="http://schemas.microsoft.com/office/drawing/2014/main" id="{96D563B2-6606-4DCB-8347-2FD48F158CD6}"/>
              </a:ext>
            </a:extLst>
          </p:cNvPr>
          <p:cNvSpPr/>
          <p:nvPr/>
        </p:nvSpPr>
        <p:spPr>
          <a:xfrm>
            <a:off x="2514600" y="798122"/>
            <a:ext cx="2286000" cy="38231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400" dirty="0">
                <a:solidFill>
                  <a:schemeClr val="tx1"/>
                </a:solidFill>
              </a:rPr>
              <a:t>1995-2016</a:t>
            </a:r>
            <a:r>
              <a:rPr lang="zh-TW" altLang="en-US" sz="1400" dirty="0">
                <a:solidFill>
                  <a:schemeClr val="tx1"/>
                </a:solidFill>
              </a:rPr>
              <a:t>年在線報紙模型 </a:t>
            </a:r>
          </a:p>
        </p:txBody>
      </p:sp>
      <p:sp>
        <p:nvSpPr>
          <p:cNvPr id="6" name="矩形 5">
            <a:extLst>
              <a:ext uri="{FF2B5EF4-FFF2-40B4-BE49-F238E27FC236}">
                <a16:creationId xmlns="" xmlns:a16="http://schemas.microsoft.com/office/drawing/2014/main" id="{E3F5FD1C-B99D-4909-A578-C57CEFF40C3A}"/>
              </a:ext>
            </a:extLst>
          </p:cNvPr>
          <p:cNvSpPr/>
          <p:nvPr/>
        </p:nvSpPr>
        <p:spPr>
          <a:xfrm>
            <a:off x="1300823" y="2104040"/>
            <a:ext cx="598754" cy="381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400" dirty="0">
                <a:solidFill>
                  <a:schemeClr val="tx1"/>
                </a:solidFill>
              </a:rPr>
              <a:t>數位</a:t>
            </a:r>
          </a:p>
        </p:txBody>
      </p:sp>
      <p:sp>
        <p:nvSpPr>
          <p:cNvPr id="7" name="矩形 6">
            <a:extLst>
              <a:ext uri="{FF2B5EF4-FFF2-40B4-BE49-F238E27FC236}">
                <a16:creationId xmlns="" xmlns:a16="http://schemas.microsoft.com/office/drawing/2014/main" id="{958D2AB5-7A6D-4117-B4D0-773F646BFF8B}"/>
              </a:ext>
            </a:extLst>
          </p:cNvPr>
          <p:cNvSpPr/>
          <p:nvPr/>
        </p:nvSpPr>
        <p:spPr>
          <a:xfrm>
            <a:off x="1300823" y="4229101"/>
            <a:ext cx="598754" cy="28772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400" dirty="0">
                <a:solidFill>
                  <a:schemeClr val="tx1"/>
                </a:solidFill>
              </a:rPr>
              <a:t>收入</a:t>
            </a:r>
          </a:p>
        </p:txBody>
      </p:sp>
      <p:sp>
        <p:nvSpPr>
          <p:cNvPr id="9" name="矩形 8">
            <a:extLst>
              <a:ext uri="{FF2B5EF4-FFF2-40B4-BE49-F238E27FC236}">
                <a16:creationId xmlns="" xmlns:a16="http://schemas.microsoft.com/office/drawing/2014/main" id="{285C47BD-C8C8-470B-82A4-961327B27D22}"/>
              </a:ext>
            </a:extLst>
          </p:cNvPr>
          <p:cNvSpPr/>
          <p:nvPr/>
        </p:nvSpPr>
        <p:spPr>
          <a:xfrm>
            <a:off x="2895600" y="2473343"/>
            <a:ext cx="1143000" cy="38231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rPr>
              <a:t>列印報紙與</a:t>
            </a:r>
            <a:endParaRPr lang="en-US" altLang="zh-TW" sz="1400" dirty="0">
              <a:solidFill>
                <a:schemeClr val="tx1"/>
              </a:solidFill>
            </a:endParaRPr>
          </a:p>
          <a:p>
            <a:pPr algn="ctr"/>
            <a:r>
              <a:rPr lang="zh-TW" altLang="en-US" sz="1400" dirty="0">
                <a:solidFill>
                  <a:schemeClr val="tx1"/>
                </a:solidFill>
              </a:rPr>
              <a:t>線上形象</a:t>
            </a:r>
          </a:p>
        </p:txBody>
      </p:sp>
      <p:sp>
        <p:nvSpPr>
          <p:cNvPr id="10" name="矩形 9">
            <a:extLst>
              <a:ext uri="{FF2B5EF4-FFF2-40B4-BE49-F238E27FC236}">
                <a16:creationId xmlns="" xmlns:a16="http://schemas.microsoft.com/office/drawing/2014/main" id="{09018903-4853-4E07-B74B-11E60FF719D9}"/>
              </a:ext>
            </a:extLst>
          </p:cNvPr>
          <p:cNvSpPr/>
          <p:nvPr/>
        </p:nvSpPr>
        <p:spPr>
          <a:xfrm>
            <a:off x="4533902" y="2114589"/>
            <a:ext cx="1143000" cy="38231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rPr>
              <a:t>印刷報紙</a:t>
            </a:r>
            <a:endParaRPr lang="en-US" altLang="zh-TW" sz="1400" dirty="0">
              <a:solidFill>
                <a:schemeClr val="tx1"/>
              </a:solidFill>
            </a:endParaRPr>
          </a:p>
          <a:p>
            <a:pPr algn="ctr"/>
            <a:r>
              <a:rPr lang="zh-TW" altLang="en-US" sz="1400" dirty="0">
                <a:solidFill>
                  <a:schemeClr val="tx1"/>
                </a:solidFill>
              </a:rPr>
              <a:t>綜合網頁版</a:t>
            </a:r>
          </a:p>
        </p:txBody>
      </p:sp>
      <p:sp>
        <p:nvSpPr>
          <p:cNvPr id="11" name="矩形 10">
            <a:extLst>
              <a:ext uri="{FF2B5EF4-FFF2-40B4-BE49-F238E27FC236}">
                <a16:creationId xmlns="" xmlns:a16="http://schemas.microsoft.com/office/drawing/2014/main" id="{6B1A33F1-4208-4153-8C77-92C0C3ECC0E3}"/>
              </a:ext>
            </a:extLst>
          </p:cNvPr>
          <p:cNvSpPr/>
          <p:nvPr/>
        </p:nvSpPr>
        <p:spPr>
          <a:xfrm>
            <a:off x="5943600" y="1150894"/>
            <a:ext cx="1143000" cy="63993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rPr>
              <a:t>數位新聞平臺與</a:t>
            </a:r>
            <a:endParaRPr lang="en-US" altLang="zh-TW" sz="1400" dirty="0">
              <a:solidFill>
                <a:schemeClr val="tx1"/>
              </a:solidFill>
            </a:endParaRPr>
          </a:p>
          <a:p>
            <a:pPr algn="ctr"/>
            <a:r>
              <a:rPr lang="zh-TW" altLang="en-US" sz="1400" dirty="0">
                <a:solidFill>
                  <a:schemeClr val="tx1"/>
                </a:solidFill>
              </a:rPr>
              <a:t>印刷品編輯</a:t>
            </a:r>
          </a:p>
        </p:txBody>
      </p:sp>
      <p:sp>
        <p:nvSpPr>
          <p:cNvPr id="12" name="矩形 11">
            <a:extLst>
              <a:ext uri="{FF2B5EF4-FFF2-40B4-BE49-F238E27FC236}">
                <a16:creationId xmlns="" xmlns:a16="http://schemas.microsoft.com/office/drawing/2014/main" id="{C1F77DEF-E5C0-479E-B7B8-3CBAF2F62D8C}"/>
              </a:ext>
            </a:extLst>
          </p:cNvPr>
          <p:cNvSpPr/>
          <p:nvPr/>
        </p:nvSpPr>
        <p:spPr>
          <a:xfrm>
            <a:off x="1600200" y="4987984"/>
            <a:ext cx="1382446" cy="69210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rPr>
              <a:t>谷歌推出搜尋引擎和廣告</a:t>
            </a:r>
            <a:r>
              <a:rPr lang="en-US" altLang="zh-TW" sz="1400" dirty="0">
                <a:solidFill>
                  <a:schemeClr val="tx1"/>
                </a:solidFill>
              </a:rPr>
              <a:t>1998-2000</a:t>
            </a:r>
            <a:endParaRPr lang="zh-TW" altLang="en-US" sz="1400" dirty="0">
              <a:solidFill>
                <a:schemeClr val="tx1"/>
              </a:solidFill>
            </a:endParaRPr>
          </a:p>
        </p:txBody>
      </p:sp>
      <p:sp>
        <p:nvSpPr>
          <p:cNvPr id="13" name="矩形 12">
            <a:extLst>
              <a:ext uri="{FF2B5EF4-FFF2-40B4-BE49-F238E27FC236}">
                <a16:creationId xmlns="" xmlns:a16="http://schemas.microsoft.com/office/drawing/2014/main" id="{7D527E00-7B25-409E-8902-02E87AA594F3}"/>
              </a:ext>
            </a:extLst>
          </p:cNvPr>
          <p:cNvSpPr/>
          <p:nvPr/>
        </p:nvSpPr>
        <p:spPr>
          <a:xfrm>
            <a:off x="6519270" y="4896997"/>
            <a:ext cx="1465684" cy="85845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chemeClr val="tx1"/>
                </a:solidFill>
              </a:rPr>
              <a:t>iPhone Facebook </a:t>
            </a:r>
          </a:p>
          <a:p>
            <a:pPr algn="ctr"/>
            <a:r>
              <a:rPr lang="zh-TW" altLang="en-US" sz="1400" dirty="0">
                <a:solidFill>
                  <a:schemeClr val="tx1"/>
                </a:solidFill>
              </a:rPr>
              <a:t>向公眾開放</a:t>
            </a:r>
            <a:r>
              <a:rPr lang="en-US" altLang="zh-TW" sz="1400" dirty="0">
                <a:solidFill>
                  <a:schemeClr val="tx1"/>
                </a:solidFill>
              </a:rPr>
              <a:t>2007-2008</a:t>
            </a:r>
            <a:endParaRPr lang="zh-TW" altLang="en-US" sz="1400" dirty="0">
              <a:solidFill>
                <a:schemeClr val="tx1"/>
              </a:solidFill>
            </a:endParaRPr>
          </a:p>
        </p:txBody>
      </p:sp>
    </p:spTree>
    <p:extLst>
      <p:ext uri="{BB962C8B-B14F-4D97-AF65-F5344CB8AC3E}">
        <p14:creationId xmlns:p14="http://schemas.microsoft.com/office/powerpoint/2010/main" val="20866933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Newspaper Industry: Strengths and Challenges</a:t>
            </a:r>
          </a:p>
        </p:txBody>
      </p:sp>
      <p:sp>
        <p:nvSpPr>
          <p:cNvPr id="3" name="Content Placeholder 2"/>
          <p:cNvSpPr>
            <a:spLocks noGrp="1"/>
          </p:cNvSpPr>
          <p:nvPr>
            <p:ph idx="1"/>
          </p:nvPr>
        </p:nvSpPr>
        <p:spPr/>
        <p:txBody>
          <a:bodyPr/>
          <a:lstStyle/>
          <a:p>
            <a:r>
              <a:rPr lang="en-US" b="1" dirty="0"/>
              <a:t>Strength</a:t>
            </a:r>
            <a:r>
              <a:rPr lang="en-US" dirty="0"/>
              <a:t>: Newspaper audience size and growth</a:t>
            </a:r>
          </a:p>
          <a:p>
            <a:r>
              <a:rPr lang="en-US" b="1" dirty="0"/>
              <a:t>Challenge</a:t>
            </a:r>
            <a:r>
              <a:rPr lang="en-US" dirty="0"/>
              <a:t>: Digital ad revenue</a:t>
            </a:r>
          </a:p>
          <a:p>
            <a:r>
              <a:rPr lang="en-US" b="1" dirty="0"/>
              <a:t>Strength</a:t>
            </a:r>
            <a:r>
              <a:rPr lang="en-US" dirty="0"/>
              <a:t>: Content is king</a:t>
            </a:r>
          </a:p>
          <a:p>
            <a:r>
              <a:rPr lang="en-US" b="1" dirty="0"/>
              <a:t>Challenge</a:t>
            </a:r>
            <a:r>
              <a:rPr lang="en-US" dirty="0"/>
              <a:t>: Finding a revenue model</a:t>
            </a:r>
          </a:p>
          <a:p>
            <a:r>
              <a:rPr lang="en-US" b="1" dirty="0"/>
              <a:t>Challenge</a:t>
            </a:r>
            <a:r>
              <a:rPr lang="en-US" dirty="0"/>
              <a:t>: Growth of pure digital competitors</a:t>
            </a:r>
          </a:p>
          <a:p>
            <a:r>
              <a:rPr lang="en-US" b="1" dirty="0"/>
              <a:t>Challenge</a:t>
            </a:r>
            <a:r>
              <a:rPr lang="en-US" dirty="0"/>
              <a:t>: Can newspapers survive digital disruption</a:t>
            </a:r>
          </a:p>
        </p:txBody>
      </p:sp>
      <p:sp>
        <p:nvSpPr>
          <p:cNvPr id="4" name="矩形 3">
            <a:extLst>
              <a:ext uri="{FF2B5EF4-FFF2-40B4-BE49-F238E27FC236}">
                <a16:creationId xmlns="" xmlns:a16="http://schemas.microsoft.com/office/drawing/2014/main" id="{6E29ADEC-F762-4B38-BB27-113EB06FB5E6}"/>
              </a:ext>
            </a:extLst>
          </p:cNvPr>
          <p:cNvSpPr/>
          <p:nvPr/>
        </p:nvSpPr>
        <p:spPr>
          <a:xfrm>
            <a:off x="2590800" y="914400"/>
            <a:ext cx="2362200" cy="2286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400" dirty="0">
                <a:solidFill>
                  <a:schemeClr val="tx1"/>
                </a:solidFill>
              </a:rPr>
              <a:t>在線報紙行業：優勢和挑戰</a:t>
            </a:r>
          </a:p>
        </p:txBody>
      </p:sp>
      <p:sp>
        <p:nvSpPr>
          <p:cNvPr id="5" name="矩形 4">
            <a:extLst>
              <a:ext uri="{FF2B5EF4-FFF2-40B4-BE49-F238E27FC236}">
                <a16:creationId xmlns="" xmlns:a16="http://schemas.microsoft.com/office/drawing/2014/main" id="{E5C1F7FB-5302-4A61-A2FC-AF1198E1BE96}"/>
              </a:ext>
            </a:extLst>
          </p:cNvPr>
          <p:cNvSpPr/>
          <p:nvPr/>
        </p:nvSpPr>
        <p:spPr>
          <a:xfrm>
            <a:off x="2514600" y="1430548"/>
            <a:ext cx="2514600" cy="2286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400" dirty="0">
                <a:solidFill>
                  <a:schemeClr val="tx1"/>
                </a:solidFill>
              </a:rPr>
              <a:t>實力：報紙受眾規模和增長</a:t>
            </a:r>
          </a:p>
        </p:txBody>
      </p:sp>
      <p:sp>
        <p:nvSpPr>
          <p:cNvPr id="6" name="矩形 5">
            <a:extLst>
              <a:ext uri="{FF2B5EF4-FFF2-40B4-BE49-F238E27FC236}">
                <a16:creationId xmlns="" xmlns:a16="http://schemas.microsoft.com/office/drawing/2014/main" id="{A8EB0706-2E78-49A0-A14E-90C820806441}"/>
              </a:ext>
            </a:extLst>
          </p:cNvPr>
          <p:cNvSpPr/>
          <p:nvPr/>
        </p:nvSpPr>
        <p:spPr>
          <a:xfrm>
            <a:off x="5536045" y="2379280"/>
            <a:ext cx="1905000" cy="2286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400" dirty="0">
                <a:solidFill>
                  <a:schemeClr val="tx1"/>
                </a:solidFill>
              </a:rPr>
              <a:t>挑戰：</a:t>
            </a:r>
            <a:r>
              <a:rPr lang="zh-TW" altLang="en-US" sz="1400" dirty="0" smtClean="0">
                <a:solidFill>
                  <a:schemeClr val="tx1"/>
                </a:solidFill>
              </a:rPr>
              <a:t>數位廣告</a:t>
            </a:r>
            <a:r>
              <a:rPr lang="zh-TW" altLang="en-US" sz="1400" dirty="0">
                <a:solidFill>
                  <a:schemeClr val="tx1"/>
                </a:solidFill>
              </a:rPr>
              <a:t>收入</a:t>
            </a:r>
          </a:p>
        </p:txBody>
      </p:sp>
      <p:sp>
        <p:nvSpPr>
          <p:cNvPr id="7" name="矩形 6">
            <a:extLst>
              <a:ext uri="{FF2B5EF4-FFF2-40B4-BE49-F238E27FC236}">
                <a16:creationId xmlns="" xmlns:a16="http://schemas.microsoft.com/office/drawing/2014/main" id="{6FB6064A-A5CD-43E6-A71A-B8272958FD4B}"/>
              </a:ext>
            </a:extLst>
          </p:cNvPr>
          <p:cNvSpPr/>
          <p:nvPr/>
        </p:nvSpPr>
        <p:spPr>
          <a:xfrm>
            <a:off x="4953000" y="2954376"/>
            <a:ext cx="1535545" cy="2286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400" dirty="0">
                <a:solidFill>
                  <a:schemeClr val="tx1"/>
                </a:solidFill>
              </a:rPr>
              <a:t>實力：內容為王</a:t>
            </a:r>
          </a:p>
        </p:txBody>
      </p:sp>
      <p:sp>
        <p:nvSpPr>
          <p:cNvPr id="8" name="矩形 7">
            <a:extLst>
              <a:ext uri="{FF2B5EF4-FFF2-40B4-BE49-F238E27FC236}">
                <a16:creationId xmlns="" xmlns:a16="http://schemas.microsoft.com/office/drawing/2014/main" id="{C3935028-1109-4F0A-AFBF-EB378D926004}"/>
              </a:ext>
            </a:extLst>
          </p:cNvPr>
          <p:cNvSpPr/>
          <p:nvPr/>
        </p:nvSpPr>
        <p:spPr>
          <a:xfrm>
            <a:off x="6508865" y="3628594"/>
            <a:ext cx="1905000" cy="2286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400" dirty="0">
                <a:solidFill>
                  <a:schemeClr val="tx1"/>
                </a:solidFill>
              </a:rPr>
              <a:t>挑戰：尋找收入模式</a:t>
            </a:r>
          </a:p>
        </p:txBody>
      </p:sp>
      <p:sp>
        <p:nvSpPr>
          <p:cNvPr id="11" name="矩形 10">
            <a:extLst>
              <a:ext uri="{FF2B5EF4-FFF2-40B4-BE49-F238E27FC236}">
                <a16:creationId xmlns="" xmlns:a16="http://schemas.microsoft.com/office/drawing/2014/main" id="{C87943EF-4317-4B8F-B6C4-68227087AD39}"/>
              </a:ext>
            </a:extLst>
          </p:cNvPr>
          <p:cNvSpPr/>
          <p:nvPr/>
        </p:nvSpPr>
        <p:spPr>
          <a:xfrm>
            <a:off x="2564015" y="4449750"/>
            <a:ext cx="1971964" cy="2286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400" dirty="0">
                <a:solidFill>
                  <a:schemeClr val="tx1"/>
                </a:solidFill>
              </a:rPr>
              <a:t>挑戰：純數位競爭對手</a:t>
            </a:r>
          </a:p>
        </p:txBody>
      </p:sp>
      <p:sp>
        <p:nvSpPr>
          <p:cNvPr id="12" name="矩形 11">
            <a:extLst>
              <a:ext uri="{FF2B5EF4-FFF2-40B4-BE49-F238E27FC236}">
                <a16:creationId xmlns="" xmlns:a16="http://schemas.microsoft.com/office/drawing/2014/main" id="{B34A0C18-F34D-4E0D-8E41-EC7441A75A4B}"/>
              </a:ext>
            </a:extLst>
          </p:cNvPr>
          <p:cNvSpPr/>
          <p:nvPr/>
        </p:nvSpPr>
        <p:spPr>
          <a:xfrm>
            <a:off x="2667000" y="5080198"/>
            <a:ext cx="3352800" cy="30207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400" dirty="0">
                <a:solidFill>
                  <a:schemeClr val="tx1"/>
                </a:solidFill>
              </a:rPr>
              <a:t>挑戰：報紙能否</a:t>
            </a:r>
            <a:r>
              <a:rPr lang="zh-TW" altLang="en-US" sz="1400" dirty="0" smtClean="0">
                <a:solidFill>
                  <a:schemeClr val="tx1"/>
                </a:solidFill>
              </a:rPr>
              <a:t>存活於數位瓦解？ </a:t>
            </a:r>
            <a:endParaRPr lang="zh-TW" altLang="en-US" sz="1400" dirty="0">
              <a:solidFill>
                <a:schemeClr val="tx1"/>
              </a:solidFill>
            </a:endParaRPr>
          </a:p>
        </p:txBody>
      </p:sp>
    </p:spTree>
    <p:extLst>
      <p:ext uri="{BB962C8B-B14F-4D97-AF65-F5344CB8AC3E}">
        <p14:creationId xmlns:p14="http://schemas.microsoft.com/office/powerpoint/2010/main" val="16088600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 on Business: </a:t>
            </a:r>
            <a:r>
              <a:rPr lang="en-US" altLang="en-US" dirty="0"/>
              <a:t>Vox: Native Digital News</a:t>
            </a:r>
            <a:endParaRPr lang="en-US" dirty="0"/>
          </a:p>
        </p:txBody>
      </p:sp>
      <p:sp>
        <p:nvSpPr>
          <p:cNvPr id="3" name="Content Placeholder 2"/>
          <p:cNvSpPr>
            <a:spLocks noGrp="1"/>
          </p:cNvSpPr>
          <p:nvPr>
            <p:ph idx="1"/>
          </p:nvPr>
        </p:nvSpPr>
        <p:spPr/>
        <p:txBody>
          <a:bodyPr/>
          <a:lstStyle/>
          <a:p>
            <a:r>
              <a:rPr lang="en-US" sz="3200" dirty="0"/>
              <a:t>Class discussion:</a:t>
            </a:r>
          </a:p>
          <a:p>
            <a:pPr lvl="1">
              <a:defRPr/>
            </a:pPr>
            <a:r>
              <a:rPr lang="en-US" sz="2400" dirty="0"/>
              <a:t>How do you read news online? Which sites do you prefer, and why? Have you visited any Vox sites?</a:t>
            </a:r>
          </a:p>
          <a:p>
            <a:pPr lvl="1">
              <a:defRPr/>
            </a:pPr>
            <a:r>
              <a:rPr lang="en-US" sz="2400" dirty="0"/>
              <a:t>How are all digital news sites changing journalism?</a:t>
            </a:r>
          </a:p>
          <a:p>
            <a:pPr lvl="1">
              <a:defRPr/>
            </a:pPr>
            <a:r>
              <a:rPr lang="en-US" sz="2400" dirty="0"/>
              <a:t>What unique qualities have made Vox Media be seen as the future of digital news publishing?</a:t>
            </a:r>
            <a:endParaRPr lang="en-US" sz="1800" dirty="0"/>
          </a:p>
        </p:txBody>
      </p:sp>
      <p:sp>
        <p:nvSpPr>
          <p:cNvPr id="4" name="矩形 3">
            <a:extLst>
              <a:ext uri="{FF2B5EF4-FFF2-40B4-BE49-F238E27FC236}">
                <a16:creationId xmlns="" xmlns:a16="http://schemas.microsoft.com/office/drawing/2014/main" id="{FEA8D083-DFF1-4746-B30E-63781A72D254}"/>
              </a:ext>
            </a:extLst>
          </p:cNvPr>
          <p:cNvSpPr/>
          <p:nvPr/>
        </p:nvSpPr>
        <p:spPr>
          <a:xfrm>
            <a:off x="1676400" y="966421"/>
            <a:ext cx="2667000" cy="25277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400" dirty="0">
                <a:solidFill>
                  <a:schemeClr val="tx1"/>
                </a:solidFill>
              </a:rPr>
              <a:t>商業洞察：</a:t>
            </a:r>
            <a:r>
              <a:rPr lang="en-US" altLang="zh-TW" sz="1400" dirty="0">
                <a:solidFill>
                  <a:schemeClr val="tx1"/>
                </a:solidFill>
              </a:rPr>
              <a:t>Vox</a:t>
            </a:r>
            <a:r>
              <a:rPr lang="zh-TW" altLang="en-US" sz="1400" dirty="0">
                <a:solidFill>
                  <a:schemeClr val="tx1"/>
                </a:solidFill>
              </a:rPr>
              <a:t>：原生數位新聞</a:t>
            </a:r>
          </a:p>
        </p:txBody>
      </p:sp>
      <p:sp>
        <p:nvSpPr>
          <p:cNvPr id="5" name="矩形 4">
            <a:extLst>
              <a:ext uri="{FF2B5EF4-FFF2-40B4-BE49-F238E27FC236}">
                <a16:creationId xmlns="" xmlns:a16="http://schemas.microsoft.com/office/drawing/2014/main" id="{07941C17-C1F2-4C09-B6F3-8761A8988765}"/>
              </a:ext>
            </a:extLst>
          </p:cNvPr>
          <p:cNvSpPr/>
          <p:nvPr/>
        </p:nvSpPr>
        <p:spPr>
          <a:xfrm>
            <a:off x="4038600" y="1765828"/>
            <a:ext cx="990600" cy="204421"/>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400" dirty="0">
                <a:solidFill>
                  <a:schemeClr val="tx1"/>
                </a:solidFill>
              </a:rPr>
              <a:t>課堂討論：</a:t>
            </a:r>
          </a:p>
        </p:txBody>
      </p:sp>
      <p:sp>
        <p:nvSpPr>
          <p:cNvPr id="6" name="矩形 5">
            <a:extLst>
              <a:ext uri="{FF2B5EF4-FFF2-40B4-BE49-F238E27FC236}">
                <a16:creationId xmlns="" xmlns:a16="http://schemas.microsoft.com/office/drawing/2014/main" id="{6DBFA4FA-6F95-47E1-8F02-2DE1ED056E13}"/>
              </a:ext>
            </a:extLst>
          </p:cNvPr>
          <p:cNvSpPr/>
          <p:nvPr/>
        </p:nvSpPr>
        <p:spPr>
          <a:xfrm>
            <a:off x="1219200" y="4267200"/>
            <a:ext cx="6248400" cy="304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400" dirty="0">
                <a:solidFill>
                  <a:schemeClr val="tx1"/>
                </a:solidFill>
              </a:rPr>
              <a:t>你如何在線閱讀新聞？你喜歡哪些網站，為什麼？你有沒有去過任何</a:t>
            </a:r>
            <a:r>
              <a:rPr lang="en-US" altLang="zh-TW" sz="1400" dirty="0">
                <a:solidFill>
                  <a:schemeClr val="tx1"/>
                </a:solidFill>
              </a:rPr>
              <a:t>Vox</a:t>
            </a:r>
            <a:r>
              <a:rPr lang="zh-TW" altLang="en-US" sz="1400" dirty="0">
                <a:solidFill>
                  <a:schemeClr val="tx1"/>
                </a:solidFill>
              </a:rPr>
              <a:t>網站？ </a:t>
            </a:r>
            <a:endParaRPr lang="en-US" altLang="zh-TW" sz="1400" dirty="0">
              <a:solidFill>
                <a:schemeClr val="tx1"/>
              </a:solidFill>
            </a:endParaRPr>
          </a:p>
        </p:txBody>
      </p:sp>
      <p:sp>
        <p:nvSpPr>
          <p:cNvPr id="7" name="矩形 6">
            <a:extLst>
              <a:ext uri="{FF2B5EF4-FFF2-40B4-BE49-F238E27FC236}">
                <a16:creationId xmlns="" xmlns:a16="http://schemas.microsoft.com/office/drawing/2014/main" id="{8B6803E2-DEAD-4729-A39F-75F0F34F5D37}"/>
              </a:ext>
            </a:extLst>
          </p:cNvPr>
          <p:cNvSpPr/>
          <p:nvPr/>
        </p:nvSpPr>
        <p:spPr>
          <a:xfrm>
            <a:off x="1219200" y="4655127"/>
            <a:ext cx="2819400" cy="304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400" dirty="0">
                <a:solidFill>
                  <a:schemeClr val="tx1"/>
                </a:solidFill>
              </a:rPr>
              <a:t>所有數字新聞網站如何改變新聞？ </a:t>
            </a:r>
          </a:p>
        </p:txBody>
      </p:sp>
      <p:sp>
        <p:nvSpPr>
          <p:cNvPr id="8" name="矩形 7">
            <a:extLst>
              <a:ext uri="{FF2B5EF4-FFF2-40B4-BE49-F238E27FC236}">
                <a16:creationId xmlns="" xmlns:a16="http://schemas.microsoft.com/office/drawing/2014/main" id="{CB398CA9-AC71-400E-9AAA-57EB94299DCB}"/>
              </a:ext>
            </a:extLst>
          </p:cNvPr>
          <p:cNvSpPr/>
          <p:nvPr/>
        </p:nvSpPr>
        <p:spPr>
          <a:xfrm>
            <a:off x="1219200" y="5026279"/>
            <a:ext cx="4724400" cy="304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400" dirty="0">
                <a:solidFill>
                  <a:schemeClr val="tx1"/>
                </a:solidFill>
              </a:rPr>
              <a:t>Vox Media</a:t>
            </a:r>
            <a:r>
              <a:rPr lang="zh-TW" altLang="en-US" sz="1400" dirty="0">
                <a:solidFill>
                  <a:schemeClr val="tx1"/>
                </a:solidFill>
              </a:rPr>
              <a:t>被視為數字新聞出版的未來有哪些獨特的品質？</a:t>
            </a:r>
          </a:p>
        </p:txBody>
      </p:sp>
    </p:spTree>
    <p:extLst>
      <p:ext uri="{BB962C8B-B14F-4D97-AF65-F5344CB8AC3E}">
        <p14:creationId xmlns:p14="http://schemas.microsoft.com/office/powerpoint/2010/main" val="26457615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Magazines Rebound</a:t>
            </a:r>
          </a:p>
        </p:txBody>
      </p:sp>
      <p:sp>
        <p:nvSpPr>
          <p:cNvPr id="3" name="Content Placeholder 2"/>
          <p:cNvSpPr>
            <a:spLocks noGrp="1"/>
          </p:cNvSpPr>
          <p:nvPr>
            <p:ph idx="1"/>
          </p:nvPr>
        </p:nvSpPr>
        <p:spPr/>
        <p:txBody>
          <a:bodyPr/>
          <a:lstStyle/>
          <a:p>
            <a:r>
              <a:rPr lang="en-US" altLang="en-US" dirty="0"/>
              <a:t>Physical magazine circulation falls after 2001</a:t>
            </a:r>
          </a:p>
          <a:p>
            <a:pPr lvl="1"/>
            <a:r>
              <a:rPr lang="en-US" altLang="en-US" dirty="0"/>
              <a:t>Exception is special interest magazines</a:t>
            </a:r>
          </a:p>
          <a:p>
            <a:r>
              <a:rPr lang="en-US" altLang="en-US" dirty="0"/>
              <a:t>Digital replica magazines</a:t>
            </a:r>
          </a:p>
          <a:p>
            <a:pPr lvl="1"/>
            <a:r>
              <a:rPr lang="en-US" altLang="en-US" dirty="0"/>
              <a:t>Ad revenue growing</a:t>
            </a:r>
          </a:p>
          <a:p>
            <a:pPr lvl="1"/>
            <a:r>
              <a:rPr lang="en-US" altLang="en-US" dirty="0"/>
              <a:t>Total audience size increasing</a:t>
            </a:r>
          </a:p>
          <a:p>
            <a:pPr lvl="1"/>
            <a:r>
              <a:rPr lang="en-US" altLang="en-US" dirty="0"/>
              <a:t>Popular websites drive traffic to online magazines</a:t>
            </a:r>
          </a:p>
          <a:p>
            <a:pPr lvl="1"/>
            <a:r>
              <a:rPr lang="en-US" altLang="en-US" dirty="0"/>
              <a:t>The New Yorker Today app</a:t>
            </a:r>
          </a:p>
          <a:p>
            <a:pPr lvl="1"/>
            <a:r>
              <a:rPr lang="en-US" altLang="en-US" dirty="0"/>
              <a:t>iPad Subscription Service</a:t>
            </a:r>
          </a:p>
          <a:p>
            <a:pPr lvl="1"/>
            <a:r>
              <a:rPr lang="en-US" altLang="en-US" dirty="0"/>
              <a:t>Magazine aggregators</a:t>
            </a:r>
          </a:p>
        </p:txBody>
      </p:sp>
      <p:sp>
        <p:nvSpPr>
          <p:cNvPr id="4" name="矩形 3"/>
          <p:cNvSpPr/>
          <p:nvPr/>
        </p:nvSpPr>
        <p:spPr>
          <a:xfrm>
            <a:off x="4267200" y="859048"/>
            <a:ext cx="1143000" cy="39825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rPr>
              <a:t>雜誌反彈</a:t>
            </a:r>
            <a:endParaRPr lang="zh-TW" altLang="en-US" sz="1400" dirty="0" smtClean="0">
              <a:solidFill>
                <a:schemeClr val="tx1"/>
              </a:solidFill>
            </a:endParaRPr>
          </a:p>
        </p:txBody>
      </p:sp>
      <p:sp>
        <p:nvSpPr>
          <p:cNvPr id="5" name="矩形 4"/>
          <p:cNvSpPr/>
          <p:nvPr/>
        </p:nvSpPr>
        <p:spPr>
          <a:xfrm>
            <a:off x="6058546" y="1981200"/>
            <a:ext cx="3048000" cy="381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solidFill>
                  <a:schemeClr val="tx1"/>
                </a:solidFill>
              </a:rPr>
              <a:t>實體雜誌</a:t>
            </a:r>
            <a:r>
              <a:rPr lang="zh-TW" altLang="en-US" sz="1400" dirty="0">
                <a:solidFill>
                  <a:schemeClr val="tx1"/>
                </a:solidFill>
              </a:rPr>
              <a:t>的發行量在</a:t>
            </a:r>
            <a:r>
              <a:rPr lang="en-US" altLang="zh-TW" sz="1400" dirty="0">
                <a:solidFill>
                  <a:schemeClr val="tx1"/>
                </a:solidFill>
              </a:rPr>
              <a:t>2001</a:t>
            </a:r>
            <a:r>
              <a:rPr lang="zh-TW" altLang="en-US" sz="1400" dirty="0">
                <a:solidFill>
                  <a:schemeClr val="tx1"/>
                </a:solidFill>
              </a:rPr>
              <a:t>年後下降</a:t>
            </a:r>
            <a:endParaRPr lang="zh-TW" altLang="en-US" sz="1400" dirty="0" smtClean="0">
              <a:solidFill>
                <a:schemeClr val="tx1"/>
              </a:solidFill>
            </a:endParaRPr>
          </a:p>
        </p:txBody>
      </p:sp>
      <p:sp>
        <p:nvSpPr>
          <p:cNvPr id="6" name="矩形 5"/>
          <p:cNvSpPr/>
          <p:nvPr/>
        </p:nvSpPr>
        <p:spPr>
          <a:xfrm>
            <a:off x="1200472" y="2362200"/>
            <a:ext cx="2533327" cy="304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solidFill>
                  <a:schemeClr val="tx1"/>
                </a:solidFill>
              </a:rPr>
              <a:t>例外  特殊</a:t>
            </a:r>
            <a:r>
              <a:rPr lang="zh-TW" altLang="en-US" sz="1400" dirty="0">
                <a:solidFill>
                  <a:schemeClr val="tx1"/>
                </a:solidFill>
              </a:rPr>
              <a:t>興趣的雜誌</a:t>
            </a:r>
            <a:endParaRPr lang="zh-TW" altLang="en-US" sz="1400" dirty="0" smtClean="0">
              <a:solidFill>
                <a:schemeClr val="tx1"/>
              </a:solidFill>
            </a:endParaRPr>
          </a:p>
        </p:txBody>
      </p:sp>
      <p:sp>
        <p:nvSpPr>
          <p:cNvPr id="7" name="矩形 6"/>
          <p:cNvSpPr/>
          <p:nvPr/>
        </p:nvSpPr>
        <p:spPr>
          <a:xfrm>
            <a:off x="4812869" y="2667000"/>
            <a:ext cx="1447800" cy="304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rPr>
              <a:t>數位副本雜誌</a:t>
            </a:r>
            <a:endParaRPr lang="zh-TW" altLang="en-US" sz="1400" dirty="0" smtClean="0">
              <a:solidFill>
                <a:schemeClr val="tx1"/>
              </a:solidFill>
            </a:endParaRPr>
          </a:p>
        </p:txBody>
      </p:sp>
      <p:sp>
        <p:nvSpPr>
          <p:cNvPr id="8" name="矩形 7"/>
          <p:cNvSpPr/>
          <p:nvPr/>
        </p:nvSpPr>
        <p:spPr>
          <a:xfrm>
            <a:off x="3543300" y="3124200"/>
            <a:ext cx="1447800" cy="304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rPr>
              <a:t>廣告收入增長</a:t>
            </a:r>
            <a:endParaRPr lang="zh-TW" altLang="en-US" sz="1400" dirty="0" smtClean="0">
              <a:solidFill>
                <a:schemeClr val="tx1"/>
              </a:solidFill>
            </a:endParaRPr>
          </a:p>
        </p:txBody>
      </p:sp>
      <p:sp>
        <p:nvSpPr>
          <p:cNvPr id="9" name="矩形 8"/>
          <p:cNvSpPr/>
          <p:nvPr/>
        </p:nvSpPr>
        <p:spPr>
          <a:xfrm>
            <a:off x="4724399" y="3482181"/>
            <a:ext cx="1536269" cy="304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rPr>
              <a:t>總觀眾人數增加</a:t>
            </a:r>
            <a:endParaRPr lang="zh-TW" altLang="en-US" sz="1400" dirty="0" smtClean="0">
              <a:solidFill>
                <a:schemeClr val="tx1"/>
              </a:solidFill>
            </a:endParaRPr>
          </a:p>
        </p:txBody>
      </p:sp>
      <p:sp>
        <p:nvSpPr>
          <p:cNvPr id="10" name="矩形 9"/>
          <p:cNvSpPr/>
          <p:nvPr/>
        </p:nvSpPr>
        <p:spPr>
          <a:xfrm>
            <a:off x="4222965" y="4625181"/>
            <a:ext cx="1415835" cy="304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chemeClr val="tx1"/>
                </a:solidFill>
              </a:rPr>
              <a:t>iPad</a:t>
            </a:r>
            <a:r>
              <a:rPr lang="zh-TW" altLang="en-US" sz="1400" dirty="0">
                <a:solidFill>
                  <a:schemeClr val="tx1"/>
                </a:solidFill>
              </a:rPr>
              <a:t>訂閱服務</a:t>
            </a:r>
            <a:endParaRPr lang="zh-TW" altLang="en-US" sz="1400" dirty="0" smtClean="0">
              <a:solidFill>
                <a:schemeClr val="tx1"/>
              </a:solidFill>
            </a:endParaRPr>
          </a:p>
        </p:txBody>
      </p:sp>
      <p:sp>
        <p:nvSpPr>
          <p:cNvPr id="11" name="矩形 10"/>
          <p:cNvSpPr/>
          <p:nvPr/>
        </p:nvSpPr>
        <p:spPr>
          <a:xfrm>
            <a:off x="3873931" y="5059362"/>
            <a:ext cx="1307669" cy="304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rPr>
              <a:t>雜誌匯總</a:t>
            </a:r>
            <a:endParaRPr lang="zh-TW" altLang="en-US" sz="1400" dirty="0" smtClean="0">
              <a:solidFill>
                <a:schemeClr val="tx1"/>
              </a:solidFill>
            </a:endParaRPr>
          </a:p>
        </p:txBody>
      </p:sp>
      <p:sp>
        <p:nvSpPr>
          <p:cNvPr id="12" name="矩形 11"/>
          <p:cNvSpPr/>
          <p:nvPr/>
        </p:nvSpPr>
        <p:spPr>
          <a:xfrm>
            <a:off x="4419600" y="4232672"/>
            <a:ext cx="1841068" cy="304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rPr>
              <a:t>紐約客</a:t>
            </a:r>
            <a:r>
              <a:rPr lang="zh-TW" altLang="en-US" sz="1400" dirty="0" smtClean="0">
                <a:solidFill>
                  <a:schemeClr val="tx1"/>
                </a:solidFill>
              </a:rPr>
              <a:t>今日</a:t>
            </a:r>
            <a:r>
              <a:rPr lang="en-US" altLang="zh-TW" sz="1400" dirty="0" smtClean="0">
                <a:solidFill>
                  <a:schemeClr val="tx1"/>
                </a:solidFill>
              </a:rPr>
              <a:t>app</a:t>
            </a:r>
            <a:endParaRPr lang="zh-TW" altLang="en-US" sz="1400" dirty="0" smtClean="0">
              <a:solidFill>
                <a:schemeClr val="tx1"/>
              </a:solidFill>
            </a:endParaRPr>
          </a:p>
        </p:txBody>
      </p:sp>
      <p:sp>
        <p:nvSpPr>
          <p:cNvPr id="13" name="矩形 12"/>
          <p:cNvSpPr/>
          <p:nvPr/>
        </p:nvSpPr>
        <p:spPr>
          <a:xfrm>
            <a:off x="6781800" y="3801188"/>
            <a:ext cx="2133600" cy="46038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rPr>
              <a:t>受歡迎的網站吸引流量進入在線雜誌</a:t>
            </a:r>
            <a:endParaRPr lang="zh-TW" altLang="en-US" sz="1400" dirty="0" smtClean="0">
              <a:solidFill>
                <a:schemeClr val="tx1"/>
              </a:solidFill>
            </a:endParaRPr>
          </a:p>
        </p:txBody>
      </p:sp>
    </p:spTree>
    <p:extLst>
      <p:ext uri="{BB962C8B-B14F-4D97-AF65-F5344CB8AC3E}">
        <p14:creationId xmlns:p14="http://schemas.microsoft.com/office/powerpoint/2010/main" val="4763751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E-books and Online Publishing</a:t>
            </a:r>
          </a:p>
        </p:txBody>
      </p:sp>
      <p:sp>
        <p:nvSpPr>
          <p:cNvPr id="3" name="Content Placeholder 2"/>
          <p:cNvSpPr>
            <a:spLocks noGrp="1"/>
          </p:cNvSpPr>
          <p:nvPr>
            <p:ph idx="1"/>
          </p:nvPr>
        </p:nvSpPr>
        <p:spPr/>
        <p:txBody>
          <a:bodyPr/>
          <a:lstStyle/>
          <a:p>
            <a:r>
              <a:rPr lang="en-US" altLang="en-US" sz="2400" dirty="0"/>
              <a:t>E-book sales have exploded in recent years—$7.6 billion in 2016</a:t>
            </a:r>
          </a:p>
          <a:p>
            <a:pPr lvl="1"/>
            <a:r>
              <a:rPr lang="en-US" altLang="en-US" sz="1800" dirty="0"/>
              <a:t>26% of all consumer book sales</a:t>
            </a:r>
          </a:p>
          <a:p>
            <a:r>
              <a:rPr lang="en-US" altLang="en-US" sz="2400" dirty="0"/>
              <a:t>New channel for self-publishing authors</a:t>
            </a:r>
          </a:p>
          <a:p>
            <a:pPr lvl="1"/>
            <a:r>
              <a:rPr lang="en-US" altLang="en-US" sz="1800" dirty="0"/>
              <a:t>Hugh Howey</a:t>
            </a:r>
            <a:r>
              <a:rPr lang="ja-JP" altLang="en-US" sz="1800" dirty="0"/>
              <a:t>’</a:t>
            </a:r>
            <a:r>
              <a:rPr lang="en-US" altLang="ja-JP" sz="1800" dirty="0"/>
              <a:t>s Wool (2013)</a:t>
            </a:r>
          </a:p>
          <a:p>
            <a:r>
              <a:rPr lang="en-US" altLang="ja-JP" sz="2400" dirty="0"/>
              <a:t>Major publishers still dominant source of book content</a:t>
            </a:r>
          </a:p>
          <a:p>
            <a:r>
              <a:rPr lang="en-US" altLang="ja-JP" sz="2400" dirty="0"/>
              <a:t>While some large bookstore chains have disappeared, small independent bookstores have grown 27% since 2009.</a:t>
            </a:r>
          </a:p>
        </p:txBody>
      </p:sp>
      <p:sp>
        <p:nvSpPr>
          <p:cNvPr id="4" name="文字方塊 3"/>
          <p:cNvSpPr txBox="1"/>
          <p:nvPr/>
        </p:nvSpPr>
        <p:spPr>
          <a:xfrm>
            <a:off x="6324600" y="609600"/>
            <a:ext cx="2236510" cy="400110"/>
          </a:xfrm>
          <a:prstGeom prst="rect">
            <a:avLst/>
          </a:prstGeom>
          <a:solidFill>
            <a:srgbClr val="FFFF00"/>
          </a:solidFill>
        </p:spPr>
        <p:txBody>
          <a:bodyPr wrap="none" rtlCol="0">
            <a:spAutoFit/>
          </a:bodyPr>
          <a:lstStyle/>
          <a:p>
            <a:r>
              <a:rPr lang="zh-TW" altLang="en-US" sz="2000" dirty="0"/>
              <a:t>電子書和線上出版</a:t>
            </a:r>
          </a:p>
        </p:txBody>
      </p:sp>
      <p:sp>
        <p:nvSpPr>
          <p:cNvPr id="5" name="Rectangle 1"/>
          <p:cNvSpPr>
            <a:spLocks noChangeArrowheads="1"/>
          </p:cNvSpPr>
          <p:nvPr/>
        </p:nvSpPr>
        <p:spPr bwMode="auto">
          <a:xfrm>
            <a:off x="1828800" y="2057400"/>
            <a:ext cx="6312626" cy="307777"/>
          </a:xfrm>
          <a:prstGeom prst="rect">
            <a:avLst/>
          </a:prstGeom>
          <a:solidFill>
            <a:srgbClr val="FFFF00"/>
          </a:solid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TW" altLang="zh-TW" sz="2000" dirty="0"/>
              <a:t>近年來，電子書銷售額迅速增長，2016年達到76億美元 </a:t>
            </a:r>
          </a:p>
        </p:txBody>
      </p:sp>
      <p:sp>
        <p:nvSpPr>
          <p:cNvPr id="6" name="Rectangle 1"/>
          <p:cNvSpPr>
            <a:spLocks noChangeArrowheads="1"/>
          </p:cNvSpPr>
          <p:nvPr/>
        </p:nvSpPr>
        <p:spPr bwMode="auto">
          <a:xfrm>
            <a:off x="4538870" y="2514225"/>
            <a:ext cx="2539157" cy="276999"/>
          </a:xfrm>
          <a:prstGeom prst="rect">
            <a:avLst/>
          </a:prstGeom>
          <a:solidFill>
            <a:srgbClr val="FFFF00"/>
          </a:solid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TW" altLang="en-US" dirty="0"/>
              <a:t>消費者圖書總額佔了</a:t>
            </a:r>
            <a:r>
              <a:rPr lang="en-US" altLang="zh-TW" dirty="0"/>
              <a:t>26%</a:t>
            </a:r>
            <a:endParaRPr lang="zh-TW" altLang="zh-TW" dirty="0"/>
          </a:p>
        </p:txBody>
      </p:sp>
      <p:sp>
        <p:nvSpPr>
          <p:cNvPr id="7" name="Rectangle 1"/>
          <p:cNvSpPr>
            <a:spLocks noChangeArrowheads="1"/>
          </p:cNvSpPr>
          <p:nvPr/>
        </p:nvSpPr>
        <p:spPr bwMode="auto">
          <a:xfrm>
            <a:off x="6172200" y="2940272"/>
            <a:ext cx="2564805" cy="307777"/>
          </a:xfrm>
          <a:prstGeom prst="rect">
            <a:avLst/>
          </a:prstGeom>
          <a:solidFill>
            <a:srgbClr val="FFFF00"/>
          </a:solidFill>
          <a:ln>
            <a:noFill/>
          </a:ln>
          <a:effectLst/>
        </p:spPr>
        <p:txBody>
          <a:bodyPr vert="horz" wrap="none" lIns="0" tIns="0" rIns="0" bIns="0" numCol="1" anchor="ctr" anchorCtr="0" compatLnSpc="1">
            <a:prstTxWarp prst="textNoShape">
              <a:avLst/>
            </a:prstTxWarp>
            <a:spAutoFit/>
          </a:bodyPr>
          <a:lstStyle/>
          <a:p>
            <a:pPr lvl="0" eaLnBrk="0" fontAlgn="base" hangingPunct="0">
              <a:spcBef>
                <a:spcPct val="0"/>
              </a:spcBef>
              <a:spcAft>
                <a:spcPct val="0"/>
              </a:spcAft>
            </a:pPr>
            <a:r>
              <a:rPr lang="zh-TW" altLang="en-US" sz="2000" dirty="0"/>
              <a:t>自我出版作者的新途徑</a:t>
            </a:r>
            <a:endParaRPr lang="zh-TW" altLang="zh-TW" sz="2000" dirty="0"/>
          </a:p>
        </p:txBody>
      </p:sp>
      <p:sp>
        <p:nvSpPr>
          <p:cNvPr id="8" name="Rectangle 1"/>
          <p:cNvSpPr>
            <a:spLocks noChangeArrowheads="1"/>
          </p:cNvSpPr>
          <p:nvPr/>
        </p:nvSpPr>
        <p:spPr bwMode="auto">
          <a:xfrm>
            <a:off x="4114800" y="3354669"/>
            <a:ext cx="4480073" cy="276999"/>
          </a:xfrm>
          <a:prstGeom prst="rect">
            <a:avLst/>
          </a:prstGeom>
          <a:solidFill>
            <a:srgbClr val="FFFF00"/>
          </a:solidFill>
          <a:ln>
            <a:noFill/>
          </a:ln>
          <a:effectLst/>
        </p:spPr>
        <p:txBody>
          <a:bodyPr vert="horz" wrap="none" lIns="0" tIns="0" rIns="0" bIns="0" numCol="1" anchor="ctr" anchorCtr="0" compatLnSpc="1">
            <a:prstTxWarp prst="textNoShape">
              <a:avLst/>
            </a:prstTxWarp>
            <a:spAutoFit/>
          </a:bodyPr>
          <a:lstStyle/>
          <a:p>
            <a:pPr lvl="0" eaLnBrk="0" fontAlgn="base" hangingPunct="0">
              <a:spcBef>
                <a:spcPct val="0"/>
              </a:spcBef>
              <a:spcAft>
                <a:spcPct val="0"/>
              </a:spcAft>
            </a:pPr>
            <a:r>
              <a:rPr lang="en-US" altLang="zh-TW" dirty="0"/>
              <a:t>Hugh Howey’s Wool (2013</a:t>
            </a:r>
            <a:r>
              <a:rPr lang="zh-TW" altLang="en-US" dirty="0"/>
              <a:t> 自我出版的書名</a:t>
            </a:r>
            <a:r>
              <a:rPr lang="en-US" altLang="zh-TW" dirty="0"/>
              <a:t>)</a:t>
            </a:r>
            <a:endParaRPr lang="zh-TW" altLang="zh-TW" dirty="0"/>
          </a:p>
        </p:txBody>
      </p:sp>
      <p:sp>
        <p:nvSpPr>
          <p:cNvPr id="9" name="Rectangle 1"/>
          <p:cNvSpPr>
            <a:spLocks noChangeArrowheads="1"/>
          </p:cNvSpPr>
          <p:nvPr/>
        </p:nvSpPr>
        <p:spPr bwMode="auto">
          <a:xfrm>
            <a:off x="4572000" y="4083652"/>
            <a:ext cx="4360168" cy="307777"/>
          </a:xfrm>
          <a:prstGeom prst="rect">
            <a:avLst/>
          </a:prstGeom>
          <a:solidFill>
            <a:srgbClr val="FFFF00"/>
          </a:solidFill>
          <a:ln>
            <a:noFill/>
          </a:ln>
          <a:effectLst/>
        </p:spPr>
        <p:txBody>
          <a:bodyPr vert="horz" wrap="none" lIns="0" tIns="0" rIns="0" bIns="0" numCol="1" anchor="ctr" anchorCtr="0" compatLnSpc="1">
            <a:prstTxWarp prst="textNoShape">
              <a:avLst/>
            </a:prstTxWarp>
            <a:spAutoFit/>
          </a:bodyPr>
          <a:lstStyle/>
          <a:p>
            <a:pPr lvl="0" eaLnBrk="0" fontAlgn="base" hangingPunct="0">
              <a:spcBef>
                <a:spcPct val="0"/>
              </a:spcBef>
              <a:spcAft>
                <a:spcPct val="0"/>
              </a:spcAft>
            </a:pPr>
            <a:r>
              <a:rPr lang="zh-TW" altLang="en-US" sz="2000" dirty="0"/>
              <a:t>主要出版商仍然是書籍內容的主要來源</a:t>
            </a:r>
            <a:endParaRPr lang="zh-TW" altLang="zh-TW" sz="2000" dirty="0"/>
          </a:p>
        </p:txBody>
      </p:sp>
      <p:sp>
        <p:nvSpPr>
          <p:cNvPr id="10" name="Rectangle 1"/>
          <p:cNvSpPr>
            <a:spLocks noChangeArrowheads="1"/>
          </p:cNvSpPr>
          <p:nvPr/>
        </p:nvSpPr>
        <p:spPr bwMode="auto">
          <a:xfrm>
            <a:off x="40310" y="5073143"/>
            <a:ext cx="9063379" cy="307777"/>
          </a:xfrm>
          <a:prstGeom prst="rect">
            <a:avLst/>
          </a:prstGeom>
          <a:solidFill>
            <a:srgbClr val="FFFF00"/>
          </a:solidFill>
          <a:ln>
            <a:noFill/>
          </a:ln>
          <a:effectLst/>
        </p:spPr>
        <p:txBody>
          <a:bodyPr vert="horz" wrap="none" lIns="0" tIns="0" rIns="0" bIns="0" numCol="1" anchor="ctr" anchorCtr="0" compatLnSpc="1">
            <a:prstTxWarp prst="textNoShape">
              <a:avLst/>
            </a:prstTxWarp>
            <a:spAutoFit/>
          </a:bodyPr>
          <a:lstStyle/>
          <a:p>
            <a:pPr lvl="0" eaLnBrk="0" fontAlgn="base" hangingPunct="0">
              <a:spcBef>
                <a:spcPct val="0"/>
              </a:spcBef>
              <a:spcAft>
                <a:spcPct val="0"/>
              </a:spcAft>
            </a:pPr>
            <a:r>
              <a:rPr lang="zh-TW" altLang="en-US" sz="2000" dirty="0"/>
              <a:t>雖然一些大型書店連鎖店已經消失，但自</a:t>
            </a:r>
            <a:r>
              <a:rPr lang="en-US" altLang="zh-TW" sz="2000" dirty="0"/>
              <a:t>2009</a:t>
            </a:r>
            <a:r>
              <a:rPr lang="zh-TW" altLang="en-US" sz="2000" dirty="0"/>
              <a:t>年以來，小型獨立書店增長了</a:t>
            </a:r>
            <a:r>
              <a:rPr lang="en-US" altLang="zh-TW" sz="2000" dirty="0"/>
              <a:t>27</a:t>
            </a:r>
            <a:r>
              <a:rPr lang="zh-TW" altLang="en-US" sz="2000" dirty="0"/>
              <a:t>％</a:t>
            </a:r>
            <a:endParaRPr lang="zh-TW" altLang="zh-TW" sz="2000" dirty="0"/>
          </a:p>
        </p:txBody>
      </p:sp>
    </p:spTree>
    <p:extLst>
      <p:ext uri="{BB962C8B-B14F-4D97-AF65-F5344CB8AC3E}">
        <p14:creationId xmlns:p14="http://schemas.microsoft.com/office/powerpoint/2010/main" val="9755922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and Apple: The New Digital Media Ecosystems</a:t>
            </a:r>
          </a:p>
        </p:txBody>
      </p:sp>
      <p:sp>
        <p:nvSpPr>
          <p:cNvPr id="3" name="Content Placeholder 2"/>
          <p:cNvSpPr>
            <a:spLocks noGrp="1"/>
          </p:cNvSpPr>
          <p:nvPr>
            <p:ph idx="1"/>
          </p:nvPr>
        </p:nvSpPr>
        <p:spPr/>
        <p:txBody>
          <a:bodyPr/>
          <a:lstStyle/>
          <a:p>
            <a:r>
              <a:rPr lang="en-US" dirty="0"/>
              <a:t>E-book hardware, software, combined with online megastores</a:t>
            </a:r>
          </a:p>
          <a:p>
            <a:pPr lvl="1"/>
            <a:r>
              <a:rPr lang="en-US" dirty="0"/>
              <a:t>Amazon Kindle: Linked to Amazon store and cloud storage</a:t>
            </a:r>
          </a:p>
          <a:p>
            <a:pPr lvl="1"/>
            <a:r>
              <a:rPr lang="en-US" dirty="0"/>
              <a:t>Apple iPad: Multipurpose tablet, linked to Apple stores</a:t>
            </a:r>
          </a:p>
          <a:p>
            <a:endParaRPr lang="en-US" b="1" dirty="0"/>
          </a:p>
          <a:p>
            <a:endParaRPr lang="en-US" sz="500" dirty="0"/>
          </a:p>
          <a:p>
            <a:r>
              <a:rPr lang="en-US" dirty="0"/>
              <a:t>Authors able to bypass traditional agent, publisher channels</a:t>
            </a:r>
          </a:p>
        </p:txBody>
      </p:sp>
      <p:sp>
        <p:nvSpPr>
          <p:cNvPr id="4" name="Rectangle 1"/>
          <p:cNvSpPr>
            <a:spLocks noChangeArrowheads="1"/>
          </p:cNvSpPr>
          <p:nvPr/>
        </p:nvSpPr>
        <p:spPr bwMode="auto">
          <a:xfrm>
            <a:off x="2716696" y="923091"/>
            <a:ext cx="4424288" cy="307777"/>
          </a:xfrm>
          <a:prstGeom prst="rect">
            <a:avLst/>
          </a:prstGeom>
          <a:solidFill>
            <a:srgbClr val="FFFF00"/>
          </a:solid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a:ln>
                  <a:noFill/>
                </a:ln>
                <a:solidFill>
                  <a:srgbClr val="212121"/>
                </a:solidFill>
                <a:effectLst/>
                <a:latin typeface="+mn-ea"/>
              </a:rPr>
              <a:t>亞馬遜和蘋果：新的</a:t>
            </a:r>
            <a:r>
              <a:rPr kumimoji="0" lang="zh-TW" altLang="en-US" sz="2000" b="0" i="0" u="none" strike="noStrike" cap="none" normalizeH="0" baseline="0" dirty="0">
                <a:ln>
                  <a:noFill/>
                </a:ln>
                <a:solidFill>
                  <a:srgbClr val="212121"/>
                </a:solidFill>
                <a:effectLst/>
                <a:latin typeface="+mn-ea"/>
              </a:rPr>
              <a:t>數位</a:t>
            </a:r>
            <a:r>
              <a:rPr kumimoji="0" lang="zh-TW" altLang="zh-TW" sz="2000" b="0" i="0" u="none" strike="noStrike" cap="none" normalizeH="0" baseline="0" dirty="0">
                <a:ln>
                  <a:noFill/>
                </a:ln>
                <a:solidFill>
                  <a:srgbClr val="212121"/>
                </a:solidFill>
                <a:effectLst/>
                <a:latin typeface="+mn-ea"/>
              </a:rPr>
              <a:t>媒體生態系統</a:t>
            </a:r>
            <a:r>
              <a:rPr kumimoji="0" lang="zh-TW" altLang="zh-TW" sz="2000" b="0" i="0" u="none" strike="noStrike" cap="none" normalizeH="0" baseline="0" dirty="0">
                <a:ln>
                  <a:noFill/>
                </a:ln>
                <a:solidFill>
                  <a:schemeClr val="tx1"/>
                </a:solidFill>
                <a:effectLst/>
                <a:latin typeface="+mn-ea"/>
              </a:rPr>
              <a:t> </a:t>
            </a:r>
          </a:p>
        </p:txBody>
      </p:sp>
      <p:sp>
        <p:nvSpPr>
          <p:cNvPr id="6" name="矩形 5"/>
          <p:cNvSpPr/>
          <p:nvPr/>
        </p:nvSpPr>
        <p:spPr>
          <a:xfrm>
            <a:off x="2743200" y="2039717"/>
            <a:ext cx="4801314" cy="369332"/>
          </a:xfrm>
          <a:prstGeom prst="rect">
            <a:avLst/>
          </a:prstGeom>
          <a:solidFill>
            <a:srgbClr val="FFFF00"/>
          </a:solidFill>
        </p:spPr>
        <p:txBody>
          <a:bodyPr wrap="none">
            <a:spAutoFit/>
          </a:bodyPr>
          <a:lstStyle/>
          <a:p>
            <a:r>
              <a:rPr lang="zh-TW" altLang="en-US" dirty="0"/>
              <a:t>電子書硬體，軟體與在線上大型商店互相結合</a:t>
            </a:r>
          </a:p>
        </p:txBody>
      </p:sp>
      <p:sp>
        <p:nvSpPr>
          <p:cNvPr id="7" name="矩形 6"/>
          <p:cNvSpPr/>
          <p:nvPr/>
        </p:nvSpPr>
        <p:spPr>
          <a:xfrm>
            <a:off x="1066800" y="3217897"/>
            <a:ext cx="4876800" cy="369332"/>
          </a:xfrm>
          <a:prstGeom prst="rect">
            <a:avLst/>
          </a:prstGeom>
          <a:solidFill>
            <a:srgbClr val="FFFF00"/>
          </a:solidFill>
        </p:spPr>
        <p:txBody>
          <a:bodyPr wrap="square">
            <a:spAutoFit/>
          </a:bodyPr>
          <a:lstStyle/>
          <a:p>
            <a:r>
              <a:rPr lang="zh-TW" altLang="en-US" dirty="0">
                <a:solidFill>
                  <a:srgbClr val="212121"/>
                </a:solidFill>
                <a:latin typeface="+mn-ea"/>
              </a:rPr>
              <a:t>亞馬遜</a:t>
            </a:r>
            <a:r>
              <a:rPr lang="en-US" altLang="zh-TW" dirty="0">
                <a:solidFill>
                  <a:srgbClr val="212121"/>
                </a:solidFill>
                <a:latin typeface="+mn-ea"/>
              </a:rPr>
              <a:t>Kindle</a:t>
            </a:r>
            <a:r>
              <a:rPr lang="zh-TW" altLang="en-US" dirty="0">
                <a:solidFill>
                  <a:srgbClr val="212121"/>
                </a:solidFill>
                <a:latin typeface="+mn-ea"/>
              </a:rPr>
              <a:t>：與亞馬遜商店和雲端存儲鏈接</a:t>
            </a:r>
            <a:endParaRPr lang="zh-TW" altLang="en-US" dirty="0">
              <a:latin typeface="+mn-ea"/>
            </a:endParaRPr>
          </a:p>
        </p:txBody>
      </p:sp>
      <p:sp>
        <p:nvSpPr>
          <p:cNvPr id="10" name="矩形 9"/>
          <p:cNvSpPr/>
          <p:nvPr/>
        </p:nvSpPr>
        <p:spPr>
          <a:xfrm>
            <a:off x="1066800" y="3690111"/>
            <a:ext cx="4800600" cy="369332"/>
          </a:xfrm>
          <a:prstGeom prst="rect">
            <a:avLst/>
          </a:prstGeom>
          <a:solidFill>
            <a:srgbClr val="FFFF00"/>
          </a:solidFill>
        </p:spPr>
        <p:txBody>
          <a:bodyPr wrap="square">
            <a:spAutoFit/>
          </a:bodyPr>
          <a:lstStyle/>
          <a:p>
            <a:r>
              <a:rPr lang="zh-TW" altLang="en-US" dirty="0"/>
              <a:t>蘋果</a:t>
            </a:r>
            <a:r>
              <a:rPr lang="en-US" altLang="zh-TW" dirty="0"/>
              <a:t>iPad</a:t>
            </a:r>
            <a:r>
              <a:rPr lang="zh-TW" altLang="en-US" dirty="0"/>
              <a:t>：多用途平板電腦，與蘋果商店連接</a:t>
            </a:r>
          </a:p>
        </p:txBody>
      </p:sp>
      <p:sp>
        <p:nvSpPr>
          <p:cNvPr id="11" name="矩形 10"/>
          <p:cNvSpPr/>
          <p:nvPr/>
        </p:nvSpPr>
        <p:spPr>
          <a:xfrm>
            <a:off x="2286000" y="4835594"/>
            <a:ext cx="4572000" cy="369332"/>
          </a:xfrm>
          <a:prstGeom prst="rect">
            <a:avLst/>
          </a:prstGeom>
          <a:solidFill>
            <a:srgbClr val="FFFF00"/>
          </a:solidFill>
        </p:spPr>
        <p:txBody>
          <a:bodyPr>
            <a:spAutoFit/>
          </a:bodyPr>
          <a:lstStyle/>
          <a:p>
            <a:r>
              <a:rPr lang="zh-TW" altLang="en-US" dirty="0">
                <a:solidFill>
                  <a:srgbClr val="212121"/>
                </a:solidFill>
                <a:latin typeface="arial" panose="020B0604020202020204" pitchFamily="34" charset="0"/>
              </a:rPr>
              <a:t>作者能夠繞過傳統的代理商及發行商的途徑</a:t>
            </a:r>
            <a:endParaRPr lang="zh-TW" altLang="en-US" dirty="0"/>
          </a:p>
        </p:txBody>
      </p:sp>
    </p:spTree>
    <p:extLst>
      <p:ext uri="{BB962C8B-B14F-4D97-AF65-F5344CB8AC3E}">
        <p14:creationId xmlns:p14="http://schemas.microsoft.com/office/powerpoint/2010/main" val="15007178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5958513" y="4830951"/>
            <a:ext cx="3185487" cy="369332"/>
          </a:xfrm>
          <a:prstGeom prst="rect">
            <a:avLst/>
          </a:prstGeom>
          <a:solidFill>
            <a:srgbClr val="FFFF00"/>
          </a:solidFill>
        </p:spPr>
        <p:txBody>
          <a:bodyPr wrap="none">
            <a:spAutoFit/>
          </a:bodyPr>
          <a:lstStyle/>
          <a:p>
            <a:r>
              <a:rPr lang="zh-TW" altLang="en-US" dirty="0"/>
              <a:t>蘋果和書籍出版商的價格固定</a:t>
            </a:r>
          </a:p>
        </p:txBody>
      </p:sp>
      <p:sp>
        <p:nvSpPr>
          <p:cNvPr id="2" name="Title 1"/>
          <p:cNvSpPr>
            <a:spLocks noGrp="1"/>
          </p:cNvSpPr>
          <p:nvPr>
            <p:ph type="title"/>
          </p:nvPr>
        </p:nvSpPr>
        <p:spPr/>
        <p:txBody>
          <a:bodyPr/>
          <a:lstStyle/>
          <a:p>
            <a:r>
              <a:rPr lang="en-US"/>
              <a:t>E-book Business Models</a:t>
            </a:r>
            <a:endParaRPr lang="en-US" dirty="0"/>
          </a:p>
        </p:txBody>
      </p:sp>
      <p:sp>
        <p:nvSpPr>
          <p:cNvPr id="3" name="Content Placeholder 2"/>
          <p:cNvSpPr>
            <a:spLocks noGrp="1"/>
          </p:cNvSpPr>
          <p:nvPr>
            <p:ph idx="1"/>
          </p:nvPr>
        </p:nvSpPr>
        <p:spPr>
          <a:xfrm>
            <a:off x="457200" y="1676400"/>
            <a:ext cx="8229600" cy="4525963"/>
          </a:xfrm>
        </p:spPr>
        <p:txBody>
          <a:bodyPr/>
          <a:lstStyle/>
          <a:p>
            <a:r>
              <a:rPr lang="en-US" altLang="en-US" dirty="0"/>
              <a:t>E-book industry composition</a:t>
            </a:r>
          </a:p>
          <a:p>
            <a:pPr lvl="1"/>
            <a:r>
              <a:rPr lang="en-US" altLang="en-US" dirty="0"/>
              <a:t>Intermediary retailers (booksellers), traditional publishers, technology developers, device makers (e-readers), vanity presses</a:t>
            </a:r>
          </a:p>
          <a:p>
            <a:r>
              <a:rPr lang="en-US" altLang="en-US" dirty="0"/>
              <a:t>Wholesale model</a:t>
            </a:r>
          </a:p>
          <a:p>
            <a:pPr lvl="1"/>
            <a:r>
              <a:rPr lang="en-US" altLang="en-US" dirty="0"/>
              <a:t>Retailers pay wholesale price and establish retail price</a:t>
            </a:r>
          </a:p>
          <a:p>
            <a:r>
              <a:rPr lang="en-US" altLang="en-US" dirty="0"/>
              <a:t>Agency model</a:t>
            </a:r>
          </a:p>
          <a:p>
            <a:pPr lvl="1"/>
            <a:r>
              <a:rPr lang="en-US" altLang="en-US" dirty="0"/>
              <a:t>Distributor as agent must charge publisher</a:t>
            </a:r>
            <a:r>
              <a:rPr lang="ja-JP" altLang="en-US" dirty="0"/>
              <a:t>’</a:t>
            </a:r>
            <a:r>
              <a:rPr lang="en-US" altLang="ja-JP" dirty="0"/>
              <a:t>s retail price</a:t>
            </a:r>
          </a:p>
          <a:p>
            <a:r>
              <a:rPr lang="en-US" altLang="ja-JP" dirty="0"/>
              <a:t>Apple and book publisher price-fixing</a:t>
            </a:r>
          </a:p>
          <a:p>
            <a:r>
              <a:rPr lang="en-US" altLang="ja-JP" dirty="0"/>
              <a:t>Amazon vs. Hachette	</a:t>
            </a:r>
          </a:p>
        </p:txBody>
      </p:sp>
      <p:sp>
        <p:nvSpPr>
          <p:cNvPr id="4" name="矩形 3"/>
          <p:cNvSpPr/>
          <p:nvPr/>
        </p:nvSpPr>
        <p:spPr>
          <a:xfrm>
            <a:off x="457200" y="394680"/>
            <a:ext cx="1905000" cy="369332"/>
          </a:xfrm>
          <a:prstGeom prst="rect">
            <a:avLst/>
          </a:prstGeom>
          <a:solidFill>
            <a:srgbClr val="FFFF00"/>
          </a:solidFill>
        </p:spPr>
        <p:txBody>
          <a:bodyPr wrap="square">
            <a:spAutoFit/>
          </a:bodyPr>
          <a:lstStyle/>
          <a:p>
            <a:r>
              <a:rPr lang="zh-TW" altLang="en-US" dirty="0">
                <a:solidFill>
                  <a:srgbClr val="212121"/>
                </a:solidFill>
                <a:latin typeface="arial" panose="020B0604020202020204" pitchFamily="34" charset="0"/>
              </a:rPr>
              <a:t>電子書商業模式</a:t>
            </a:r>
            <a:endParaRPr lang="zh-TW" altLang="en-US" dirty="0"/>
          </a:p>
        </p:txBody>
      </p:sp>
      <p:sp>
        <p:nvSpPr>
          <p:cNvPr id="7" name="矩形 6"/>
          <p:cNvSpPr/>
          <p:nvPr/>
        </p:nvSpPr>
        <p:spPr>
          <a:xfrm>
            <a:off x="762000" y="1315977"/>
            <a:ext cx="1800493" cy="369332"/>
          </a:xfrm>
          <a:prstGeom prst="rect">
            <a:avLst/>
          </a:prstGeom>
          <a:solidFill>
            <a:srgbClr val="FFFF00"/>
          </a:solidFill>
        </p:spPr>
        <p:txBody>
          <a:bodyPr wrap="none">
            <a:spAutoFit/>
          </a:bodyPr>
          <a:lstStyle/>
          <a:p>
            <a:r>
              <a:rPr lang="zh-TW" altLang="en-US" dirty="0"/>
              <a:t>電子書行業組成</a:t>
            </a:r>
          </a:p>
        </p:txBody>
      </p:sp>
      <p:sp>
        <p:nvSpPr>
          <p:cNvPr id="9" name="矩形 8"/>
          <p:cNvSpPr/>
          <p:nvPr/>
        </p:nvSpPr>
        <p:spPr>
          <a:xfrm>
            <a:off x="5257800" y="1219200"/>
            <a:ext cx="3886200" cy="830997"/>
          </a:xfrm>
          <a:prstGeom prst="rect">
            <a:avLst/>
          </a:prstGeom>
          <a:solidFill>
            <a:srgbClr val="FFFF00"/>
          </a:solidFill>
        </p:spPr>
        <p:txBody>
          <a:bodyPr wrap="square">
            <a:spAutoFit/>
          </a:bodyPr>
          <a:lstStyle/>
          <a:p>
            <a:r>
              <a:rPr lang="zh-TW" altLang="en-US" sz="1600" dirty="0"/>
              <a:t>中介零售商（書商），傳統出版商，技術開發商，設備製造商（電子閱讀器），虛榮印刷機</a:t>
            </a:r>
          </a:p>
        </p:txBody>
      </p:sp>
      <p:sp>
        <p:nvSpPr>
          <p:cNvPr id="11" name="矩形 10"/>
          <p:cNvSpPr/>
          <p:nvPr/>
        </p:nvSpPr>
        <p:spPr>
          <a:xfrm>
            <a:off x="3505200" y="3048000"/>
            <a:ext cx="1143000" cy="369332"/>
          </a:xfrm>
          <a:prstGeom prst="rect">
            <a:avLst/>
          </a:prstGeom>
          <a:solidFill>
            <a:srgbClr val="FFFF00"/>
          </a:solidFill>
        </p:spPr>
        <p:txBody>
          <a:bodyPr wrap="square">
            <a:spAutoFit/>
          </a:bodyPr>
          <a:lstStyle/>
          <a:p>
            <a:r>
              <a:rPr lang="zh-TW" altLang="en-US" dirty="0"/>
              <a:t>批發模式</a:t>
            </a:r>
          </a:p>
        </p:txBody>
      </p:sp>
      <p:sp>
        <p:nvSpPr>
          <p:cNvPr id="13" name="矩形 12"/>
          <p:cNvSpPr/>
          <p:nvPr/>
        </p:nvSpPr>
        <p:spPr>
          <a:xfrm>
            <a:off x="5266015" y="3124200"/>
            <a:ext cx="3877985" cy="369332"/>
          </a:xfrm>
          <a:prstGeom prst="rect">
            <a:avLst/>
          </a:prstGeom>
          <a:solidFill>
            <a:srgbClr val="FFFF00"/>
          </a:solidFill>
        </p:spPr>
        <p:txBody>
          <a:bodyPr wrap="none">
            <a:spAutoFit/>
          </a:bodyPr>
          <a:lstStyle/>
          <a:p>
            <a:r>
              <a:rPr lang="zh-TW" altLang="en-US" dirty="0"/>
              <a:t>零售商支付批發價格並確定零售價格</a:t>
            </a:r>
          </a:p>
        </p:txBody>
      </p:sp>
      <p:sp>
        <p:nvSpPr>
          <p:cNvPr id="15" name="矩形 14"/>
          <p:cNvSpPr/>
          <p:nvPr/>
        </p:nvSpPr>
        <p:spPr>
          <a:xfrm>
            <a:off x="3029995" y="4038600"/>
            <a:ext cx="1107996" cy="369332"/>
          </a:xfrm>
          <a:prstGeom prst="rect">
            <a:avLst/>
          </a:prstGeom>
          <a:solidFill>
            <a:srgbClr val="FFFF00"/>
          </a:solidFill>
        </p:spPr>
        <p:txBody>
          <a:bodyPr wrap="none">
            <a:spAutoFit/>
          </a:bodyPr>
          <a:lstStyle/>
          <a:p>
            <a:r>
              <a:rPr lang="zh-TW" altLang="en-US" dirty="0"/>
              <a:t>代理模式</a:t>
            </a:r>
          </a:p>
        </p:txBody>
      </p:sp>
      <p:sp>
        <p:nvSpPr>
          <p:cNvPr id="17" name="矩形 16"/>
          <p:cNvSpPr/>
          <p:nvPr/>
        </p:nvSpPr>
        <p:spPr>
          <a:xfrm>
            <a:off x="4800600" y="4228981"/>
            <a:ext cx="4267200" cy="338554"/>
          </a:xfrm>
          <a:prstGeom prst="rect">
            <a:avLst/>
          </a:prstGeom>
          <a:solidFill>
            <a:srgbClr val="FFFF00"/>
          </a:solidFill>
        </p:spPr>
        <p:txBody>
          <a:bodyPr wrap="square">
            <a:spAutoFit/>
          </a:bodyPr>
          <a:lstStyle/>
          <a:p>
            <a:r>
              <a:rPr lang="zh-TW" altLang="en-US" sz="1600" dirty="0"/>
              <a:t>分銷商作為代理商必須收取發行商的零售價格</a:t>
            </a:r>
          </a:p>
        </p:txBody>
      </p:sp>
      <p:sp>
        <p:nvSpPr>
          <p:cNvPr id="21" name="矩形 20"/>
          <p:cNvSpPr/>
          <p:nvPr/>
        </p:nvSpPr>
        <p:spPr>
          <a:xfrm>
            <a:off x="4267200" y="5657407"/>
            <a:ext cx="1847493" cy="369332"/>
          </a:xfrm>
          <a:prstGeom prst="rect">
            <a:avLst/>
          </a:prstGeom>
          <a:solidFill>
            <a:srgbClr val="FFFF00"/>
          </a:solidFill>
        </p:spPr>
        <p:txBody>
          <a:bodyPr wrap="none">
            <a:spAutoFit/>
          </a:bodyPr>
          <a:lstStyle/>
          <a:p>
            <a:r>
              <a:rPr lang="zh-TW" altLang="en-US" dirty="0"/>
              <a:t>亞馬遜</a:t>
            </a:r>
            <a:r>
              <a:rPr lang="en-US" altLang="zh-TW" dirty="0" err="1"/>
              <a:t>v.s</a:t>
            </a:r>
            <a:r>
              <a:rPr lang="zh-TW" altLang="en-US" dirty="0"/>
              <a:t>阿歇特</a:t>
            </a:r>
          </a:p>
        </p:txBody>
      </p:sp>
    </p:spTree>
    <p:extLst>
      <p:ext uri="{BB962C8B-B14F-4D97-AF65-F5344CB8AC3E}">
        <p14:creationId xmlns:p14="http://schemas.microsoft.com/office/powerpoint/2010/main" val="35557707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636104" y="4132764"/>
            <a:ext cx="1107996" cy="369332"/>
          </a:xfrm>
          <a:prstGeom prst="rect">
            <a:avLst/>
          </a:prstGeom>
          <a:solidFill>
            <a:srgbClr val="FFFF00"/>
          </a:solidFill>
        </p:spPr>
        <p:txBody>
          <a:bodyPr wrap="none">
            <a:spAutoFit/>
          </a:bodyPr>
          <a:lstStyle/>
          <a:p>
            <a:r>
              <a:rPr lang="zh-TW" altLang="en-US" dirty="0"/>
              <a:t>融合技術</a:t>
            </a:r>
          </a:p>
        </p:txBody>
      </p:sp>
      <p:sp>
        <p:nvSpPr>
          <p:cNvPr id="15" name="矩形 14"/>
          <p:cNvSpPr/>
          <p:nvPr/>
        </p:nvSpPr>
        <p:spPr>
          <a:xfrm>
            <a:off x="5401270" y="3276600"/>
            <a:ext cx="3733800" cy="646331"/>
          </a:xfrm>
          <a:prstGeom prst="rect">
            <a:avLst/>
          </a:prstGeom>
          <a:solidFill>
            <a:srgbClr val="FFFF00"/>
          </a:solidFill>
        </p:spPr>
        <p:txBody>
          <a:bodyPr wrap="square">
            <a:spAutoFit/>
          </a:bodyPr>
          <a:lstStyle/>
          <a:p>
            <a:r>
              <a:rPr lang="en-US" altLang="zh-TW" dirty="0"/>
              <a:t>-Kindle </a:t>
            </a:r>
            <a:r>
              <a:rPr lang="zh-TW" altLang="en-US" dirty="0"/>
              <a:t>沒有限制的訂閱服務</a:t>
            </a:r>
          </a:p>
          <a:p>
            <a:r>
              <a:rPr lang="en-US" altLang="zh-TW" dirty="0"/>
              <a:t>-</a:t>
            </a:r>
            <a:r>
              <a:rPr lang="zh-TW" altLang="en-US" dirty="0"/>
              <a:t>數位市場交換數位文件的同行共享</a:t>
            </a:r>
          </a:p>
        </p:txBody>
      </p:sp>
      <p:sp>
        <p:nvSpPr>
          <p:cNvPr id="13" name="矩形 12"/>
          <p:cNvSpPr/>
          <p:nvPr/>
        </p:nvSpPr>
        <p:spPr>
          <a:xfrm>
            <a:off x="593035" y="2722708"/>
            <a:ext cx="2954655" cy="369332"/>
          </a:xfrm>
          <a:prstGeom prst="rect">
            <a:avLst/>
          </a:prstGeom>
          <a:solidFill>
            <a:srgbClr val="FFFF00"/>
          </a:solidFill>
        </p:spPr>
        <p:txBody>
          <a:bodyPr wrap="none">
            <a:spAutoFit/>
          </a:bodyPr>
          <a:lstStyle/>
          <a:p>
            <a:r>
              <a:rPr lang="zh-TW" altLang="en-US" dirty="0"/>
              <a:t>數位發行平台的進一步發展</a:t>
            </a:r>
          </a:p>
        </p:txBody>
      </p:sp>
      <p:sp>
        <p:nvSpPr>
          <p:cNvPr id="2" name="Title 1"/>
          <p:cNvSpPr>
            <a:spLocks noGrp="1"/>
          </p:cNvSpPr>
          <p:nvPr>
            <p:ph type="title"/>
          </p:nvPr>
        </p:nvSpPr>
        <p:spPr/>
        <p:txBody>
          <a:bodyPr/>
          <a:lstStyle/>
          <a:p>
            <a:r>
              <a:rPr lang="en-US" dirty="0"/>
              <a:t>Challenges of E-book Platform</a:t>
            </a:r>
          </a:p>
        </p:txBody>
      </p:sp>
      <p:sp>
        <p:nvSpPr>
          <p:cNvPr id="3" name="Content Placeholder 2"/>
          <p:cNvSpPr>
            <a:spLocks noGrp="1"/>
          </p:cNvSpPr>
          <p:nvPr>
            <p:ph idx="1"/>
          </p:nvPr>
        </p:nvSpPr>
        <p:spPr/>
        <p:txBody>
          <a:bodyPr/>
          <a:lstStyle/>
          <a:p>
            <a:r>
              <a:rPr lang="en-US" altLang="en-US" dirty="0"/>
              <a:t>Control over pricing</a:t>
            </a:r>
          </a:p>
          <a:p>
            <a:pPr lvl="1"/>
            <a:r>
              <a:rPr lang="en-US" altLang="en-US" dirty="0"/>
              <a:t>Amazon controls largest market share for e-books</a:t>
            </a:r>
          </a:p>
          <a:p>
            <a:pPr lvl="1"/>
            <a:r>
              <a:rPr lang="en-US" altLang="en-US" dirty="0"/>
              <a:t>Amazon’s own book publishing brand</a:t>
            </a:r>
          </a:p>
          <a:p>
            <a:r>
              <a:rPr lang="en-US" altLang="en-US" dirty="0"/>
              <a:t>Further evolution of digital distribution platform</a:t>
            </a:r>
          </a:p>
          <a:p>
            <a:pPr lvl="1"/>
            <a:r>
              <a:rPr lang="en-US" altLang="en-US" dirty="0"/>
              <a:t>Kindle Unlimited subscription service</a:t>
            </a:r>
          </a:p>
          <a:p>
            <a:pPr lvl="1"/>
            <a:r>
              <a:rPr lang="en-US" altLang="en-US" dirty="0"/>
              <a:t>Digital marketplace exchanges for peer sharing of digital files</a:t>
            </a:r>
          </a:p>
          <a:p>
            <a:r>
              <a:rPr lang="en-US" altLang="en-US" dirty="0"/>
              <a:t>Converging technologies </a:t>
            </a:r>
          </a:p>
          <a:p>
            <a:pPr lvl="1"/>
            <a:r>
              <a:rPr lang="en-US" altLang="en-US" dirty="0"/>
              <a:t>Interactive books, iBook Author, iBook Textbooks</a:t>
            </a:r>
          </a:p>
        </p:txBody>
      </p:sp>
      <p:sp>
        <p:nvSpPr>
          <p:cNvPr id="5" name="矩形 4"/>
          <p:cNvSpPr/>
          <p:nvPr/>
        </p:nvSpPr>
        <p:spPr>
          <a:xfrm>
            <a:off x="6324600" y="902428"/>
            <a:ext cx="2031325" cy="369332"/>
          </a:xfrm>
          <a:prstGeom prst="rect">
            <a:avLst/>
          </a:prstGeom>
          <a:solidFill>
            <a:srgbClr val="FFFF00"/>
          </a:solidFill>
        </p:spPr>
        <p:txBody>
          <a:bodyPr wrap="square">
            <a:spAutoFit/>
          </a:bodyPr>
          <a:lstStyle/>
          <a:p>
            <a:r>
              <a:rPr lang="zh-TW" altLang="en-US" dirty="0"/>
              <a:t>電子書平台的挑戰</a:t>
            </a:r>
          </a:p>
        </p:txBody>
      </p:sp>
      <p:sp>
        <p:nvSpPr>
          <p:cNvPr id="7" name="矩形 6"/>
          <p:cNvSpPr/>
          <p:nvPr/>
        </p:nvSpPr>
        <p:spPr>
          <a:xfrm>
            <a:off x="609600" y="1312652"/>
            <a:ext cx="1107996" cy="369332"/>
          </a:xfrm>
          <a:prstGeom prst="rect">
            <a:avLst/>
          </a:prstGeom>
          <a:solidFill>
            <a:srgbClr val="FFFF00"/>
          </a:solidFill>
        </p:spPr>
        <p:txBody>
          <a:bodyPr wrap="none">
            <a:spAutoFit/>
          </a:bodyPr>
          <a:lstStyle/>
          <a:p>
            <a:r>
              <a:rPr lang="zh-TW" altLang="en-US" dirty="0"/>
              <a:t>控制定價</a:t>
            </a:r>
          </a:p>
        </p:txBody>
      </p:sp>
      <p:sp>
        <p:nvSpPr>
          <p:cNvPr id="9" name="矩形 8"/>
          <p:cNvSpPr/>
          <p:nvPr/>
        </p:nvSpPr>
        <p:spPr>
          <a:xfrm>
            <a:off x="3886200" y="1718873"/>
            <a:ext cx="3877985" cy="369332"/>
          </a:xfrm>
          <a:prstGeom prst="rect">
            <a:avLst/>
          </a:prstGeom>
          <a:solidFill>
            <a:srgbClr val="FFFF00"/>
          </a:solidFill>
        </p:spPr>
        <p:txBody>
          <a:bodyPr wrap="none">
            <a:spAutoFit/>
          </a:bodyPr>
          <a:lstStyle/>
          <a:p>
            <a:r>
              <a:rPr lang="zh-TW" altLang="en-US" dirty="0"/>
              <a:t>亞馬遜控制著電子書的最大市場份額</a:t>
            </a:r>
          </a:p>
        </p:txBody>
      </p:sp>
      <p:sp>
        <p:nvSpPr>
          <p:cNvPr id="11" name="矩形 10"/>
          <p:cNvSpPr/>
          <p:nvPr/>
        </p:nvSpPr>
        <p:spPr>
          <a:xfrm>
            <a:off x="5401270" y="2375753"/>
            <a:ext cx="2954655" cy="369332"/>
          </a:xfrm>
          <a:prstGeom prst="rect">
            <a:avLst/>
          </a:prstGeom>
          <a:solidFill>
            <a:srgbClr val="FFFF00"/>
          </a:solidFill>
        </p:spPr>
        <p:txBody>
          <a:bodyPr wrap="none">
            <a:spAutoFit/>
          </a:bodyPr>
          <a:lstStyle/>
          <a:p>
            <a:r>
              <a:rPr lang="zh-TW" altLang="en-US" dirty="0"/>
              <a:t>亞馬遜自己的圖書出版品牌</a:t>
            </a:r>
          </a:p>
        </p:txBody>
      </p:sp>
      <p:sp>
        <p:nvSpPr>
          <p:cNvPr id="19" name="矩形 18"/>
          <p:cNvSpPr/>
          <p:nvPr/>
        </p:nvSpPr>
        <p:spPr>
          <a:xfrm>
            <a:off x="4724400" y="4502096"/>
            <a:ext cx="3877985" cy="369332"/>
          </a:xfrm>
          <a:prstGeom prst="rect">
            <a:avLst/>
          </a:prstGeom>
          <a:solidFill>
            <a:srgbClr val="FFFF00"/>
          </a:solidFill>
        </p:spPr>
        <p:txBody>
          <a:bodyPr wrap="none">
            <a:spAutoFit/>
          </a:bodyPr>
          <a:lstStyle/>
          <a:p>
            <a:r>
              <a:rPr lang="zh-TW" altLang="en-US" dirty="0"/>
              <a:t>互動書籍，</a:t>
            </a:r>
            <a:r>
              <a:rPr lang="en-US" altLang="zh-TW" dirty="0"/>
              <a:t>iBook</a:t>
            </a:r>
            <a:r>
              <a:rPr lang="zh-TW" altLang="en-US" dirty="0"/>
              <a:t>作者，</a:t>
            </a:r>
            <a:r>
              <a:rPr lang="en-US" altLang="zh-TW" dirty="0"/>
              <a:t>iBook</a:t>
            </a:r>
            <a:r>
              <a:rPr lang="zh-TW" altLang="en-US" dirty="0"/>
              <a:t>教科書</a:t>
            </a:r>
          </a:p>
        </p:txBody>
      </p:sp>
    </p:spTree>
    <p:extLst>
      <p:ext uri="{BB962C8B-B14F-4D97-AF65-F5344CB8AC3E}">
        <p14:creationId xmlns:p14="http://schemas.microsoft.com/office/powerpoint/2010/main" val="36888724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earning Objectives"/>
          <p:cNvSpPr>
            <a:spLocks noGrp="1"/>
          </p:cNvSpPr>
          <p:nvPr>
            <p:ph type="title"/>
          </p:nvPr>
        </p:nvSpPr>
        <p:spPr/>
        <p:txBody>
          <a:bodyPr/>
          <a:lstStyle/>
          <a:p>
            <a:r>
              <a:rPr lang="en-US" b="1" dirty="0"/>
              <a:t>Learning Objectives</a:t>
            </a:r>
          </a:p>
        </p:txBody>
      </p:sp>
      <p:sp>
        <p:nvSpPr>
          <p:cNvPr id="3" name="Learning Objective List"/>
          <p:cNvSpPr>
            <a:spLocks noGrp="1"/>
          </p:cNvSpPr>
          <p:nvPr>
            <p:ph idx="1"/>
          </p:nvPr>
        </p:nvSpPr>
        <p:spPr/>
        <p:txBody>
          <a:bodyPr/>
          <a:lstStyle/>
          <a:p>
            <a:r>
              <a:rPr lang="en-US" sz="2000" b="1" dirty="0">
                <a:solidFill>
                  <a:srgbClr val="007FA3"/>
                </a:solidFill>
              </a:rPr>
              <a:t>10.1</a:t>
            </a:r>
            <a:r>
              <a:rPr lang="en-US" sz="2000" dirty="0"/>
              <a:t> Understand the major trends in the consumption of media and online content, the major revenue models for digital content delivery, digital rights management, and the concept of media convergence</a:t>
            </a:r>
            <a:r>
              <a:rPr lang="en-US" sz="2000" dirty="0" smtClean="0"/>
              <a:t>.</a:t>
            </a:r>
          </a:p>
          <a:p>
            <a:endParaRPr lang="en-US" sz="2000" dirty="0"/>
          </a:p>
          <a:p>
            <a:pPr>
              <a:buClr>
                <a:schemeClr val="bg1"/>
              </a:buClr>
            </a:pPr>
            <a:r>
              <a:rPr lang="en-US" sz="2000" b="1" dirty="0">
                <a:solidFill>
                  <a:srgbClr val="007FA3"/>
                </a:solidFill>
              </a:rPr>
              <a:t>10.2</a:t>
            </a:r>
            <a:r>
              <a:rPr lang="en-US" sz="2000" b="1" dirty="0">
                <a:solidFill>
                  <a:schemeClr val="accent1"/>
                </a:solidFill>
              </a:rPr>
              <a:t> </a:t>
            </a:r>
            <a:r>
              <a:rPr lang="en-US" sz="2000" dirty="0"/>
              <a:t>Understand the key factors affecting the online publishing industry</a:t>
            </a:r>
            <a:r>
              <a:rPr lang="en-US" sz="2000" dirty="0" smtClean="0"/>
              <a:t>.</a:t>
            </a:r>
          </a:p>
          <a:p>
            <a:pPr>
              <a:buClr>
                <a:schemeClr val="bg1"/>
              </a:buClr>
            </a:pPr>
            <a:endParaRPr lang="en-US" sz="2000" dirty="0"/>
          </a:p>
          <a:p>
            <a:pPr>
              <a:buClr>
                <a:schemeClr val="bg1"/>
              </a:buClr>
            </a:pPr>
            <a:r>
              <a:rPr lang="en-US" sz="2000" b="1" dirty="0">
                <a:solidFill>
                  <a:srgbClr val="007FA3"/>
                </a:solidFill>
              </a:rPr>
              <a:t>10.3</a:t>
            </a:r>
            <a:r>
              <a:rPr lang="en-US" sz="2000" dirty="0"/>
              <a:t> Understand the key factors affecting the online entertainment industry.</a:t>
            </a:r>
          </a:p>
        </p:txBody>
      </p:sp>
      <p:sp>
        <p:nvSpPr>
          <p:cNvPr id="4" name="文字方塊 4"/>
          <p:cNvSpPr txBox="1"/>
          <p:nvPr/>
        </p:nvSpPr>
        <p:spPr>
          <a:xfrm>
            <a:off x="4267200" y="914400"/>
            <a:ext cx="1005403" cy="338554"/>
          </a:xfrm>
          <a:prstGeom prst="rect">
            <a:avLst/>
          </a:prstGeom>
          <a:solidFill>
            <a:schemeClr val="accent4">
              <a:lumMod val="60000"/>
              <a:lumOff val="40000"/>
            </a:schemeClr>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1600">
                <a:latin typeface="+mj-ea"/>
                <a:ea typeface="+mj-ea"/>
              </a:rPr>
              <a:t>學習目標</a:t>
            </a:r>
            <a:endParaRPr lang="zh-TW" altLang="en-US" sz="1600" dirty="0">
              <a:latin typeface="+mj-ea"/>
              <a:ea typeface="+mj-ea"/>
            </a:endParaRPr>
          </a:p>
        </p:txBody>
      </p:sp>
      <p:sp>
        <p:nvSpPr>
          <p:cNvPr id="5" name="文字方塊 5"/>
          <p:cNvSpPr txBox="1"/>
          <p:nvPr/>
        </p:nvSpPr>
        <p:spPr>
          <a:xfrm>
            <a:off x="609600" y="2524780"/>
            <a:ext cx="5562600" cy="523220"/>
          </a:xfrm>
          <a:prstGeom prst="rect">
            <a:avLst/>
          </a:prstGeom>
          <a:solidFill>
            <a:schemeClr val="accent4">
              <a:lumMod val="60000"/>
              <a:lumOff val="4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1400" dirty="0">
                <a:latin typeface="+mj-ea"/>
                <a:ea typeface="+mj-ea"/>
              </a:rPr>
              <a:t>了解媒體和在線內容消費的主要趨勢，數字內容傳輸的主要收入模式，數字版權管理以及媒體融合概念。</a:t>
            </a:r>
          </a:p>
        </p:txBody>
      </p:sp>
      <p:sp>
        <p:nvSpPr>
          <p:cNvPr id="7" name="文字方塊 6"/>
          <p:cNvSpPr txBox="1"/>
          <p:nvPr/>
        </p:nvSpPr>
        <p:spPr>
          <a:xfrm>
            <a:off x="600959" y="3664803"/>
            <a:ext cx="2895600" cy="307777"/>
          </a:xfrm>
          <a:prstGeom prst="rect">
            <a:avLst/>
          </a:prstGeom>
          <a:solidFill>
            <a:schemeClr val="accent4">
              <a:lumMod val="60000"/>
              <a:lumOff val="4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1400" dirty="0">
                <a:latin typeface="+mj-ea"/>
                <a:ea typeface="+mj-ea"/>
              </a:rPr>
              <a:t>了解影響在線出版行業的關鍵因素。</a:t>
            </a:r>
          </a:p>
        </p:txBody>
      </p:sp>
      <p:sp>
        <p:nvSpPr>
          <p:cNvPr id="8" name="文字方塊 7"/>
          <p:cNvSpPr txBox="1"/>
          <p:nvPr/>
        </p:nvSpPr>
        <p:spPr>
          <a:xfrm>
            <a:off x="600959" y="4958714"/>
            <a:ext cx="3057247" cy="307777"/>
          </a:xfrm>
          <a:prstGeom prst="rect">
            <a:avLst/>
          </a:prstGeom>
          <a:solidFill>
            <a:schemeClr val="accent4">
              <a:lumMod val="60000"/>
              <a:lumOff val="40000"/>
            </a:schemeClr>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1400" dirty="0">
                <a:latin typeface="+mj-ea"/>
                <a:ea typeface="+mj-ea"/>
              </a:rPr>
              <a:t>了解影響在線娛樂行業的關鍵因素。</a:t>
            </a:r>
          </a:p>
        </p:txBody>
      </p:sp>
    </p:spTree>
    <p:extLst>
      <p:ext uri="{BB962C8B-B14F-4D97-AF65-F5344CB8AC3E}">
        <p14:creationId xmlns:p14="http://schemas.microsoft.com/office/powerpoint/2010/main" val="42608799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10.12: E-book Sales</a:t>
            </a:r>
          </a:p>
        </p:txBody>
      </p:sp>
      <p:sp>
        <p:nvSpPr>
          <p:cNvPr id="4" name="Text Placeholder 3"/>
          <p:cNvSpPr>
            <a:spLocks noGrp="1"/>
          </p:cNvSpPr>
          <p:nvPr>
            <p:ph type="body" sz="quarter" idx="13"/>
          </p:nvPr>
        </p:nvSpPr>
        <p:spPr/>
        <p:txBody>
          <a:bodyPr/>
          <a:lstStyle/>
          <a:p>
            <a:endParaRPr lang="en-US" dirty="0"/>
          </a:p>
        </p:txBody>
      </p:sp>
      <p:pic>
        <p:nvPicPr>
          <p:cNvPr id="8" name="Picture 7" descr="Figure 10.13 graphs the yearly revenue, as well as percentage of revenue and percentage of change, from e-book sales"/>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181100" y="1249208"/>
            <a:ext cx="6781800" cy="5035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486400" y="366164"/>
            <a:ext cx="1338828" cy="369332"/>
          </a:xfrm>
          <a:prstGeom prst="rect">
            <a:avLst/>
          </a:prstGeom>
          <a:solidFill>
            <a:srgbClr val="FFFF00"/>
          </a:solidFill>
        </p:spPr>
        <p:txBody>
          <a:bodyPr wrap="none">
            <a:spAutoFit/>
          </a:bodyPr>
          <a:lstStyle/>
          <a:p>
            <a:r>
              <a:rPr lang="zh-TW" altLang="en-US" dirty="0"/>
              <a:t>電子書銷售</a:t>
            </a:r>
          </a:p>
        </p:txBody>
      </p:sp>
      <p:sp>
        <p:nvSpPr>
          <p:cNvPr id="7" name="矩形 6"/>
          <p:cNvSpPr/>
          <p:nvPr/>
        </p:nvSpPr>
        <p:spPr>
          <a:xfrm>
            <a:off x="588318" y="2590800"/>
            <a:ext cx="461665" cy="1862048"/>
          </a:xfrm>
          <a:prstGeom prst="rect">
            <a:avLst/>
          </a:prstGeom>
          <a:solidFill>
            <a:srgbClr val="FFFF00"/>
          </a:solidFill>
        </p:spPr>
        <p:txBody>
          <a:bodyPr vert="eaVert" wrap="none">
            <a:spAutoFit/>
          </a:bodyPr>
          <a:lstStyle/>
          <a:p>
            <a:r>
              <a:rPr lang="zh-TW" altLang="en-US" dirty="0"/>
              <a:t>電子書收入</a:t>
            </a:r>
            <a:r>
              <a:rPr lang="en-US" altLang="zh-TW" dirty="0"/>
              <a:t>(</a:t>
            </a:r>
            <a:r>
              <a:rPr lang="zh-TW" altLang="en-US" dirty="0"/>
              <a:t>十億</a:t>
            </a:r>
            <a:r>
              <a:rPr lang="en-US" altLang="zh-TW" dirty="0"/>
              <a:t>)</a:t>
            </a:r>
          </a:p>
        </p:txBody>
      </p:sp>
      <p:sp>
        <p:nvSpPr>
          <p:cNvPr id="9" name="矩形 8"/>
          <p:cNvSpPr/>
          <p:nvPr/>
        </p:nvSpPr>
        <p:spPr>
          <a:xfrm>
            <a:off x="1981200" y="5715000"/>
            <a:ext cx="646331" cy="369332"/>
          </a:xfrm>
          <a:prstGeom prst="rect">
            <a:avLst/>
          </a:prstGeom>
          <a:solidFill>
            <a:srgbClr val="FFFF00"/>
          </a:solidFill>
        </p:spPr>
        <p:txBody>
          <a:bodyPr wrap="none">
            <a:spAutoFit/>
          </a:bodyPr>
          <a:lstStyle/>
          <a:p>
            <a:r>
              <a:rPr lang="zh-TW" altLang="en-US" dirty="0"/>
              <a:t>收入</a:t>
            </a:r>
          </a:p>
        </p:txBody>
      </p:sp>
      <p:sp>
        <p:nvSpPr>
          <p:cNvPr id="10" name="矩形 9"/>
          <p:cNvSpPr/>
          <p:nvPr/>
        </p:nvSpPr>
        <p:spPr>
          <a:xfrm>
            <a:off x="3556337" y="5697379"/>
            <a:ext cx="2031325" cy="369332"/>
          </a:xfrm>
          <a:prstGeom prst="rect">
            <a:avLst/>
          </a:prstGeom>
          <a:solidFill>
            <a:srgbClr val="FFFF00"/>
          </a:solidFill>
        </p:spPr>
        <p:txBody>
          <a:bodyPr wrap="none">
            <a:spAutoFit/>
          </a:bodyPr>
          <a:lstStyle/>
          <a:p>
            <a:r>
              <a:rPr lang="zh-TW" altLang="en-US" dirty="0"/>
              <a:t>佔總收入的百分比</a:t>
            </a:r>
          </a:p>
        </p:txBody>
      </p:sp>
      <p:sp>
        <p:nvSpPr>
          <p:cNvPr id="11" name="矩形 10"/>
          <p:cNvSpPr/>
          <p:nvPr/>
        </p:nvSpPr>
        <p:spPr>
          <a:xfrm>
            <a:off x="6506529" y="5708902"/>
            <a:ext cx="1338828" cy="369332"/>
          </a:xfrm>
          <a:prstGeom prst="rect">
            <a:avLst/>
          </a:prstGeom>
          <a:solidFill>
            <a:srgbClr val="FFFF00"/>
          </a:solidFill>
        </p:spPr>
        <p:txBody>
          <a:bodyPr wrap="none">
            <a:spAutoFit/>
          </a:bodyPr>
          <a:lstStyle/>
          <a:p>
            <a:r>
              <a:rPr lang="zh-TW" altLang="en-US" dirty="0"/>
              <a:t>變化百分比</a:t>
            </a:r>
          </a:p>
        </p:txBody>
      </p:sp>
    </p:spTree>
    <p:extLst>
      <p:ext uri="{BB962C8B-B14F-4D97-AF65-F5344CB8AC3E}">
        <p14:creationId xmlns:p14="http://schemas.microsoft.com/office/powerpoint/2010/main" val="31146821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Entertainment Industry (1 of 2)</a:t>
            </a:r>
          </a:p>
        </p:txBody>
      </p:sp>
      <p:sp>
        <p:nvSpPr>
          <p:cNvPr id="3" name="Content Placeholder 2"/>
          <p:cNvSpPr>
            <a:spLocks noGrp="1"/>
          </p:cNvSpPr>
          <p:nvPr>
            <p:ph idx="1"/>
          </p:nvPr>
        </p:nvSpPr>
        <p:spPr/>
        <p:txBody>
          <a:bodyPr/>
          <a:lstStyle/>
          <a:p>
            <a:r>
              <a:rPr lang="en-US" dirty="0"/>
              <a:t>Four traditional players, one newcomer</a:t>
            </a:r>
          </a:p>
          <a:p>
            <a:pPr lvl="1"/>
            <a:r>
              <a:rPr lang="en-US" dirty="0"/>
              <a:t>Television</a:t>
            </a:r>
          </a:p>
          <a:p>
            <a:pPr lvl="1"/>
            <a:r>
              <a:rPr lang="en-US" dirty="0"/>
              <a:t>Radio broadcasting</a:t>
            </a:r>
          </a:p>
          <a:p>
            <a:pPr lvl="1"/>
            <a:r>
              <a:rPr lang="en-US" dirty="0"/>
              <a:t>Hollywood films</a:t>
            </a:r>
          </a:p>
          <a:p>
            <a:pPr lvl="1"/>
            <a:r>
              <a:rPr lang="en-US" dirty="0"/>
              <a:t>Music</a:t>
            </a:r>
          </a:p>
          <a:p>
            <a:pPr lvl="1"/>
            <a:r>
              <a:rPr lang="en-US" dirty="0"/>
              <a:t>Games (new arrival)</a:t>
            </a:r>
          </a:p>
        </p:txBody>
      </p:sp>
      <p:sp>
        <p:nvSpPr>
          <p:cNvPr id="6" name="矩形 5"/>
          <p:cNvSpPr/>
          <p:nvPr/>
        </p:nvSpPr>
        <p:spPr>
          <a:xfrm>
            <a:off x="5486400" y="394680"/>
            <a:ext cx="2121093" cy="369332"/>
          </a:xfrm>
          <a:prstGeom prst="rect">
            <a:avLst/>
          </a:prstGeom>
          <a:solidFill>
            <a:srgbClr val="FFFF00"/>
          </a:solidFill>
        </p:spPr>
        <p:txBody>
          <a:bodyPr wrap="none">
            <a:spAutoFit/>
          </a:bodyPr>
          <a:lstStyle/>
          <a:p>
            <a:r>
              <a:rPr lang="zh-TW" altLang="en-US" dirty="0"/>
              <a:t>網絡娛樂業（</a:t>
            </a:r>
            <a:r>
              <a:rPr lang="en-US" altLang="zh-TW" dirty="0"/>
              <a:t>1/2</a:t>
            </a:r>
            <a:r>
              <a:rPr lang="zh-TW" altLang="en-US" dirty="0"/>
              <a:t>）</a:t>
            </a:r>
          </a:p>
        </p:txBody>
      </p:sp>
      <p:sp>
        <p:nvSpPr>
          <p:cNvPr id="8" name="矩形 7"/>
          <p:cNvSpPr/>
          <p:nvPr/>
        </p:nvSpPr>
        <p:spPr>
          <a:xfrm>
            <a:off x="6096000" y="1319278"/>
            <a:ext cx="2723823" cy="369332"/>
          </a:xfrm>
          <a:prstGeom prst="rect">
            <a:avLst/>
          </a:prstGeom>
          <a:solidFill>
            <a:srgbClr val="FFFF00"/>
          </a:solidFill>
        </p:spPr>
        <p:txBody>
          <a:bodyPr wrap="none">
            <a:spAutoFit/>
          </a:bodyPr>
          <a:lstStyle/>
          <a:p>
            <a:r>
              <a:rPr lang="zh-TW" altLang="en-US" dirty="0"/>
              <a:t>四名傳統玩家，一名新人</a:t>
            </a:r>
          </a:p>
        </p:txBody>
      </p:sp>
      <p:sp>
        <p:nvSpPr>
          <p:cNvPr id="10" name="矩形 9"/>
          <p:cNvSpPr/>
          <p:nvPr/>
        </p:nvSpPr>
        <p:spPr>
          <a:xfrm>
            <a:off x="4114800" y="2430058"/>
            <a:ext cx="1600200" cy="1477328"/>
          </a:xfrm>
          <a:prstGeom prst="rect">
            <a:avLst/>
          </a:prstGeom>
          <a:solidFill>
            <a:srgbClr val="FFFF00"/>
          </a:solidFill>
        </p:spPr>
        <p:txBody>
          <a:bodyPr wrap="square">
            <a:spAutoFit/>
          </a:bodyPr>
          <a:lstStyle/>
          <a:p>
            <a:r>
              <a:rPr lang="en-US" altLang="zh-TW" dirty="0"/>
              <a:t>-</a:t>
            </a:r>
            <a:r>
              <a:rPr lang="zh-TW" altLang="en-US" dirty="0"/>
              <a:t>電視</a:t>
            </a:r>
          </a:p>
          <a:p>
            <a:r>
              <a:rPr lang="en-US" altLang="zh-TW" dirty="0"/>
              <a:t>-</a:t>
            </a:r>
            <a:r>
              <a:rPr lang="zh-TW" altLang="en-US" dirty="0"/>
              <a:t>無線電廣播</a:t>
            </a:r>
          </a:p>
          <a:p>
            <a:r>
              <a:rPr lang="en-US" altLang="zh-TW" dirty="0"/>
              <a:t>-</a:t>
            </a:r>
            <a:r>
              <a:rPr lang="zh-TW" altLang="en-US" dirty="0"/>
              <a:t>好萊塢電影</a:t>
            </a:r>
          </a:p>
          <a:p>
            <a:r>
              <a:rPr lang="en-US" altLang="zh-TW" dirty="0"/>
              <a:t>-</a:t>
            </a:r>
            <a:r>
              <a:rPr lang="zh-TW" altLang="en-US" dirty="0"/>
              <a:t>音樂</a:t>
            </a:r>
          </a:p>
          <a:p>
            <a:r>
              <a:rPr lang="en-US" altLang="zh-TW" dirty="0"/>
              <a:t>-</a:t>
            </a:r>
            <a:r>
              <a:rPr lang="zh-TW" altLang="en-US" dirty="0"/>
              <a:t>遊戲（新）</a:t>
            </a:r>
          </a:p>
        </p:txBody>
      </p:sp>
    </p:spTree>
    <p:extLst>
      <p:ext uri="{BB962C8B-B14F-4D97-AF65-F5344CB8AC3E}">
        <p14:creationId xmlns:p14="http://schemas.microsoft.com/office/powerpoint/2010/main" val="33794930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943600" y="2110289"/>
            <a:ext cx="3352800" cy="1754326"/>
          </a:xfrm>
          <a:prstGeom prst="rect">
            <a:avLst/>
          </a:prstGeom>
          <a:solidFill>
            <a:srgbClr val="FFFF00"/>
          </a:solidFill>
        </p:spPr>
        <p:txBody>
          <a:bodyPr wrap="square">
            <a:spAutoFit/>
          </a:bodyPr>
          <a:lstStyle/>
          <a:p>
            <a:r>
              <a:rPr lang="en-US" altLang="zh-TW" dirty="0"/>
              <a:t>-</a:t>
            </a:r>
            <a:r>
              <a:rPr lang="zh-TW" altLang="en-US" dirty="0"/>
              <a:t>行動設備</a:t>
            </a:r>
          </a:p>
          <a:p>
            <a:r>
              <a:rPr lang="en-US" altLang="zh-TW" dirty="0"/>
              <a:t>-</a:t>
            </a:r>
            <a:r>
              <a:rPr lang="zh-TW" altLang="en-US" dirty="0"/>
              <a:t>具有視頻串流的社交網絡</a:t>
            </a:r>
          </a:p>
          <a:p>
            <a:r>
              <a:rPr lang="en-US" altLang="zh-TW" dirty="0"/>
              <a:t>-</a:t>
            </a:r>
            <a:r>
              <a:rPr lang="zh-TW" altLang="en-US" dirty="0"/>
              <a:t>下載和串流媒體服務</a:t>
            </a:r>
          </a:p>
          <a:p>
            <a:r>
              <a:rPr lang="zh-TW" altLang="en-US" dirty="0"/>
              <a:t>寬頻接口增長</a:t>
            </a:r>
          </a:p>
          <a:p>
            <a:r>
              <a:rPr lang="zh-TW" altLang="en-US" dirty="0"/>
              <a:t>封閉的串流媒體平台減少了</a:t>
            </a:r>
            <a:endParaRPr lang="en-US" altLang="zh-TW" dirty="0"/>
          </a:p>
          <a:p>
            <a:r>
              <a:rPr lang="zh-TW" altLang="en-US" dirty="0"/>
              <a:t>             對數位版權管理的需求</a:t>
            </a:r>
          </a:p>
        </p:txBody>
      </p:sp>
      <p:sp>
        <p:nvSpPr>
          <p:cNvPr id="2" name="Title 1"/>
          <p:cNvSpPr>
            <a:spLocks noGrp="1"/>
          </p:cNvSpPr>
          <p:nvPr>
            <p:ph type="title"/>
          </p:nvPr>
        </p:nvSpPr>
        <p:spPr/>
        <p:txBody>
          <a:bodyPr/>
          <a:lstStyle/>
          <a:p>
            <a:r>
              <a:rPr lang="en-US" dirty="0"/>
              <a:t>Online Entertainment Industry (2 of 2)</a:t>
            </a:r>
          </a:p>
        </p:txBody>
      </p:sp>
      <p:sp>
        <p:nvSpPr>
          <p:cNvPr id="3" name="Content Placeholder 2"/>
          <p:cNvSpPr>
            <a:spLocks noGrp="1"/>
          </p:cNvSpPr>
          <p:nvPr>
            <p:ph idx="1"/>
          </p:nvPr>
        </p:nvSpPr>
        <p:spPr/>
        <p:txBody>
          <a:bodyPr/>
          <a:lstStyle/>
          <a:p>
            <a:r>
              <a:rPr lang="en-US" dirty="0"/>
              <a:t>Internet is transforming industry:</a:t>
            </a:r>
          </a:p>
          <a:p>
            <a:pPr lvl="1"/>
            <a:r>
              <a:rPr lang="en-US" dirty="0"/>
              <a:t>Mobile devices</a:t>
            </a:r>
          </a:p>
          <a:p>
            <a:pPr lvl="1"/>
            <a:r>
              <a:rPr lang="en-US" dirty="0"/>
              <a:t>Social networks featuring video streaming</a:t>
            </a:r>
          </a:p>
          <a:p>
            <a:pPr lvl="1"/>
            <a:r>
              <a:rPr lang="en-US" dirty="0"/>
              <a:t>Download and streaming services</a:t>
            </a:r>
          </a:p>
          <a:p>
            <a:pPr lvl="1"/>
            <a:r>
              <a:rPr lang="en-US" dirty="0"/>
              <a:t>Growth in broadband access</a:t>
            </a:r>
          </a:p>
          <a:p>
            <a:pPr lvl="1"/>
            <a:r>
              <a:rPr lang="en-US" dirty="0"/>
              <a:t>Closed streaming platforms reduce need for DRM</a:t>
            </a:r>
          </a:p>
          <a:p>
            <a:r>
              <a:rPr lang="en-US" dirty="0"/>
              <a:t>Emergence of very large-scale, integrated technology media companies </a:t>
            </a:r>
          </a:p>
          <a:p>
            <a:pPr lvl="1"/>
            <a:r>
              <a:rPr lang="en-US" dirty="0"/>
              <a:t> Amazon, Google, Apple, and Netflix</a:t>
            </a:r>
          </a:p>
        </p:txBody>
      </p:sp>
      <p:sp>
        <p:nvSpPr>
          <p:cNvPr id="4" name="矩形 3"/>
          <p:cNvSpPr/>
          <p:nvPr/>
        </p:nvSpPr>
        <p:spPr>
          <a:xfrm>
            <a:off x="5486400" y="394680"/>
            <a:ext cx="2121093" cy="369332"/>
          </a:xfrm>
          <a:prstGeom prst="rect">
            <a:avLst/>
          </a:prstGeom>
          <a:solidFill>
            <a:srgbClr val="FFFF00"/>
          </a:solidFill>
        </p:spPr>
        <p:txBody>
          <a:bodyPr wrap="none">
            <a:spAutoFit/>
          </a:bodyPr>
          <a:lstStyle/>
          <a:p>
            <a:r>
              <a:rPr lang="zh-TW" altLang="en-US" dirty="0"/>
              <a:t>網絡娛樂業（</a:t>
            </a:r>
            <a:r>
              <a:rPr lang="en-US" altLang="zh-TW" dirty="0"/>
              <a:t>2/2</a:t>
            </a:r>
            <a:r>
              <a:rPr lang="zh-TW" altLang="en-US" dirty="0"/>
              <a:t>）</a:t>
            </a:r>
          </a:p>
        </p:txBody>
      </p:sp>
      <p:sp>
        <p:nvSpPr>
          <p:cNvPr id="6" name="矩形 5"/>
          <p:cNvSpPr/>
          <p:nvPr/>
        </p:nvSpPr>
        <p:spPr>
          <a:xfrm>
            <a:off x="5943600" y="1600200"/>
            <a:ext cx="2492990" cy="369332"/>
          </a:xfrm>
          <a:prstGeom prst="rect">
            <a:avLst/>
          </a:prstGeom>
          <a:solidFill>
            <a:srgbClr val="FFFF00"/>
          </a:solidFill>
        </p:spPr>
        <p:txBody>
          <a:bodyPr wrap="none">
            <a:spAutoFit/>
          </a:bodyPr>
          <a:lstStyle/>
          <a:p>
            <a:r>
              <a:rPr lang="zh-TW" altLang="en-US" dirty="0"/>
              <a:t>互聯網正在改變行業：</a:t>
            </a:r>
          </a:p>
        </p:txBody>
      </p:sp>
      <p:sp>
        <p:nvSpPr>
          <p:cNvPr id="10" name="矩形 9"/>
          <p:cNvSpPr/>
          <p:nvPr/>
        </p:nvSpPr>
        <p:spPr>
          <a:xfrm>
            <a:off x="5363817" y="4626057"/>
            <a:ext cx="3962400" cy="369332"/>
          </a:xfrm>
          <a:prstGeom prst="rect">
            <a:avLst/>
          </a:prstGeom>
          <a:solidFill>
            <a:srgbClr val="FFFF00"/>
          </a:solidFill>
        </p:spPr>
        <p:txBody>
          <a:bodyPr wrap="square">
            <a:spAutoFit/>
          </a:bodyPr>
          <a:lstStyle/>
          <a:p>
            <a:r>
              <a:rPr lang="zh-TW" altLang="en-US" dirty="0"/>
              <a:t>出現非常大規模的綜合技術媒體公司</a:t>
            </a:r>
          </a:p>
        </p:txBody>
      </p:sp>
      <p:sp>
        <p:nvSpPr>
          <p:cNvPr id="13" name="矩形 12"/>
          <p:cNvSpPr/>
          <p:nvPr/>
        </p:nvSpPr>
        <p:spPr>
          <a:xfrm>
            <a:off x="5347252" y="5191444"/>
            <a:ext cx="3544560" cy="369332"/>
          </a:xfrm>
          <a:prstGeom prst="rect">
            <a:avLst/>
          </a:prstGeom>
          <a:solidFill>
            <a:srgbClr val="FFFF00"/>
          </a:solidFill>
        </p:spPr>
        <p:txBody>
          <a:bodyPr wrap="none">
            <a:spAutoFit/>
          </a:bodyPr>
          <a:lstStyle/>
          <a:p>
            <a:r>
              <a:rPr lang="zh-TW" altLang="en-US" dirty="0"/>
              <a:t>亞馬遜，</a:t>
            </a:r>
            <a:r>
              <a:rPr lang="en-US" altLang="zh-TW" dirty="0"/>
              <a:t>Google</a:t>
            </a:r>
            <a:r>
              <a:rPr lang="zh-TW" altLang="en-US" dirty="0"/>
              <a:t>，</a:t>
            </a:r>
            <a:r>
              <a:rPr lang="en-US" altLang="zh-TW" dirty="0"/>
              <a:t>Apple</a:t>
            </a:r>
            <a:r>
              <a:rPr lang="zh-TW" altLang="en-US" dirty="0"/>
              <a:t>和</a:t>
            </a:r>
            <a:r>
              <a:rPr lang="en-US" altLang="zh-TW" dirty="0"/>
              <a:t>Netflix</a:t>
            </a:r>
            <a:endParaRPr lang="zh-TW" altLang="en-US" dirty="0"/>
          </a:p>
        </p:txBody>
      </p:sp>
    </p:spTree>
    <p:extLst>
      <p:ext uri="{BB962C8B-B14F-4D97-AF65-F5344CB8AC3E}">
        <p14:creationId xmlns:p14="http://schemas.microsoft.com/office/powerpoint/2010/main" val="9754494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10.14: Projected Growth in Online Entertainment</a:t>
            </a:r>
          </a:p>
        </p:txBody>
      </p:sp>
      <p:sp>
        <p:nvSpPr>
          <p:cNvPr id="4" name="Text Placeholder 3"/>
          <p:cNvSpPr>
            <a:spLocks noGrp="1"/>
          </p:cNvSpPr>
          <p:nvPr>
            <p:ph type="body" sz="quarter" idx="13"/>
          </p:nvPr>
        </p:nvSpPr>
        <p:spPr/>
        <p:txBody>
          <a:bodyPr/>
          <a:lstStyle/>
          <a:p>
            <a:endParaRPr lang="en-US" dirty="0"/>
          </a:p>
        </p:txBody>
      </p:sp>
      <p:pic>
        <p:nvPicPr>
          <p:cNvPr id="8" name="Picture 7" descr="Figure 10.14 shows the project growth in revenues for online TV and movies, online music, online video games, and Internet radi."/>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84327" y="1524000"/>
            <a:ext cx="6801101" cy="51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353799" y="926067"/>
            <a:ext cx="2262158" cy="369332"/>
          </a:xfrm>
          <a:prstGeom prst="rect">
            <a:avLst/>
          </a:prstGeom>
          <a:solidFill>
            <a:srgbClr val="FFFF00"/>
          </a:solidFill>
        </p:spPr>
        <p:txBody>
          <a:bodyPr wrap="none">
            <a:spAutoFit/>
          </a:bodyPr>
          <a:lstStyle/>
          <a:p>
            <a:r>
              <a:rPr lang="zh-TW" altLang="en-US" dirty="0"/>
              <a:t>線上娛樂的預期增長</a:t>
            </a:r>
          </a:p>
        </p:txBody>
      </p:sp>
      <p:sp>
        <p:nvSpPr>
          <p:cNvPr id="7" name="矩形 6"/>
          <p:cNvSpPr/>
          <p:nvPr/>
        </p:nvSpPr>
        <p:spPr>
          <a:xfrm>
            <a:off x="416292" y="2341290"/>
            <a:ext cx="461665" cy="1400383"/>
          </a:xfrm>
          <a:prstGeom prst="rect">
            <a:avLst/>
          </a:prstGeom>
          <a:solidFill>
            <a:srgbClr val="FFFF00"/>
          </a:solidFill>
        </p:spPr>
        <p:txBody>
          <a:bodyPr vert="eaVert" wrap="none">
            <a:spAutoFit/>
          </a:bodyPr>
          <a:lstStyle/>
          <a:p>
            <a:r>
              <a:rPr lang="zh-TW" altLang="en-US" dirty="0"/>
              <a:t>銷售量</a:t>
            </a:r>
            <a:r>
              <a:rPr lang="en-US" altLang="zh-TW" dirty="0"/>
              <a:t>(</a:t>
            </a:r>
            <a:r>
              <a:rPr lang="zh-TW" altLang="en-US" dirty="0"/>
              <a:t>十億</a:t>
            </a:r>
            <a:r>
              <a:rPr lang="en-US" altLang="zh-TW" dirty="0"/>
              <a:t>)</a:t>
            </a:r>
            <a:endParaRPr lang="zh-TW" altLang="en-US" dirty="0"/>
          </a:p>
        </p:txBody>
      </p:sp>
      <p:sp>
        <p:nvSpPr>
          <p:cNvPr id="9" name="矩形 8"/>
          <p:cNvSpPr/>
          <p:nvPr/>
        </p:nvSpPr>
        <p:spPr>
          <a:xfrm>
            <a:off x="1600200" y="5826588"/>
            <a:ext cx="1800493" cy="369332"/>
          </a:xfrm>
          <a:prstGeom prst="rect">
            <a:avLst/>
          </a:prstGeom>
          <a:solidFill>
            <a:srgbClr val="FFFF00"/>
          </a:solidFill>
        </p:spPr>
        <p:txBody>
          <a:bodyPr wrap="none">
            <a:spAutoFit/>
          </a:bodyPr>
          <a:lstStyle/>
          <a:p>
            <a:r>
              <a:rPr lang="zh-TW" altLang="en-US" dirty="0"/>
              <a:t>線上電視與電影</a:t>
            </a:r>
          </a:p>
        </p:txBody>
      </p:sp>
      <p:sp>
        <p:nvSpPr>
          <p:cNvPr id="10" name="矩形 9"/>
          <p:cNvSpPr/>
          <p:nvPr/>
        </p:nvSpPr>
        <p:spPr>
          <a:xfrm>
            <a:off x="3584630" y="5826588"/>
            <a:ext cx="1107996" cy="369332"/>
          </a:xfrm>
          <a:prstGeom prst="rect">
            <a:avLst/>
          </a:prstGeom>
          <a:solidFill>
            <a:srgbClr val="FFFF00"/>
          </a:solidFill>
        </p:spPr>
        <p:txBody>
          <a:bodyPr wrap="none">
            <a:spAutoFit/>
          </a:bodyPr>
          <a:lstStyle/>
          <a:p>
            <a:r>
              <a:rPr lang="zh-TW" altLang="en-US" dirty="0"/>
              <a:t>線上音樂</a:t>
            </a:r>
          </a:p>
        </p:txBody>
      </p:sp>
      <p:sp>
        <p:nvSpPr>
          <p:cNvPr id="11" name="矩形 10"/>
          <p:cNvSpPr/>
          <p:nvPr/>
        </p:nvSpPr>
        <p:spPr>
          <a:xfrm>
            <a:off x="4876563" y="5826588"/>
            <a:ext cx="1569660" cy="369332"/>
          </a:xfrm>
          <a:prstGeom prst="rect">
            <a:avLst/>
          </a:prstGeom>
          <a:solidFill>
            <a:srgbClr val="FFFF00"/>
          </a:solidFill>
        </p:spPr>
        <p:txBody>
          <a:bodyPr wrap="none">
            <a:spAutoFit/>
          </a:bodyPr>
          <a:lstStyle/>
          <a:p>
            <a:r>
              <a:rPr lang="zh-TW" altLang="en-US" dirty="0"/>
              <a:t>線上電動遊戲</a:t>
            </a:r>
          </a:p>
        </p:txBody>
      </p:sp>
      <p:sp>
        <p:nvSpPr>
          <p:cNvPr id="12" name="矩形 11"/>
          <p:cNvSpPr/>
          <p:nvPr/>
        </p:nvSpPr>
        <p:spPr>
          <a:xfrm>
            <a:off x="6665702" y="5826588"/>
            <a:ext cx="1338828" cy="369332"/>
          </a:xfrm>
          <a:prstGeom prst="rect">
            <a:avLst/>
          </a:prstGeom>
          <a:solidFill>
            <a:srgbClr val="FFFF00"/>
          </a:solidFill>
        </p:spPr>
        <p:txBody>
          <a:bodyPr wrap="none">
            <a:spAutoFit/>
          </a:bodyPr>
          <a:lstStyle/>
          <a:p>
            <a:r>
              <a:rPr lang="zh-TW" altLang="en-US" dirty="0"/>
              <a:t>互聯網廣播</a:t>
            </a:r>
          </a:p>
        </p:txBody>
      </p:sp>
    </p:spTree>
    <p:extLst>
      <p:ext uri="{BB962C8B-B14F-4D97-AF65-F5344CB8AC3E}">
        <p14:creationId xmlns:p14="http://schemas.microsoft.com/office/powerpoint/2010/main" val="40019949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Television</a:t>
            </a:r>
          </a:p>
        </p:txBody>
      </p:sp>
      <p:sp>
        <p:nvSpPr>
          <p:cNvPr id="3" name="Content Placeholder 2"/>
          <p:cNvSpPr>
            <a:spLocks noGrp="1"/>
          </p:cNvSpPr>
          <p:nvPr>
            <p:ph idx="1"/>
          </p:nvPr>
        </p:nvSpPr>
        <p:spPr/>
        <p:txBody>
          <a:bodyPr/>
          <a:lstStyle/>
          <a:p>
            <a:r>
              <a:rPr lang="en-US" dirty="0"/>
              <a:t>Transition to new Internet delivery platforms</a:t>
            </a:r>
          </a:p>
          <a:p>
            <a:pPr lvl="1"/>
            <a:r>
              <a:rPr lang="en-US" dirty="0"/>
              <a:t>Streaming and downloading services</a:t>
            </a:r>
          </a:p>
          <a:p>
            <a:pPr lvl="1"/>
            <a:r>
              <a:rPr lang="en-US" dirty="0"/>
              <a:t>OTT: Over-the-top (Internet) delivery</a:t>
            </a:r>
          </a:p>
          <a:p>
            <a:pPr lvl="1"/>
            <a:r>
              <a:rPr lang="en-US" dirty="0"/>
              <a:t>Mobile platform</a:t>
            </a:r>
          </a:p>
          <a:p>
            <a:r>
              <a:rPr lang="en-US" dirty="0"/>
              <a:t>Binge watching vs. linear TV</a:t>
            </a:r>
          </a:p>
          <a:p>
            <a:r>
              <a:rPr lang="en-US" dirty="0"/>
              <a:t>Social TV</a:t>
            </a:r>
          </a:p>
          <a:p>
            <a:r>
              <a:rPr lang="en-US" dirty="0"/>
              <a:t>FCC’s proposed “open set top box  plan”</a:t>
            </a:r>
          </a:p>
          <a:p>
            <a:r>
              <a:rPr lang="en-US" dirty="0"/>
              <a:t>Social network influences</a:t>
            </a:r>
          </a:p>
          <a:p>
            <a:r>
              <a:rPr lang="en-US" dirty="0"/>
              <a:t>Uncertain future for cable TV growth </a:t>
            </a:r>
          </a:p>
        </p:txBody>
      </p:sp>
      <p:sp>
        <p:nvSpPr>
          <p:cNvPr id="4" name="矩形 3">
            <a:extLst>
              <a:ext uri="{FF2B5EF4-FFF2-40B4-BE49-F238E27FC236}">
                <a16:creationId xmlns="" xmlns:a16="http://schemas.microsoft.com/office/drawing/2014/main" id="{E288B6D5-1343-4CC2-8F30-9853FDEFC174}"/>
              </a:ext>
            </a:extLst>
          </p:cNvPr>
          <p:cNvSpPr/>
          <p:nvPr/>
        </p:nvSpPr>
        <p:spPr>
          <a:xfrm>
            <a:off x="2438400" y="784711"/>
            <a:ext cx="800219" cy="461665"/>
          </a:xfrm>
          <a:prstGeom prst="rect">
            <a:avLst/>
          </a:prstGeom>
          <a:solidFill>
            <a:srgbClr val="FFFF00"/>
          </a:solidFill>
        </p:spPr>
        <p:txBody>
          <a:bodyPr wrap="none">
            <a:spAutoFit/>
          </a:bodyPr>
          <a:lstStyle/>
          <a:p>
            <a:r>
              <a:rPr lang="zh-TW" altLang="en-US" sz="2400" dirty="0"/>
              <a:t>電視</a:t>
            </a:r>
          </a:p>
        </p:txBody>
      </p:sp>
      <p:sp>
        <p:nvSpPr>
          <p:cNvPr id="5" name="Rectangle 1">
            <a:extLst>
              <a:ext uri="{FF2B5EF4-FFF2-40B4-BE49-F238E27FC236}">
                <a16:creationId xmlns="" xmlns:a16="http://schemas.microsoft.com/office/drawing/2014/main" id="{91124C5D-AE62-4B11-8D65-02F048D4FF57}"/>
              </a:ext>
            </a:extLst>
          </p:cNvPr>
          <p:cNvSpPr>
            <a:spLocks noChangeArrowheads="1"/>
          </p:cNvSpPr>
          <p:nvPr/>
        </p:nvSpPr>
        <p:spPr bwMode="auto">
          <a:xfrm>
            <a:off x="5410200" y="2057400"/>
            <a:ext cx="3680495" cy="1107996"/>
          </a:xfrm>
          <a:prstGeom prst="rect">
            <a:avLst/>
          </a:prstGeom>
          <a:solidFill>
            <a:srgbClr val="FFFF00"/>
          </a:solid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b="0" i="0" u="none" strike="noStrike" cap="none" normalizeH="0" baseline="0" dirty="0">
                <a:ln>
                  <a:noFill/>
                </a:ln>
                <a:solidFill>
                  <a:srgbClr val="212121"/>
                </a:solidFill>
                <a:effectLst/>
                <a:latin typeface="Arial Unicode MS"/>
                <a:ea typeface="inherit"/>
              </a:rPr>
              <a:t>過渡到新的互聯網交付平台</a:t>
            </a:r>
            <a:endParaRPr kumimoji="0" lang="en-US" altLang="zh-TW" b="0" i="0" u="none" strike="noStrike" cap="none" normalizeH="0" baseline="0" dirty="0">
              <a:ln>
                <a:noFill/>
              </a:ln>
              <a:solidFill>
                <a:srgbClr val="212121"/>
              </a:solidFill>
              <a:effectLst/>
              <a:latin typeface="Arial Unicode MS"/>
              <a:ea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b="0" i="0" u="none" strike="noStrike" cap="none" normalizeH="0" baseline="0" dirty="0" smtClean="0">
                <a:ln>
                  <a:noFill/>
                </a:ln>
                <a:solidFill>
                  <a:srgbClr val="212121"/>
                </a:solidFill>
                <a:effectLst/>
                <a:latin typeface="Arial Unicode MS"/>
                <a:ea typeface="inherit"/>
              </a:rPr>
              <a:t>-</a:t>
            </a:r>
            <a:r>
              <a:rPr kumimoji="0" lang="zh-TW" altLang="en-US" b="0" i="0" u="none" strike="noStrike" cap="none" normalizeH="0" baseline="0" dirty="0" smtClean="0">
                <a:ln>
                  <a:noFill/>
                </a:ln>
                <a:solidFill>
                  <a:srgbClr val="212121"/>
                </a:solidFill>
                <a:effectLst/>
                <a:latin typeface="Arial Unicode MS"/>
                <a:ea typeface="inherit"/>
              </a:rPr>
              <a:t>串</a:t>
            </a:r>
            <a:r>
              <a:rPr kumimoji="0" lang="zh-TW" altLang="zh-TW" b="0" i="0" u="none" strike="noStrike" cap="none" normalizeH="0" baseline="0" dirty="0" smtClean="0">
                <a:ln>
                  <a:noFill/>
                </a:ln>
                <a:solidFill>
                  <a:srgbClr val="212121"/>
                </a:solidFill>
                <a:effectLst/>
                <a:latin typeface="Arial Unicode MS"/>
                <a:ea typeface="inherit"/>
              </a:rPr>
              <a:t>流</a:t>
            </a:r>
            <a:r>
              <a:rPr kumimoji="0" lang="zh-TW" altLang="zh-TW" b="0" i="0" u="none" strike="noStrike" cap="none" normalizeH="0" baseline="0" dirty="0">
                <a:ln>
                  <a:noFill/>
                </a:ln>
                <a:solidFill>
                  <a:srgbClr val="212121"/>
                </a:solidFill>
                <a:effectLst/>
                <a:latin typeface="Arial Unicode MS"/>
                <a:ea typeface="inherit"/>
              </a:rPr>
              <a:t>媒體和下載服務</a:t>
            </a:r>
            <a:endParaRPr kumimoji="0" lang="en-US" altLang="zh-TW" b="0" i="0" u="none" strike="noStrike" cap="none" normalizeH="0" baseline="0" dirty="0">
              <a:ln>
                <a:noFill/>
              </a:ln>
              <a:solidFill>
                <a:srgbClr val="212121"/>
              </a:solidFill>
              <a:effectLst/>
              <a:latin typeface="Arial Unicode MS"/>
              <a:ea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b="0" i="0" u="none" strike="noStrike" cap="none" normalizeH="0" baseline="0" dirty="0">
                <a:ln>
                  <a:noFill/>
                </a:ln>
                <a:solidFill>
                  <a:srgbClr val="212121"/>
                </a:solidFill>
                <a:effectLst/>
                <a:latin typeface="Arial Unicode MS"/>
                <a:ea typeface="inherit"/>
              </a:rPr>
              <a:t>-</a:t>
            </a:r>
            <a:r>
              <a:rPr kumimoji="0" lang="zh-TW" altLang="zh-TW" b="0" i="0" u="none" strike="noStrike" cap="none" normalizeH="0" baseline="0" dirty="0">
                <a:ln>
                  <a:noFill/>
                </a:ln>
                <a:solidFill>
                  <a:srgbClr val="212121"/>
                </a:solidFill>
                <a:effectLst/>
                <a:latin typeface="Arial Unicode MS"/>
                <a:ea typeface="inherit"/>
              </a:rPr>
              <a:t>OTT：Over-the-top（互聯網）傳送</a:t>
            </a:r>
            <a:endParaRPr kumimoji="0" lang="en-US" altLang="zh-TW" b="0" i="0" u="none" strike="noStrike" cap="none" normalizeH="0" baseline="0" dirty="0">
              <a:ln>
                <a:noFill/>
              </a:ln>
              <a:solidFill>
                <a:srgbClr val="212121"/>
              </a:solidFill>
              <a:effectLst/>
              <a:latin typeface="Arial Unicode MS"/>
              <a:ea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b="0" i="0" u="none" strike="noStrike" cap="none" normalizeH="0" baseline="0" dirty="0">
                <a:ln>
                  <a:noFill/>
                </a:ln>
                <a:solidFill>
                  <a:srgbClr val="212121"/>
                </a:solidFill>
                <a:effectLst/>
                <a:latin typeface="Arial Unicode MS"/>
                <a:ea typeface="inherit"/>
              </a:rPr>
              <a:t>-</a:t>
            </a:r>
            <a:r>
              <a:rPr kumimoji="0" lang="zh-TW" altLang="zh-TW" b="0" i="0" u="none" strike="noStrike" cap="none" normalizeH="0" baseline="0" dirty="0">
                <a:ln>
                  <a:noFill/>
                </a:ln>
                <a:solidFill>
                  <a:srgbClr val="212121"/>
                </a:solidFill>
                <a:effectLst/>
                <a:latin typeface="Arial Unicode MS"/>
                <a:ea typeface="inherit"/>
              </a:rPr>
              <a:t>移動平台</a:t>
            </a:r>
            <a:r>
              <a:rPr kumimoji="0" lang="zh-TW" altLang="zh-TW" sz="900" b="0" i="0" u="none" strike="noStrike" cap="none" normalizeH="0" baseline="0" dirty="0">
                <a:ln>
                  <a:noFill/>
                </a:ln>
                <a:solidFill>
                  <a:schemeClr val="tx1"/>
                </a:solidFill>
                <a:effectLst/>
              </a:rPr>
              <a:t> </a:t>
            </a:r>
            <a:endParaRPr kumimoji="0" lang="zh-TW" altLang="zh-TW" sz="2800" b="0" i="0" u="none" strike="noStrike" cap="none" normalizeH="0" baseline="0" dirty="0">
              <a:ln>
                <a:noFill/>
              </a:ln>
              <a:solidFill>
                <a:schemeClr val="tx1"/>
              </a:solidFill>
              <a:effectLst/>
              <a:latin typeface="Arial" panose="020B0604020202020204" pitchFamily="34" charset="0"/>
            </a:endParaRPr>
          </a:p>
        </p:txBody>
      </p:sp>
      <p:sp>
        <p:nvSpPr>
          <p:cNvPr id="7" name="矩形 6">
            <a:extLst>
              <a:ext uri="{FF2B5EF4-FFF2-40B4-BE49-F238E27FC236}">
                <a16:creationId xmlns="" xmlns:a16="http://schemas.microsoft.com/office/drawing/2014/main" id="{00127B52-3263-4B19-9AFC-A47134630664}"/>
              </a:ext>
            </a:extLst>
          </p:cNvPr>
          <p:cNvSpPr/>
          <p:nvPr/>
        </p:nvSpPr>
        <p:spPr>
          <a:xfrm>
            <a:off x="2362200" y="3962400"/>
            <a:ext cx="1415772" cy="461665"/>
          </a:xfrm>
          <a:prstGeom prst="rect">
            <a:avLst/>
          </a:prstGeom>
          <a:solidFill>
            <a:srgbClr val="FFFF00"/>
          </a:solidFill>
        </p:spPr>
        <p:txBody>
          <a:bodyPr wrap="none">
            <a:spAutoFit/>
          </a:bodyPr>
          <a:lstStyle/>
          <a:p>
            <a:r>
              <a:rPr lang="zh-TW" altLang="en-US" sz="2400" dirty="0"/>
              <a:t>社交電視</a:t>
            </a:r>
          </a:p>
        </p:txBody>
      </p:sp>
      <p:sp>
        <p:nvSpPr>
          <p:cNvPr id="8" name="矩形 7">
            <a:extLst>
              <a:ext uri="{FF2B5EF4-FFF2-40B4-BE49-F238E27FC236}">
                <a16:creationId xmlns="" xmlns:a16="http://schemas.microsoft.com/office/drawing/2014/main" id="{776A99B8-BE2C-4EDB-9189-B4C6C29B31CF}"/>
              </a:ext>
            </a:extLst>
          </p:cNvPr>
          <p:cNvSpPr/>
          <p:nvPr/>
        </p:nvSpPr>
        <p:spPr>
          <a:xfrm>
            <a:off x="5385955" y="3384621"/>
            <a:ext cx="1978427" cy="461665"/>
          </a:xfrm>
          <a:prstGeom prst="rect">
            <a:avLst/>
          </a:prstGeom>
          <a:solidFill>
            <a:srgbClr val="FFFF00"/>
          </a:solidFill>
        </p:spPr>
        <p:txBody>
          <a:bodyPr wrap="none">
            <a:spAutoFit/>
          </a:bodyPr>
          <a:lstStyle/>
          <a:p>
            <a:r>
              <a:rPr lang="zh-TW" altLang="en-US" sz="2400" dirty="0"/>
              <a:t>追劇 </a:t>
            </a:r>
            <a:r>
              <a:rPr lang="en-US" altLang="zh-TW" sz="2400" dirty="0"/>
              <a:t>vs.</a:t>
            </a:r>
            <a:r>
              <a:rPr lang="zh-TW" altLang="en-US" sz="2400" dirty="0"/>
              <a:t> 直播</a:t>
            </a:r>
          </a:p>
        </p:txBody>
      </p:sp>
      <p:sp>
        <p:nvSpPr>
          <p:cNvPr id="9" name="矩形 8">
            <a:extLst>
              <a:ext uri="{FF2B5EF4-FFF2-40B4-BE49-F238E27FC236}">
                <a16:creationId xmlns="" xmlns:a16="http://schemas.microsoft.com/office/drawing/2014/main" id="{0CB94BA7-0B51-4EB7-A72B-6A2231F15EAF}"/>
              </a:ext>
            </a:extLst>
          </p:cNvPr>
          <p:cNvSpPr/>
          <p:nvPr/>
        </p:nvSpPr>
        <p:spPr>
          <a:xfrm>
            <a:off x="4875825" y="4140976"/>
            <a:ext cx="3980577" cy="461665"/>
          </a:xfrm>
          <a:prstGeom prst="rect">
            <a:avLst/>
          </a:prstGeom>
          <a:solidFill>
            <a:srgbClr val="FFFF00"/>
          </a:solidFill>
        </p:spPr>
        <p:txBody>
          <a:bodyPr wrap="none">
            <a:spAutoFit/>
          </a:bodyPr>
          <a:lstStyle/>
          <a:p>
            <a:r>
              <a:rPr lang="en-US" altLang="zh-TW" sz="2400" dirty="0"/>
              <a:t>FCC</a:t>
            </a:r>
            <a:r>
              <a:rPr lang="zh-TW" altLang="en-US" sz="2400" dirty="0"/>
              <a:t> 提出的開放機上盒方案</a:t>
            </a:r>
          </a:p>
        </p:txBody>
      </p:sp>
      <p:sp>
        <p:nvSpPr>
          <p:cNvPr id="10" name="矩形 9">
            <a:extLst>
              <a:ext uri="{FF2B5EF4-FFF2-40B4-BE49-F238E27FC236}">
                <a16:creationId xmlns="" xmlns:a16="http://schemas.microsoft.com/office/drawing/2014/main" id="{22CDC508-11AB-4B77-8B65-B4BBF4A82643}"/>
              </a:ext>
            </a:extLst>
          </p:cNvPr>
          <p:cNvSpPr/>
          <p:nvPr/>
        </p:nvSpPr>
        <p:spPr>
          <a:xfrm>
            <a:off x="4873245" y="5192020"/>
            <a:ext cx="2339102" cy="461665"/>
          </a:xfrm>
          <a:prstGeom prst="rect">
            <a:avLst/>
          </a:prstGeom>
          <a:solidFill>
            <a:srgbClr val="FFFF00"/>
          </a:solidFill>
        </p:spPr>
        <p:txBody>
          <a:bodyPr wrap="none">
            <a:spAutoFit/>
          </a:bodyPr>
          <a:lstStyle/>
          <a:p>
            <a:r>
              <a:rPr lang="zh-TW" altLang="en-US" sz="2400" dirty="0"/>
              <a:t>社交網絡的影響</a:t>
            </a:r>
          </a:p>
        </p:txBody>
      </p:sp>
      <p:sp>
        <p:nvSpPr>
          <p:cNvPr id="11" name="矩形 10">
            <a:extLst>
              <a:ext uri="{FF2B5EF4-FFF2-40B4-BE49-F238E27FC236}">
                <a16:creationId xmlns="" xmlns:a16="http://schemas.microsoft.com/office/drawing/2014/main" id="{6ADBEB2E-4CF1-4532-BA3C-FF9C911CB2CF}"/>
              </a:ext>
            </a:extLst>
          </p:cNvPr>
          <p:cNvSpPr/>
          <p:nvPr/>
        </p:nvSpPr>
        <p:spPr>
          <a:xfrm>
            <a:off x="4927120" y="6243064"/>
            <a:ext cx="3877985" cy="461665"/>
          </a:xfrm>
          <a:prstGeom prst="rect">
            <a:avLst/>
          </a:prstGeom>
          <a:solidFill>
            <a:srgbClr val="FFFF00"/>
          </a:solidFill>
        </p:spPr>
        <p:txBody>
          <a:bodyPr wrap="none">
            <a:spAutoFit/>
          </a:bodyPr>
          <a:lstStyle/>
          <a:p>
            <a:r>
              <a:rPr lang="zh-TW" altLang="en-US" sz="2400" dirty="0"/>
              <a:t>有線電視未來的前景不明朗</a:t>
            </a:r>
          </a:p>
        </p:txBody>
      </p:sp>
    </p:spTree>
    <p:extLst>
      <p:ext uri="{BB962C8B-B14F-4D97-AF65-F5344CB8AC3E}">
        <p14:creationId xmlns:p14="http://schemas.microsoft.com/office/powerpoint/2010/main" val="39787169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097280"/>
          </a:xfrm>
        </p:spPr>
        <p:txBody>
          <a:bodyPr/>
          <a:lstStyle/>
          <a:p>
            <a:r>
              <a:rPr lang="en-US" dirty="0"/>
              <a:t>Feature-Length Movies</a:t>
            </a:r>
          </a:p>
        </p:txBody>
      </p:sp>
      <p:sp>
        <p:nvSpPr>
          <p:cNvPr id="3" name="Content Placeholder 2"/>
          <p:cNvSpPr>
            <a:spLocks noGrp="1"/>
          </p:cNvSpPr>
          <p:nvPr>
            <p:ph idx="1"/>
          </p:nvPr>
        </p:nvSpPr>
        <p:spPr>
          <a:xfrm>
            <a:off x="457200" y="1051560"/>
            <a:ext cx="8229600" cy="5042428"/>
          </a:xfrm>
        </p:spPr>
        <p:txBody>
          <a:bodyPr/>
          <a:lstStyle/>
          <a:p>
            <a:r>
              <a:rPr lang="en-US" altLang="en-US" dirty="0"/>
              <a:t>Hollywood maintaining control of content creation, delivery, and revenue</a:t>
            </a:r>
          </a:p>
          <a:p>
            <a:pPr lvl="1"/>
            <a:r>
              <a:rPr lang="en-US" altLang="en-US" dirty="0"/>
              <a:t>DVDs, rental DVDs</a:t>
            </a:r>
          </a:p>
          <a:p>
            <a:pPr lvl="1"/>
            <a:r>
              <a:rPr lang="en-US" altLang="en-US" dirty="0"/>
              <a:t>Electronic Sell Through (EST) – downloading movies</a:t>
            </a:r>
          </a:p>
          <a:p>
            <a:pPr lvl="1"/>
            <a:r>
              <a:rPr lang="en-US" altLang="en-US" dirty="0"/>
              <a:t>Subscription streaming</a:t>
            </a:r>
          </a:p>
          <a:p>
            <a:pPr lvl="1"/>
            <a:r>
              <a:rPr lang="en-US" altLang="en-US" dirty="0"/>
              <a:t>Video On Demand (VOD)</a:t>
            </a:r>
          </a:p>
          <a:p>
            <a:r>
              <a:rPr lang="en-US" altLang="en-US" dirty="0"/>
              <a:t>Challenges</a:t>
            </a:r>
          </a:p>
          <a:p>
            <a:pPr lvl="1"/>
            <a:r>
              <a:rPr lang="en-US" altLang="en-US" dirty="0"/>
              <a:t>Digital formats produce less revenue than physical</a:t>
            </a:r>
          </a:p>
          <a:p>
            <a:pPr lvl="1"/>
            <a:r>
              <a:rPr lang="en-US" altLang="en-US" dirty="0"/>
              <a:t>Pressure to change release windows</a:t>
            </a:r>
          </a:p>
          <a:p>
            <a:pPr lvl="1"/>
            <a:r>
              <a:rPr lang="en-US" altLang="en-US" dirty="0"/>
              <a:t>Growing strength of online movie distributors like Netflix</a:t>
            </a:r>
          </a:p>
          <a:p>
            <a:pPr lvl="1"/>
            <a:endParaRPr lang="en-US" altLang="en-US" dirty="0"/>
          </a:p>
          <a:p>
            <a:pPr lvl="1"/>
            <a:r>
              <a:rPr lang="en-US" altLang="en-US" dirty="0"/>
              <a:t>Sites streaming or providing downloads of pirated content</a:t>
            </a:r>
          </a:p>
        </p:txBody>
      </p:sp>
      <p:sp>
        <p:nvSpPr>
          <p:cNvPr id="4" name="矩形 3">
            <a:extLst>
              <a:ext uri="{FF2B5EF4-FFF2-40B4-BE49-F238E27FC236}">
                <a16:creationId xmlns="" xmlns:a16="http://schemas.microsoft.com/office/drawing/2014/main" id="{77FE1CF9-856F-4179-8748-10051038529B}"/>
              </a:ext>
            </a:extLst>
          </p:cNvPr>
          <p:cNvSpPr/>
          <p:nvPr/>
        </p:nvSpPr>
        <p:spPr>
          <a:xfrm>
            <a:off x="4953000" y="528935"/>
            <a:ext cx="2031325" cy="461665"/>
          </a:xfrm>
          <a:prstGeom prst="rect">
            <a:avLst/>
          </a:prstGeom>
          <a:solidFill>
            <a:srgbClr val="FFFF00"/>
          </a:solidFill>
        </p:spPr>
        <p:txBody>
          <a:bodyPr wrap="none">
            <a:spAutoFit/>
          </a:bodyPr>
          <a:lstStyle/>
          <a:p>
            <a:r>
              <a:rPr lang="zh-TW" altLang="en-US" sz="2400" dirty="0"/>
              <a:t>特徵長度電影</a:t>
            </a:r>
          </a:p>
        </p:txBody>
      </p:sp>
      <p:sp>
        <p:nvSpPr>
          <p:cNvPr id="6" name="矩形 5">
            <a:extLst>
              <a:ext uri="{FF2B5EF4-FFF2-40B4-BE49-F238E27FC236}">
                <a16:creationId xmlns="" xmlns:a16="http://schemas.microsoft.com/office/drawing/2014/main" id="{2059F35A-5D21-4B5E-AAC0-3A62BEE5E5C9}"/>
              </a:ext>
            </a:extLst>
          </p:cNvPr>
          <p:cNvSpPr/>
          <p:nvPr/>
        </p:nvSpPr>
        <p:spPr>
          <a:xfrm>
            <a:off x="4137630" y="1543217"/>
            <a:ext cx="4570482" cy="369332"/>
          </a:xfrm>
          <a:prstGeom prst="rect">
            <a:avLst/>
          </a:prstGeom>
          <a:solidFill>
            <a:srgbClr val="FFFF00"/>
          </a:solidFill>
        </p:spPr>
        <p:txBody>
          <a:bodyPr wrap="none">
            <a:spAutoFit/>
          </a:bodyPr>
          <a:lstStyle/>
          <a:p>
            <a:r>
              <a:rPr lang="zh-TW" altLang="en-US" dirty="0"/>
              <a:t>好萊塢維持對內容創作，交付和收入的控制</a:t>
            </a:r>
          </a:p>
        </p:txBody>
      </p:sp>
      <p:sp>
        <p:nvSpPr>
          <p:cNvPr id="7" name="矩形 6">
            <a:extLst>
              <a:ext uri="{FF2B5EF4-FFF2-40B4-BE49-F238E27FC236}">
                <a16:creationId xmlns="" xmlns:a16="http://schemas.microsoft.com/office/drawing/2014/main" id="{E3A8FBD7-B5E3-46ED-AE1C-1AF371F8F15D}"/>
              </a:ext>
            </a:extLst>
          </p:cNvPr>
          <p:cNvSpPr/>
          <p:nvPr/>
        </p:nvSpPr>
        <p:spPr>
          <a:xfrm>
            <a:off x="3482211" y="1943029"/>
            <a:ext cx="1851789" cy="369332"/>
          </a:xfrm>
          <a:prstGeom prst="rect">
            <a:avLst/>
          </a:prstGeom>
          <a:solidFill>
            <a:srgbClr val="FFFF00"/>
          </a:solidFill>
        </p:spPr>
        <p:txBody>
          <a:bodyPr wrap="none">
            <a:spAutoFit/>
          </a:bodyPr>
          <a:lstStyle/>
          <a:p>
            <a:r>
              <a:rPr lang="en-US" altLang="zh-TW" dirty="0"/>
              <a:t>DVD</a:t>
            </a:r>
            <a:r>
              <a:rPr lang="zh-TW" altLang="en-US" dirty="0"/>
              <a:t>，出租</a:t>
            </a:r>
            <a:r>
              <a:rPr lang="en-US" altLang="zh-TW" dirty="0"/>
              <a:t>DVD</a:t>
            </a:r>
          </a:p>
        </p:txBody>
      </p:sp>
      <p:sp>
        <p:nvSpPr>
          <p:cNvPr id="8" name="矩形 7">
            <a:extLst>
              <a:ext uri="{FF2B5EF4-FFF2-40B4-BE49-F238E27FC236}">
                <a16:creationId xmlns="" xmlns:a16="http://schemas.microsoft.com/office/drawing/2014/main" id="{750BE757-ACFC-4271-8BF4-AE043D5B9236}"/>
              </a:ext>
            </a:extLst>
          </p:cNvPr>
          <p:cNvSpPr/>
          <p:nvPr/>
        </p:nvSpPr>
        <p:spPr>
          <a:xfrm>
            <a:off x="5968662" y="1988526"/>
            <a:ext cx="3147015" cy="369332"/>
          </a:xfrm>
          <a:prstGeom prst="rect">
            <a:avLst/>
          </a:prstGeom>
          <a:solidFill>
            <a:srgbClr val="FFFF00"/>
          </a:solidFill>
        </p:spPr>
        <p:txBody>
          <a:bodyPr wrap="none">
            <a:spAutoFit/>
          </a:bodyPr>
          <a:lstStyle/>
          <a:p>
            <a:r>
              <a:rPr lang="zh-TW" altLang="en-US" dirty="0"/>
              <a:t>電子銷售（</a:t>
            </a:r>
            <a:r>
              <a:rPr lang="en-US" altLang="zh-TW" dirty="0"/>
              <a:t>EST</a:t>
            </a:r>
            <a:r>
              <a:rPr lang="zh-TW" altLang="en-US" dirty="0"/>
              <a:t>） </a:t>
            </a:r>
            <a:r>
              <a:rPr lang="en-US" altLang="zh-TW" dirty="0"/>
              <a:t>- </a:t>
            </a:r>
            <a:r>
              <a:rPr lang="zh-TW" altLang="en-US" dirty="0"/>
              <a:t>下載電影</a:t>
            </a:r>
          </a:p>
        </p:txBody>
      </p:sp>
      <p:sp>
        <p:nvSpPr>
          <p:cNvPr id="9" name="矩形 8">
            <a:extLst>
              <a:ext uri="{FF2B5EF4-FFF2-40B4-BE49-F238E27FC236}">
                <a16:creationId xmlns="" xmlns:a16="http://schemas.microsoft.com/office/drawing/2014/main" id="{1EC00194-A129-4087-8B4E-3A4535D9586F}"/>
              </a:ext>
            </a:extLst>
          </p:cNvPr>
          <p:cNvSpPr/>
          <p:nvPr/>
        </p:nvSpPr>
        <p:spPr>
          <a:xfrm>
            <a:off x="3886200" y="2678668"/>
            <a:ext cx="877163" cy="369332"/>
          </a:xfrm>
          <a:prstGeom prst="rect">
            <a:avLst/>
          </a:prstGeom>
          <a:solidFill>
            <a:srgbClr val="FFFF00"/>
          </a:solidFill>
        </p:spPr>
        <p:txBody>
          <a:bodyPr wrap="none">
            <a:spAutoFit/>
          </a:bodyPr>
          <a:lstStyle/>
          <a:p>
            <a:r>
              <a:rPr lang="zh-TW" altLang="en-US" dirty="0"/>
              <a:t>訂閱流</a:t>
            </a:r>
          </a:p>
        </p:txBody>
      </p:sp>
      <p:sp>
        <p:nvSpPr>
          <p:cNvPr id="10" name="矩形 9">
            <a:extLst>
              <a:ext uri="{FF2B5EF4-FFF2-40B4-BE49-F238E27FC236}">
                <a16:creationId xmlns="" xmlns:a16="http://schemas.microsoft.com/office/drawing/2014/main" id="{B321B07D-BFF3-40CE-89DA-1B19C3DA57BA}"/>
              </a:ext>
            </a:extLst>
          </p:cNvPr>
          <p:cNvSpPr/>
          <p:nvPr/>
        </p:nvSpPr>
        <p:spPr>
          <a:xfrm>
            <a:off x="4191000" y="3124200"/>
            <a:ext cx="2133918" cy="369332"/>
          </a:xfrm>
          <a:prstGeom prst="rect">
            <a:avLst/>
          </a:prstGeom>
          <a:solidFill>
            <a:srgbClr val="FFFF00"/>
          </a:solidFill>
        </p:spPr>
        <p:txBody>
          <a:bodyPr wrap="none">
            <a:spAutoFit/>
          </a:bodyPr>
          <a:lstStyle/>
          <a:p>
            <a:r>
              <a:rPr lang="zh-TW" altLang="en-US" dirty="0"/>
              <a:t>影片點播（</a:t>
            </a:r>
            <a:r>
              <a:rPr lang="en-US" altLang="zh-TW" dirty="0"/>
              <a:t>VOD</a:t>
            </a:r>
            <a:r>
              <a:rPr lang="zh-TW" altLang="en-US" dirty="0"/>
              <a:t>） </a:t>
            </a:r>
          </a:p>
        </p:txBody>
      </p:sp>
      <p:sp>
        <p:nvSpPr>
          <p:cNvPr id="11" name="矩形 10">
            <a:extLst>
              <a:ext uri="{FF2B5EF4-FFF2-40B4-BE49-F238E27FC236}">
                <a16:creationId xmlns="" xmlns:a16="http://schemas.microsoft.com/office/drawing/2014/main" id="{FDDE98DC-1819-4F18-96F0-2806DE3508D6}"/>
              </a:ext>
            </a:extLst>
          </p:cNvPr>
          <p:cNvSpPr/>
          <p:nvPr/>
        </p:nvSpPr>
        <p:spPr>
          <a:xfrm>
            <a:off x="2590800" y="3607410"/>
            <a:ext cx="697627" cy="400110"/>
          </a:xfrm>
          <a:prstGeom prst="rect">
            <a:avLst/>
          </a:prstGeom>
          <a:solidFill>
            <a:srgbClr val="FFFF00"/>
          </a:solidFill>
        </p:spPr>
        <p:txBody>
          <a:bodyPr wrap="none">
            <a:spAutoFit/>
          </a:bodyPr>
          <a:lstStyle/>
          <a:p>
            <a:r>
              <a:rPr lang="zh-TW" altLang="en-US" sz="2000" dirty="0"/>
              <a:t>挑戰</a:t>
            </a:r>
          </a:p>
        </p:txBody>
      </p:sp>
      <p:sp>
        <p:nvSpPr>
          <p:cNvPr id="13" name="矩形 12">
            <a:extLst>
              <a:ext uri="{FF2B5EF4-FFF2-40B4-BE49-F238E27FC236}">
                <a16:creationId xmlns="" xmlns:a16="http://schemas.microsoft.com/office/drawing/2014/main" id="{92AC97E1-18A7-440F-9AED-47586EFE57E3}"/>
              </a:ext>
            </a:extLst>
          </p:cNvPr>
          <p:cNvSpPr/>
          <p:nvPr/>
        </p:nvSpPr>
        <p:spPr>
          <a:xfrm>
            <a:off x="1177180" y="5965963"/>
            <a:ext cx="3845925" cy="400110"/>
          </a:xfrm>
          <a:prstGeom prst="rect">
            <a:avLst/>
          </a:prstGeom>
          <a:solidFill>
            <a:srgbClr val="FFFF00"/>
          </a:solidFill>
        </p:spPr>
        <p:txBody>
          <a:bodyPr wrap="none">
            <a:spAutoFit/>
          </a:bodyPr>
          <a:lstStyle/>
          <a:p>
            <a:r>
              <a:rPr lang="zh-TW" altLang="en-US" sz="2000" dirty="0"/>
              <a:t>網站流媒體或提供下載盜版內容 </a:t>
            </a:r>
          </a:p>
        </p:txBody>
      </p:sp>
      <p:sp>
        <p:nvSpPr>
          <p:cNvPr id="14" name="矩形 13">
            <a:extLst>
              <a:ext uri="{FF2B5EF4-FFF2-40B4-BE49-F238E27FC236}">
                <a16:creationId xmlns="" xmlns:a16="http://schemas.microsoft.com/office/drawing/2014/main" id="{C08BF087-4EDC-4440-9C0C-E702AE39807A}"/>
              </a:ext>
            </a:extLst>
          </p:cNvPr>
          <p:cNvSpPr/>
          <p:nvPr/>
        </p:nvSpPr>
        <p:spPr>
          <a:xfrm>
            <a:off x="5410200" y="4483627"/>
            <a:ext cx="2965877" cy="400110"/>
          </a:xfrm>
          <a:prstGeom prst="rect">
            <a:avLst/>
          </a:prstGeom>
          <a:solidFill>
            <a:srgbClr val="FFFF00"/>
          </a:solidFill>
        </p:spPr>
        <p:txBody>
          <a:bodyPr wrap="none">
            <a:spAutoFit/>
          </a:bodyPr>
          <a:lstStyle/>
          <a:p>
            <a:r>
              <a:rPr lang="zh-TW" altLang="en-US" sz="2000" dirty="0">
                <a:solidFill>
                  <a:srgbClr val="FF0000"/>
                </a:solidFill>
              </a:rPr>
              <a:t>發佈</a:t>
            </a:r>
            <a:r>
              <a:rPr lang="en-US" altLang="zh-TW" sz="2000" dirty="0">
                <a:solidFill>
                  <a:srgbClr val="FF0000"/>
                </a:solidFill>
              </a:rPr>
              <a:t>windows</a:t>
            </a:r>
            <a:r>
              <a:rPr lang="zh-TW" altLang="en-US" sz="2000" dirty="0"/>
              <a:t>改變的壓力</a:t>
            </a:r>
          </a:p>
        </p:txBody>
      </p:sp>
      <p:sp>
        <p:nvSpPr>
          <p:cNvPr id="15" name="矩形 14">
            <a:extLst>
              <a:ext uri="{FF2B5EF4-FFF2-40B4-BE49-F238E27FC236}">
                <a16:creationId xmlns="" xmlns:a16="http://schemas.microsoft.com/office/drawing/2014/main" id="{BC15FE25-3250-40A2-808E-18877A77F07E}"/>
              </a:ext>
            </a:extLst>
          </p:cNvPr>
          <p:cNvSpPr/>
          <p:nvPr/>
        </p:nvSpPr>
        <p:spPr>
          <a:xfrm>
            <a:off x="1177180" y="5230172"/>
            <a:ext cx="4745210" cy="400110"/>
          </a:xfrm>
          <a:prstGeom prst="rect">
            <a:avLst/>
          </a:prstGeom>
          <a:solidFill>
            <a:srgbClr val="FFFF00"/>
          </a:solidFill>
        </p:spPr>
        <p:txBody>
          <a:bodyPr wrap="none">
            <a:spAutoFit/>
          </a:bodyPr>
          <a:lstStyle/>
          <a:p>
            <a:r>
              <a:rPr lang="en-US" altLang="zh-TW" sz="2000" dirty="0"/>
              <a:t>Netflix</a:t>
            </a:r>
            <a:r>
              <a:rPr lang="zh-TW" altLang="en-US" sz="2000" dirty="0"/>
              <a:t>等在線電影發行商的實力不斷增強</a:t>
            </a:r>
          </a:p>
        </p:txBody>
      </p:sp>
      <p:sp>
        <p:nvSpPr>
          <p:cNvPr id="16" name="矩形 15">
            <a:extLst>
              <a:ext uri="{FF2B5EF4-FFF2-40B4-BE49-F238E27FC236}">
                <a16:creationId xmlns="" xmlns:a16="http://schemas.microsoft.com/office/drawing/2014/main" id="{9738A14E-3EDD-4ABE-BDF2-AC4F60AE9DA9}"/>
              </a:ext>
            </a:extLst>
          </p:cNvPr>
          <p:cNvSpPr/>
          <p:nvPr/>
        </p:nvSpPr>
        <p:spPr>
          <a:xfrm>
            <a:off x="4739118" y="3748063"/>
            <a:ext cx="4031873" cy="400110"/>
          </a:xfrm>
          <a:prstGeom prst="rect">
            <a:avLst/>
          </a:prstGeom>
          <a:solidFill>
            <a:srgbClr val="FFFF00"/>
          </a:solidFill>
        </p:spPr>
        <p:txBody>
          <a:bodyPr wrap="none">
            <a:spAutoFit/>
          </a:bodyPr>
          <a:lstStyle/>
          <a:p>
            <a:r>
              <a:rPr lang="zh-TW" altLang="en-US" sz="2000" dirty="0" smtClean="0"/>
              <a:t>數位格式</a:t>
            </a:r>
            <a:r>
              <a:rPr lang="zh-TW" altLang="en-US" sz="2000" dirty="0"/>
              <a:t>產生的收入</a:t>
            </a:r>
            <a:r>
              <a:rPr lang="zh-TW" altLang="en-US" sz="2000" dirty="0" smtClean="0"/>
              <a:t>低於實體收入</a:t>
            </a:r>
            <a:endParaRPr lang="zh-TW" altLang="en-US" sz="2000" dirty="0"/>
          </a:p>
        </p:txBody>
      </p:sp>
    </p:spTree>
    <p:extLst>
      <p:ext uri="{BB962C8B-B14F-4D97-AF65-F5344CB8AC3E}">
        <p14:creationId xmlns:p14="http://schemas.microsoft.com/office/powerpoint/2010/main" val="16949015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10.17: Major Online Movie Distributors</a:t>
            </a:r>
          </a:p>
        </p:txBody>
      </p:sp>
      <p:sp>
        <p:nvSpPr>
          <p:cNvPr id="4" name="Text Placeholder 3"/>
          <p:cNvSpPr>
            <a:spLocks noGrp="1"/>
          </p:cNvSpPr>
          <p:nvPr>
            <p:ph type="body" sz="quarter" idx="13"/>
          </p:nvPr>
        </p:nvSpPr>
        <p:spPr/>
        <p:txBody>
          <a:bodyPr/>
          <a:lstStyle/>
          <a:p>
            <a:endParaRPr lang="en-US" dirty="0"/>
          </a:p>
        </p:txBody>
      </p:sp>
      <p:pic>
        <p:nvPicPr>
          <p:cNvPr id="8" name="Picture 7" descr="Figure 1.17 illustrates the relative sizes of the major online movie distributors in a pie chart."/>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057400" y="1742478"/>
            <a:ext cx="4854956" cy="3178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
            <a:extLst>
              <a:ext uri="{FF2B5EF4-FFF2-40B4-BE49-F238E27FC236}">
                <a16:creationId xmlns="" xmlns:a16="http://schemas.microsoft.com/office/drawing/2014/main" id="{FF40064B-7610-42CE-8794-D11FB1C90BD5}"/>
              </a:ext>
            </a:extLst>
          </p:cNvPr>
          <p:cNvSpPr>
            <a:spLocks noChangeArrowheads="1"/>
          </p:cNvSpPr>
          <p:nvPr/>
        </p:nvSpPr>
        <p:spPr bwMode="auto">
          <a:xfrm>
            <a:off x="2819400" y="898358"/>
            <a:ext cx="2895600" cy="369332"/>
          </a:xfrm>
          <a:prstGeom prst="rect">
            <a:avLst/>
          </a:prstGeom>
          <a:solidFill>
            <a:srgbClr val="FFFF00"/>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0" i="0" u="none" strike="noStrike" cap="none" normalizeH="0" baseline="0" dirty="0">
                <a:ln>
                  <a:noFill/>
                </a:ln>
                <a:solidFill>
                  <a:srgbClr val="212121"/>
                </a:solidFill>
                <a:effectLst/>
                <a:latin typeface="+mn-ea"/>
              </a:rPr>
              <a:t>主要在線電影發行商</a:t>
            </a:r>
            <a:r>
              <a:rPr kumimoji="0" lang="zh-TW" altLang="zh-TW" sz="2400" b="0" i="0" u="none" strike="noStrike" cap="none" normalizeH="0" baseline="0" dirty="0">
                <a:ln>
                  <a:noFill/>
                </a:ln>
                <a:solidFill>
                  <a:schemeClr val="tx1"/>
                </a:solidFill>
                <a:effectLst/>
                <a:latin typeface="+mn-ea"/>
              </a:rPr>
              <a:t> </a:t>
            </a:r>
          </a:p>
        </p:txBody>
      </p:sp>
      <p:sp>
        <p:nvSpPr>
          <p:cNvPr id="6" name="Rectangle 1">
            <a:extLst>
              <a:ext uri="{FF2B5EF4-FFF2-40B4-BE49-F238E27FC236}">
                <a16:creationId xmlns="" xmlns:a16="http://schemas.microsoft.com/office/drawing/2014/main" id="{4A845536-605A-489F-AE0C-BF217B2936BD}"/>
              </a:ext>
            </a:extLst>
          </p:cNvPr>
          <p:cNvSpPr>
            <a:spLocks noChangeArrowheads="1"/>
          </p:cNvSpPr>
          <p:nvPr/>
        </p:nvSpPr>
        <p:spPr bwMode="auto">
          <a:xfrm>
            <a:off x="5018809" y="1714768"/>
            <a:ext cx="696191" cy="369332"/>
          </a:xfrm>
          <a:prstGeom prst="rect">
            <a:avLst/>
          </a:prstGeom>
          <a:solidFill>
            <a:srgbClr val="FFFF00"/>
          </a:solidFill>
          <a:ln>
            <a:noFill/>
          </a:ln>
          <a:effec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400" b="0" i="0" u="none" strike="noStrike" cap="none" normalizeH="0" baseline="0" dirty="0">
                <a:ln>
                  <a:noFill/>
                </a:ln>
                <a:solidFill>
                  <a:schemeClr val="tx1"/>
                </a:solidFill>
                <a:effectLst/>
                <a:latin typeface="+mn-ea"/>
              </a:rPr>
              <a:t>葫蘆</a:t>
            </a:r>
            <a:r>
              <a:rPr kumimoji="0" lang="zh-TW" altLang="zh-TW" sz="2400" b="0" i="0" u="none" strike="noStrike" cap="none" normalizeH="0" baseline="0" dirty="0">
                <a:ln>
                  <a:noFill/>
                </a:ln>
                <a:solidFill>
                  <a:schemeClr val="tx1"/>
                </a:solidFill>
                <a:effectLst/>
                <a:latin typeface="+mn-ea"/>
              </a:rPr>
              <a:t> </a:t>
            </a:r>
          </a:p>
        </p:txBody>
      </p:sp>
      <p:sp>
        <p:nvSpPr>
          <p:cNvPr id="7" name="Rectangle 1">
            <a:extLst>
              <a:ext uri="{FF2B5EF4-FFF2-40B4-BE49-F238E27FC236}">
                <a16:creationId xmlns="" xmlns:a16="http://schemas.microsoft.com/office/drawing/2014/main" id="{FA0B5908-BC3F-4B83-8E4D-F1A9D8C520F8}"/>
              </a:ext>
            </a:extLst>
          </p:cNvPr>
          <p:cNvSpPr>
            <a:spLocks noChangeArrowheads="1"/>
          </p:cNvSpPr>
          <p:nvPr/>
        </p:nvSpPr>
        <p:spPr bwMode="auto">
          <a:xfrm>
            <a:off x="6738504" y="1742478"/>
            <a:ext cx="696191" cy="369332"/>
          </a:xfrm>
          <a:prstGeom prst="rect">
            <a:avLst/>
          </a:prstGeom>
          <a:solidFill>
            <a:srgbClr val="FFFF00"/>
          </a:solidFill>
          <a:ln>
            <a:noFill/>
          </a:ln>
          <a:effec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400" b="0" i="0" u="none" strike="noStrike" cap="none" normalizeH="0" baseline="0" dirty="0">
                <a:ln>
                  <a:noFill/>
                </a:ln>
                <a:solidFill>
                  <a:schemeClr val="tx1"/>
                </a:solidFill>
                <a:effectLst/>
                <a:latin typeface="+mn-ea"/>
              </a:rPr>
              <a:t>蘋果</a:t>
            </a:r>
            <a:r>
              <a:rPr kumimoji="0" lang="zh-TW" altLang="zh-TW" sz="2400" b="0" i="0" u="none" strike="noStrike" cap="none" normalizeH="0" baseline="0" dirty="0">
                <a:ln>
                  <a:noFill/>
                </a:ln>
                <a:solidFill>
                  <a:schemeClr val="tx1"/>
                </a:solidFill>
                <a:effectLst/>
                <a:latin typeface="+mn-ea"/>
              </a:rPr>
              <a:t> </a:t>
            </a:r>
          </a:p>
        </p:txBody>
      </p:sp>
      <p:sp>
        <p:nvSpPr>
          <p:cNvPr id="9" name="Rectangle 1">
            <a:extLst>
              <a:ext uri="{FF2B5EF4-FFF2-40B4-BE49-F238E27FC236}">
                <a16:creationId xmlns="" xmlns:a16="http://schemas.microsoft.com/office/drawing/2014/main" id="{EA30D849-C0B9-483A-B6D3-B7D3705F8AB4}"/>
              </a:ext>
            </a:extLst>
          </p:cNvPr>
          <p:cNvSpPr>
            <a:spLocks noChangeArrowheads="1"/>
          </p:cNvSpPr>
          <p:nvPr/>
        </p:nvSpPr>
        <p:spPr bwMode="auto">
          <a:xfrm>
            <a:off x="3509530" y="1543957"/>
            <a:ext cx="696191" cy="369332"/>
          </a:xfrm>
          <a:prstGeom prst="rect">
            <a:avLst/>
          </a:prstGeom>
          <a:solidFill>
            <a:srgbClr val="FFFF00"/>
          </a:solidFill>
          <a:ln>
            <a:noFill/>
          </a:ln>
          <a:effec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400" b="0" i="0" u="none" strike="noStrike" cap="none" normalizeH="0" baseline="0" dirty="0">
                <a:ln>
                  <a:noFill/>
                </a:ln>
                <a:solidFill>
                  <a:schemeClr val="tx1"/>
                </a:solidFill>
                <a:effectLst/>
                <a:latin typeface="+mn-ea"/>
              </a:rPr>
              <a:t>其他</a:t>
            </a:r>
            <a:r>
              <a:rPr kumimoji="0" lang="zh-TW" altLang="zh-TW" sz="2400" b="0" i="0" u="none" strike="noStrike" cap="none" normalizeH="0" baseline="0" dirty="0">
                <a:ln>
                  <a:noFill/>
                </a:ln>
                <a:solidFill>
                  <a:schemeClr val="tx1"/>
                </a:solidFill>
                <a:effectLst/>
                <a:latin typeface="+mn-ea"/>
              </a:rPr>
              <a:t> </a:t>
            </a:r>
          </a:p>
        </p:txBody>
      </p:sp>
      <p:sp>
        <p:nvSpPr>
          <p:cNvPr id="10" name="Rectangle 1">
            <a:extLst>
              <a:ext uri="{FF2B5EF4-FFF2-40B4-BE49-F238E27FC236}">
                <a16:creationId xmlns="" xmlns:a16="http://schemas.microsoft.com/office/drawing/2014/main" id="{391C6481-CCC2-4DFB-A26D-D5269A69A388}"/>
              </a:ext>
            </a:extLst>
          </p:cNvPr>
          <p:cNvSpPr>
            <a:spLocks noChangeArrowheads="1"/>
          </p:cNvSpPr>
          <p:nvPr/>
        </p:nvSpPr>
        <p:spPr bwMode="auto">
          <a:xfrm>
            <a:off x="1452997" y="1955035"/>
            <a:ext cx="1905000" cy="369332"/>
          </a:xfrm>
          <a:prstGeom prst="rect">
            <a:avLst/>
          </a:prstGeom>
          <a:solidFill>
            <a:srgbClr val="FFFF00"/>
          </a:solidFill>
          <a:ln>
            <a:noFill/>
          </a:ln>
          <a:effectLst/>
        </p:spPr>
        <p:txBody>
          <a:bodyPr vert="horz" wrap="square" lIns="0" tIns="0" rIns="0" bIns="0" numCol="1" anchor="ctr" anchorCtr="0" compatLnSpc="1">
            <a:prstTxWarp prst="textNoShape">
              <a:avLst/>
            </a:prstTxWarp>
            <a:spAutoFit/>
          </a:bodyPr>
          <a:lstStyle/>
          <a:p>
            <a:pPr lvl="0" algn="ctr" eaLnBrk="0" fontAlgn="base" hangingPunct="0">
              <a:spcBef>
                <a:spcPct val="0"/>
              </a:spcBef>
              <a:spcAft>
                <a:spcPct val="0"/>
              </a:spcAft>
            </a:pPr>
            <a:r>
              <a:rPr lang="zh-TW" altLang="en-US" sz="2400" dirty="0">
                <a:latin typeface="+mn-ea"/>
              </a:rPr>
              <a:t>亞馬遜影片</a:t>
            </a:r>
            <a:endParaRPr kumimoji="0" lang="zh-TW" altLang="zh-TW" sz="2400" b="0" i="0" u="none" strike="noStrike" cap="none" normalizeH="0" baseline="0" dirty="0">
              <a:ln>
                <a:noFill/>
              </a:ln>
              <a:solidFill>
                <a:schemeClr val="tx1"/>
              </a:solidFill>
              <a:effectLst/>
              <a:latin typeface="+mn-ea"/>
            </a:endParaRPr>
          </a:p>
        </p:txBody>
      </p:sp>
      <p:sp>
        <p:nvSpPr>
          <p:cNvPr id="11" name="Rectangle 1">
            <a:extLst>
              <a:ext uri="{FF2B5EF4-FFF2-40B4-BE49-F238E27FC236}">
                <a16:creationId xmlns="" xmlns:a16="http://schemas.microsoft.com/office/drawing/2014/main" id="{A52A5420-6B7A-469C-B86A-FCE03775B3B7}"/>
              </a:ext>
            </a:extLst>
          </p:cNvPr>
          <p:cNvSpPr>
            <a:spLocks noChangeArrowheads="1"/>
          </p:cNvSpPr>
          <p:nvPr/>
        </p:nvSpPr>
        <p:spPr bwMode="auto">
          <a:xfrm>
            <a:off x="1452997" y="2589466"/>
            <a:ext cx="1905000" cy="369332"/>
          </a:xfrm>
          <a:prstGeom prst="rect">
            <a:avLst/>
          </a:prstGeom>
          <a:solidFill>
            <a:srgbClr val="FFFF00"/>
          </a:solidFill>
          <a:ln>
            <a:noFill/>
          </a:ln>
          <a:effectLst/>
        </p:spPr>
        <p:txBody>
          <a:bodyPr vert="horz" wrap="square" lIns="0" tIns="0" rIns="0" bIns="0" numCol="1" anchor="ctr" anchorCtr="0" compatLnSpc="1">
            <a:prstTxWarp prst="textNoShape">
              <a:avLst/>
            </a:prstTxWarp>
            <a:spAutoFit/>
          </a:bodyPr>
          <a:lstStyle/>
          <a:p>
            <a:pPr lvl="0" algn="ctr" eaLnBrk="0" fontAlgn="base" hangingPunct="0">
              <a:spcBef>
                <a:spcPct val="0"/>
              </a:spcBef>
              <a:spcAft>
                <a:spcPct val="0"/>
              </a:spcAft>
            </a:pPr>
            <a:r>
              <a:rPr kumimoji="0" lang="en-US" altLang="zh-TW" sz="2400" b="0" i="0" u="none" strike="noStrike" cap="none" normalizeH="0" baseline="0" dirty="0">
                <a:ln>
                  <a:noFill/>
                </a:ln>
                <a:solidFill>
                  <a:schemeClr val="tx1"/>
                </a:solidFill>
                <a:effectLst/>
                <a:latin typeface="+mn-ea"/>
              </a:rPr>
              <a:t>Vudu(</a:t>
            </a:r>
            <a:r>
              <a:rPr lang="zh-TW" altLang="en-US" sz="2400" dirty="0">
                <a:latin typeface="+mn-ea"/>
              </a:rPr>
              <a:t>沃爾瑪</a:t>
            </a:r>
            <a:r>
              <a:rPr lang="en-US" altLang="zh-TW" sz="2400" dirty="0">
                <a:latin typeface="+mn-ea"/>
              </a:rPr>
              <a:t>)</a:t>
            </a:r>
            <a:endParaRPr kumimoji="0" lang="zh-TW" altLang="zh-TW" sz="2400" b="0" i="0" u="none" strike="noStrike" cap="none" normalizeH="0" baseline="0" dirty="0">
              <a:ln>
                <a:noFill/>
              </a:ln>
              <a:solidFill>
                <a:schemeClr val="tx1"/>
              </a:solidFill>
              <a:effectLst/>
              <a:latin typeface="+mn-ea"/>
            </a:endParaRPr>
          </a:p>
        </p:txBody>
      </p:sp>
      <p:sp>
        <p:nvSpPr>
          <p:cNvPr id="13" name="Rectangle 1">
            <a:extLst>
              <a:ext uri="{FF2B5EF4-FFF2-40B4-BE49-F238E27FC236}">
                <a16:creationId xmlns="" xmlns:a16="http://schemas.microsoft.com/office/drawing/2014/main" id="{031672AB-6B71-4807-AEBD-7EE4F29F36D8}"/>
              </a:ext>
            </a:extLst>
          </p:cNvPr>
          <p:cNvSpPr>
            <a:spLocks noChangeArrowheads="1"/>
          </p:cNvSpPr>
          <p:nvPr/>
        </p:nvSpPr>
        <p:spPr bwMode="auto">
          <a:xfrm>
            <a:off x="1883548" y="4367084"/>
            <a:ext cx="696191" cy="369332"/>
          </a:xfrm>
          <a:prstGeom prst="rect">
            <a:avLst/>
          </a:prstGeom>
          <a:solidFill>
            <a:srgbClr val="FFFF00"/>
          </a:solidFill>
          <a:ln>
            <a:noFill/>
          </a:ln>
          <a:effec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zh-TW" altLang="en-US" sz="2400" dirty="0">
                <a:latin typeface="+mn-ea"/>
              </a:rPr>
              <a:t>網飛</a:t>
            </a:r>
            <a:r>
              <a:rPr kumimoji="0" lang="zh-TW" altLang="zh-TW" sz="2400" b="0" i="0" u="none" strike="noStrike" cap="none" normalizeH="0" baseline="0" dirty="0">
                <a:ln>
                  <a:noFill/>
                </a:ln>
                <a:solidFill>
                  <a:schemeClr val="tx1"/>
                </a:solidFill>
                <a:effectLst/>
                <a:latin typeface="+mn-ea"/>
              </a:rPr>
              <a:t> </a:t>
            </a:r>
          </a:p>
        </p:txBody>
      </p:sp>
    </p:spTree>
    <p:extLst>
      <p:ext uri="{BB962C8B-B14F-4D97-AF65-F5344CB8AC3E}">
        <p14:creationId xmlns:p14="http://schemas.microsoft.com/office/powerpoint/2010/main" val="42584345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 on Technology: </a:t>
            </a:r>
            <a:r>
              <a:rPr lang="en-US" altLang="en-US" dirty="0"/>
              <a:t>Hollywood and the Internet: Let’s Cut a Deal</a:t>
            </a:r>
            <a:endParaRPr lang="en-US" dirty="0"/>
          </a:p>
        </p:txBody>
      </p:sp>
      <p:sp>
        <p:nvSpPr>
          <p:cNvPr id="3" name="Content Placeholder 2"/>
          <p:cNvSpPr>
            <a:spLocks noGrp="1"/>
          </p:cNvSpPr>
          <p:nvPr>
            <p:ph idx="1"/>
          </p:nvPr>
        </p:nvSpPr>
        <p:spPr/>
        <p:txBody>
          <a:bodyPr/>
          <a:lstStyle/>
          <a:p>
            <a:r>
              <a:rPr lang="en-US" dirty="0"/>
              <a:t>Class Discussion</a:t>
            </a:r>
          </a:p>
          <a:p>
            <a:pPr lvl="1"/>
            <a:r>
              <a:rPr lang="en-US" altLang="en-US" dirty="0"/>
              <a:t>What challenges has the Internet posed to traditional Hollywood movie distribution? What is the biggest challenge?</a:t>
            </a:r>
          </a:p>
          <a:p>
            <a:pPr lvl="1"/>
            <a:r>
              <a:rPr lang="en-US" altLang="en-US" dirty="0"/>
              <a:t>Can Internet distribution work with the </a:t>
            </a:r>
            <a:r>
              <a:rPr lang="ja-JP" altLang="en-US" dirty="0"/>
              <a:t>“</a:t>
            </a:r>
            <a:r>
              <a:rPr lang="en-US" altLang="ja-JP" dirty="0"/>
              <a:t>release window</a:t>
            </a:r>
            <a:r>
              <a:rPr lang="ja-JP" altLang="en-US" dirty="0"/>
              <a:t>”</a:t>
            </a:r>
            <a:r>
              <a:rPr lang="en-US" altLang="ja-JP" dirty="0"/>
              <a:t> strategy?</a:t>
            </a:r>
          </a:p>
          <a:p>
            <a:pPr lvl="1"/>
            <a:r>
              <a:rPr lang="en-US" altLang="en-US" dirty="0"/>
              <a:t>Do you think Hollywood is doing a better job of protecting its content than the music industry?</a:t>
            </a:r>
          </a:p>
          <a:p>
            <a:pPr lvl="1"/>
            <a:r>
              <a:rPr lang="en-US" altLang="en-US" dirty="0"/>
              <a:t>What is the most realistic and profitable path forward for the Hollywood film industry?</a:t>
            </a:r>
          </a:p>
        </p:txBody>
      </p:sp>
      <p:sp>
        <p:nvSpPr>
          <p:cNvPr id="4" name="Rectangle 1">
            <a:extLst>
              <a:ext uri="{FF2B5EF4-FFF2-40B4-BE49-F238E27FC236}">
                <a16:creationId xmlns="" xmlns:a16="http://schemas.microsoft.com/office/drawing/2014/main" id="{CFA0DD50-411B-49C7-8043-BE44683F0775}"/>
              </a:ext>
            </a:extLst>
          </p:cNvPr>
          <p:cNvSpPr>
            <a:spLocks noChangeArrowheads="1"/>
          </p:cNvSpPr>
          <p:nvPr/>
        </p:nvSpPr>
        <p:spPr bwMode="auto">
          <a:xfrm>
            <a:off x="4038600" y="1292423"/>
            <a:ext cx="4648200" cy="307777"/>
          </a:xfrm>
          <a:prstGeom prst="rect">
            <a:avLst/>
          </a:prstGeom>
          <a:solidFill>
            <a:srgbClr val="FFFF00"/>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a:ln>
                  <a:noFill/>
                </a:ln>
                <a:solidFill>
                  <a:srgbClr val="212121"/>
                </a:solidFill>
                <a:effectLst/>
                <a:latin typeface="+mn-ea"/>
              </a:rPr>
              <a:t>洞察科技：好萊塢與互聯網：讓我們交易</a:t>
            </a:r>
            <a:r>
              <a:rPr kumimoji="0" lang="zh-TW" altLang="zh-TW" sz="2000" b="0" i="0" u="none" strike="noStrike" cap="none" normalizeH="0" baseline="0" dirty="0">
                <a:ln>
                  <a:noFill/>
                </a:ln>
                <a:solidFill>
                  <a:schemeClr val="tx1"/>
                </a:solidFill>
                <a:effectLst/>
                <a:latin typeface="+mn-ea"/>
              </a:rPr>
              <a:t> </a:t>
            </a:r>
          </a:p>
        </p:txBody>
      </p:sp>
      <p:sp>
        <p:nvSpPr>
          <p:cNvPr id="5" name="Rectangle 2">
            <a:extLst>
              <a:ext uri="{FF2B5EF4-FFF2-40B4-BE49-F238E27FC236}">
                <a16:creationId xmlns="" xmlns:a16="http://schemas.microsoft.com/office/drawing/2014/main" id="{0D1B5D79-CE2E-442B-BFE6-F2039EE23D4C}"/>
              </a:ext>
            </a:extLst>
          </p:cNvPr>
          <p:cNvSpPr>
            <a:spLocks noChangeArrowheads="1"/>
          </p:cNvSpPr>
          <p:nvPr/>
        </p:nvSpPr>
        <p:spPr bwMode="auto">
          <a:xfrm>
            <a:off x="907426" y="4488358"/>
            <a:ext cx="7779374" cy="1538883"/>
          </a:xfrm>
          <a:prstGeom prst="rect">
            <a:avLst/>
          </a:prstGeom>
          <a:solidFill>
            <a:srgbClr val="FFFF00"/>
          </a:solid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i="0" u="none" strike="noStrike" cap="none" normalizeH="0" baseline="0" dirty="0">
                <a:ln>
                  <a:noFill/>
                </a:ln>
                <a:solidFill>
                  <a:srgbClr val="212121"/>
                </a:solidFill>
                <a:effectLst/>
                <a:latin typeface="Arial Unicode MS"/>
                <a:ea typeface="inherit"/>
              </a:rPr>
              <a:t>課堂討論</a:t>
            </a:r>
            <a:endParaRPr kumimoji="0" lang="en-US" altLang="zh-TW" sz="2000" i="0" u="none" strike="noStrike" cap="none" normalizeH="0" baseline="0" dirty="0">
              <a:ln>
                <a:noFill/>
              </a:ln>
              <a:solidFill>
                <a:srgbClr val="212121"/>
              </a:solidFill>
              <a:effectLst/>
              <a:latin typeface="Arial Unicode MS"/>
              <a:ea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2000" dirty="0">
                <a:solidFill>
                  <a:srgbClr val="212121"/>
                </a:solidFill>
                <a:latin typeface="Arial Unicode MS"/>
                <a:ea typeface="inherit"/>
              </a:rPr>
              <a:t>-</a:t>
            </a:r>
            <a:r>
              <a:rPr kumimoji="0" lang="zh-TW" altLang="zh-TW" sz="2000" i="0" u="none" strike="noStrike" cap="none" normalizeH="0" baseline="0" dirty="0">
                <a:ln>
                  <a:noFill/>
                </a:ln>
                <a:solidFill>
                  <a:srgbClr val="212121"/>
                </a:solidFill>
                <a:effectLst/>
                <a:latin typeface="Arial Unicode MS"/>
                <a:ea typeface="inherit"/>
              </a:rPr>
              <a:t>互聯網對傳統好萊塢電影發行帶來了哪些挑戰？最大的挑戰是什麼？</a:t>
            </a:r>
            <a:endParaRPr kumimoji="0" lang="en-US" altLang="zh-TW" sz="2000" i="0" u="none" strike="noStrike" cap="none" normalizeH="0" baseline="0" dirty="0">
              <a:ln>
                <a:noFill/>
              </a:ln>
              <a:solidFill>
                <a:srgbClr val="212121"/>
              </a:solidFill>
              <a:effectLst/>
              <a:latin typeface="Arial Unicode MS"/>
              <a:ea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2000" dirty="0">
                <a:solidFill>
                  <a:srgbClr val="212121"/>
                </a:solidFill>
                <a:latin typeface="Arial Unicode MS"/>
                <a:ea typeface="inherit"/>
              </a:rPr>
              <a:t>-</a:t>
            </a:r>
            <a:r>
              <a:rPr kumimoji="0" lang="zh-TW" altLang="zh-TW" sz="2000" i="0" u="none" strike="noStrike" cap="none" normalizeH="0" baseline="0" dirty="0">
                <a:ln>
                  <a:noFill/>
                </a:ln>
                <a:solidFill>
                  <a:srgbClr val="212121"/>
                </a:solidFill>
                <a:effectLst/>
                <a:latin typeface="Arial Unicode MS"/>
                <a:ea typeface="inherit"/>
              </a:rPr>
              <a:t>互聯網發行可以使用“發布窗口”策略嗎？</a:t>
            </a:r>
            <a:endParaRPr kumimoji="0" lang="en-US" altLang="zh-TW" sz="2000" i="0" u="none" strike="noStrike" cap="none" normalizeH="0" baseline="0" dirty="0">
              <a:ln>
                <a:noFill/>
              </a:ln>
              <a:solidFill>
                <a:srgbClr val="212121"/>
              </a:solidFill>
              <a:effectLst/>
              <a:latin typeface="Arial Unicode MS"/>
              <a:ea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2000" dirty="0">
                <a:solidFill>
                  <a:srgbClr val="212121"/>
                </a:solidFill>
                <a:latin typeface="Arial Unicode MS"/>
                <a:ea typeface="inherit"/>
              </a:rPr>
              <a:t>-</a:t>
            </a:r>
            <a:r>
              <a:rPr kumimoji="0" lang="zh-TW" altLang="zh-TW" sz="2000" i="0" u="none" strike="noStrike" cap="none" normalizeH="0" baseline="0" dirty="0">
                <a:ln>
                  <a:noFill/>
                </a:ln>
                <a:solidFill>
                  <a:srgbClr val="212121"/>
                </a:solidFill>
                <a:effectLst/>
                <a:latin typeface="Arial Unicode MS"/>
                <a:ea typeface="inherit"/>
              </a:rPr>
              <a:t>你認為好萊塢比音樂行業在保護內容方面做得更好嗎？</a:t>
            </a:r>
            <a:endParaRPr lang="en-US" altLang="zh-TW" sz="2000" dirty="0">
              <a:solidFill>
                <a:srgbClr val="212121"/>
              </a:solidFill>
              <a:latin typeface="Arial Unicode MS"/>
              <a:ea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2000" i="0" u="none" strike="noStrike" cap="none" normalizeH="0" baseline="0" dirty="0">
                <a:ln>
                  <a:noFill/>
                </a:ln>
                <a:solidFill>
                  <a:srgbClr val="212121"/>
                </a:solidFill>
                <a:effectLst/>
                <a:latin typeface="Arial Unicode MS"/>
                <a:ea typeface="inherit"/>
              </a:rPr>
              <a:t>-</a:t>
            </a:r>
            <a:r>
              <a:rPr kumimoji="0" lang="zh-TW" altLang="zh-TW" sz="2000" i="0" u="none" strike="noStrike" cap="none" normalizeH="0" baseline="0" dirty="0">
                <a:ln>
                  <a:noFill/>
                </a:ln>
                <a:solidFill>
                  <a:srgbClr val="212121"/>
                </a:solidFill>
                <a:effectLst/>
                <a:latin typeface="Arial Unicode MS"/>
                <a:ea typeface="inherit"/>
              </a:rPr>
              <a:t>好萊塢電影業最現實和有利可圖的道路是什麼？</a:t>
            </a:r>
            <a:r>
              <a:rPr kumimoji="0" lang="zh-TW" altLang="zh-TW" sz="2000" i="0" u="none" strike="noStrike" cap="none" normalizeH="0" baseline="0" dirty="0">
                <a:ln>
                  <a:noFill/>
                </a:ln>
                <a:solidFill>
                  <a:schemeClr val="tx1"/>
                </a:solidFill>
                <a:effectLst/>
              </a:rPr>
              <a:t> </a:t>
            </a:r>
            <a:endParaRPr kumimoji="0" lang="zh-TW" altLang="zh-TW" sz="20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61521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Music</a:t>
            </a:r>
          </a:p>
        </p:txBody>
      </p:sp>
      <p:sp>
        <p:nvSpPr>
          <p:cNvPr id="3" name="Content Placeholder 2"/>
          <p:cNvSpPr>
            <a:spLocks noGrp="1"/>
          </p:cNvSpPr>
          <p:nvPr>
            <p:ph idx="1"/>
          </p:nvPr>
        </p:nvSpPr>
        <p:spPr/>
        <p:txBody>
          <a:bodyPr/>
          <a:lstStyle/>
          <a:p>
            <a:r>
              <a:rPr lang="en-US" altLang="en-US" dirty="0"/>
              <a:t>Most disrupted of content industries</a:t>
            </a:r>
          </a:p>
          <a:p>
            <a:pPr lvl="1"/>
            <a:r>
              <a:rPr lang="en-US" altLang="en-US" dirty="0"/>
              <a:t>Move from physical to digital product</a:t>
            </a:r>
          </a:p>
          <a:p>
            <a:pPr lvl="1"/>
            <a:r>
              <a:rPr lang="en-US" altLang="en-US" dirty="0"/>
              <a:t>Distributor market dominated by Apple’s iTunes</a:t>
            </a:r>
          </a:p>
          <a:p>
            <a:r>
              <a:rPr lang="en-US" altLang="en-US" dirty="0"/>
              <a:t>Digital revenues: 70% of all revenues</a:t>
            </a:r>
          </a:p>
          <a:p>
            <a:r>
              <a:rPr lang="en-US" altLang="en-US" dirty="0"/>
              <a:t>Two types of digital music services</a:t>
            </a:r>
          </a:p>
          <a:p>
            <a:pPr lvl="1"/>
            <a:r>
              <a:rPr lang="en-US" altLang="en-US" dirty="0"/>
              <a:t>Streaming subscription services (Internet radio)</a:t>
            </a:r>
          </a:p>
          <a:p>
            <a:pPr lvl="1"/>
            <a:r>
              <a:rPr lang="en-US" altLang="en-US" dirty="0"/>
              <a:t>Digital download (download to own)</a:t>
            </a:r>
          </a:p>
          <a:p>
            <a:pPr lvl="2"/>
            <a:r>
              <a:rPr lang="en-US" altLang="en-US" dirty="0"/>
              <a:t>Increasingly uses cloud storage</a:t>
            </a:r>
          </a:p>
          <a:p>
            <a:pPr lvl="2"/>
            <a:r>
              <a:rPr lang="en-US" altLang="en-US" dirty="0"/>
              <a:t>33% of all digital music industry revenue</a:t>
            </a:r>
          </a:p>
        </p:txBody>
      </p:sp>
      <p:sp>
        <p:nvSpPr>
          <p:cNvPr id="4" name="Rectangle 1">
            <a:extLst>
              <a:ext uri="{FF2B5EF4-FFF2-40B4-BE49-F238E27FC236}">
                <a16:creationId xmlns="" xmlns:a16="http://schemas.microsoft.com/office/drawing/2014/main" id="{1836A205-EBEB-4A91-9842-7D6AC08FF3D0}"/>
              </a:ext>
            </a:extLst>
          </p:cNvPr>
          <p:cNvSpPr>
            <a:spLocks noChangeArrowheads="1"/>
          </p:cNvSpPr>
          <p:nvPr/>
        </p:nvSpPr>
        <p:spPr bwMode="auto">
          <a:xfrm>
            <a:off x="1676400" y="902428"/>
            <a:ext cx="696191" cy="369332"/>
          </a:xfrm>
          <a:prstGeom prst="rect">
            <a:avLst/>
          </a:prstGeom>
          <a:solidFill>
            <a:srgbClr val="FFFF00"/>
          </a:solidFill>
          <a:ln>
            <a:noFill/>
          </a:ln>
          <a:effec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zh-TW" altLang="en-US" sz="2400" dirty="0">
                <a:latin typeface="+mn-ea"/>
              </a:rPr>
              <a:t>音樂</a:t>
            </a:r>
            <a:r>
              <a:rPr kumimoji="0" lang="zh-TW" altLang="zh-TW" sz="2400" b="0" i="0" u="none" strike="noStrike" cap="none" normalizeH="0" baseline="0" dirty="0">
                <a:ln>
                  <a:noFill/>
                </a:ln>
                <a:solidFill>
                  <a:schemeClr val="tx1"/>
                </a:solidFill>
                <a:effectLst/>
                <a:latin typeface="+mn-ea"/>
              </a:rPr>
              <a:t> </a:t>
            </a:r>
          </a:p>
        </p:txBody>
      </p:sp>
      <p:sp>
        <p:nvSpPr>
          <p:cNvPr id="5" name="Rectangle 1">
            <a:extLst>
              <a:ext uri="{FF2B5EF4-FFF2-40B4-BE49-F238E27FC236}">
                <a16:creationId xmlns="" xmlns:a16="http://schemas.microsoft.com/office/drawing/2014/main" id="{12E42B07-258F-4129-853C-D30995F30929}"/>
              </a:ext>
            </a:extLst>
          </p:cNvPr>
          <p:cNvSpPr>
            <a:spLocks noChangeArrowheads="1"/>
          </p:cNvSpPr>
          <p:nvPr/>
        </p:nvSpPr>
        <p:spPr bwMode="auto">
          <a:xfrm>
            <a:off x="5334000" y="731837"/>
            <a:ext cx="3481851" cy="923330"/>
          </a:xfrm>
          <a:prstGeom prst="rect">
            <a:avLst/>
          </a:prstGeom>
          <a:solidFill>
            <a:srgbClr val="FFFF00"/>
          </a:solid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a:ln>
                  <a:noFill/>
                </a:ln>
                <a:solidFill>
                  <a:srgbClr val="212121"/>
                </a:solidFill>
                <a:effectLst/>
                <a:latin typeface="Arial Unicode MS"/>
                <a:ea typeface="inherit"/>
              </a:rPr>
              <a:t>內容產業最受打擊</a:t>
            </a:r>
            <a:endParaRPr kumimoji="0" lang="en-US" altLang="zh-TW" sz="2000" b="0" i="0" u="none" strike="noStrike" cap="none" normalizeH="0" baseline="0" dirty="0">
              <a:ln>
                <a:noFill/>
              </a:ln>
              <a:solidFill>
                <a:srgbClr val="212121"/>
              </a:solidFill>
              <a:effectLst/>
              <a:latin typeface="Arial Unicode MS"/>
              <a:ea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a:ln>
                  <a:noFill/>
                </a:ln>
                <a:solidFill>
                  <a:srgbClr val="212121"/>
                </a:solidFill>
                <a:effectLst/>
                <a:latin typeface="Arial Unicode MS"/>
                <a:ea typeface="inherit"/>
              </a:rPr>
              <a:t>-</a:t>
            </a:r>
            <a:r>
              <a:rPr kumimoji="0" lang="zh-TW" altLang="zh-TW" sz="2000" b="0" i="0" u="none" strike="noStrike" cap="none" normalizeH="0" baseline="0" dirty="0" smtClean="0">
                <a:ln>
                  <a:noFill/>
                </a:ln>
                <a:solidFill>
                  <a:srgbClr val="212121"/>
                </a:solidFill>
                <a:effectLst/>
                <a:latin typeface="Arial Unicode MS"/>
                <a:ea typeface="inherit"/>
              </a:rPr>
              <a:t>從</a:t>
            </a:r>
            <a:r>
              <a:rPr kumimoji="0" lang="zh-TW" altLang="en-US" sz="2000" b="0" i="0" u="none" strike="noStrike" cap="none" normalizeH="0" baseline="0" dirty="0" smtClean="0">
                <a:ln>
                  <a:noFill/>
                </a:ln>
                <a:solidFill>
                  <a:srgbClr val="212121"/>
                </a:solidFill>
                <a:effectLst/>
                <a:latin typeface="Arial Unicode MS"/>
                <a:ea typeface="inherit"/>
              </a:rPr>
              <a:t>實體</a:t>
            </a:r>
            <a:r>
              <a:rPr kumimoji="0" lang="zh-TW" altLang="zh-TW" sz="2000" b="0" i="0" u="none" strike="noStrike" cap="none" normalizeH="0" baseline="0" dirty="0" smtClean="0">
                <a:ln>
                  <a:noFill/>
                </a:ln>
                <a:solidFill>
                  <a:srgbClr val="212121"/>
                </a:solidFill>
                <a:effectLst/>
                <a:latin typeface="Arial Unicode MS"/>
                <a:ea typeface="inherit"/>
              </a:rPr>
              <a:t>移到</a:t>
            </a:r>
            <a:r>
              <a:rPr kumimoji="0" lang="zh-TW" altLang="zh-TW" sz="2000" b="0" i="0" u="none" strike="noStrike" cap="none" normalizeH="0" baseline="0" dirty="0">
                <a:ln>
                  <a:noFill/>
                </a:ln>
                <a:solidFill>
                  <a:srgbClr val="212121"/>
                </a:solidFill>
                <a:effectLst/>
                <a:latin typeface="Arial Unicode MS"/>
                <a:ea typeface="inherit"/>
              </a:rPr>
              <a:t>數字產品</a:t>
            </a:r>
            <a:endParaRPr kumimoji="0" lang="en-US" altLang="zh-TW" sz="2000" b="0" i="0" u="none" strike="noStrike" cap="none" normalizeH="0" baseline="0" dirty="0">
              <a:ln>
                <a:noFill/>
              </a:ln>
              <a:solidFill>
                <a:srgbClr val="212121"/>
              </a:solidFill>
              <a:effectLst/>
              <a:latin typeface="Arial Unicode MS"/>
              <a:ea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a:ln>
                  <a:noFill/>
                </a:ln>
                <a:solidFill>
                  <a:srgbClr val="212121"/>
                </a:solidFill>
                <a:effectLst/>
                <a:latin typeface="Arial Unicode MS"/>
                <a:ea typeface="inherit"/>
              </a:rPr>
              <a:t>-</a:t>
            </a:r>
            <a:r>
              <a:rPr kumimoji="0" lang="zh-TW" altLang="zh-TW" sz="2000" b="0" i="0" u="none" strike="noStrike" cap="none" normalizeH="0" baseline="0" dirty="0">
                <a:ln>
                  <a:noFill/>
                </a:ln>
                <a:solidFill>
                  <a:srgbClr val="212121"/>
                </a:solidFill>
                <a:effectLst/>
                <a:latin typeface="Arial Unicode MS"/>
                <a:ea typeface="inherit"/>
              </a:rPr>
              <a:t>分銷商市場主導蘋果的iTunes</a:t>
            </a:r>
            <a:r>
              <a:rPr kumimoji="0" lang="zh-TW" altLang="zh-TW" sz="2000" b="0" i="0" u="none" strike="noStrike" cap="none" normalizeH="0" baseline="0" dirty="0">
                <a:ln>
                  <a:noFill/>
                </a:ln>
                <a:solidFill>
                  <a:schemeClr val="tx1"/>
                </a:solidFill>
                <a:effectLst/>
              </a:rPr>
              <a:t> </a:t>
            </a:r>
            <a:endParaRPr kumimoji="0" lang="zh-TW" altLang="zh-TW" sz="20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 xmlns:a16="http://schemas.microsoft.com/office/drawing/2014/main" id="{C7893045-77DD-41B0-946D-07B7657ED5A6}"/>
              </a:ext>
            </a:extLst>
          </p:cNvPr>
          <p:cNvSpPr>
            <a:spLocks noChangeArrowheads="1"/>
          </p:cNvSpPr>
          <p:nvPr/>
        </p:nvSpPr>
        <p:spPr bwMode="auto">
          <a:xfrm>
            <a:off x="6096000" y="2819400"/>
            <a:ext cx="2819400" cy="276999"/>
          </a:xfrm>
          <a:prstGeom prst="rect">
            <a:avLst/>
          </a:prstGeom>
          <a:solidFill>
            <a:srgbClr val="FFFF00"/>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800" b="0" i="0" u="none" strike="noStrike" cap="none" normalizeH="0" baseline="0" dirty="0" smtClean="0">
                <a:ln>
                  <a:noFill/>
                </a:ln>
                <a:solidFill>
                  <a:srgbClr val="212121"/>
                </a:solidFill>
                <a:effectLst/>
                <a:latin typeface="Arial Unicode MS"/>
                <a:ea typeface="inherit"/>
              </a:rPr>
              <a:t>數</a:t>
            </a:r>
            <a:r>
              <a:rPr kumimoji="0" lang="zh-TW" altLang="en-US" sz="1800" b="0" i="0" u="none" strike="noStrike" cap="none" normalizeH="0" baseline="0" dirty="0" smtClean="0">
                <a:ln>
                  <a:noFill/>
                </a:ln>
                <a:solidFill>
                  <a:srgbClr val="212121"/>
                </a:solidFill>
                <a:effectLst/>
                <a:latin typeface="Arial Unicode MS"/>
                <a:ea typeface="inherit"/>
              </a:rPr>
              <a:t>位</a:t>
            </a:r>
            <a:r>
              <a:rPr kumimoji="0" lang="zh-TW" altLang="zh-TW" sz="1800" b="0" i="0" u="none" strike="noStrike" cap="none" normalizeH="0" baseline="0" dirty="0" smtClean="0">
                <a:ln>
                  <a:noFill/>
                </a:ln>
                <a:solidFill>
                  <a:srgbClr val="212121"/>
                </a:solidFill>
                <a:effectLst/>
                <a:latin typeface="Arial Unicode MS"/>
                <a:ea typeface="inherit"/>
              </a:rPr>
              <a:t>收入</a:t>
            </a:r>
            <a:r>
              <a:rPr kumimoji="0" lang="zh-TW" altLang="zh-TW" sz="1800" b="0" i="0" u="none" strike="noStrike" cap="none" normalizeH="0" baseline="0" dirty="0">
                <a:ln>
                  <a:noFill/>
                </a:ln>
                <a:solidFill>
                  <a:srgbClr val="212121"/>
                </a:solidFill>
                <a:effectLst/>
                <a:latin typeface="Arial Unicode MS"/>
                <a:ea typeface="inherit"/>
              </a:rPr>
              <a:t>：所有收入的70％</a:t>
            </a:r>
            <a:r>
              <a:rPr kumimoji="0" lang="zh-TW" altLang="zh-TW" sz="600" b="0" i="0" u="none" strike="noStrike" cap="none" normalizeH="0" baseline="0" dirty="0">
                <a:ln>
                  <a:noFill/>
                </a:ln>
                <a:solidFill>
                  <a:schemeClr val="tx1"/>
                </a:solidFill>
                <a:effectLst/>
              </a:rPr>
              <a:t> </a:t>
            </a: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
        <p:nvSpPr>
          <p:cNvPr id="7" name="矩形 6">
            <a:extLst>
              <a:ext uri="{FF2B5EF4-FFF2-40B4-BE49-F238E27FC236}">
                <a16:creationId xmlns="" xmlns:a16="http://schemas.microsoft.com/office/drawing/2014/main" id="{F9F30C65-653A-4D02-BC29-A0082239CD92}"/>
              </a:ext>
            </a:extLst>
          </p:cNvPr>
          <p:cNvSpPr/>
          <p:nvPr/>
        </p:nvSpPr>
        <p:spPr>
          <a:xfrm>
            <a:off x="5433549" y="4419600"/>
            <a:ext cx="3481851" cy="1477328"/>
          </a:xfrm>
          <a:prstGeom prst="rect">
            <a:avLst/>
          </a:prstGeom>
          <a:solidFill>
            <a:srgbClr val="FFFF00"/>
          </a:solidFill>
        </p:spPr>
        <p:txBody>
          <a:bodyPr wrap="square">
            <a:spAutoFit/>
          </a:bodyPr>
          <a:lstStyle/>
          <a:p>
            <a:r>
              <a:rPr lang="zh-TW" altLang="en-US" dirty="0">
                <a:solidFill>
                  <a:srgbClr val="212121"/>
                </a:solidFill>
                <a:latin typeface="arial" panose="020B0604020202020204" pitchFamily="34" charset="0"/>
              </a:rPr>
              <a:t>兩種類型的數字音樂服務</a:t>
            </a:r>
            <a:endParaRPr lang="en-US" altLang="zh-TW" dirty="0">
              <a:solidFill>
                <a:srgbClr val="212121"/>
              </a:solidFill>
              <a:latin typeface="arial" panose="020B0604020202020204" pitchFamily="34" charset="0"/>
            </a:endParaRPr>
          </a:p>
          <a:p>
            <a:r>
              <a:rPr lang="en-US" altLang="zh-TW" dirty="0">
                <a:solidFill>
                  <a:srgbClr val="212121"/>
                </a:solidFill>
                <a:latin typeface="arial" panose="020B0604020202020204" pitchFamily="34" charset="0"/>
              </a:rPr>
              <a:t>-</a:t>
            </a:r>
            <a:r>
              <a:rPr lang="zh-TW" altLang="en-US" dirty="0">
                <a:solidFill>
                  <a:srgbClr val="212121"/>
                </a:solidFill>
                <a:latin typeface="arial" panose="020B0604020202020204" pitchFamily="34" charset="0"/>
              </a:rPr>
              <a:t>流媒體訂閱服務（互聯網廣播）</a:t>
            </a:r>
            <a:endParaRPr lang="en-US" altLang="zh-TW" dirty="0">
              <a:solidFill>
                <a:srgbClr val="212121"/>
              </a:solidFill>
              <a:latin typeface="arial" panose="020B0604020202020204" pitchFamily="34" charset="0"/>
            </a:endParaRPr>
          </a:p>
          <a:p>
            <a:r>
              <a:rPr lang="en-US" altLang="zh-TW" dirty="0">
                <a:solidFill>
                  <a:srgbClr val="212121"/>
                </a:solidFill>
                <a:latin typeface="arial" panose="020B0604020202020204" pitchFamily="34" charset="0"/>
              </a:rPr>
              <a:t>-</a:t>
            </a:r>
            <a:r>
              <a:rPr lang="zh-TW" altLang="en-US" dirty="0">
                <a:solidFill>
                  <a:srgbClr val="212121"/>
                </a:solidFill>
                <a:latin typeface="arial" panose="020B0604020202020204" pitchFamily="34" charset="0"/>
              </a:rPr>
              <a:t>數位下載（下載到自己的）</a:t>
            </a:r>
            <a:endParaRPr lang="en-US" altLang="zh-TW" dirty="0">
              <a:solidFill>
                <a:srgbClr val="212121"/>
              </a:solidFill>
              <a:latin typeface="arial" panose="020B0604020202020204" pitchFamily="34" charset="0"/>
            </a:endParaRPr>
          </a:p>
          <a:p>
            <a:r>
              <a:rPr lang="zh-TW" altLang="en-US" dirty="0">
                <a:solidFill>
                  <a:srgbClr val="212121"/>
                </a:solidFill>
                <a:latin typeface="arial" panose="020B0604020202020204" pitchFamily="34" charset="0"/>
              </a:rPr>
              <a:t> ．越來越多地使用雲存儲</a:t>
            </a:r>
            <a:endParaRPr lang="en-US" altLang="zh-TW" dirty="0">
              <a:solidFill>
                <a:srgbClr val="212121"/>
              </a:solidFill>
              <a:latin typeface="arial" panose="020B0604020202020204" pitchFamily="34" charset="0"/>
            </a:endParaRPr>
          </a:p>
          <a:p>
            <a:r>
              <a:rPr lang="zh-TW" altLang="en-US" dirty="0">
                <a:solidFill>
                  <a:srgbClr val="212121"/>
                </a:solidFill>
                <a:latin typeface="arial" panose="020B0604020202020204" pitchFamily="34" charset="0"/>
              </a:rPr>
              <a:t> ．全部數字音樂產業收入的</a:t>
            </a:r>
            <a:r>
              <a:rPr lang="en-US" altLang="zh-TW" dirty="0">
                <a:solidFill>
                  <a:srgbClr val="212121"/>
                </a:solidFill>
                <a:latin typeface="arial" panose="020B0604020202020204" pitchFamily="34" charset="0"/>
              </a:rPr>
              <a:t>33</a:t>
            </a:r>
            <a:r>
              <a:rPr lang="zh-TW" altLang="en-US" dirty="0">
                <a:solidFill>
                  <a:srgbClr val="212121"/>
                </a:solidFill>
                <a:latin typeface="arial" panose="020B0604020202020204" pitchFamily="34" charset="0"/>
              </a:rPr>
              <a:t>％</a:t>
            </a:r>
            <a:endParaRPr lang="zh-TW" altLang="en-US" dirty="0"/>
          </a:p>
        </p:txBody>
      </p:sp>
    </p:spTree>
    <p:extLst>
      <p:ext uri="{BB962C8B-B14F-4D97-AF65-F5344CB8AC3E}">
        <p14:creationId xmlns:p14="http://schemas.microsoft.com/office/powerpoint/2010/main" val="759077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10.18: U.S. Music Revenues: Digital vs. Physical</a:t>
            </a:r>
          </a:p>
        </p:txBody>
      </p:sp>
      <p:sp>
        <p:nvSpPr>
          <p:cNvPr id="4" name="Text Placeholder 3"/>
          <p:cNvSpPr>
            <a:spLocks noGrp="1"/>
          </p:cNvSpPr>
          <p:nvPr>
            <p:ph type="body" sz="quarter" idx="13"/>
          </p:nvPr>
        </p:nvSpPr>
        <p:spPr/>
        <p:txBody>
          <a:bodyPr/>
          <a:lstStyle/>
          <a:p>
            <a:endParaRPr lang="en-US" dirty="0"/>
          </a:p>
        </p:txBody>
      </p:sp>
      <p:pic>
        <p:nvPicPr>
          <p:cNvPr id="8" name="Picture 7" descr="Figure 10.18 graphs the change in both physical and digtal U.S. music revenue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21" t="413" r="14288" b="-413"/>
          <a:stretch/>
        </p:blipFill>
        <p:spPr bwMode="auto">
          <a:xfrm>
            <a:off x="1066800" y="1447800"/>
            <a:ext cx="6477000" cy="4480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
            <a:extLst>
              <a:ext uri="{FF2B5EF4-FFF2-40B4-BE49-F238E27FC236}">
                <a16:creationId xmlns="" xmlns:a16="http://schemas.microsoft.com/office/drawing/2014/main" id="{74B6DD0F-09F4-46D0-B94E-964531C8C41A}"/>
              </a:ext>
            </a:extLst>
          </p:cNvPr>
          <p:cNvSpPr>
            <a:spLocks noChangeArrowheads="1"/>
          </p:cNvSpPr>
          <p:nvPr/>
        </p:nvSpPr>
        <p:spPr bwMode="auto">
          <a:xfrm>
            <a:off x="2781300" y="857300"/>
            <a:ext cx="3924300" cy="369332"/>
          </a:xfrm>
          <a:prstGeom prst="rect">
            <a:avLst/>
          </a:prstGeom>
          <a:solidFill>
            <a:srgbClr val="FFFF00"/>
          </a:solidFill>
          <a:ln>
            <a:noFill/>
          </a:ln>
          <a:effec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kumimoji="0" lang="zh-TW" altLang="zh-TW" sz="2400" b="0" i="0" u="none" strike="noStrike" cap="none" normalizeH="0" baseline="0" dirty="0">
                <a:ln>
                  <a:noFill/>
                </a:ln>
                <a:solidFill>
                  <a:srgbClr val="212121"/>
                </a:solidFill>
                <a:effectLst/>
                <a:latin typeface="Arial Unicode MS"/>
                <a:ea typeface="inherit"/>
              </a:rPr>
              <a:t>美國音樂收入：</a:t>
            </a:r>
            <a:r>
              <a:rPr kumimoji="0" lang="zh-TW" altLang="zh-TW" sz="2400" b="0" i="0" u="none" strike="noStrike" cap="none" normalizeH="0" baseline="0" dirty="0" smtClean="0">
                <a:ln>
                  <a:noFill/>
                </a:ln>
                <a:solidFill>
                  <a:srgbClr val="212121"/>
                </a:solidFill>
                <a:effectLst/>
                <a:latin typeface="Arial Unicode MS"/>
                <a:ea typeface="inherit"/>
              </a:rPr>
              <a:t>數</a:t>
            </a:r>
            <a:r>
              <a:rPr lang="zh-TW" altLang="en-US" sz="2400" dirty="0">
                <a:solidFill>
                  <a:srgbClr val="212121"/>
                </a:solidFill>
                <a:latin typeface="arial" panose="020B0604020202020204" pitchFamily="34" charset="0"/>
              </a:rPr>
              <a:t>位</a:t>
            </a:r>
            <a:r>
              <a:rPr kumimoji="0" lang="zh-TW" altLang="zh-TW" sz="2400" b="0" i="0" u="none" strike="noStrike" cap="none" normalizeH="0" baseline="0" dirty="0" smtClean="0">
                <a:ln>
                  <a:noFill/>
                </a:ln>
                <a:solidFill>
                  <a:srgbClr val="212121"/>
                </a:solidFill>
                <a:effectLst/>
                <a:latin typeface="Arial Unicode MS"/>
                <a:ea typeface="inherit"/>
              </a:rPr>
              <a:t>與</a:t>
            </a:r>
            <a:r>
              <a:rPr lang="zh-TW" altLang="en-US" sz="2400" dirty="0">
                <a:solidFill>
                  <a:srgbClr val="212121"/>
                </a:solidFill>
                <a:latin typeface="Arial Unicode MS"/>
                <a:ea typeface="inherit"/>
              </a:rPr>
              <a:t>實體</a:t>
            </a:r>
            <a:endParaRPr kumimoji="0" lang="zh-TW" altLang="zh-TW"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57885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Cord Cutters and Cord Shavers: The Emerging Internet Broadcast System (IBS)</a:t>
            </a:r>
            <a:endParaRPr lang="en-US" dirty="0"/>
          </a:p>
        </p:txBody>
      </p:sp>
      <p:sp>
        <p:nvSpPr>
          <p:cNvPr id="3" name="Content Placeholder 2"/>
          <p:cNvSpPr>
            <a:spLocks noGrp="1"/>
          </p:cNvSpPr>
          <p:nvPr>
            <p:ph idx="1"/>
          </p:nvPr>
        </p:nvSpPr>
        <p:spPr/>
        <p:txBody>
          <a:bodyPr/>
          <a:lstStyle/>
          <a:p>
            <a:r>
              <a:rPr lang="en-US" dirty="0"/>
              <a:t>Class Discussion</a:t>
            </a:r>
          </a:p>
          <a:p>
            <a:pPr lvl="1"/>
            <a:r>
              <a:rPr lang="en-US" dirty="0"/>
              <a:t>Do you subscribe to any online video streaming services? If so, which ones?</a:t>
            </a:r>
          </a:p>
          <a:p>
            <a:pPr lvl="1"/>
            <a:r>
              <a:rPr lang="en-US" dirty="0"/>
              <a:t>What sites have given you the best overall viewing or entertainment experience, and why?</a:t>
            </a:r>
          </a:p>
          <a:p>
            <a:pPr lvl="1"/>
            <a:r>
              <a:rPr lang="en-US" dirty="0"/>
              <a:t>What are the advantages of watching traditional television over watching online TV and films?</a:t>
            </a:r>
          </a:p>
        </p:txBody>
      </p:sp>
      <p:sp>
        <p:nvSpPr>
          <p:cNvPr id="4" name="文字方塊 5"/>
          <p:cNvSpPr txBox="1"/>
          <p:nvPr/>
        </p:nvSpPr>
        <p:spPr>
          <a:xfrm>
            <a:off x="3733800" y="1295400"/>
            <a:ext cx="4572000" cy="307777"/>
          </a:xfrm>
          <a:prstGeom prst="rect">
            <a:avLst/>
          </a:prstGeom>
          <a:solidFill>
            <a:schemeClr val="accent4">
              <a:lumMod val="60000"/>
              <a:lumOff val="4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1400" dirty="0">
                <a:latin typeface="+mj-ea"/>
                <a:ea typeface="+mj-ea"/>
              </a:rPr>
              <a:t>切線族</a:t>
            </a:r>
            <a:r>
              <a:rPr lang="zh-TW" altLang="en-US" sz="1400" dirty="0" smtClean="0">
                <a:latin typeface="+mj-ea"/>
                <a:ea typeface="+mj-ea"/>
              </a:rPr>
              <a:t>和</a:t>
            </a:r>
            <a:r>
              <a:rPr lang="zh-TW" altLang="en-US" sz="1400" dirty="0">
                <a:latin typeface="+mj-ea"/>
                <a:ea typeface="+mj-ea"/>
              </a:rPr>
              <a:t>削線族：</a:t>
            </a:r>
            <a:r>
              <a:rPr lang="zh-TW" altLang="en-US" sz="1400" dirty="0">
                <a:latin typeface="+mj-ea"/>
                <a:ea typeface="+mj-ea"/>
              </a:rPr>
              <a:t>新興的互聯網廣播系統（</a:t>
            </a:r>
            <a:r>
              <a:rPr lang="en-US" altLang="zh-TW" sz="1400" dirty="0">
                <a:latin typeface="+mj-ea"/>
                <a:ea typeface="+mj-ea"/>
              </a:rPr>
              <a:t>IBS</a:t>
            </a:r>
            <a:r>
              <a:rPr lang="zh-TW" altLang="en-US" sz="1400" dirty="0">
                <a:latin typeface="+mj-ea"/>
                <a:ea typeface="+mj-ea"/>
              </a:rPr>
              <a:t>）</a:t>
            </a:r>
          </a:p>
        </p:txBody>
      </p:sp>
      <p:sp>
        <p:nvSpPr>
          <p:cNvPr id="5" name="文字方塊 4"/>
          <p:cNvSpPr txBox="1"/>
          <p:nvPr/>
        </p:nvSpPr>
        <p:spPr>
          <a:xfrm>
            <a:off x="3581400" y="1749623"/>
            <a:ext cx="914400" cy="307777"/>
          </a:xfrm>
          <a:prstGeom prst="rect">
            <a:avLst/>
          </a:prstGeom>
          <a:solidFill>
            <a:schemeClr val="accent4">
              <a:lumMod val="60000"/>
              <a:lumOff val="4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1400" dirty="0"/>
              <a:t>課堂討論</a:t>
            </a:r>
            <a:endParaRPr lang="zh-TW" altLang="en-US" sz="1400" dirty="0">
              <a:latin typeface="+mj-ea"/>
              <a:ea typeface="+mj-ea"/>
            </a:endParaRPr>
          </a:p>
        </p:txBody>
      </p:sp>
      <p:sp>
        <p:nvSpPr>
          <p:cNvPr id="6" name="矩形 5"/>
          <p:cNvSpPr/>
          <p:nvPr/>
        </p:nvSpPr>
        <p:spPr>
          <a:xfrm>
            <a:off x="2667000" y="2438400"/>
            <a:ext cx="4343400" cy="384754"/>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TW" altLang="en-US" sz="1400" b="1" dirty="0"/>
          </a:p>
          <a:p>
            <a:r>
              <a:rPr lang="zh-TW" altLang="en-US" sz="1400" dirty="0">
                <a:solidFill>
                  <a:schemeClr val="tx1"/>
                </a:solidFill>
              </a:rPr>
              <a:t>您是否訂閱了任何線上視頻流服務？如果是</a:t>
            </a:r>
            <a:r>
              <a:rPr lang="en-US" altLang="zh-TW" sz="1400" dirty="0">
                <a:solidFill>
                  <a:schemeClr val="tx1"/>
                </a:solidFill>
              </a:rPr>
              <a:t>, </a:t>
            </a:r>
            <a:r>
              <a:rPr lang="zh-TW" altLang="en-US" sz="1400" dirty="0">
                <a:solidFill>
                  <a:schemeClr val="tx1"/>
                </a:solidFill>
              </a:rPr>
              <a:t>哪一個？</a:t>
            </a:r>
          </a:p>
          <a:p>
            <a:pPr algn="ctr"/>
            <a:endParaRPr lang="zh-TW" altLang="en-US" sz="2000" dirty="0" err="1"/>
          </a:p>
        </p:txBody>
      </p:sp>
      <p:sp>
        <p:nvSpPr>
          <p:cNvPr id="7" name="矩形 6"/>
          <p:cNvSpPr/>
          <p:nvPr/>
        </p:nvSpPr>
        <p:spPr>
          <a:xfrm>
            <a:off x="5334000" y="3124200"/>
            <a:ext cx="3733800" cy="381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sz="1400" dirty="0">
                <a:solidFill>
                  <a:schemeClr val="tx1"/>
                </a:solidFill>
                <a:latin typeface="+mj-ea"/>
                <a:ea typeface="+mj-ea"/>
              </a:rPr>
              <a:t>哪些網站為您提供了最佳的整體觀看或娛樂體驗，為什麼？</a:t>
            </a:r>
          </a:p>
        </p:txBody>
      </p:sp>
      <p:sp>
        <p:nvSpPr>
          <p:cNvPr id="8" name="矩形 7"/>
          <p:cNvSpPr/>
          <p:nvPr/>
        </p:nvSpPr>
        <p:spPr>
          <a:xfrm>
            <a:off x="4593021" y="3810000"/>
            <a:ext cx="4038600" cy="381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sz="1400" dirty="0">
                <a:solidFill>
                  <a:schemeClr val="tx1"/>
                </a:solidFill>
                <a:latin typeface="+mj-ea"/>
                <a:ea typeface="+mj-ea"/>
              </a:rPr>
              <a:t>觀看傳統電視觀看在線電視和電影有什麼好處？</a:t>
            </a:r>
          </a:p>
        </p:txBody>
      </p:sp>
      <p:sp>
        <p:nvSpPr>
          <p:cNvPr id="9" name="矩形 8"/>
          <p:cNvSpPr/>
          <p:nvPr/>
        </p:nvSpPr>
        <p:spPr>
          <a:xfrm>
            <a:off x="533400" y="4492046"/>
            <a:ext cx="8534400" cy="923330"/>
          </a:xfrm>
          <a:prstGeom prst="rect">
            <a:avLst/>
          </a:prstGeom>
        </p:spPr>
        <p:txBody>
          <a:bodyPr wrap="square">
            <a:spAutoFit/>
          </a:bodyPr>
          <a:lstStyle/>
          <a:p>
            <a:r>
              <a:rPr lang="zh-TW" altLang="en-US" dirty="0"/>
              <a:t>在電視產業行內話中，有停止訂購付費電視的「</a:t>
            </a:r>
            <a:r>
              <a:rPr lang="zh-TW" altLang="en-US" dirty="0">
                <a:solidFill>
                  <a:srgbClr val="FF0000"/>
                </a:solidFill>
              </a:rPr>
              <a:t>切線族</a:t>
            </a:r>
            <a:r>
              <a:rPr lang="zh-TW" altLang="en-US" dirty="0"/>
              <a:t>」（</a:t>
            </a:r>
            <a:r>
              <a:rPr lang="en-US" altLang="zh-TW" dirty="0"/>
              <a:t>cord-cutters</a:t>
            </a:r>
            <a:r>
              <a:rPr lang="zh-TW" altLang="en-US" dirty="0"/>
              <a:t>）、減少訂閱頻道或減少</a:t>
            </a:r>
            <a:r>
              <a:rPr lang="zh-TW" altLang="en-US" dirty="0" smtClean="0"/>
              <a:t>收視頻道數</a:t>
            </a:r>
            <a:r>
              <a:rPr lang="zh-TW" altLang="en-US" dirty="0"/>
              <a:t>的「</a:t>
            </a:r>
            <a:r>
              <a:rPr lang="zh-TW" altLang="en-US" dirty="0">
                <a:solidFill>
                  <a:srgbClr val="FF0000"/>
                </a:solidFill>
              </a:rPr>
              <a:t>削線族</a:t>
            </a:r>
            <a:r>
              <a:rPr lang="zh-TW" altLang="en-US" dirty="0"/>
              <a:t>」（</a:t>
            </a:r>
            <a:r>
              <a:rPr lang="en-US" altLang="zh-TW" dirty="0"/>
              <a:t>cord-shavers</a:t>
            </a:r>
            <a:r>
              <a:rPr lang="zh-TW" altLang="en-US" dirty="0"/>
              <a:t>），及從來沒打算接付費電視的年輕族群「</a:t>
            </a:r>
            <a:r>
              <a:rPr lang="zh-TW" altLang="en-US" dirty="0">
                <a:solidFill>
                  <a:srgbClr val="FF0000"/>
                </a:solidFill>
              </a:rPr>
              <a:t>無線族</a:t>
            </a:r>
            <a:r>
              <a:rPr lang="zh-TW" altLang="en-US" dirty="0"/>
              <a:t>」（</a:t>
            </a:r>
            <a:r>
              <a:rPr lang="en-US" altLang="zh-TW" dirty="0"/>
              <a:t>cord-</a:t>
            </a:r>
            <a:r>
              <a:rPr lang="en-US" altLang="zh-TW" dirty="0" err="1"/>
              <a:t>nevers</a:t>
            </a:r>
            <a:r>
              <a:rPr lang="zh-TW" altLang="en-US" dirty="0"/>
              <a:t>）</a:t>
            </a:r>
          </a:p>
        </p:txBody>
      </p:sp>
    </p:spTree>
    <p:extLst>
      <p:ext uri="{BB962C8B-B14F-4D97-AF65-F5344CB8AC3E}">
        <p14:creationId xmlns:p14="http://schemas.microsoft.com/office/powerpoint/2010/main" val="37157338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Games</a:t>
            </a:r>
          </a:p>
        </p:txBody>
      </p:sp>
      <p:sp>
        <p:nvSpPr>
          <p:cNvPr id="3" name="Content Placeholder 2"/>
          <p:cNvSpPr>
            <a:spLocks noGrp="1"/>
          </p:cNvSpPr>
          <p:nvPr>
            <p:ph idx="1"/>
          </p:nvPr>
        </p:nvSpPr>
        <p:spPr>
          <a:xfrm>
            <a:off x="488156" y="1600200"/>
            <a:ext cx="8229600" cy="4525963"/>
          </a:xfrm>
        </p:spPr>
        <p:txBody>
          <a:bodyPr/>
          <a:lstStyle/>
          <a:p>
            <a:r>
              <a:rPr lang="en-US" altLang="en-US" sz="2400" dirty="0"/>
              <a:t>Online gaming has had explosive growth</a:t>
            </a:r>
          </a:p>
          <a:p>
            <a:pPr lvl="1"/>
            <a:r>
              <a:rPr lang="en-US" altLang="en-US" sz="1800" dirty="0"/>
              <a:t>Pokemon GO</a:t>
            </a:r>
          </a:p>
          <a:p>
            <a:pPr lvl="1"/>
            <a:r>
              <a:rPr lang="en-US" altLang="en-US" sz="1800" dirty="0"/>
              <a:t>Mobile platform</a:t>
            </a:r>
          </a:p>
          <a:p>
            <a:r>
              <a:rPr lang="en-US" altLang="en-US" sz="2400" dirty="0"/>
              <a:t>Types of digital gamers</a:t>
            </a:r>
          </a:p>
          <a:p>
            <a:pPr lvl="1"/>
            <a:r>
              <a:rPr lang="en-US" altLang="en-US" sz="1800" dirty="0"/>
              <a:t>Casual</a:t>
            </a:r>
          </a:p>
          <a:p>
            <a:pPr lvl="1"/>
            <a:r>
              <a:rPr lang="en-US" altLang="en-US" sz="1800" dirty="0"/>
              <a:t>Social</a:t>
            </a:r>
          </a:p>
          <a:p>
            <a:pPr lvl="1"/>
            <a:r>
              <a:rPr lang="en-US" altLang="en-US" sz="1800" dirty="0"/>
              <a:t>Mobile—fastest growing market </a:t>
            </a:r>
          </a:p>
          <a:p>
            <a:pPr lvl="1"/>
            <a:r>
              <a:rPr lang="en-US" altLang="en-US" sz="1800" dirty="0"/>
              <a:t>Massively multiplayer online (MMO)</a:t>
            </a:r>
          </a:p>
          <a:p>
            <a:pPr lvl="1"/>
            <a:r>
              <a:rPr lang="en-US" altLang="en-US" sz="1800" dirty="0"/>
              <a:t>Console</a:t>
            </a:r>
          </a:p>
          <a:p>
            <a:r>
              <a:rPr lang="en-US" altLang="en-US" sz="2400" dirty="0"/>
              <a:t>Business models in flux</a:t>
            </a:r>
          </a:p>
          <a:p>
            <a:r>
              <a:rPr lang="en-US" altLang="en-US" sz="2400" dirty="0"/>
              <a:t>E-sports, Twitch.tv</a:t>
            </a:r>
          </a:p>
        </p:txBody>
      </p:sp>
      <p:sp>
        <p:nvSpPr>
          <p:cNvPr id="4" name="矩形 3">
            <a:extLst>
              <a:ext uri="{FF2B5EF4-FFF2-40B4-BE49-F238E27FC236}">
                <a16:creationId xmlns="" xmlns:a16="http://schemas.microsoft.com/office/drawing/2014/main" id="{5B96C68D-B7A7-4E62-B228-10205B1576BC}"/>
              </a:ext>
            </a:extLst>
          </p:cNvPr>
          <p:cNvSpPr/>
          <p:nvPr/>
        </p:nvSpPr>
        <p:spPr>
          <a:xfrm>
            <a:off x="1828800" y="826742"/>
            <a:ext cx="800219" cy="461665"/>
          </a:xfrm>
          <a:prstGeom prst="rect">
            <a:avLst/>
          </a:prstGeom>
          <a:solidFill>
            <a:srgbClr val="FFFF00"/>
          </a:solidFill>
        </p:spPr>
        <p:txBody>
          <a:bodyPr wrap="none">
            <a:spAutoFit/>
          </a:bodyPr>
          <a:lstStyle/>
          <a:p>
            <a:r>
              <a:rPr lang="zh-TW" altLang="en-US" sz="2400" dirty="0"/>
              <a:t>遊戲</a:t>
            </a:r>
          </a:p>
        </p:txBody>
      </p:sp>
      <p:sp>
        <p:nvSpPr>
          <p:cNvPr id="6" name="矩形 5">
            <a:extLst>
              <a:ext uri="{FF2B5EF4-FFF2-40B4-BE49-F238E27FC236}">
                <a16:creationId xmlns="" xmlns:a16="http://schemas.microsoft.com/office/drawing/2014/main" id="{D74BB483-7B26-40F6-A781-5D67EA6DF50A}"/>
              </a:ext>
            </a:extLst>
          </p:cNvPr>
          <p:cNvSpPr/>
          <p:nvPr/>
        </p:nvSpPr>
        <p:spPr>
          <a:xfrm>
            <a:off x="4038600" y="5105400"/>
            <a:ext cx="2646878" cy="461665"/>
          </a:xfrm>
          <a:prstGeom prst="rect">
            <a:avLst/>
          </a:prstGeom>
          <a:solidFill>
            <a:srgbClr val="FFFF00"/>
          </a:solidFill>
        </p:spPr>
        <p:txBody>
          <a:bodyPr wrap="none">
            <a:spAutoFit/>
          </a:bodyPr>
          <a:lstStyle/>
          <a:p>
            <a:r>
              <a:rPr lang="zh-TW" altLang="en-US" sz="2400" dirty="0"/>
              <a:t>商業模式不斷變化</a:t>
            </a:r>
          </a:p>
        </p:txBody>
      </p:sp>
      <p:sp>
        <p:nvSpPr>
          <p:cNvPr id="24" name="Rectangle 17">
            <a:extLst>
              <a:ext uri="{FF2B5EF4-FFF2-40B4-BE49-F238E27FC236}">
                <a16:creationId xmlns="" xmlns:a16="http://schemas.microsoft.com/office/drawing/2014/main" id="{5B6F1DCD-92C7-45DE-9854-B61A05758759}"/>
              </a:ext>
            </a:extLst>
          </p:cNvPr>
          <p:cNvSpPr>
            <a:spLocks noChangeArrowheads="1"/>
          </p:cNvSpPr>
          <p:nvPr/>
        </p:nvSpPr>
        <p:spPr bwMode="auto">
          <a:xfrm>
            <a:off x="5524500" y="503576"/>
            <a:ext cx="3124200" cy="1107996"/>
          </a:xfrm>
          <a:prstGeom prst="rect">
            <a:avLst/>
          </a:prstGeom>
          <a:solidFill>
            <a:srgbClr val="FFFF00"/>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TW" altLang="en-US" sz="2400" dirty="0">
                <a:solidFill>
                  <a:srgbClr val="212121"/>
                </a:solidFill>
                <a:latin typeface="+mn-ea"/>
              </a:rPr>
              <a:t>線上</a:t>
            </a:r>
            <a:r>
              <a:rPr kumimoji="0" lang="zh-TW" altLang="zh-TW" sz="2400" b="0" i="0" u="none" strike="noStrike" cap="none" normalizeH="0" baseline="0" dirty="0">
                <a:ln>
                  <a:noFill/>
                </a:ln>
                <a:solidFill>
                  <a:srgbClr val="212121"/>
                </a:solidFill>
                <a:effectLst/>
                <a:latin typeface="+mn-ea"/>
              </a:rPr>
              <a:t>遊戲的爆炸性</a:t>
            </a:r>
            <a:r>
              <a:rPr kumimoji="0" lang="zh-TW" altLang="en-US" sz="2400" b="0" i="0" u="none" strike="noStrike" cap="none" normalizeH="0" baseline="0" dirty="0">
                <a:ln>
                  <a:noFill/>
                </a:ln>
                <a:solidFill>
                  <a:srgbClr val="212121"/>
                </a:solidFill>
                <a:effectLst/>
                <a:latin typeface="+mn-ea"/>
              </a:rPr>
              <a:t>成</a:t>
            </a:r>
            <a:r>
              <a:rPr kumimoji="0" lang="zh-TW" altLang="zh-TW" sz="2400" b="0" i="0" u="none" strike="noStrike" cap="none" normalizeH="0" baseline="0" dirty="0">
                <a:ln>
                  <a:noFill/>
                </a:ln>
                <a:solidFill>
                  <a:srgbClr val="212121"/>
                </a:solidFill>
                <a:effectLst/>
                <a:latin typeface="+mn-ea"/>
              </a:rPr>
              <a:t>長</a:t>
            </a:r>
            <a:endParaRPr kumimoji="0" lang="en-US" altLang="zh-TW" sz="2400" b="0" i="0" u="none" strike="noStrike" cap="none" normalizeH="0" baseline="0" dirty="0">
              <a:ln>
                <a:noFill/>
              </a:ln>
              <a:solidFill>
                <a:srgbClr val="21212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2400" dirty="0">
                <a:solidFill>
                  <a:srgbClr val="212121"/>
                </a:solidFill>
                <a:latin typeface="+mn-ea"/>
              </a:rPr>
              <a:t>-</a:t>
            </a:r>
            <a:r>
              <a:rPr lang="zh-TW" altLang="en-US" sz="2400" dirty="0">
                <a:solidFill>
                  <a:srgbClr val="212121"/>
                </a:solidFill>
                <a:latin typeface="+mn-ea"/>
              </a:rPr>
              <a:t>寶可夢</a:t>
            </a:r>
            <a:endParaRPr lang="en-US" altLang="zh-TW" sz="2400" dirty="0">
              <a:solidFill>
                <a:srgbClr val="212121"/>
              </a:solidFill>
              <a:latin typeface="+mn-ea"/>
            </a:endParaRPr>
          </a:p>
          <a:p>
            <a:pPr lvl="0" eaLnBrk="0" fontAlgn="base" hangingPunct="0">
              <a:spcBef>
                <a:spcPct val="0"/>
              </a:spcBef>
              <a:spcAft>
                <a:spcPct val="0"/>
              </a:spcAft>
            </a:pPr>
            <a:r>
              <a:rPr lang="en-US" altLang="zh-TW" sz="2400" dirty="0">
                <a:solidFill>
                  <a:srgbClr val="212121"/>
                </a:solidFill>
                <a:latin typeface="+mn-ea"/>
              </a:rPr>
              <a:t>-</a:t>
            </a:r>
            <a:r>
              <a:rPr lang="zh-TW" altLang="en-US" sz="2400" dirty="0">
                <a:solidFill>
                  <a:srgbClr val="212121"/>
                </a:solidFill>
                <a:latin typeface="+mn-ea"/>
              </a:rPr>
              <a:t>移動平台</a:t>
            </a:r>
            <a:endParaRPr lang="en-US" altLang="zh-TW" sz="2400" dirty="0">
              <a:solidFill>
                <a:srgbClr val="212121"/>
              </a:solidFill>
              <a:latin typeface="+mn-ea"/>
            </a:endParaRPr>
          </a:p>
        </p:txBody>
      </p:sp>
      <p:sp>
        <p:nvSpPr>
          <p:cNvPr id="25" name="矩形 24">
            <a:extLst>
              <a:ext uri="{FF2B5EF4-FFF2-40B4-BE49-F238E27FC236}">
                <a16:creationId xmlns="" xmlns:a16="http://schemas.microsoft.com/office/drawing/2014/main" id="{FEE39F35-6A4A-44E9-B1CD-FD11A8BC42CE}"/>
              </a:ext>
            </a:extLst>
          </p:cNvPr>
          <p:cNvSpPr/>
          <p:nvPr/>
        </p:nvSpPr>
        <p:spPr>
          <a:xfrm>
            <a:off x="3449122" y="5723605"/>
            <a:ext cx="2920030" cy="461665"/>
          </a:xfrm>
          <a:prstGeom prst="rect">
            <a:avLst/>
          </a:prstGeom>
          <a:solidFill>
            <a:srgbClr val="FFFF00"/>
          </a:solidFill>
        </p:spPr>
        <p:txBody>
          <a:bodyPr wrap="none">
            <a:spAutoFit/>
          </a:bodyPr>
          <a:lstStyle/>
          <a:p>
            <a:r>
              <a:rPr lang="zh-TW" altLang="en-US" sz="2400" dirty="0"/>
              <a:t>電子競技，</a:t>
            </a:r>
            <a:r>
              <a:rPr lang="en-US" altLang="zh-TW" sz="2400" dirty="0"/>
              <a:t>Twitch.tv</a:t>
            </a:r>
            <a:endParaRPr lang="zh-TW" altLang="en-US" sz="2400" dirty="0"/>
          </a:p>
        </p:txBody>
      </p:sp>
      <p:sp>
        <p:nvSpPr>
          <p:cNvPr id="26" name="Rectangle 54">
            <a:extLst>
              <a:ext uri="{FF2B5EF4-FFF2-40B4-BE49-F238E27FC236}">
                <a16:creationId xmlns="" xmlns:a16="http://schemas.microsoft.com/office/drawing/2014/main" id="{343AA3AC-14C5-4F94-870A-08C893B3CB9B}"/>
              </a:ext>
            </a:extLst>
          </p:cNvPr>
          <p:cNvSpPr>
            <a:spLocks noChangeArrowheads="1"/>
          </p:cNvSpPr>
          <p:nvPr/>
        </p:nvSpPr>
        <p:spPr bwMode="auto">
          <a:xfrm>
            <a:off x="4017818" y="2874900"/>
            <a:ext cx="2920030" cy="369332"/>
          </a:xfrm>
          <a:prstGeom prst="rect">
            <a:avLst/>
          </a:prstGeom>
          <a:solidFill>
            <a:srgbClr val="FFFF00"/>
          </a:solidFill>
          <a:ln>
            <a:noFill/>
          </a:ln>
          <a:effec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kumimoji="0" lang="zh-TW" altLang="zh-TW" sz="2400" b="0" i="0" u="none" strike="noStrike" cap="none" normalizeH="0" baseline="0" dirty="0" smtClean="0">
                <a:ln>
                  <a:noFill/>
                </a:ln>
                <a:solidFill>
                  <a:srgbClr val="212121"/>
                </a:solidFill>
                <a:effectLst/>
                <a:latin typeface="+mn-ea"/>
              </a:rPr>
              <a:t>數</a:t>
            </a:r>
            <a:r>
              <a:rPr lang="zh-TW" altLang="en-US" sz="2400" dirty="0" smtClean="0">
                <a:solidFill>
                  <a:srgbClr val="212121"/>
                </a:solidFill>
                <a:latin typeface="+mn-ea"/>
              </a:rPr>
              <a:t>位</a:t>
            </a:r>
            <a:r>
              <a:rPr kumimoji="0" lang="zh-TW" altLang="zh-TW" sz="2400" b="0" i="0" u="none" strike="noStrike" cap="none" normalizeH="0" baseline="0" dirty="0" smtClean="0">
                <a:ln>
                  <a:noFill/>
                </a:ln>
                <a:solidFill>
                  <a:srgbClr val="212121"/>
                </a:solidFill>
                <a:effectLst/>
                <a:latin typeface="+mn-ea"/>
              </a:rPr>
              <a:t>遊戲</a:t>
            </a:r>
            <a:r>
              <a:rPr kumimoji="0" lang="zh-TW" altLang="zh-TW" sz="2400" b="0" i="0" u="none" strike="noStrike" cap="none" normalizeH="0" baseline="0" dirty="0">
                <a:ln>
                  <a:noFill/>
                </a:ln>
                <a:solidFill>
                  <a:srgbClr val="212121"/>
                </a:solidFill>
                <a:effectLst/>
                <a:latin typeface="+mn-ea"/>
              </a:rPr>
              <a:t>玩家的類型</a:t>
            </a:r>
            <a:r>
              <a:rPr kumimoji="0" lang="zh-TW" altLang="zh-TW" sz="2400" b="0" i="0" u="none" strike="noStrike" cap="none" normalizeH="0" baseline="0" dirty="0">
                <a:ln>
                  <a:noFill/>
                </a:ln>
                <a:solidFill>
                  <a:schemeClr val="tx1"/>
                </a:solidFill>
                <a:effectLst/>
                <a:latin typeface="+mn-ea"/>
              </a:rPr>
              <a:t> </a:t>
            </a:r>
          </a:p>
        </p:txBody>
      </p:sp>
      <p:sp>
        <p:nvSpPr>
          <p:cNvPr id="27" name="Rectangle 55">
            <a:extLst>
              <a:ext uri="{FF2B5EF4-FFF2-40B4-BE49-F238E27FC236}">
                <a16:creationId xmlns="" xmlns:a16="http://schemas.microsoft.com/office/drawing/2014/main" id="{7C7D5D85-8E36-43E8-A49B-09ED63C8CC28}"/>
              </a:ext>
            </a:extLst>
          </p:cNvPr>
          <p:cNvSpPr>
            <a:spLocks noChangeArrowheads="1"/>
          </p:cNvSpPr>
          <p:nvPr/>
        </p:nvSpPr>
        <p:spPr bwMode="auto">
          <a:xfrm>
            <a:off x="4909137" y="3376276"/>
            <a:ext cx="2931893" cy="1538883"/>
          </a:xfrm>
          <a:prstGeom prst="rect">
            <a:avLst/>
          </a:prstGeom>
          <a:solidFill>
            <a:srgbClr val="FFFF00"/>
          </a:solid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rgbClr val="212121"/>
                </a:solidFill>
                <a:effectLst/>
                <a:latin typeface="+mn-ea"/>
              </a:rPr>
              <a:t>非正式</a:t>
            </a:r>
            <a:endParaRPr kumimoji="0" lang="en-US" altLang="zh-TW" sz="2000" b="0" i="0" u="none" strike="noStrike" cap="none" normalizeH="0" baseline="0" dirty="0">
              <a:ln>
                <a:noFill/>
              </a:ln>
              <a:solidFill>
                <a:srgbClr val="21212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a:ln>
                  <a:noFill/>
                </a:ln>
                <a:solidFill>
                  <a:srgbClr val="212121"/>
                </a:solidFill>
                <a:effectLst/>
                <a:latin typeface="+mn-ea"/>
              </a:rPr>
              <a:t>社</a:t>
            </a:r>
            <a:r>
              <a:rPr kumimoji="0" lang="zh-TW" altLang="en-US" sz="2000" b="0" i="0" u="none" strike="noStrike" cap="none" normalizeH="0" baseline="0" dirty="0">
                <a:ln>
                  <a:noFill/>
                </a:ln>
                <a:solidFill>
                  <a:srgbClr val="212121"/>
                </a:solidFill>
                <a:effectLst/>
                <a:latin typeface="+mn-ea"/>
              </a:rPr>
              <a:t>交</a:t>
            </a:r>
            <a:endParaRPr kumimoji="0" lang="en-US" altLang="zh-TW" sz="2000" b="0" i="0" u="none" strike="noStrike" cap="none" normalizeH="0" baseline="0" dirty="0">
              <a:ln>
                <a:noFill/>
              </a:ln>
              <a:solidFill>
                <a:srgbClr val="21212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rgbClr val="212121"/>
                </a:solidFill>
                <a:effectLst/>
                <a:latin typeface="+mn-ea"/>
              </a:rPr>
              <a:t>手機</a:t>
            </a:r>
            <a:r>
              <a:rPr kumimoji="0" lang="en-US" altLang="zh-TW" sz="2000" b="0" i="0" u="none" strike="noStrike" cap="none" normalizeH="0" baseline="0" dirty="0">
                <a:ln>
                  <a:noFill/>
                </a:ln>
                <a:solidFill>
                  <a:srgbClr val="212121"/>
                </a:solidFill>
                <a:effectLst/>
                <a:latin typeface="+mn-ea"/>
              </a:rPr>
              <a:t>-</a:t>
            </a:r>
            <a:r>
              <a:rPr kumimoji="0" lang="zh-TW" altLang="zh-TW" sz="2000" b="0" i="0" u="none" strike="noStrike" cap="none" normalizeH="0" baseline="0" dirty="0">
                <a:ln>
                  <a:noFill/>
                </a:ln>
                <a:solidFill>
                  <a:srgbClr val="212121"/>
                </a:solidFill>
                <a:effectLst/>
                <a:latin typeface="+mn-ea"/>
              </a:rPr>
              <a:t>移動增長最快的市場</a:t>
            </a:r>
            <a:endParaRPr kumimoji="0" lang="en-US" altLang="zh-TW" sz="2000" b="0" i="0" u="none" strike="noStrike" cap="none" normalizeH="0" baseline="0" dirty="0">
              <a:ln>
                <a:noFill/>
              </a:ln>
              <a:solidFill>
                <a:srgbClr val="21212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a:ln>
                  <a:noFill/>
                </a:ln>
                <a:solidFill>
                  <a:srgbClr val="212121"/>
                </a:solidFill>
                <a:effectLst/>
                <a:latin typeface="+mn-ea"/>
              </a:rPr>
              <a:t>大型多人在線（MMO）</a:t>
            </a:r>
            <a:endParaRPr kumimoji="0" lang="en-US" altLang="zh-TW" sz="2000" b="0" i="0" u="none" strike="noStrike" cap="none" normalizeH="0" baseline="0" dirty="0">
              <a:ln>
                <a:noFill/>
              </a:ln>
              <a:solidFill>
                <a:srgbClr val="21212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2000" dirty="0">
                <a:solidFill>
                  <a:srgbClr val="212121"/>
                </a:solidFill>
                <a:latin typeface="+mn-ea"/>
              </a:rPr>
              <a:t>控制台</a:t>
            </a:r>
            <a:endParaRPr kumimoji="0" lang="zh-TW" altLang="zh-TW" sz="2000" b="0"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42895918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內容版面配置區 3"/>
          <p:cNvPicPr>
            <a:picLocks noGrp="1" noChangeAspect="1"/>
          </p:cNvPicPr>
          <p:nvPr>
            <p:ph idx="1"/>
          </p:nvPr>
        </p:nvPicPr>
        <p:blipFill>
          <a:blip r:embed="rId3"/>
          <a:stretch>
            <a:fillRect/>
          </a:stretch>
        </p:blipFill>
        <p:spPr>
          <a:xfrm>
            <a:off x="31453" y="258378"/>
            <a:ext cx="9036347" cy="6013278"/>
          </a:xfrm>
          <a:prstGeom prst="rect">
            <a:avLst/>
          </a:prstGeom>
        </p:spPr>
      </p:pic>
    </p:spTree>
    <p:extLst>
      <p:ext uri="{BB962C8B-B14F-4D97-AF65-F5344CB8AC3E}">
        <p14:creationId xmlns:p14="http://schemas.microsoft.com/office/powerpoint/2010/main" val="8202049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10.21: Online Gaming Audience</a:t>
            </a:r>
          </a:p>
        </p:txBody>
      </p:sp>
      <p:sp>
        <p:nvSpPr>
          <p:cNvPr id="4" name="Text Placeholder 3"/>
          <p:cNvSpPr>
            <a:spLocks noGrp="1"/>
          </p:cNvSpPr>
          <p:nvPr>
            <p:ph type="body" sz="quarter" idx="13"/>
          </p:nvPr>
        </p:nvSpPr>
        <p:spPr/>
        <p:txBody>
          <a:bodyPr/>
          <a:lstStyle/>
          <a:p>
            <a:endParaRPr lang="en-US" dirty="0"/>
          </a:p>
        </p:txBody>
      </p:sp>
      <p:pic>
        <p:nvPicPr>
          <p:cNvPr id="8" name="Picture 7" descr="Figure 10.21 shows the growth of the online gaming audience, including casual gamers, social gamers, console gamers, and mobile gamers."/>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62000" y="990600"/>
            <a:ext cx="7162800" cy="505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
            <a:extLst>
              <a:ext uri="{FF2B5EF4-FFF2-40B4-BE49-F238E27FC236}">
                <a16:creationId xmlns="" xmlns:a16="http://schemas.microsoft.com/office/drawing/2014/main" id="{D418394E-62EE-4D29-9021-6B7BB610B26F}"/>
              </a:ext>
            </a:extLst>
          </p:cNvPr>
          <p:cNvSpPr>
            <a:spLocks noChangeArrowheads="1"/>
          </p:cNvSpPr>
          <p:nvPr/>
        </p:nvSpPr>
        <p:spPr bwMode="auto">
          <a:xfrm>
            <a:off x="6267450" y="701139"/>
            <a:ext cx="1866900" cy="369332"/>
          </a:xfrm>
          <a:prstGeom prst="rect">
            <a:avLst/>
          </a:prstGeom>
          <a:solidFill>
            <a:srgbClr val="FFFF00"/>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2400" b="0" i="0" u="none" strike="noStrike" cap="none" normalizeH="0" baseline="0" dirty="0">
                <a:ln>
                  <a:noFill/>
                </a:ln>
                <a:solidFill>
                  <a:srgbClr val="212121"/>
                </a:solidFill>
                <a:effectLst/>
                <a:latin typeface="Arial Unicode MS"/>
                <a:ea typeface="inherit"/>
              </a:rPr>
              <a:t>線上遊戲觀眾</a:t>
            </a:r>
            <a:endParaRPr kumimoji="0" lang="zh-TW" altLang="zh-TW" sz="24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 xmlns:a16="http://schemas.microsoft.com/office/drawing/2014/main" id="{182CE6A1-3422-493C-80EB-6A000AB4B709}"/>
              </a:ext>
            </a:extLst>
          </p:cNvPr>
          <p:cNvSpPr>
            <a:spLocks noChangeArrowheads="1"/>
          </p:cNvSpPr>
          <p:nvPr/>
        </p:nvSpPr>
        <p:spPr bwMode="auto">
          <a:xfrm>
            <a:off x="1524000" y="5672699"/>
            <a:ext cx="1295400" cy="307777"/>
          </a:xfrm>
          <a:prstGeom prst="rect">
            <a:avLst/>
          </a:prstGeom>
          <a:solidFill>
            <a:srgbClr val="FFFF00"/>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rgbClr val="212121"/>
                </a:solidFill>
                <a:effectLst/>
                <a:latin typeface="Arial Unicode MS"/>
                <a:ea typeface="inherit"/>
              </a:rPr>
              <a:t>非正式玩家</a:t>
            </a:r>
            <a:endParaRPr kumimoji="0" lang="zh-TW" altLang="zh-TW" sz="20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 xmlns:a16="http://schemas.microsoft.com/office/drawing/2014/main" id="{09AD2C55-E1BF-48AB-B320-442C717E093F}"/>
              </a:ext>
            </a:extLst>
          </p:cNvPr>
          <p:cNvSpPr>
            <a:spLocks noChangeArrowheads="1"/>
          </p:cNvSpPr>
          <p:nvPr/>
        </p:nvSpPr>
        <p:spPr bwMode="auto">
          <a:xfrm>
            <a:off x="3067050" y="5672699"/>
            <a:ext cx="1028700" cy="307777"/>
          </a:xfrm>
          <a:prstGeom prst="rect">
            <a:avLst/>
          </a:prstGeom>
          <a:solidFill>
            <a:srgbClr val="FFFF00"/>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TW" altLang="en-US" sz="2000" dirty="0">
                <a:solidFill>
                  <a:srgbClr val="212121"/>
                </a:solidFill>
                <a:latin typeface="Arial Unicode MS"/>
                <a:ea typeface="inherit"/>
              </a:rPr>
              <a:t>社交</a:t>
            </a:r>
            <a:r>
              <a:rPr kumimoji="0" lang="zh-TW" altLang="en-US" sz="2000" b="0" i="0" u="none" strike="noStrike" cap="none" normalizeH="0" baseline="0" dirty="0">
                <a:ln>
                  <a:noFill/>
                </a:ln>
                <a:solidFill>
                  <a:srgbClr val="212121"/>
                </a:solidFill>
                <a:effectLst/>
                <a:latin typeface="Arial Unicode MS"/>
                <a:ea typeface="inherit"/>
              </a:rPr>
              <a:t>玩家</a:t>
            </a:r>
            <a:endParaRPr kumimoji="0" lang="zh-TW" altLang="zh-TW" sz="20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 xmlns:a16="http://schemas.microsoft.com/office/drawing/2014/main" id="{84AC8559-EB20-4281-BACA-28579436B878}"/>
              </a:ext>
            </a:extLst>
          </p:cNvPr>
          <p:cNvSpPr>
            <a:spLocks noChangeArrowheads="1"/>
          </p:cNvSpPr>
          <p:nvPr/>
        </p:nvSpPr>
        <p:spPr bwMode="auto">
          <a:xfrm>
            <a:off x="4343400" y="5672699"/>
            <a:ext cx="1295400" cy="307777"/>
          </a:xfrm>
          <a:prstGeom prst="rect">
            <a:avLst/>
          </a:prstGeom>
          <a:solidFill>
            <a:srgbClr val="FFFF00"/>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TW" altLang="en-US" sz="2000" dirty="0">
                <a:solidFill>
                  <a:srgbClr val="212121"/>
                </a:solidFill>
                <a:latin typeface="Arial Unicode MS"/>
                <a:ea typeface="inherit"/>
              </a:rPr>
              <a:t>控制台</a:t>
            </a:r>
            <a:r>
              <a:rPr kumimoji="0" lang="zh-TW" altLang="en-US" sz="2000" b="0" i="0" u="none" strike="noStrike" cap="none" normalizeH="0" baseline="0" dirty="0">
                <a:ln>
                  <a:noFill/>
                </a:ln>
                <a:solidFill>
                  <a:srgbClr val="212121"/>
                </a:solidFill>
                <a:effectLst/>
                <a:latin typeface="Arial Unicode MS"/>
                <a:ea typeface="inherit"/>
              </a:rPr>
              <a:t>玩家</a:t>
            </a:r>
            <a:endParaRPr kumimoji="0" lang="zh-TW" altLang="zh-TW" sz="20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 xmlns:a16="http://schemas.microsoft.com/office/drawing/2014/main" id="{EB5ABAD0-4836-407A-AC85-DC6EC3B601A0}"/>
              </a:ext>
            </a:extLst>
          </p:cNvPr>
          <p:cNvSpPr>
            <a:spLocks noChangeArrowheads="1"/>
          </p:cNvSpPr>
          <p:nvPr/>
        </p:nvSpPr>
        <p:spPr bwMode="auto">
          <a:xfrm>
            <a:off x="6591300" y="5368160"/>
            <a:ext cx="1028700" cy="307777"/>
          </a:xfrm>
          <a:prstGeom prst="rect">
            <a:avLst/>
          </a:prstGeom>
          <a:solidFill>
            <a:srgbClr val="FFFF00"/>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rgbClr val="212121"/>
                </a:solidFill>
                <a:effectLst/>
                <a:latin typeface="Arial Unicode MS"/>
                <a:ea typeface="inherit"/>
              </a:rPr>
              <a:t>手機玩家</a:t>
            </a:r>
            <a:endParaRPr kumimoji="0" lang="zh-TW" altLang="zh-TW"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41486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Trends in Online Content (1 of 2)</a:t>
            </a:r>
            <a:endParaRPr lang="en-US" dirty="0"/>
          </a:p>
        </p:txBody>
      </p:sp>
      <p:sp>
        <p:nvSpPr>
          <p:cNvPr id="3" name="Content Placeholder 2"/>
          <p:cNvSpPr>
            <a:spLocks noGrp="1"/>
          </p:cNvSpPr>
          <p:nvPr>
            <p:ph idx="1"/>
          </p:nvPr>
        </p:nvSpPr>
        <p:spPr/>
        <p:txBody>
          <a:bodyPr/>
          <a:lstStyle/>
          <a:p>
            <a:r>
              <a:rPr lang="en-US" dirty="0"/>
              <a:t>Mobile platform accelerates the transition to digital content</a:t>
            </a:r>
          </a:p>
          <a:p>
            <a:r>
              <a:rPr lang="en-US" dirty="0"/>
              <a:t>Distributors become significant players in content production business</a:t>
            </a:r>
          </a:p>
          <a:p>
            <a:r>
              <a:rPr lang="en-US" dirty="0"/>
              <a:t>Continued growth of online video and music</a:t>
            </a:r>
          </a:p>
          <a:p>
            <a:r>
              <a:rPr lang="en-US" dirty="0"/>
              <a:t>E-book sales growth slows</a:t>
            </a:r>
          </a:p>
          <a:p>
            <a:r>
              <a:rPr lang="en-US" dirty="0"/>
              <a:t>Digital music sales top physical sales</a:t>
            </a:r>
          </a:p>
          <a:p>
            <a:r>
              <a:rPr lang="en-US" dirty="0"/>
              <a:t>Console games flatten as mobile games soar</a:t>
            </a:r>
          </a:p>
        </p:txBody>
      </p:sp>
      <p:sp>
        <p:nvSpPr>
          <p:cNvPr id="5" name="矩形 4"/>
          <p:cNvSpPr/>
          <p:nvPr/>
        </p:nvSpPr>
        <p:spPr>
          <a:xfrm>
            <a:off x="6705600" y="931652"/>
            <a:ext cx="2209800" cy="381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TW" sz="1200" dirty="0">
              <a:solidFill>
                <a:schemeClr val="tx1"/>
              </a:solidFill>
              <a:latin typeface="+mj-ea"/>
              <a:ea typeface="+mj-ea"/>
            </a:endParaRPr>
          </a:p>
          <a:p>
            <a:endParaRPr lang="en-US" altLang="zh-TW" sz="1200" dirty="0">
              <a:solidFill>
                <a:schemeClr val="tx1"/>
              </a:solidFill>
              <a:latin typeface="+mj-ea"/>
              <a:ea typeface="+mj-ea"/>
            </a:endParaRPr>
          </a:p>
          <a:p>
            <a:r>
              <a:rPr lang="zh-TW" altLang="en-US" sz="1400" dirty="0">
                <a:solidFill>
                  <a:schemeClr val="tx1"/>
                </a:solidFill>
                <a:latin typeface="+mj-ea"/>
                <a:ea typeface="+mj-ea"/>
              </a:rPr>
              <a:t>線上內容的趨勢</a:t>
            </a:r>
            <a:r>
              <a:rPr lang="en-US" altLang="zh-TW" sz="1400" dirty="0">
                <a:solidFill>
                  <a:schemeClr val="tx1"/>
                </a:solidFill>
                <a:latin typeface="+mj-ea"/>
                <a:ea typeface="+mj-ea"/>
              </a:rPr>
              <a:t> (1 of 2)</a:t>
            </a:r>
            <a:endParaRPr lang="zh-TW" altLang="en-US" sz="1400" dirty="0">
              <a:solidFill>
                <a:schemeClr val="tx1"/>
              </a:solidFill>
              <a:latin typeface="+mj-ea"/>
              <a:ea typeface="+mj-ea"/>
            </a:endParaRPr>
          </a:p>
          <a:p>
            <a:pPr algn="ctr"/>
            <a:endParaRPr lang="zh-TW" altLang="en-US" sz="2000" dirty="0" err="1"/>
          </a:p>
        </p:txBody>
      </p:sp>
      <p:sp>
        <p:nvSpPr>
          <p:cNvPr id="6" name="矩形 5"/>
          <p:cNvSpPr/>
          <p:nvPr/>
        </p:nvSpPr>
        <p:spPr>
          <a:xfrm>
            <a:off x="2133600" y="2156619"/>
            <a:ext cx="2895600" cy="381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latin typeface="+mj-ea"/>
                <a:ea typeface="+mj-ea"/>
              </a:rPr>
              <a:t>移動平台加速向</a:t>
            </a:r>
            <a:r>
              <a:rPr lang="zh-TW" altLang="en-US" sz="1400" dirty="0" smtClean="0">
                <a:solidFill>
                  <a:schemeClr val="tx1"/>
                </a:solidFill>
                <a:latin typeface="+mj-ea"/>
                <a:ea typeface="+mj-ea"/>
              </a:rPr>
              <a:t>數位內容</a:t>
            </a:r>
            <a:r>
              <a:rPr lang="zh-TW" altLang="en-US" sz="1400" dirty="0">
                <a:solidFill>
                  <a:schemeClr val="tx1"/>
                </a:solidFill>
                <a:latin typeface="+mj-ea"/>
                <a:ea typeface="+mj-ea"/>
              </a:rPr>
              <a:t>的轉變</a:t>
            </a:r>
          </a:p>
        </p:txBody>
      </p:sp>
      <p:sp>
        <p:nvSpPr>
          <p:cNvPr id="7" name="矩形 6"/>
          <p:cNvSpPr/>
          <p:nvPr/>
        </p:nvSpPr>
        <p:spPr>
          <a:xfrm>
            <a:off x="3962400" y="3200400"/>
            <a:ext cx="3581400" cy="304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latin typeface="+mj-ea"/>
                <a:ea typeface="+mj-ea"/>
              </a:rPr>
              <a:t>分銷商成為內容製作業務的重要參與者</a:t>
            </a:r>
          </a:p>
        </p:txBody>
      </p:sp>
      <p:sp>
        <p:nvSpPr>
          <p:cNvPr id="8" name="矩形 7"/>
          <p:cNvSpPr/>
          <p:nvPr/>
        </p:nvSpPr>
        <p:spPr>
          <a:xfrm>
            <a:off x="1447800" y="4114800"/>
            <a:ext cx="2286000" cy="304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latin typeface="+mj-ea"/>
                <a:ea typeface="+mj-ea"/>
              </a:rPr>
              <a:t>在線視頻和音樂持續增長</a:t>
            </a:r>
          </a:p>
        </p:txBody>
      </p:sp>
      <p:sp>
        <p:nvSpPr>
          <p:cNvPr id="9" name="矩形 8"/>
          <p:cNvSpPr/>
          <p:nvPr/>
        </p:nvSpPr>
        <p:spPr>
          <a:xfrm>
            <a:off x="5029200" y="4358481"/>
            <a:ext cx="2133600" cy="304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latin typeface="+mj-ea"/>
                <a:ea typeface="+mj-ea"/>
              </a:rPr>
              <a:t>電子書銷售</a:t>
            </a:r>
            <a:r>
              <a:rPr lang="zh-TW" altLang="en-US" sz="1400" dirty="0" smtClean="0">
                <a:solidFill>
                  <a:schemeClr val="tx1"/>
                </a:solidFill>
                <a:latin typeface="+mj-ea"/>
                <a:ea typeface="+mj-ea"/>
              </a:rPr>
              <a:t>增長緩慢</a:t>
            </a:r>
            <a:endParaRPr lang="zh-TW" altLang="en-US" sz="1400" dirty="0">
              <a:solidFill>
                <a:schemeClr val="tx1"/>
              </a:solidFill>
              <a:latin typeface="+mj-ea"/>
              <a:ea typeface="+mj-ea"/>
            </a:endParaRPr>
          </a:p>
        </p:txBody>
      </p:sp>
      <p:sp>
        <p:nvSpPr>
          <p:cNvPr id="10" name="矩形 9"/>
          <p:cNvSpPr/>
          <p:nvPr/>
        </p:nvSpPr>
        <p:spPr>
          <a:xfrm>
            <a:off x="5105400" y="5334000"/>
            <a:ext cx="3810000" cy="304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400" dirty="0" smtClean="0">
                <a:solidFill>
                  <a:schemeClr val="tx1"/>
                </a:solidFill>
                <a:latin typeface="+mj-ea"/>
                <a:ea typeface="+mj-ea"/>
              </a:rPr>
              <a:t>數位</a:t>
            </a:r>
            <a:r>
              <a:rPr lang="zh-TW" altLang="en-US" sz="1400" dirty="0">
                <a:solidFill>
                  <a:schemeClr val="tx1"/>
                </a:solidFill>
                <a:latin typeface="+mj-ea"/>
                <a:ea typeface="+mj-ea"/>
              </a:rPr>
              <a:t>音樂的</a:t>
            </a:r>
            <a:r>
              <a:rPr lang="zh-TW" altLang="en-US" sz="1400" dirty="0" smtClean="0">
                <a:solidFill>
                  <a:schemeClr val="tx1"/>
                </a:solidFill>
                <a:latin typeface="+mj-ea"/>
                <a:ea typeface="+mj-ea"/>
              </a:rPr>
              <a:t>銷售遠大</a:t>
            </a:r>
            <a:r>
              <a:rPr lang="zh-TW" altLang="en-US" sz="1400" dirty="0">
                <a:solidFill>
                  <a:schemeClr val="tx1"/>
                </a:solidFill>
                <a:latin typeface="+mj-ea"/>
                <a:ea typeface="+mj-ea"/>
              </a:rPr>
              <a:t>於實體音樂的銷售</a:t>
            </a:r>
            <a:endParaRPr lang="zh-TW" altLang="en-US" sz="2000" dirty="0"/>
          </a:p>
        </p:txBody>
      </p:sp>
      <p:sp>
        <p:nvSpPr>
          <p:cNvPr id="11" name="矩形 10"/>
          <p:cNvSpPr/>
          <p:nvPr/>
        </p:nvSpPr>
        <p:spPr>
          <a:xfrm>
            <a:off x="5181600" y="6003925"/>
            <a:ext cx="3886200" cy="304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latin typeface="+mj-ea"/>
                <a:ea typeface="+mj-ea"/>
              </a:rPr>
              <a:t>隨著手機遊戲的飆升，控制台</a:t>
            </a:r>
            <a:r>
              <a:rPr lang="zh-TW" altLang="en-US" sz="1400" dirty="0" smtClean="0">
                <a:solidFill>
                  <a:schemeClr val="tx1"/>
                </a:solidFill>
                <a:latin typeface="+mj-ea"/>
                <a:ea typeface="+mj-ea"/>
              </a:rPr>
              <a:t>遊戲</a:t>
            </a:r>
            <a:r>
              <a:rPr lang="zh-TW" altLang="en-US" sz="1400" dirty="0">
                <a:solidFill>
                  <a:schemeClr val="tx1"/>
                </a:solidFill>
                <a:latin typeface="+mj-ea"/>
              </a:rPr>
              <a:t>增長放緩</a:t>
            </a:r>
            <a:endParaRPr lang="zh-TW" altLang="en-US" sz="1400" dirty="0">
              <a:solidFill>
                <a:schemeClr val="tx1"/>
              </a:solidFill>
              <a:latin typeface="+mj-ea"/>
              <a:ea typeface="+mj-ea"/>
            </a:endParaRPr>
          </a:p>
        </p:txBody>
      </p:sp>
    </p:spTree>
    <p:extLst>
      <p:ext uri="{BB962C8B-B14F-4D97-AF65-F5344CB8AC3E}">
        <p14:creationId xmlns:p14="http://schemas.microsoft.com/office/powerpoint/2010/main" val="9795695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Trends in Online Content (2 of 2)</a:t>
            </a:r>
            <a:endParaRPr lang="en-US" dirty="0"/>
          </a:p>
        </p:txBody>
      </p:sp>
      <p:sp>
        <p:nvSpPr>
          <p:cNvPr id="3" name="Content Placeholder 2"/>
          <p:cNvSpPr>
            <a:spLocks noGrp="1"/>
          </p:cNvSpPr>
          <p:nvPr>
            <p:ph idx="1"/>
          </p:nvPr>
        </p:nvSpPr>
        <p:spPr/>
        <p:txBody>
          <a:bodyPr/>
          <a:lstStyle/>
          <a:p>
            <a:r>
              <a:rPr lang="en-US" dirty="0"/>
              <a:t>Four Internet titans compete for ownership of online content ecosystem: Apple, Google, Amazon, and Facebook </a:t>
            </a:r>
          </a:p>
          <a:p>
            <a:r>
              <a:rPr lang="en-US" dirty="0"/>
              <a:t>Netflix the largest consumer of bandwidth</a:t>
            </a:r>
          </a:p>
          <a:p>
            <a:r>
              <a:rPr lang="en-US" dirty="0"/>
              <a:t>Cloud storage serves huge market for mobile device content</a:t>
            </a:r>
          </a:p>
          <a:p>
            <a:r>
              <a:rPr lang="en-US" dirty="0"/>
              <a:t>FCC issues new net neutrality rules</a:t>
            </a:r>
          </a:p>
          <a:p>
            <a:r>
              <a:rPr lang="en-US" dirty="0"/>
              <a:t>Time spent with digital media exceeds time spent with television</a:t>
            </a:r>
          </a:p>
        </p:txBody>
      </p:sp>
      <p:sp>
        <p:nvSpPr>
          <p:cNvPr id="4" name="矩形 3"/>
          <p:cNvSpPr/>
          <p:nvPr/>
        </p:nvSpPr>
        <p:spPr>
          <a:xfrm>
            <a:off x="6629400" y="914400"/>
            <a:ext cx="2133600" cy="39825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TW" b="1" dirty="0"/>
          </a:p>
          <a:p>
            <a:r>
              <a:rPr lang="zh-TW" altLang="en-US" sz="1400" dirty="0">
                <a:solidFill>
                  <a:schemeClr val="tx1"/>
                </a:solidFill>
              </a:rPr>
              <a:t>線上內容的趨勢</a:t>
            </a:r>
            <a:r>
              <a:rPr lang="en-US" altLang="zh-TW" sz="1400" dirty="0">
                <a:solidFill>
                  <a:schemeClr val="tx1"/>
                </a:solidFill>
              </a:rPr>
              <a:t> (2 of 2)</a:t>
            </a:r>
            <a:endParaRPr lang="zh-TW" altLang="en-US" sz="1400" dirty="0">
              <a:solidFill>
                <a:schemeClr val="tx1"/>
              </a:solidFill>
            </a:endParaRPr>
          </a:p>
          <a:p>
            <a:pPr algn="ctr"/>
            <a:endParaRPr lang="zh-TW" altLang="en-US" sz="2000" dirty="0" err="1"/>
          </a:p>
        </p:txBody>
      </p:sp>
      <p:sp>
        <p:nvSpPr>
          <p:cNvPr id="5" name="矩形 4"/>
          <p:cNvSpPr/>
          <p:nvPr/>
        </p:nvSpPr>
        <p:spPr>
          <a:xfrm>
            <a:off x="735106" y="2833186"/>
            <a:ext cx="6808694" cy="304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latin typeface="+mj-ea"/>
                <a:ea typeface="+mj-ea"/>
              </a:rPr>
              <a:t>四互聯網巨頭爭奪線上內容生態系統的擁有權</a:t>
            </a:r>
            <a:r>
              <a:rPr lang="en-US" altLang="zh-TW" sz="1400" dirty="0">
                <a:solidFill>
                  <a:schemeClr val="tx1"/>
                </a:solidFill>
                <a:latin typeface="+mj-ea"/>
                <a:ea typeface="+mj-ea"/>
              </a:rPr>
              <a:t>: </a:t>
            </a:r>
            <a:r>
              <a:rPr lang="zh-TW" altLang="en-US" sz="1400" dirty="0">
                <a:solidFill>
                  <a:schemeClr val="tx1"/>
                </a:solidFill>
                <a:latin typeface="+mj-ea"/>
                <a:ea typeface="+mj-ea"/>
              </a:rPr>
              <a:t>蘋果、谷歌、亞馬遜和 </a:t>
            </a:r>
            <a:r>
              <a:rPr lang="en-US" altLang="zh-TW" sz="1400" dirty="0">
                <a:solidFill>
                  <a:schemeClr val="tx1"/>
                </a:solidFill>
                <a:latin typeface="+mj-ea"/>
                <a:ea typeface="+mj-ea"/>
              </a:rPr>
              <a:t>Facebook</a:t>
            </a:r>
            <a:endParaRPr lang="zh-TW" altLang="en-US" sz="1400" dirty="0" err="1">
              <a:solidFill>
                <a:schemeClr val="tx1"/>
              </a:solidFill>
              <a:latin typeface="+mj-ea"/>
              <a:ea typeface="+mj-ea"/>
            </a:endParaRPr>
          </a:p>
        </p:txBody>
      </p:sp>
      <p:sp>
        <p:nvSpPr>
          <p:cNvPr id="6" name="矩形 5"/>
          <p:cNvSpPr/>
          <p:nvPr/>
        </p:nvSpPr>
        <p:spPr>
          <a:xfrm>
            <a:off x="762000" y="3434160"/>
            <a:ext cx="2286000" cy="304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chemeClr val="tx1"/>
                </a:solidFill>
                <a:latin typeface="+mj-ea"/>
                <a:ea typeface="+mj-ea"/>
              </a:rPr>
              <a:t>Netflix </a:t>
            </a:r>
            <a:r>
              <a:rPr lang="zh-TW" altLang="en-US" sz="1400" dirty="0">
                <a:solidFill>
                  <a:schemeClr val="tx1"/>
                </a:solidFill>
                <a:latin typeface="+mj-ea"/>
                <a:ea typeface="+mj-ea"/>
              </a:rPr>
              <a:t>最大的頻寬消費者</a:t>
            </a:r>
          </a:p>
        </p:txBody>
      </p:sp>
      <p:sp>
        <p:nvSpPr>
          <p:cNvPr id="7" name="矩形 6"/>
          <p:cNvSpPr/>
          <p:nvPr/>
        </p:nvSpPr>
        <p:spPr>
          <a:xfrm>
            <a:off x="3200400" y="4218572"/>
            <a:ext cx="3505200" cy="304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TW" b="1" dirty="0">
              <a:solidFill>
                <a:schemeClr val="tx1"/>
              </a:solidFill>
            </a:endParaRPr>
          </a:p>
          <a:p>
            <a:r>
              <a:rPr lang="zh-TW" altLang="en-US" sz="1400" dirty="0">
                <a:solidFill>
                  <a:schemeClr val="tx1"/>
                </a:solidFill>
                <a:latin typeface="+mj-ea"/>
                <a:ea typeface="+mj-ea"/>
              </a:rPr>
              <a:t>雲存儲為移動設備內容提供了巨大的市場</a:t>
            </a:r>
          </a:p>
          <a:p>
            <a:pPr algn="ctr"/>
            <a:endParaRPr lang="zh-TW" altLang="en-US" sz="2000" dirty="0" err="1"/>
          </a:p>
        </p:txBody>
      </p:sp>
      <p:sp>
        <p:nvSpPr>
          <p:cNvPr id="8" name="矩形 7"/>
          <p:cNvSpPr/>
          <p:nvPr/>
        </p:nvSpPr>
        <p:spPr>
          <a:xfrm>
            <a:off x="6369424" y="4810920"/>
            <a:ext cx="2362200" cy="304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chemeClr val="tx1"/>
                </a:solidFill>
                <a:latin typeface="+mj-ea"/>
                <a:ea typeface="+mj-ea"/>
              </a:rPr>
              <a:t>FCC</a:t>
            </a:r>
            <a:r>
              <a:rPr lang="zh-TW" altLang="en-US" sz="1400" dirty="0">
                <a:solidFill>
                  <a:schemeClr val="tx1"/>
                </a:solidFill>
                <a:latin typeface="+mj-ea"/>
                <a:ea typeface="+mj-ea"/>
              </a:rPr>
              <a:t>發布新的網絡中立規則</a:t>
            </a:r>
          </a:p>
        </p:txBody>
      </p:sp>
      <p:sp>
        <p:nvSpPr>
          <p:cNvPr id="9" name="矩形 8"/>
          <p:cNvSpPr/>
          <p:nvPr/>
        </p:nvSpPr>
        <p:spPr>
          <a:xfrm>
            <a:off x="2971800" y="5815306"/>
            <a:ext cx="3962400" cy="381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latin typeface="+mj-ea"/>
              </a:rPr>
              <a:t>數位</a:t>
            </a:r>
            <a:r>
              <a:rPr lang="zh-TW" altLang="en-US" sz="1400" dirty="0" smtClean="0">
                <a:solidFill>
                  <a:schemeClr val="tx1"/>
                </a:solidFill>
              </a:rPr>
              <a:t>媒體</a:t>
            </a:r>
            <a:r>
              <a:rPr lang="zh-TW" altLang="en-US" sz="1400" dirty="0">
                <a:solidFill>
                  <a:schemeClr val="tx1"/>
                </a:solidFill>
              </a:rPr>
              <a:t>花費的時間超過了花在電視上的時間</a:t>
            </a:r>
          </a:p>
        </p:txBody>
      </p:sp>
    </p:spTree>
    <p:extLst>
      <p:ext uri="{BB962C8B-B14F-4D97-AF65-F5344CB8AC3E}">
        <p14:creationId xmlns:p14="http://schemas.microsoft.com/office/powerpoint/2010/main" val="25995350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Audience and Market</a:t>
            </a:r>
          </a:p>
        </p:txBody>
      </p:sp>
      <p:sp>
        <p:nvSpPr>
          <p:cNvPr id="3" name="Content Placeholder 2"/>
          <p:cNvSpPr>
            <a:spLocks noGrp="1"/>
          </p:cNvSpPr>
          <p:nvPr>
            <p:ph idx="1"/>
          </p:nvPr>
        </p:nvSpPr>
        <p:spPr/>
        <p:txBody>
          <a:bodyPr/>
          <a:lstStyle/>
          <a:p>
            <a:r>
              <a:rPr lang="en-US" altLang="en-US" dirty="0"/>
              <a:t>Average American adult spends 4,300 hrs/yr consuming various media</a:t>
            </a:r>
          </a:p>
          <a:p>
            <a:r>
              <a:rPr lang="en-US" altLang="en-US" dirty="0"/>
              <a:t>2015 U.S. entertainment and media revenues (online and offline): $262 billion</a:t>
            </a:r>
          </a:p>
          <a:p>
            <a:r>
              <a:rPr lang="en-US" altLang="en-US" dirty="0"/>
              <a:t>50% U.S. population watches TV online</a:t>
            </a:r>
          </a:p>
          <a:p>
            <a:r>
              <a:rPr lang="en-US" altLang="en-US" dirty="0"/>
              <a:t>Desktop and mobile use: 5.7 hrs/day</a:t>
            </a:r>
          </a:p>
          <a:p>
            <a:r>
              <a:rPr lang="en-US" altLang="en-US" dirty="0"/>
              <a:t>80% television users multitask</a:t>
            </a:r>
          </a:p>
        </p:txBody>
      </p:sp>
      <p:sp>
        <p:nvSpPr>
          <p:cNvPr id="4" name="矩形 3"/>
          <p:cNvSpPr/>
          <p:nvPr/>
        </p:nvSpPr>
        <p:spPr>
          <a:xfrm>
            <a:off x="6373906" y="5360287"/>
            <a:ext cx="2514600" cy="381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chemeClr val="tx1"/>
                </a:solidFill>
              </a:rPr>
              <a:t>80</a:t>
            </a:r>
            <a:r>
              <a:rPr lang="zh-TW" altLang="en-US" sz="1400" dirty="0">
                <a:solidFill>
                  <a:schemeClr val="tx1"/>
                </a:solidFill>
              </a:rPr>
              <a:t>％的電視用戶多任務處理</a:t>
            </a:r>
          </a:p>
        </p:txBody>
      </p:sp>
      <p:sp>
        <p:nvSpPr>
          <p:cNvPr id="5" name="矩形 4"/>
          <p:cNvSpPr/>
          <p:nvPr/>
        </p:nvSpPr>
        <p:spPr>
          <a:xfrm>
            <a:off x="6096000" y="4648200"/>
            <a:ext cx="2792506" cy="381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rPr>
              <a:t>桌面和移動使用：每天</a:t>
            </a:r>
            <a:r>
              <a:rPr lang="en-US" altLang="zh-TW" sz="1400" dirty="0">
                <a:solidFill>
                  <a:schemeClr val="tx1"/>
                </a:solidFill>
              </a:rPr>
              <a:t>5.7</a:t>
            </a:r>
            <a:r>
              <a:rPr lang="zh-TW" altLang="en-US" sz="1400" dirty="0">
                <a:solidFill>
                  <a:schemeClr val="tx1"/>
                </a:solidFill>
              </a:rPr>
              <a:t>小時</a:t>
            </a:r>
          </a:p>
        </p:txBody>
      </p:sp>
      <p:sp>
        <p:nvSpPr>
          <p:cNvPr id="6" name="矩形 5"/>
          <p:cNvSpPr/>
          <p:nvPr/>
        </p:nvSpPr>
        <p:spPr>
          <a:xfrm>
            <a:off x="5916706" y="4114800"/>
            <a:ext cx="2971800" cy="304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rPr>
              <a:t>美國</a:t>
            </a:r>
            <a:r>
              <a:rPr lang="en-US" altLang="zh-TW" sz="1400" dirty="0">
                <a:solidFill>
                  <a:schemeClr val="tx1"/>
                </a:solidFill>
              </a:rPr>
              <a:t>50</a:t>
            </a:r>
            <a:r>
              <a:rPr lang="zh-TW" altLang="en-US" sz="1400" dirty="0">
                <a:solidFill>
                  <a:schemeClr val="tx1"/>
                </a:solidFill>
              </a:rPr>
              <a:t>％的人口在線觀看電視節目</a:t>
            </a:r>
          </a:p>
        </p:txBody>
      </p:sp>
      <p:sp>
        <p:nvSpPr>
          <p:cNvPr id="7" name="矩形 6"/>
          <p:cNvSpPr/>
          <p:nvPr/>
        </p:nvSpPr>
        <p:spPr>
          <a:xfrm>
            <a:off x="4087906" y="3429000"/>
            <a:ext cx="4800600" cy="304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chemeClr val="tx1"/>
                </a:solidFill>
              </a:rPr>
              <a:t>2015</a:t>
            </a:r>
            <a:r>
              <a:rPr lang="zh-TW" altLang="en-US" sz="1400" dirty="0">
                <a:solidFill>
                  <a:schemeClr val="tx1"/>
                </a:solidFill>
              </a:rPr>
              <a:t>年美國娛樂和媒體收入（在線和離線）：</a:t>
            </a:r>
            <a:r>
              <a:rPr lang="en-US" altLang="zh-TW" sz="1400" dirty="0">
                <a:solidFill>
                  <a:schemeClr val="tx1"/>
                </a:solidFill>
              </a:rPr>
              <a:t>2620</a:t>
            </a:r>
            <a:r>
              <a:rPr lang="zh-TW" altLang="en-US" sz="1400" dirty="0">
                <a:solidFill>
                  <a:schemeClr val="tx1"/>
                </a:solidFill>
              </a:rPr>
              <a:t>億美元</a:t>
            </a:r>
          </a:p>
        </p:txBody>
      </p:sp>
      <p:sp>
        <p:nvSpPr>
          <p:cNvPr id="8" name="矩形 7"/>
          <p:cNvSpPr/>
          <p:nvPr/>
        </p:nvSpPr>
        <p:spPr>
          <a:xfrm>
            <a:off x="4800600" y="2057400"/>
            <a:ext cx="4267200" cy="304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rPr>
              <a:t>平均每個美國成年人花費</a:t>
            </a:r>
            <a:r>
              <a:rPr lang="en-US" altLang="zh-TW" sz="1400" dirty="0">
                <a:solidFill>
                  <a:schemeClr val="tx1"/>
                </a:solidFill>
              </a:rPr>
              <a:t>4,300</a:t>
            </a:r>
            <a:r>
              <a:rPr lang="zh-TW" altLang="en-US" sz="1400" dirty="0">
                <a:solidFill>
                  <a:schemeClr val="tx1"/>
                </a:solidFill>
              </a:rPr>
              <a:t>小時</a:t>
            </a:r>
            <a:r>
              <a:rPr lang="en-US" altLang="zh-TW" sz="1400" dirty="0">
                <a:solidFill>
                  <a:schemeClr val="tx1"/>
                </a:solidFill>
              </a:rPr>
              <a:t>/</a:t>
            </a:r>
            <a:r>
              <a:rPr lang="zh-TW" altLang="en-US" sz="1400" dirty="0">
                <a:solidFill>
                  <a:schemeClr val="tx1"/>
                </a:solidFill>
              </a:rPr>
              <a:t>年消耗各種媒體</a:t>
            </a:r>
          </a:p>
        </p:txBody>
      </p:sp>
      <p:sp>
        <p:nvSpPr>
          <p:cNvPr id="9" name="矩形 8"/>
          <p:cNvSpPr/>
          <p:nvPr/>
        </p:nvSpPr>
        <p:spPr>
          <a:xfrm>
            <a:off x="6096000" y="900276"/>
            <a:ext cx="1524000" cy="381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rPr>
              <a:t>內容受眾和市場</a:t>
            </a:r>
          </a:p>
        </p:txBody>
      </p:sp>
    </p:spTree>
    <p:extLst>
      <p:ext uri="{BB962C8B-B14F-4D97-AF65-F5344CB8AC3E}">
        <p14:creationId xmlns:p14="http://schemas.microsoft.com/office/powerpoint/2010/main" val="3534964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10.1: Annual Media Consumption</a:t>
            </a:r>
          </a:p>
        </p:txBody>
      </p:sp>
      <p:sp>
        <p:nvSpPr>
          <p:cNvPr id="6" name="Text Placeholder 5"/>
          <p:cNvSpPr>
            <a:spLocks noGrp="1"/>
          </p:cNvSpPr>
          <p:nvPr>
            <p:ph type="body" sz="quarter" idx="13"/>
          </p:nvPr>
        </p:nvSpPr>
        <p:spPr/>
        <p:txBody>
          <a:bodyPr/>
          <a:lstStyle/>
          <a:p>
            <a:endParaRPr lang="en-US" dirty="0"/>
          </a:p>
        </p:txBody>
      </p:sp>
      <p:pic>
        <p:nvPicPr>
          <p:cNvPr id="8" name="Picture 7" descr="Figure 10.1 graphs the hours per year spent on different types of media."/>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838200" y="1295400"/>
            <a:ext cx="6415402" cy="4739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505200" y="762000"/>
            <a:ext cx="1600201" cy="381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latin typeface="+mj-ea"/>
                <a:ea typeface="+mj-ea"/>
              </a:rPr>
              <a:t>年度媒體消費</a:t>
            </a:r>
          </a:p>
        </p:txBody>
      </p:sp>
      <p:sp>
        <p:nvSpPr>
          <p:cNvPr id="7" name="矩形 6"/>
          <p:cNvSpPr/>
          <p:nvPr/>
        </p:nvSpPr>
        <p:spPr>
          <a:xfrm>
            <a:off x="2438400" y="2057400"/>
            <a:ext cx="609600" cy="2286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rPr>
              <a:t>其他</a:t>
            </a:r>
          </a:p>
        </p:txBody>
      </p:sp>
      <p:sp>
        <p:nvSpPr>
          <p:cNvPr id="9" name="矩形 8"/>
          <p:cNvSpPr/>
          <p:nvPr/>
        </p:nvSpPr>
        <p:spPr>
          <a:xfrm>
            <a:off x="2438400" y="2743201"/>
            <a:ext cx="609600" cy="26894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rPr>
              <a:t>桌面</a:t>
            </a:r>
          </a:p>
        </p:txBody>
      </p:sp>
      <p:sp>
        <p:nvSpPr>
          <p:cNvPr id="10" name="矩形 9"/>
          <p:cNvSpPr/>
          <p:nvPr/>
        </p:nvSpPr>
        <p:spPr>
          <a:xfrm>
            <a:off x="2438400" y="3810000"/>
            <a:ext cx="609600" cy="2286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rPr>
              <a:t>移動</a:t>
            </a:r>
          </a:p>
        </p:txBody>
      </p:sp>
      <p:sp>
        <p:nvSpPr>
          <p:cNvPr id="11" name="矩形 10"/>
          <p:cNvSpPr/>
          <p:nvPr/>
        </p:nvSpPr>
        <p:spPr>
          <a:xfrm>
            <a:off x="266700" y="3683128"/>
            <a:ext cx="1028700" cy="304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a:solidFill>
                  <a:schemeClr val="tx1"/>
                </a:solidFill>
              </a:rPr>
              <a:t>每年小時</a:t>
            </a:r>
          </a:p>
        </p:txBody>
      </p:sp>
      <p:sp>
        <p:nvSpPr>
          <p:cNvPr id="12" name="矩形 11"/>
          <p:cNvSpPr/>
          <p:nvPr/>
        </p:nvSpPr>
        <p:spPr>
          <a:xfrm>
            <a:off x="1795182" y="5018763"/>
            <a:ext cx="609600" cy="2286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latin typeface="+mj-ea"/>
              </a:rPr>
              <a:t>數位</a:t>
            </a:r>
            <a:endParaRPr lang="zh-TW" altLang="en-US" sz="1400" dirty="0">
              <a:solidFill>
                <a:schemeClr val="tx1"/>
              </a:solidFill>
            </a:endParaRPr>
          </a:p>
        </p:txBody>
      </p:sp>
      <p:sp>
        <p:nvSpPr>
          <p:cNvPr id="13" name="矩形 12"/>
          <p:cNvSpPr/>
          <p:nvPr/>
        </p:nvSpPr>
        <p:spPr>
          <a:xfrm>
            <a:off x="2834002" y="5003843"/>
            <a:ext cx="609600" cy="2286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rPr>
              <a:t>電視</a:t>
            </a:r>
          </a:p>
        </p:txBody>
      </p:sp>
      <p:sp>
        <p:nvSpPr>
          <p:cNvPr id="14" name="矩形 13"/>
          <p:cNvSpPr/>
          <p:nvPr/>
        </p:nvSpPr>
        <p:spPr>
          <a:xfrm>
            <a:off x="3596002" y="5033683"/>
            <a:ext cx="838200" cy="21368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rPr>
              <a:t>無線電</a:t>
            </a:r>
          </a:p>
        </p:txBody>
      </p:sp>
      <p:sp>
        <p:nvSpPr>
          <p:cNvPr id="15" name="矩形 14"/>
          <p:cNvSpPr/>
          <p:nvPr/>
        </p:nvSpPr>
        <p:spPr>
          <a:xfrm>
            <a:off x="3733800" y="5486400"/>
            <a:ext cx="1143000" cy="27064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rPr>
              <a:t>媒體頻道</a:t>
            </a:r>
          </a:p>
        </p:txBody>
      </p:sp>
      <p:sp>
        <p:nvSpPr>
          <p:cNvPr id="16" name="矩形 15"/>
          <p:cNvSpPr/>
          <p:nvPr/>
        </p:nvSpPr>
        <p:spPr>
          <a:xfrm>
            <a:off x="4572000" y="4976443"/>
            <a:ext cx="609600" cy="2286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rPr>
              <a:t>其他</a:t>
            </a:r>
          </a:p>
        </p:txBody>
      </p:sp>
      <p:sp>
        <p:nvSpPr>
          <p:cNvPr id="17" name="矩形 16"/>
          <p:cNvSpPr/>
          <p:nvPr/>
        </p:nvSpPr>
        <p:spPr>
          <a:xfrm>
            <a:off x="5562600" y="5258763"/>
            <a:ext cx="685800" cy="22763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rPr>
              <a:t>報紙</a:t>
            </a:r>
          </a:p>
        </p:txBody>
      </p:sp>
      <p:sp>
        <p:nvSpPr>
          <p:cNvPr id="18" name="矩形 17"/>
          <p:cNvSpPr/>
          <p:nvPr/>
        </p:nvSpPr>
        <p:spPr>
          <a:xfrm>
            <a:off x="6636701" y="5258763"/>
            <a:ext cx="616901" cy="21623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rPr>
              <a:t>雜誌</a:t>
            </a:r>
          </a:p>
        </p:txBody>
      </p:sp>
    </p:spTree>
    <p:extLst>
      <p:ext uri="{BB962C8B-B14F-4D97-AF65-F5344CB8AC3E}">
        <p14:creationId xmlns:p14="http://schemas.microsoft.com/office/powerpoint/2010/main" val="520071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 on Society: </a:t>
            </a:r>
            <a:r>
              <a:rPr lang="en-US" altLang="en-US" dirty="0"/>
              <a:t>Are Millennials Really All That Different?</a:t>
            </a:r>
            <a:endParaRPr lang="en-US" dirty="0"/>
          </a:p>
        </p:txBody>
      </p:sp>
      <p:sp>
        <p:nvSpPr>
          <p:cNvPr id="3" name="Content Placeholder 2"/>
          <p:cNvSpPr>
            <a:spLocks noGrp="1"/>
          </p:cNvSpPr>
          <p:nvPr>
            <p:ph idx="1"/>
          </p:nvPr>
        </p:nvSpPr>
        <p:spPr/>
        <p:txBody>
          <a:bodyPr/>
          <a:lstStyle/>
          <a:p>
            <a:r>
              <a:rPr lang="en-US" sz="3200" dirty="0"/>
              <a:t>Class discussion:</a:t>
            </a:r>
          </a:p>
          <a:p>
            <a:pPr lvl="1">
              <a:defRPr/>
            </a:pPr>
            <a:r>
              <a:rPr lang="en-US" sz="2400" dirty="0"/>
              <a:t>What are some of the defining socioeconomic and behavioral patterns of Millennials?</a:t>
            </a:r>
          </a:p>
          <a:p>
            <a:pPr lvl="1">
              <a:defRPr/>
            </a:pPr>
            <a:r>
              <a:rPr lang="en-US" sz="2400" dirty="0"/>
              <a:t>In what ways does the hard evidence about Millennials not fit stereotypes about them?</a:t>
            </a:r>
            <a:endParaRPr lang="en-US" sz="2400" dirty="0">
              <a:solidFill>
                <a:srgbClr val="FF0000"/>
              </a:solidFill>
            </a:endParaRPr>
          </a:p>
          <a:p>
            <a:pPr lvl="1">
              <a:defRPr/>
            </a:pPr>
            <a:r>
              <a:rPr lang="en-US" sz="2400" dirty="0"/>
              <a:t>Why are Millennials so sought after by advertisers?</a:t>
            </a:r>
          </a:p>
          <a:p>
            <a:pPr lvl="1">
              <a:defRPr/>
            </a:pPr>
            <a:r>
              <a:rPr lang="en-US" sz="2400" dirty="0"/>
              <a:t>Do you self-identify as a Millennial? Why or why not?</a:t>
            </a:r>
            <a:endParaRPr lang="en-US" sz="1800" dirty="0"/>
          </a:p>
        </p:txBody>
      </p:sp>
      <p:sp>
        <p:nvSpPr>
          <p:cNvPr id="4" name="矩形 3"/>
          <p:cNvSpPr/>
          <p:nvPr/>
        </p:nvSpPr>
        <p:spPr>
          <a:xfrm>
            <a:off x="4037855" y="914400"/>
            <a:ext cx="3262432" cy="276999"/>
          </a:xfrm>
          <a:prstGeom prst="rect">
            <a:avLst/>
          </a:prstGeom>
          <a:solidFill>
            <a:schemeClr val="accent4">
              <a:lumMod val="60000"/>
              <a:lumOff val="40000"/>
            </a:schemeClr>
          </a:solidFill>
          <a:ln>
            <a:solidFill>
              <a:schemeClr val="accent4">
                <a:lumMod val="60000"/>
                <a:lumOff val="40000"/>
              </a:schemeClr>
            </a:solidFill>
          </a:ln>
        </p:spPr>
        <p:txBody>
          <a:bodyPr wrap="none">
            <a:spAutoFit/>
          </a:bodyPr>
          <a:lstStyle/>
          <a:p>
            <a:pPr algn="ctr"/>
            <a:r>
              <a:rPr lang="zh-TW" altLang="en-US" sz="1200" dirty="0">
                <a:latin typeface="+mj-ea"/>
                <a:ea typeface="+mj-ea"/>
              </a:rPr>
              <a:t>對社會的見解：</a:t>
            </a:r>
            <a:r>
              <a:rPr lang="zh-TW" altLang="en-US" sz="1200" dirty="0" smtClean="0">
                <a:latin typeface="+mj-ea"/>
                <a:ea typeface="+mj-ea"/>
              </a:rPr>
              <a:t>千禧</a:t>
            </a:r>
            <a:r>
              <a:rPr lang="zh-TW" altLang="en-US" sz="1200" dirty="0"/>
              <a:t>世代</a:t>
            </a:r>
            <a:r>
              <a:rPr lang="zh-TW" altLang="en-US" sz="1200" dirty="0" smtClean="0">
                <a:latin typeface="+mj-ea"/>
                <a:ea typeface="+mj-ea"/>
              </a:rPr>
              <a:t>真的</a:t>
            </a:r>
            <a:r>
              <a:rPr lang="zh-TW" altLang="en-US" sz="1200" dirty="0">
                <a:latin typeface="+mj-ea"/>
                <a:ea typeface="+mj-ea"/>
              </a:rPr>
              <a:t>都不一樣了嗎</a:t>
            </a:r>
            <a:r>
              <a:rPr lang="zh-TW" altLang="en-US" sz="1200" dirty="0"/>
              <a:t>？</a:t>
            </a:r>
          </a:p>
        </p:txBody>
      </p:sp>
      <p:sp>
        <p:nvSpPr>
          <p:cNvPr id="5" name="矩形 4"/>
          <p:cNvSpPr/>
          <p:nvPr/>
        </p:nvSpPr>
        <p:spPr>
          <a:xfrm>
            <a:off x="3962401" y="1752600"/>
            <a:ext cx="838200" cy="276999"/>
          </a:xfrm>
          <a:prstGeom prst="rect">
            <a:avLst/>
          </a:prstGeom>
          <a:solidFill>
            <a:schemeClr val="accent4">
              <a:lumMod val="60000"/>
              <a:lumOff val="40000"/>
            </a:schemeClr>
          </a:solidFill>
        </p:spPr>
        <p:txBody>
          <a:bodyPr wrap="square">
            <a:spAutoFit/>
          </a:bodyPr>
          <a:lstStyle/>
          <a:p>
            <a:pPr algn="ctr"/>
            <a:r>
              <a:rPr lang="zh-TW" altLang="en-US" sz="1200" dirty="0">
                <a:latin typeface="+mj-ea"/>
                <a:ea typeface="+mj-ea"/>
              </a:rPr>
              <a:t>課堂討論：</a:t>
            </a:r>
          </a:p>
        </p:txBody>
      </p:sp>
      <p:sp>
        <p:nvSpPr>
          <p:cNvPr id="6" name="矩形 5"/>
          <p:cNvSpPr/>
          <p:nvPr/>
        </p:nvSpPr>
        <p:spPr>
          <a:xfrm>
            <a:off x="5562600" y="1915356"/>
            <a:ext cx="2994243" cy="276999"/>
          </a:xfrm>
          <a:prstGeom prst="rect">
            <a:avLst/>
          </a:prstGeom>
          <a:solidFill>
            <a:srgbClr val="FFFF00"/>
          </a:solidFill>
        </p:spPr>
        <p:txBody>
          <a:bodyPr wrap="square">
            <a:spAutoFit/>
          </a:bodyPr>
          <a:lstStyle/>
          <a:p>
            <a:pPr algn="ctr"/>
            <a:r>
              <a:rPr lang="zh-TW" altLang="en-US" sz="1200" dirty="0"/>
              <a:t>千禧世代的</a:t>
            </a:r>
            <a:r>
              <a:rPr lang="zh-TW" altLang="en-US" sz="1200" dirty="0"/>
              <a:t>社會經濟和行為模式是什麼</a:t>
            </a:r>
            <a:r>
              <a:rPr lang="en-US" altLang="zh-TW" sz="1200" dirty="0"/>
              <a:t>?</a:t>
            </a:r>
            <a:endParaRPr lang="zh-TW" altLang="en-US" sz="1200" dirty="0"/>
          </a:p>
        </p:txBody>
      </p:sp>
      <p:sp>
        <p:nvSpPr>
          <p:cNvPr id="7" name="矩形 6"/>
          <p:cNvSpPr/>
          <p:nvPr/>
        </p:nvSpPr>
        <p:spPr>
          <a:xfrm>
            <a:off x="6553200" y="2586335"/>
            <a:ext cx="2362200" cy="461665"/>
          </a:xfrm>
          <a:prstGeom prst="rect">
            <a:avLst/>
          </a:prstGeom>
          <a:solidFill>
            <a:srgbClr val="FFFF00"/>
          </a:solidFill>
        </p:spPr>
        <p:txBody>
          <a:bodyPr wrap="square">
            <a:spAutoFit/>
          </a:bodyPr>
          <a:lstStyle/>
          <a:p>
            <a:pPr algn="just"/>
            <a:r>
              <a:rPr lang="zh-TW" altLang="en-US" sz="1200" dirty="0">
                <a:latin typeface="+mj-ea"/>
                <a:ea typeface="+mj-ea"/>
              </a:rPr>
              <a:t>關於</a:t>
            </a:r>
            <a:r>
              <a:rPr lang="zh-TW" altLang="en-US" sz="1200" dirty="0" smtClean="0">
                <a:latin typeface="+mj-ea"/>
                <a:ea typeface="+mj-ea"/>
              </a:rPr>
              <a:t>千禧</a:t>
            </a:r>
            <a:r>
              <a:rPr lang="zh-TW" altLang="en-US" sz="1200" dirty="0"/>
              <a:t>世代</a:t>
            </a:r>
            <a:r>
              <a:rPr lang="zh-TW" altLang="en-US" sz="1200" dirty="0" smtClean="0">
                <a:latin typeface="+mj-ea"/>
                <a:ea typeface="+mj-ea"/>
              </a:rPr>
              <a:t>的</a:t>
            </a:r>
            <a:r>
              <a:rPr lang="zh-TW" altLang="en-US" sz="1200" dirty="0">
                <a:latin typeface="+mj-ea"/>
                <a:ea typeface="+mj-ea"/>
              </a:rPr>
              <a:t>確切證據在哪些方面不符合關於他們的刻板印象</a:t>
            </a:r>
            <a:r>
              <a:rPr lang="en-US" altLang="zh-TW" sz="1200" dirty="0">
                <a:latin typeface="+mj-ea"/>
                <a:ea typeface="+mj-ea"/>
              </a:rPr>
              <a:t>?</a:t>
            </a:r>
            <a:endParaRPr lang="zh-TW" altLang="en-US" sz="1200" dirty="0">
              <a:latin typeface="+mj-ea"/>
              <a:ea typeface="+mj-ea"/>
            </a:endParaRPr>
          </a:p>
        </p:txBody>
      </p:sp>
      <p:sp>
        <p:nvSpPr>
          <p:cNvPr id="8" name="矩形 7"/>
          <p:cNvSpPr/>
          <p:nvPr/>
        </p:nvSpPr>
        <p:spPr>
          <a:xfrm>
            <a:off x="5791200" y="3505200"/>
            <a:ext cx="3159309" cy="276999"/>
          </a:xfrm>
          <a:prstGeom prst="rect">
            <a:avLst/>
          </a:prstGeom>
          <a:solidFill>
            <a:srgbClr val="FFFF00"/>
          </a:solidFill>
        </p:spPr>
        <p:txBody>
          <a:bodyPr wrap="square">
            <a:spAutoFit/>
          </a:bodyPr>
          <a:lstStyle/>
          <a:p>
            <a:pPr algn="ctr"/>
            <a:r>
              <a:rPr lang="zh-TW" altLang="en-US" sz="1200" dirty="0"/>
              <a:t>為什麼</a:t>
            </a:r>
            <a:r>
              <a:rPr lang="zh-TW" altLang="en-US" sz="1200" dirty="0"/>
              <a:t>千禧世代會</a:t>
            </a:r>
            <a:r>
              <a:rPr lang="zh-TW" altLang="en-US" sz="1200" dirty="0"/>
              <a:t>受到廣告商的追捧</a:t>
            </a:r>
            <a:r>
              <a:rPr lang="en-US" altLang="zh-TW" sz="1200" dirty="0"/>
              <a:t>?</a:t>
            </a:r>
            <a:endParaRPr lang="zh-TW" altLang="en-US" sz="1200" dirty="0"/>
          </a:p>
        </p:txBody>
      </p:sp>
      <p:sp>
        <p:nvSpPr>
          <p:cNvPr id="9" name="矩形 8"/>
          <p:cNvSpPr/>
          <p:nvPr/>
        </p:nvSpPr>
        <p:spPr>
          <a:xfrm>
            <a:off x="5562600" y="4572000"/>
            <a:ext cx="3384699" cy="276999"/>
          </a:xfrm>
          <a:prstGeom prst="rect">
            <a:avLst/>
          </a:prstGeom>
          <a:solidFill>
            <a:srgbClr val="FFFF00"/>
          </a:solidFill>
        </p:spPr>
        <p:txBody>
          <a:bodyPr wrap="square">
            <a:spAutoFit/>
          </a:bodyPr>
          <a:lstStyle/>
          <a:p>
            <a:pPr algn="just"/>
            <a:r>
              <a:rPr lang="zh-TW" altLang="en-US" sz="1200" dirty="0">
                <a:latin typeface="+mj-ea"/>
                <a:ea typeface="+mj-ea"/>
              </a:rPr>
              <a:t>你是否</a:t>
            </a:r>
            <a:r>
              <a:rPr lang="zh-TW" altLang="en-US" sz="1200" dirty="0" smtClean="0">
                <a:latin typeface="+mj-ea"/>
                <a:ea typeface="+mj-ea"/>
              </a:rPr>
              <a:t>認同</a:t>
            </a:r>
            <a:r>
              <a:rPr lang="zh-TW" altLang="en-US" sz="1200" dirty="0">
                <a:latin typeface="+mj-ea"/>
              </a:rPr>
              <a:t>你是</a:t>
            </a:r>
            <a:r>
              <a:rPr lang="zh-TW" altLang="en-US" sz="1200" dirty="0" smtClean="0">
                <a:latin typeface="+mj-ea"/>
                <a:ea typeface="+mj-ea"/>
              </a:rPr>
              <a:t>千禧</a:t>
            </a:r>
            <a:r>
              <a:rPr lang="zh-TW" altLang="en-US" sz="1200" dirty="0"/>
              <a:t>世代</a:t>
            </a:r>
            <a:r>
              <a:rPr lang="en-US" altLang="zh-TW" sz="1200" dirty="0" smtClean="0">
                <a:latin typeface="+mj-ea"/>
                <a:ea typeface="+mj-ea"/>
              </a:rPr>
              <a:t>?</a:t>
            </a:r>
            <a:r>
              <a:rPr lang="zh-TW" altLang="en-US" sz="1200" dirty="0">
                <a:latin typeface="+mj-ea"/>
                <a:ea typeface="+mj-ea"/>
              </a:rPr>
              <a:t>為什麼或為什麼不</a:t>
            </a:r>
            <a:r>
              <a:rPr lang="en-US" altLang="zh-TW" sz="1200" dirty="0">
                <a:latin typeface="+mj-ea"/>
                <a:ea typeface="+mj-ea"/>
              </a:rPr>
              <a:t>?</a:t>
            </a:r>
          </a:p>
        </p:txBody>
      </p:sp>
    </p:spTree>
    <p:extLst>
      <p:ext uri="{BB962C8B-B14F-4D97-AF65-F5344CB8AC3E}">
        <p14:creationId xmlns:p14="http://schemas.microsoft.com/office/powerpoint/2010/main" val="2625992621"/>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4730</TotalTime>
  <Words>4216</Words>
  <Application>Microsoft Office PowerPoint</Application>
  <PresentationFormat>如螢幕大小 (4:3)</PresentationFormat>
  <Paragraphs>601</Paragraphs>
  <Slides>42</Slides>
  <Notes>18</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42</vt:i4>
      </vt:variant>
    </vt:vector>
  </HeadingPairs>
  <TitlesOfParts>
    <vt:vector size="51" baseType="lpstr">
      <vt:lpstr>Arial Unicode MS</vt:lpstr>
      <vt:lpstr>inherit</vt:lpstr>
      <vt:lpstr>微軟正黑體</vt:lpstr>
      <vt:lpstr>Arial</vt:lpstr>
      <vt:lpstr>Arial</vt:lpstr>
      <vt:lpstr>Times New Roman</vt:lpstr>
      <vt:lpstr>Verdana</vt:lpstr>
      <vt:lpstr>Wingdings</vt:lpstr>
      <vt:lpstr>508 Lecture</vt:lpstr>
      <vt:lpstr>E-commerce 2017  business. technology. society. 13th edition</vt:lpstr>
      <vt:lpstr>E-commerce 2017   business. technology. society.</vt:lpstr>
      <vt:lpstr>Learning Objectives</vt:lpstr>
      <vt:lpstr>Cord Cutters and Cord Shavers: The Emerging Internet Broadcast System (IBS)</vt:lpstr>
      <vt:lpstr>Trends in Online Content (1 of 2)</vt:lpstr>
      <vt:lpstr>Trends in Online Content (2 of 2)</vt:lpstr>
      <vt:lpstr>Content Audience and Market</vt:lpstr>
      <vt:lpstr>Figure 10.1: Annual Media Consumption</vt:lpstr>
      <vt:lpstr>Insight on Society: Are Millennials Really All That Different?</vt:lpstr>
      <vt:lpstr>Internet and Traditional Media</vt:lpstr>
      <vt:lpstr>Figure 10.2: Media Revenues by Channel</vt:lpstr>
      <vt:lpstr>Digital Content Revenue Models</vt:lpstr>
      <vt:lpstr>Figure 10.3: Online Content Consumption 2015</vt:lpstr>
      <vt:lpstr>Free or Fee</vt:lpstr>
      <vt:lpstr>Digital Rights Management (DRM)</vt:lpstr>
      <vt:lpstr>Media Industry Structure</vt:lpstr>
      <vt:lpstr>Media Convergence</vt:lpstr>
      <vt:lpstr>Figure 10.5: Convergence and the Transformation of Content: Books</vt:lpstr>
      <vt:lpstr>Online Publishing Industry</vt:lpstr>
      <vt:lpstr>Online Newspapers</vt:lpstr>
      <vt:lpstr>Figure 10.6: Newspaper Revenues 1980–2015</vt:lpstr>
      <vt:lpstr>Figure 10.7: Online Newspaper Models 1995-2016</vt:lpstr>
      <vt:lpstr>Online Newspaper Industry: Strengths and Challenges</vt:lpstr>
      <vt:lpstr>Insight on Business: Vox: Native Digital News</vt:lpstr>
      <vt:lpstr>Magazines Rebound</vt:lpstr>
      <vt:lpstr>E-books and Online Publishing</vt:lpstr>
      <vt:lpstr>Amazon and Apple: The New Digital Media Ecosystems</vt:lpstr>
      <vt:lpstr>E-book Business Models</vt:lpstr>
      <vt:lpstr>Challenges of E-book Platform</vt:lpstr>
      <vt:lpstr>Figure 10.12: E-book Sales</vt:lpstr>
      <vt:lpstr>Online Entertainment Industry (1 of 2)</vt:lpstr>
      <vt:lpstr>Online Entertainment Industry (2 of 2)</vt:lpstr>
      <vt:lpstr>Figure 10.14: Projected Growth in Online Entertainment</vt:lpstr>
      <vt:lpstr>Television</vt:lpstr>
      <vt:lpstr>Feature-Length Movies</vt:lpstr>
      <vt:lpstr>Figure 10.17: Major Online Movie Distributors</vt:lpstr>
      <vt:lpstr>Insight on Technology: Hollywood and the Internet: Let’s Cut a Deal</vt:lpstr>
      <vt:lpstr>Music</vt:lpstr>
      <vt:lpstr>Figure 10.18: U.S. Music Revenues: Digital vs. Physical</vt:lpstr>
      <vt:lpstr>Games</vt:lpstr>
      <vt:lpstr>PowerPoint 簡報</vt:lpstr>
      <vt:lpstr>Figure 10.21: Online Gaming Audience</vt:lpstr>
    </vt:vector>
  </TitlesOfParts>
  <Company>echosvoice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 Compliant Lecture PowerPoint</dc:title>
  <dc:subject>E-commerce 2017</dc:subject>
  <dc:creator>Kenneth C. Laudon/Carol G. Traver</dc:creator>
  <cp:keywords>E-commerce</cp:keywords>
  <cp:lastModifiedBy>User</cp:lastModifiedBy>
  <cp:revision>228</cp:revision>
  <dcterms:created xsi:type="dcterms:W3CDTF">2014-07-14T20:04:21Z</dcterms:created>
  <dcterms:modified xsi:type="dcterms:W3CDTF">2018-05-26T12:46:52Z</dcterms:modified>
</cp:coreProperties>
</file>