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8.xml" ContentType="application/vnd.openxmlformats-officedocument.presentationml.notesSl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32"/>
  </p:notesMasterIdLst>
  <p:sldIdLst>
    <p:sldId id="288" r:id="rId2"/>
    <p:sldId id="263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81" r:id="rId20"/>
    <p:sldId id="282" r:id="rId21"/>
    <p:sldId id="257" r:id="rId22"/>
    <p:sldId id="258" r:id="rId23"/>
    <p:sldId id="259" r:id="rId24"/>
    <p:sldId id="260" r:id="rId25"/>
    <p:sldId id="261" r:id="rId26"/>
    <p:sldId id="283" r:id="rId27"/>
    <p:sldId id="284" r:id="rId28"/>
    <p:sldId id="285" r:id="rId29"/>
    <p:sldId id="286" r:id="rId30"/>
    <p:sldId id="287" r:id="rId3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43" y="1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3957F1-4D48-4490-85AD-67F20CB555A6}" type="datetimeFigureOut">
              <a:rPr lang="zh-TW" altLang="en-US" smtClean="0"/>
              <a:t>2018/6/2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06EAE6-B64E-4526-8266-EAD181D49A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21187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6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9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="0"/>
              <a:t>Slide </a:t>
            </a:r>
            <a:r>
              <a:rPr lang="en-US" b="0" smtClean="0"/>
              <a:t>3 is </a:t>
            </a:r>
            <a:r>
              <a:rPr lang="en-US" b="0" dirty="0" smtClean="0"/>
              <a:t>a </a:t>
            </a:r>
            <a:r>
              <a:rPr lang="en-US" b="0" dirty="0"/>
              <a:t>list of textbook LO numbers and </a:t>
            </a:r>
            <a:r>
              <a:rPr lang="en-US" b="0" dirty="0" smtClean="0"/>
              <a:t>statements.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CBF78A6-6942-440F-9655-1DC0E3C5C1FC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46101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D6722-9B4D-4E29-B226-C325925A811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7274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Figure 11.1, Page 721.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Facebook is far and away the dominant social network in the United States in terms of monthly unique visitors.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SOURCES: Based on data from comScore, 2016a; Instagram, 2016.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D6722-9B4D-4E29-B226-C325925A8118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1282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Figure</a:t>
            </a:r>
            <a:r>
              <a:rPr lang="en-US" baseline="0" dirty="0" smtClean="0"/>
              <a:t> 11.2, Page 725.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SOURCE: Based on data from eMarketer, 2016f.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D6722-9B4D-4E29-B226-C325925A8118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09190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3D6722-9B4D-4E29-B226-C325925A811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038117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3D6722-9B4D-4E29-B226-C325925A811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35825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ChangeArrowheads="1"/>
          </p:cNvSpPr>
          <p:nvPr>
            <p:ph type="sldImg" idx="4294967295"/>
          </p:nvPr>
        </p:nvSpPr>
        <p:spPr>
          <a:xfrm>
            <a:off x="-148245513" y="0"/>
            <a:ext cx="296494201" cy="166777988"/>
          </a:xfrm>
          <a:ln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2771" name="Notes Placeholder 2"/>
          <p:cNvSpPr>
            <a:spLocks noGrp="1" noRot="1" noChangeAspect="1" noChangeArrowheads="1"/>
          </p:cNvSpPr>
          <p:nvPr>
            <p:ph type="body" idx="1"/>
          </p:nvPr>
        </p:nvSpPr>
        <p:spPr bwMode="auto">
          <a:xfrm>
            <a:off x="457200" y="5367338"/>
            <a:ext cx="8229600" cy="9175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zh-TW"/>
              <a:t>Figure 11.4, Page 746.</a:t>
            </a:r>
            <a:endParaRPr lang="zh-TW" altLang="en-US"/>
          </a:p>
          <a:p>
            <a:pPr eaLnBrk="1" hangingPunct="1">
              <a:spcBef>
                <a:spcPct val="0"/>
              </a:spcBef>
            </a:pPr>
            <a:r>
              <a:rPr lang="en-US" altLang="zh-TW"/>
              <a:t>SOURCE: Based on data from Compete.com, 2016.</a:t>
            </a:r>
          </a:p>
        </p:txBody>
      </p:sp>
    </p:spTree>
    <p:extLst>
      <p:ext uri="{BB962C8B-B14F-4D97-AF65-F5344CB8AC3E}">
        <p14:creationId xmlns:p14="http://schemas.microsoft.com/office/powerpoint/2010/main" val="6029536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ChangeArrowheads="1"/>
          </p:cNvSpPr>
          <p:nvPr>
            <p:ph type="sldImg" idx="4294967295"/>
          </p:nvPr>
        </p:nvSpPr>
        <p:spPr>
          <a:xfrm>
            <a:off x="2147483647" y="0"/>
            <a:ext cx="0" cy="1331764863"/>
          </a:xfrm>
          <a:ln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6867" name="Notes Placeholder 2"/>
          <p:cNvSpPr>
            <a:spLocks noGrp="1" noRot="1" noChangeAspect="1" noChangeArrowheads="1"/>
          </p:cNvSpPr>
          <p:nvPr>
            <p:ph type="body" idx="1"/>
          </p:nvPr>
        </p:nvSpPr>
        <p:spPr bwMode="auto">
          <a:xfrm>
            <a:off x="457200" y="5367338"/>
            <a:ext cx="8229600" cy="9175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zh-TW"/>
              <a:t>Figure 11.5, Page 749.</a:t>
            </a:r>
            <a:endParaRPr lang="zh-TW" altLang="en-US"/>
          </a:p>
          <a:p>
            <a:r>
              <a:rPr lang="en-US" altLang="zh-TW"/>
              <a:t>There are two general types of portals: general-purpose and vertical market. Vertical market portals may be based on affinity groups or on focused content.</a:t>
            </a:r>
          </a:p>
        </p:txBody>
      </p:sp>
    </p:spTree>
    <p:extLst>
      <p:ext uri="{BB962C8B-B14F-4D97-AF65-F5344CB8AC3E}">
        <p14:creationId xmlns:p14="http://schemas.microsoft.com/office/powerpoint/2010/main" val="14739679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white">
          <a:xfrm>
            <a:off x="0" y="0"/>
            <a:ext cx="12192000" cy="3886200"/>
          </a:xfrm>
          <a:prstGeom prst="rect">
            <a:avLst/>
          </a:prstGeom>
          <a:solidFill>
            <a:srgbClr val="007FA3"/>
          </a:solidFill>
          <a:ln>
            <a:solidFill>
              <a:srgbClr val="007F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762001"/>
            <a:ext cx="10363200" cy="2838451"/>
          </a:xfrm>
        </p:spPr>
        <p:txBody>
          <a:bodyPr anchor="b">
            <a:no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583" y="3962400"/>
            <a:ext cx="10392835" cy="17526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25292" y="6172201"/>
            <a:ext cx="1146048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pPr/>
              <a:t>6/2/2018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973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25292" y="6172201"/>
            <a:ext cx="1146048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pPr/>
              <a:t>6/2/2018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36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25292" y="6172201"/>
            <a:ext cx="1146048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9DF6EFB-3F44-496C-A842-1E0B3D3B975A}" type="datetimeFigureOut">
              <a:rPr lang="en-US" smtClean="0"/>
              <a:pPr/>
              <a:t>6/2/2018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 descr="Pearson Logo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213" y="6376790"/>
            <a:ext cx="1224000" cy="279915"/>
          </a:xfrm>
          <a:prstGeom prst="rect">
            <a:avLst/>
          </a:prstGeom>
        </p:spPr>
      </p:pic>
      <p:pic>
        <p:nvPicPr>
          <p:cNvPr id="7" name="Picture 6" descr="Pearson Logo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213" y="6376790"/>
            <a:ext cx="1224000" cy="279915"/>
          </a:xfrm>
          <a:prstGeom prst="rect">
            <a:avLst/>
          </a:prstGeom>
        </p:spPr>
      </p:pic>
      <p:pic>
        <p:nvPicPr>
          <p:cNvPr id="10" name="Picture 9" descr="Pearson Logo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213" y="6376790"/>
            <a:ext cx="1224000" cy="27991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133600" y="6429346"/>
            <a:ext cx="95504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700" b="1" dirty="0">
                <a:ea typeface="Verdana" panose="020B0604030504040204" pitchFamily="34" charset="0"/>
                <a:cs typeface="Verdana" panose="020B0604030504040204" pitchFamily="34" charset="0"/>
              </a:rPr>
              <a:t>Copyright © 2018, 2017, 2016 Pearson Education, Inc. All Rights Reserved</a:t>
            </a:r>
          </a:p>
        </p:txBody>
      </p:sp>
      <p:pic>
        <p:nvPicPr>
          <p:cNvPr id="11" name="Picture 10" descr="Pearson Logo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213" y="6376790"/>
            <a:ext cx="1224000" cy="279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9539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Chapter Ope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609600" y="215372"/>
            <a:ext cx="10972800" cy="622828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09600" y="816430"/>
            <a:ext cx="10972800" cy="47897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rgbClr val="007FA3"/>
                </a:solidFill>
              </a:defRPr>
            </a:lvl1pPr>
            <a:lvl2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Add edition here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6705600" y="1600202"/>
            <a:ext cx="4876800" cy="1600199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3000" baseline="0"/>
            </a:lvl1pPr>
            <a:lvl2pPr marL="0" indent="0">
              <a:spcBef>
                <a:spcPts val="0"/>
              </a:spcBef>
              <a:buNone/>
              <a:defRPr sz="4400"/>
            </a:lvl2pPr>
            <a:lvl3pPr marL="0" indent="0">
              <a:spcBef>
                <a:spcPts val="0"/>
              </a:spcBef>
              <a:buNone/>
              <a:defRPr sz="4400"/>
            </a:lvl3pPr>
            <a:lvl4pPr marL="0" indent="0">
              <a:spcBef>
                <a:spcPts val="0"/>
              </a:spcBef>
              <a:buNone/>
              <a:defRPr sz="4400"/>
            </a:lvl4pPr>
            <a:lvl5pPr marL="0" indent="0">
              <a:spcBef>
                <a:spcPts val="0"/>
              </a:spcBef>
              <a:buNone/>
              <a:defRPr sz="4400"/>
            </a:lvl5pPr>
            <a:lvl6pPr marL="0" indent="0">
              <a:spcBef>
                <a:spcPts val="0"/>
              </a:spcBef>
              <a:buNone/>
              <a:defRPr sz="4400"/>
            </a:lvl6pPr>
            <a:lvl7pPr marL="0" indent="0">
              <a:spcBef>
                <a:spcPts val="0"/>
              </a:spcBef>
              <a:buNone/>
              <a:defRPr sz="4400"/>
            </a:lvl7pPr>
            <a:lvl8pPr marL="0" indent="0">
              <a:spcBef>
                <a:spcPts val="0"/>
              </a:spcBef>
              <a:buNone/>
              <a:defRPr sz="4400"/>
            </a:lvl8pPr>
            <a:lvl9pPr marL="0" indent="0">
              <a:spcBef>
                <a:spcPts val="0"/>
              </a:spcBef>
              <a:buNone/>
              <a:defRPr sz="4400"/>
            </a:lvl9pPr>
          </a:lstStyle>
          <a:p>
            <a:pPr lvl="0"/>
            <a:r>
              <a:rPr lang="en-US" dirty="0"/>
              <a:t>Chapter ##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5" hasCustomPrompt="1"/>
          </p:nvPr>
        </p:nvSpPr>
        <p:spPr>
          <a:xfrm>
            <a:off x="6705600" y="3200401"/>
            <a:ext cx="4876800" cy="2925763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200"/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  <a:lvl6pPr marL="0" indent="0">
              <a:spcBef>
                <a:spcPts val="0"/>
              </a:spcBef>
              <a:buNone/>
              <a:defRPr/>
            </a:lvl6pPr>
            <a:lvl7pPr marL="0" indent="0">
              <a:spcBef>
                <a:spcPts val="0"/>
              </a:spcBef>
              <a:buNone/>
              <a:defRPr/>
            </a:lvl7pPr>
            <a:lvl8pPr marL="0" indent="0">
              <a:spcBef>
                <a:spcPts val="0"/>
              </a:spcBef>
              <a:buNone/>
              <a:defRPr/>
            </a:lvl8pPr>
            <a:lvl9pPr marL="0" indent="0">
              <a:spcBef>
                <a:spcPts val="0"/>
              </a:spcBef>
              <a:buNone/>
              <a:defRPr/>
            </a:lvl9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1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125292" y="6165338"/>
            <a:ext cx="1146048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pPr/>
              <a:t>6/2/2018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 descr="Pearson Logo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6376790"/>
            <a:ext cx="1224000" cy="27991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133600" y="6429346"/>
            <a:ext cx="95504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700" b="1" dirty="0">
                <a:ea typeface="Verdana" panose="020B0604030504040204" pitchFamily="34" charset="0"/>
                <a:cs typeface="Verdana" panose="020B0604030504040204" pitchFamily="34" charset="0"/>
              </a:rPr>
              <a:t>Copyright © 2018, 2017, 2016 Pearson Education, Inc.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863420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+ Learning Objectives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09600" y="215372"/>
            <a:ext cx="10972800" cy="622828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Learning Objectives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09600" y="816430"/>
            <a:ext cx="10972800" cy="40277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rgbClr val="007FA3"/>
                </a:solidFill>
              </a:defRPr>
            </a:lvl1pPr>
            <a:lvl2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add Learning Objective(s)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609600" y="1600201"/>
            <a:ext cx="10972800" cy="4525963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125292" y="6172201"/>
            <a:ext cx="1146048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pPr/>
              <a:t>6/2/2018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0588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007FA3"/>
              </a:buClr>
              <a:buSzPct val="100000"/>
              <a:defRPr sz="2800"/>
            </a:lvl1pPr>
            <a:lvl2pPr>
              <a:buClr>
                <a:srgbClr val="007FA3"/>
              </a:buClr>
              <a:defRPr sz="2000"/>
            </a:lvl2pPr>
            <a:lvl3pPr>
              <a:buClr>
                <a:srgbClr val="007FA3"/>
              </a:buClr>
              <a:defRPr/>
            </a:lvl3pPr>
            <a:lvl4pPr>
              <a:buClr>
                <a:srgbClr val="007FA3"/>
              </a:buClr>
              <a:defRPr/>
            </a:lvl4pPr>
            <a:lvl5pPr>
              <a:buClr>
                <a:srgbClr val="007FA3"/>
              </a:buClr>
              <a:defRPr/>
            </a:lvl5pPr>
            <a:lvl6pPr>
              <a:buClr>
                <a:srgbClr val="007FA3"/>
              </a:buClr>
              <a:defRPr/>
            </a:lvl6pPr>
            <a:lvl7pPr>
              <a:buClr>
                <a:srgbClr val="007FA3"/>
              </a:buClr>
              <a:defRPr/>
            </a:lvl7pPr>
            <a:lvl8pPr>
              <a:buClr>
                <a:srgbClr val="007FA3"/>
              </a:buClr>
              <a:defRPr/>
            </a:lvl8pPr>
            <a:lvl9pPr>
              <a:buClr>
                <a:srgbClr val="007FA3"/>
              </a:buCl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25292" y="6172201"/>
            <a:ext cx="1146048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8447617" y="113072"/>
            <a:ext cx="2844800" cy="182880"/>
          </a:xfrm>
        </p:spPr>
        <p:txBody>
          <a:bodyPr/>
          <a:lstStyle/>
          <a:p>
            <a:fld id="{A9DF6EFB-3F44-496C-A842-1E0B3D3B975A}" type="datetimeFigureOut">
              <a:rPr lang="en-US" smtClean="0"/>
              <a:pPr/>
              <a:t>6/2/2018</a:t>
            </a:fld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92417" y="113072"/>
            <a:ext cx="735711" cy="182880"/>
          </a:xfrm>
        </p:spPr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7704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INSIGHT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8638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008638"/>
              </a:buClr>
              <a:buSzPct val="100000"/>
              <a:defRPr sz="2800"/>
            </a:lvl1pPr>
            <a:lvl2pPr>
              <a:buClr>
                <a:srgbClr val="008638"/>
              </a:buClr>
              <a:defRPr sz="2000"/>
            </a:lvl2pPr>
            <a:lvl3pPr>
              <a:buClr>
                <a:srgbClr val="008638"/>
              </a:buClr>
              <a:defRPr/>
            </a:lvl3pPr>
            <a:lvl4pPr>
              <a:buClr>
                <a:srgbClr val="008638"/>
              </a:buClr>
              <a:defRPr/>
            </a:lvl4pPr>
            <a:lvl5pPr>
              <a:buClr>
                <a:srgbClr val="008638"/>
              </a:buClr>
              <a:defRPr/>
            </a:lvl5pPr>
            <a:lvl6pPr>
              <a:buClr>
                <a:srgbClr val="008638"/>
              </a:buClr>
              <a:defRPr/>
            </a:lvl6pPr>
            <a:lvl7pPr>
              <a:buClr>
                <a:srgbClr val="008638"/>
              </a:buClr>
              <a:defRPr/>
            </a:lvl7pPr>
            <a:lvl8pPr>
              <a:buClr>
                <a:srgbClr val="008638"/>
              </a:buClr>
              <a:defRPr/>
            </a:lvl8pPr>
            <a:lvl9pPr>
              <a:buClr>
                <a:srgbClr val="008638"/>
              </a:buCl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25292" y="6172201"/>
            <a:ext cx="1146048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8447617" y="113072"/>
            <a:ext cx="2844800" cy="182880"/>
          </a:xfrm>
        </p:spPr>
        <p:txBody>
          <a:bodyPr/>
          <a:lstStyle/>
          <a:p>
            <a:fld id="{A9DF6EFB-3F44-496C-A842-1E0B3D3B975A}" type="datetimeFigureOut">
              <a:rPr lang="en-US" smtClean="0"/>
              <a:pPr/>
              <a:t>6/2/2018</a:t>
            </a:fld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92417" y="113072"/>
            <a:ext cx="735711" cy="182880"/>
          </a:xfrm>
        </p:spPr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23826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Learning Objectiv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18872" indent="-118872">
              <a:buClr>
                <a:srgbClr val="007FA3"/>
              </a:buClr>
              <a:buSzPct val="25000"/>
              <a:defRPr sz="1600"/>
            </a:lvl1pPr>
            <a:lvl2pPr marL="569913" indent="-285750">
              <a:buClr>
                <a:srgbClr val="007FA3"/>
              </a:buClr>
              <a:defRPr sz="1600"/>
            </a:lvl2pPr>
            <a:lvl3pPr>
              <a:buClr>
                <a:srgbClr val="007FA3"/>
              </a:buClr>
              <a:defRPr sz="1600"/>
            </a:lvl3pPr>
            <a:lvl4pPr>
              <a:buClr>
                <a:srgbClr val="007FA3"/>
              </a:buClr>
              <a:defRPr sz="1600"/>
            </a:lvl4pPr>
            <a:lvl5pPr>
              <a:buClr>
                <a:srgbClr val="007FA3"/>
              </a:buClr>
              <a:defRPr sz="1600"/>
            </a:lvl5pPr>
            <a:lvl6pPr>
              <a:buClr>
                <a:srgbClr val="007FA3"/>
              </a:buClr>
              <a:defRPr sz="1600"/>
            </a:lvl6pPr>
            <a:lvl7pPr>
              <a:buClr>
                <a:srgbClr val="007FA3"/>
              </a:buClr>
              <a:defRPr sz="1600"/>
            </a:lvl7pPr>
            <a:lvl8pPr>
              <a:buClr>
                <a:srgbClr val="007FA3"/>
              </a:buClr>
              <a:defRPr sz="1600"/>
            </a:lvl8pPr>
            <a:lvl9pPr>
              <a:buClr>
                <a:srgbClr val="007FA3"/>
              </a:buCl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25292" y="6172201"/>
            <a:ext cx="1146048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pPr/>
              <a:t>6/2/2018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4055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Figur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609600" y="228600"/>
            <a:ext cx="10972800" cy="1066800"/>
          </a:xfrm>
        </p:spPr>
        <p:txBody>
          <a:bodyPr anchor="t"/>
          <a:lstStyle>
            <a:lvl1pPr>
              <a:defRPr sz="3400">
                <a:solidFill>
                  <a:srgbClr val="007FA3"/>
                </a:solidFill>
              </a:defRPr>
            </a:lvl1pPr>
          </a:lstStyle>
          <a:p>
            <a:r>
              <a:rPr lang="en-US" dirty="0"/>
              <a:t>Click to add figure number and title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609600" y="5368160"/>
            <a:ext cx="10972800" cy="916856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800"/>
            </a:lvl1pPr>
            <a:lvl2pPr marL="0" indent="0">
              <a:spcBef>
                <a:spcPts val="0"/>
              </a:spcBef>
              <a:buNone/>
              <a:defRPr sz="1600"/>
            </a:lvl2pPr>
            <a:lvl3pPr marL="0" indent="0">
              <a:spcBef>
                <a:spcPts val="0"/>
              </a:spcBef>
              <a:buNone/>
              <a:defRPr sz="1600"/>
            </a:lvl3pPr>
            <a:lvl4pPr marL="0" indent="0">
              <a:spcBef>
                <a:spcPts val="0"/>
              </a:spcBef>
              <a:buNone/>
              <a:defRPr sz="1600"/>
            </a:lvl4pPr>
            <a:lvl5pPr marL="0" indent="0">
              <a:spcBef>
                <a:spcPts val="0"/>
              </a:spcBef>
              <a:buNone/>
              <a:defRPr sz="1600"/>
            </a:lvl5pPr>
            <a:lvl6pPr marL="0" indent="0">
              <a:spcBef>
                <a:spcPts val="0"/>
              </a:spcBef>
              <a:buNone/>
              <a:defRPr sz="1600"/>
            </a:lvl6pPr>
            <a:lvl7pPr marL="0" indent="0">
              <a:spcBef>
                <a:spcPts val="0"/>
              </a:spcBef>
              <a:buNone/>
              <a:defRPr sz="1600"/>
            </a:lvl7pPr>
            <a:lvl8pPr marL="0" indent="0">
              <a:spcBef>
                <a:spcPts val="0"/>
              </a:spcBef>
              <a:buNone/>
              <a:defRPr sz="1600"/>
            </a:lvl8pPr>
            <a:lvl9pPr marL="0" indent="0">
              <a:spcBef>
                <a:spcPts val="0"/>
              </a:spcBef>
              <a:buNone/>
              <a:defRPr sz="1600"/>
            </a:lvl9pPr>
          </a:lstStyle>
          <a:p>
            <a:pPr lvl="0"/>
            <a:r>
              <a:rPr lang="en-US" dirty="0"/>
              <a:t>Click to add caption</a:t>
            </a:r>
          </a:p>
        </p:txBody>
      </p:sp>
      <p:sp>
        <p:nvSpPr>
          <p:cNvPr id="11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25292" y="6172201"/>
            <a:ext cx="1146048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9DF6EFB-3F44-496C-A842-1E0B3D3B975A}" type="datetimeFigureOut">
              <a:rPr lang="en-US" smtClean="0"/>
              <a:pPr/>
              <a:t>6/2/2018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Pearson Logo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213" y="6376790"/>
            <a:ext cx="1224000" cy="27991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133600" y="6429346"/>
            <a:ext cx="95504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700" b="1" dirty="0">
                <a:ea typeface="Verdana" panose="020B0604030504040204" pitchFamily="34" charset="0"/>
                <a:cs typeface="Verdana" panose="020B0604030504040204" pitchFamily="34" charset="0"/>
              </a:rPr>
              <a:t>Copyright © 2018, 2017, 2016 Pearson Education, Inc.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79207446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2163763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609600" y="3962401"/>
            <a:ext cx="10972800" cy="2163763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25292" y="6172201"/>
            <a:ext cx="1146048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pPr/>
              <a:t>6/2/2018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042310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25292" y="6172201"/>
            <a:ext cx="1146048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pPr/>
              <a:t>6/2/2018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0578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hapter Ope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609600" y="215372"/>
            <a:ext cx="10972800" cy="622828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09600" y="816430"/>
            <a:ext cx="10972800" cy="47897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rgbClr val="007FA3"/>
                </a:solidFill>
              </a:defRPr>
            </a:lvl1pPr>
            <a:lvl2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Add edition here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6705600" y="1600202"/>
            <a:ext cx="4876800" cy="1600199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3000" baseline="0"/>
            </a:lvl1pPr>
            <a:lvl2pPr marL="0" indent="0">
              <a:spcBef>
                <a:spcPts val="0"/>
              </a:spcBef>
              <a:buNone/>
              <a:defRPr sz="4400"/>
            </a:lvl2pPr>
            <a:lvl3pPr marL="0" indent="0">
              <a:spcBef>
                <a:spcPts val="0"/>
              </a:spcBef>
              <a:buNone/>
              <a:defRPr sz="4400"/>
            </a:lvl3pPr>
            <a:lvl4pPr marL="0" indent="0">
              <a:spcBef>
                <a:spcPts val="0"/>
              </a:spcBef>
              <a:buNone/>
              <a:defRPr sz="4400"/>
            </a:lvl4pPr>
            <a:lvl5pPr marL="0" indent="0">
              <a:spcBef>
                <a:spcPts val="0"/>
              </a:spcBef>
              <a:buNone/>
              <a:defRPr sz="4400"/>
            </a:lvl5pPr>
            <a:lvl6pPr marL="0" indent="0">
              <a:spcBef>
                <a:spcPts val="0"/>
              </a:spcBef>
              <a:buNone/>
              <a:defRPr sz="4400"/>
            </a:lvl6pPr>
            <a:lvl7pPr marL="0" indent="0">
              <a:spcBef>
                <a:spcPts val="0"/>
              </a:spcBef>
              <a:buNone/>
              <a:defRPr sz="4400"/>
            </a:lvl7pPr>
            <a:lvl8pPr marL="0" indent="0">
              <a:spcBef>
                <a:spcPts val="0"/>
              </a:spcBef>
              <a:buNone/>
              <a:defRPr sz="4400"/>
            </a:lvl8pPr>
            <a:lvl9pPr marL="0" indent="0">
              <a:spcBef>
                <a:spcPts val="0"/>
              </a:spcBef>
              <a:buNone/>
              <a:defRPr sz="4400"/>
            </a:lvl9pPr>
          </a:lstStyle>
          <a:p>
            <a:pPr lvl="0"/>
            <a:r>
              <a:rPr lang="en-US" dirty="0"/>
              <a:t>Chapter ##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5" hasCustomPrompt="1"/>
          </p:nvPr>
        </p:nvSpPr>
        <p:spPr>
          <a:xfrm>
            <a:off x="6705600" y="3200401"/>
            <a:ext cx="4876800" cy="2925763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200"/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  <a:lvl6pPr marL="0" indent="0">
              <a:spcBef>
                <a:spcPts val="0"/>
              </a:spcBef>
              <a:buNone/>
              <a:defRPr/>
            </a:lvl6pPr>
            <a:lvl7pPr marL="0" indent="0">
              <a:spcBef>
                <a:spcPts val="0"/>
              </a:spcBef>
              <a:buNone/>
              <a:defRPr/>
            </a:lvl7pPr>
            <a:lvl8pPr marL="0" indent="0">
              <a:spcBef>
                <a:spcPts val="0"/>
              </a:spcBef>
              <a:buNone/>
              <a:defRPr/>
            </a:lvl8pPr>
            <a:lvl9pPr marL="0" indent="0">
              <a:spcBef>
                <a:spcPts val="0"/>
              </a:spcBef>
              <a:buNone/>
              <a:defRPr/>
            </a:lvl9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1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125292" y="6165338"/>
            <a:ext cx="1146048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pPr/>
              <a:t>6/2/2018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 descr="Pearson Logo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6376790"/>
            <a:ext cx="1224000" cy="27991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133600" y="6429346"/>
            <a:ext cx="95504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700" b="1" dirty="0">
                <a:ea typeface="Verdana" panose="020B0604030504040204" pitchFamily="34" charset="0"/>
                <a:cs typeface="Verdana" panose="020B0604030504040204" pitchFamily="34" charset="0"/>
              </a:rPr>
              <a:t>Copyright © 2018, 2017, 2016 Pearson Education, Inc. All Rights Reserved</a:t>
            </a:r>
          </a:p>
        </p:txBody>
      </p:sp>
      <p:pic>
        <p:nvPicPr>
          <p:cNvPr id="14" name="Picture 13" descr="Pearson Logo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6376790"/>
            <a:ext cx="1224000" cy="279915"/>
          </a:xfrm>
          <a:prstGeom prst="rect">
            <a:avLst/>
          </a:prstGeom>
        </p:spPr>
      </p:pic>
      <p:pic>
        <p:nvPicPr>
          <p:cNvPr id="15" name="Picture 14" descr="Pearson Logo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6376790"/>
            <a:ext cx="1224000" cy="279915"/>
          </a:xfrm>
          <a:prstGeom prst="rect">
            <a:avLst/>
          </a:prstGeom>
        </p:spPr>
      </p:pic>
      <p:pic>
        <p:nvPicPr>
          <p:cNvPr id="17" name="Picture 16" descr="Pearson Logo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6376790"/>
            <a:ext cx="1224000" cy="279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81199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25292" y="6172201"/>
            <a:ext cx="1146048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9DF6EFB-3F44-496C-A842-1E0B3D3B975A}" type="datetimeFigureOut">
              <a:rPr lang="en-US" smtClean="0"/>
              <a:pPr/>
              <a:t>6/2/2018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 descr="Pearson Logo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213" y="6376790"/>
            <a:ext cx="1224000" cy="27991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133600" y="6429346"/>
            <a:ext cx="95504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700" b="1" dirty="0">
                <a:ea typeface="Verdana" panose="020B0604030504040204" pitchFamily="34" charset="0"/>
                <a:cs typeface="Verdana" panose="020B0604030504040204" pitchFamily="34" charset="0"/>
              </a:rPr>
              <a:t>Copyright © 2018, 2017, 2016 Pearson Education, Inc.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12304152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Chapter Ope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609600" y="215372"/>
            <a:ext cx="10972800" cy="622828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09600" y="816430"/>
            <a:ext cx="10972800" cy="47897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rgbClr val="007FA3"/>
                </a:solidFill>
              </a:defRPr>
            </a:lvl1pPr>
            <a:lvl2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Add edition here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6705600" y="1600202"/>
            <a:ext cx="4876800" cy="1600199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3000" baseline="0"/>
            </a:lvl1pPr>
            <a:lvl2pPr marL="0" indent="0">
              <a:spcBef>
                <a:spcPts val="0"/>
              </a:spcBef>
              <a:buNone/>
              <a:defRPr sz="4400"/>
            </a:lvl2pPr>
            <a:lvl3pPr marL="0" indent="0">
              <a:spcBef>
                <a:spcPts val="0"/>
              </a:spcBef>
              <a:buNone/>
              <a:defRPr sz="4400"/>
            </a:lvl3pPr>
            <a:lvl4pPr marL="0" indent="0">
              <a:spcBef>
                <a:spcPts val="0"/>
              </a:spcBef>
              <a:buNone/>
              <a:defRPr sz="4400"/>
            </a:lvl4pPr>
            <a:lvl5pPr marL="0" indent="0">
              <a:spcBef>
                <a:spcPts val="0"/>
              </a:spcBef>
              <a:buNone/>
              <a:defRPr sz="4400"/>
            </a:lvl5pPr>
            <a:lvl6pPr marL="0" indent="0">
              <a:spcBef>
                <a:spcPts val="0"/>
              </a:spcBef>
              <a:buNone/>
              <a:defRPr sz="4400"/>
            </a:lvl6pPr>
            <a:lvl7pPr marL="0" indent="0">
              <a:spcBef>
                <a:spcPts val="0"/>
              </a:spcBef>
              <a:buNone/>
              <a:defRPr sz="4400"/>
            </a:lvl7pPr>
            <a:lvl8pPr marL="0" indent="0">
              <a:spcBef>
                <a:spcPts val="0"/>
              </a:spcBef>
              <a:buNone/>
              <a:defRPr sz="4400"/>
            </a:lvl8pPr>
            <a:lvl9pPr marL="0" indent="0">
              <a:spcBef>
                <a:spcPts val="0"/>
              </a:spcBef>
              <a:buNone/>
              <a:defRPr sz="4400"/>
            </a:lvl9pPr>
          </a:lstStyle>
          <a:p>
            <a:pPr lvl="0"/>
            <a:r>
              <a:rPr lang="en-US" dirty="0"/>
              <a:t>Chapter ##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5" hasCustomPrompt="1"/>
          </p:nvPr>
        </p:nvSpPr>
        <p:spPr>
          <a:xfrm>
            <a:off x="6705600" y="3200401"/>
            <a:ext cx="4876800" cy="2925763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200"/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  <a:lvl6pPr marL="0" indent="0">
              <a:spcBef>
                <a:spcPts val="0"/>
              </a:spcBef>
              <a:buNone/>
              <a:defRPr/>
            </a:lvl6pPr>
            <a:lvl7pPr marL="0" indent="0">
              <a:spcBef>
                <a:spcPts val="0"/>
              </a:spcBef>
              <a:buNone/>
              <a:defRPr/>
            </a:lvl7pPr>
            <a:lvl8pPr marL="0" indent="0">
              <a:spcBef>
                <a:spcPts val="0"/>
              </a:spcBef>
              <a:buNone/>
              <a:defRPr/>
            </a:lvl8pPr>
            <a:lvl9pPr marL="0" indent="0">
              <a:spcBef>
                <a:spcPts val="0"/>
              </a:spcBef>
              <a:buNone/>
              <a:defRPr/>
            </a:lvl9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1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125292" y="6165338"/>
            <a:ext cx="1146048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pPr/>
              <a:t>6/2/2018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 descr="Pearson Logo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6376790"/>
            <a:ext cx="1224000" cy="27991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133600" y="6429346"/>
            <a:ext cx="95504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700" b="1" dirty="0">
                <a:ea typeface="Verdana" panose="020B0604030504040204" pitchFamily="34" charset="0"/>
                <a:cs typeface="Verdana" panose="020B0604030504040204" pitchFamily="34" charset="0"/>
              </a:rPr>
              <a:t>Copyright © 2018, 2017, 2016 Pearson Education, Inc.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7301361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+ Learning Objectives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09600" y="215372"/>
            <a:ext cx="10972800" cy="622828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Learning Objectives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09600" y="816430"/>
            <a:ext cx="10972800" cy="40277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rgbClr val="007FA3"/>
                </a:solidFill>
              </a:defRPr>
            </a:lvl1pPr>
            <a:lvl2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add Learning Objective(s)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609600" y="1600201"/>
            <a:ext cx="10972800" cy="4525963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125292" y="6172201"/>
            <a:ext cx="1146048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pPr/>
              <a:t>6/2/2018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32604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007FA3"/>
              </a:buClr>
              <a:buSzPct val="100000"/>
              <a:defRPr sz="2800"/>
            </a:lvl1pPr>
            <a:lvl2pPr>
              <a:buClr>
                <a:srgbClr val="007FA3"/>
              </a:buClr>
              <a:defRPr sz="2000"/>
            </a:lvl2pPr>
            <a:lvl3pPr>
              <a:buClr>
                <a:srgbClr val="007FA3"/>
              </a:buClr>
              <a:defRPr/>
            </a:lvl3pPr>
            <a:lvl4pPr>
              <a:buClr>
                <a:srgbClr val="007FA3"/>
              </a:buClr>
              <a:defRPr/>
            </a:lvl4pPr>
            <a:lvl5pPr>
              <a:buClr>
                <a:srgbClr val="007FA3"/>
              </a:buClr>
              <a:defRPr/>
            </a:lvl5pPr>
            <a:lvl6pPr>
              <a:buClr>
                <a:srgbClr val="007FA3"/>
              </a:buClr>
              <a:defRPr/>
            </a:lvl6pPr>
            <a:lvl7pPr>
              <a:buClr>
                <a:srgbClr val="007FA3"/>
              </a:buClr>
              <a:defRPr/>
            </a:lvl7pPr>
            <a:lvl8pPr>
              <a:buClr>
                <a:srgbClr val="007FA3"/>
              </a:buClr>
              <a:defRPr/>
            </a:lvl8pPr>
            <a:lvl9pPr>
              <a:buClr>
                <a:srgbClr val="007FA3"/>
              </a:buCl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25292" y="6172201"/>
            <a:ext cx="1146048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8447617" y="113072"/>
            <a:ext cx="2844800" cy="182880"/>
          </a:xfrm>
        </p:spPr>
        <p:txBody>
          <a:bodyPr/>
          <a:lstStyle/>
          <a:p>
            <a:fld id="{A9DF6EFB-3F44-496C-A842-1E0B3D3B975A}" type="datetimeFigureOut">
              <a:rPr lang="en-US" smtClean="0"/>
              <a:pPr/>
              <a:t>6/2/2018</a:t>
            </a:fld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92417" y="113072"/>
            <a:ext cx="735711" cy="182880"/>
          </a:xfrm>
        </p:spPr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51412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INSIGHT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8638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008638"/>
              </a:buClr>
              <a:buSzPct val="100000"/>
              <a:defRPr sz="2800"/>
            </a:lvl1pPr>
            <a:lvl2pPr>
              <a:buClr>
                <a:srgbClr val="008638"/>
              </a:buClr>
              <a:defRPr sz="2000"/>
            </a:lvl2pPr>
            <a:lvl3pPr>
              <a:buClr>
                <a:srgbClr val="008638"/>
              </a:buClr>
              <a:defRPr/>
            </a:lvl3pPr>
            <a:lvl4pPr>
              <a:buClr>
                <a:srgbClr val="008638"/>
              </a:buClr>
              <a:defRPr/>
            </a:lvl4pPr>
            <a:lvl5pPr>
              <a:buClr>
                <a:srgbClr val="008638"/>
              </a:buClr>
              <a:defRPr/>
            </a:lvl5pPr>
            <a:lvl6pPr>
              <a:buClr>
                <a:srgbClr val="008638"/>
              </a:buClr>
              <a:defRPr/>
            </a:lvl6pPr>
            <a:lvl7pPr>
              <a:buClr>
                <a:srgbClr val="008638"/>
              </a:buClr>
              <a:defRPr/>
            </a:lvl7pPr>
            <a:lvl8pPr>
              <a:buClr>
                <a:srgbClr val="008638"/>
              </a:buClr>
              <a:defRPr/>
            </a:lvl8pPr>
            <a:lvl9pPr>
              <a:buClr>
                <a:srgbClr val="008638"/>
              </a:buCl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25292" y="6172201"/>
            <a:ext cx="1146048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8447617" y="113072"/>
            <a:ext cx="2844800" cy="182880"/>
          </a:xfrm>
        </p:spPr>
        <p:txBody>
          <a:bodyPr/>
          <a:lstStyle/>
          <a:p>
            <a:fld id="{A9DF6EFB-3F44-496C-A842-1E0B3D3B975A}" type="datetimeFigureOut">
              <a:rPr lang="en-US" smtClean="0"/>
              <a:pPr/>
              <a:t>6/2/2018</a:t>
            </a:fld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92417" y="113072"/>
            <a:ext cx="735711" cy="182880"/>
          </a:xfrm>
        </p:spPr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56711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Learning Objectiv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18872" indent="-118872">
              <a:buClr>
                <a:srgbClr val="007FA3"/>
              </a:buClr>
              <a:buSzPct val="25000"/>
              <a:defRPr sz="1600"/>
            </a:lvl1pPr>
            <a:lvl2pPr marL="569913" indent="-285750">
              <a:buClr>
                <a:srgbClr val="007FA3"/>
              </a:buClr>
              <a:defRPr sz="1600"/>
            </a:lvl2pPr>
            <a:lvl3pPr>
              <a:buClr>
                <a:srgbClr val="007FA3"/>
              </a:buClr>
              <a:defRPr sz="1600"/>
            </a:lvl3pPr>
            <a:lvl4pPr>
              <a:buClr>
                <a:srgbClr val="007FA3"/>
              </a:buClr>
              <a:defRPr sz="1600"/>
            </a:lvl4pPr>
            <a:lvl5pPr>
              <a:buClr>
                <a:srgbClr val="007FA3"/>
              </a:buClr>
              <a:defRPr sz="1600"/>
            </a:lvl5pPr>
            <a:lvl6pPr>
              <a:buClr>
                <a:srgbClr val="007FA3"/>
              </a:buClr>
              <a:defRPr sz="1600"/>
            </a:lvl6pPr>
            <a:lvl7pPr>
              <a:buClr>
                <a:srgbClr val="007FA3"/>
              </a:buClr>
              <a:defRPr sz="1600"/>
            </a:lvl7pPr>
            <a:lvl8pPr>
              <a:buClr>
                <a:srgbClr val="007FA3"/>
              </a:buClr>
              <a:defRPr sz="1600"/>
            </a:lvl8pPr>
            <a:lvl9pPr>
              <a:buClr>
                <a:srgbClr val="007FA3"/>
              </a:buCl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25292" y="6172201"/>
            <a:ext cx="1146048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pPr/>
              <a:t>6/2/2018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49692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Figur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609600" y="228600"/>
            <a:ext cx="10972800" cy="1066800"/>
          </a:xfrm>
        </p:spPr>
        <p:txBody>
          <a:bodyPr anchor="t"/>
          <a:lstStyle>
            <a:lvl1pPr>
              <a:defRPr sz="3400">
                <a:solidFill>
                  <a:srgbClr val="007FA3"/>
                </a:solidFill>
              </a:defRPr>
            </a:lvl1pPr>
          </a:lstStyle>
          <a:p>
            <a:r>
              <a:rPr lang="en-US" dirty="0"/>
              <a:t>Click to add figure number and title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609600" y="5368160"/>
            <a:ext cx="10972800" cy="916856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800"/>
            </a:lvl1pPr>
            <a:lvl2pPr marL="0" indent="0">
              <a:spcBef>
                <a:spcPts val="0"/>
              </a:spcBef>
              <a:buNone/>
              <a:defRPr sz="1600"/>
            </a:lvl2pPr>
            <a:lvl3pPr marL="0" indent="0">
              <a:spcBef>
                <a:spcPts val="0"/>
              </a:spcBef>
              <a:buNone/>
              <a:defRPr sz="1600"/>
            </a:lvl3pPr>
            <a:lvl4pPr marL="0" indent="0">
              <a:spcBef>
                <a:spcPts val="0"/>
              </a:spcBef>
              <a:buNone/>
              <a:defRPr sz="1600"/>
            </a:lvl4pPr>
            <a:lvl5pPr marL="0" indent="0">
              <a:spcBef>
                <a:spcPts val="0"/>
              </a:spcBef>
              <a:buNone/>
              <a:defRPr sz="1600"/>
            </a:lvl5pPr>
            <a:lvl6pPr marL="0" indent="0">
              <a:spcBef>
                <a:spcPts val="0"/>
              </a:spcBef>
              <a:buNone/>
              <a:defRPr sz="1600"/>
            </a:lvl6pPr>
            <a:lvl7pPr marL="0" indent="0">
              <a:spcBef>
                <a:spcPts val="0"/>
              </a:spcBef>
              <a:buNone/>
              <a:defRPr sz="1600"/>
            </a:lvl7pPr>
            <a:lvl8pPr marL="0" indent="0">
              <a:spcBef>
                <a:spcPts val="0"/>
              </a:spcBef>
              <a:buNone/>
              <a:defRPr sz="1600"/>
            </a:lvl8pPr>
            <a:lvl9pPr marL="0" indent="0">
              <a:spcBef>
                <a:spcPts val="0"/>
              </a:spcBef>
              <a:buNone/>
              <a:defRPr sz="1600"/>
            </a:lvl9pPr>
          </a:lstStyle>
          <a:p>
            <a:pPr lvl="0"/>
            <a:r>
              <a:rPr lang="en-US" dirty="0"/>
              <a:t>Click to add caption</a:t>
            </a:r>
          </a:p>
        </p:txBody>
      </p:sp>
      <p:sp>
        <p:nvSpPr>
          <p:cNvPr id="11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25292" y="6172201"/>
            <a:ext cx="1146048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9DF6EFB-3F44-496C-A842-1E0B3D3B975A}" type="datetimeFigureOut">
              <a:rPr lang="en-US" smtClean="0"/>
              <a:pPr/>
              <a:t>6/2/2018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Pearson Logo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213" y="6376790"/>
            <a:ext cx="1224000" cy="27991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133600" y="6429346"/>
            <a:ext cx="95504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700" b="1" dirty="0">
                <a:ea typeface="Verdana" panose="020B0604030504040204" pitchFamily="34" charset="0"/>
                <a:cs typeface="Verdana" panose="020B0604030504040204" pitchFamily="34" charset="0"/>
              </a:rPr>
              <a:t>Copyright © 2018, 2017, 2016 Pearson Education, Inc.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72199804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2163763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609600" y="3962401"/>
            <a:ext cx="10972800" cy="2163763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25292" y="6172201"/>
            <a:ext cx="1146048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pPr/>
              <a:t>6/2/2018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93825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25292" y="6172201"/>
            <a:ext cx="1146048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pPr/>
              <a:t>6/2/2018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068082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25292" y="6172201"/>
            <a:ext cx="1146048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9DF6EFB-3F44-496C-A842-1E0B3D3B975A}" type="datetimeFigureOut">
              <a:rPr lang="en-US" smtClean="0"/>
              <a:pPr/>
              <a:t>6/2/2018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 descr="Pearson Logo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213" y="6376790"/>
            <a:ext cx="1224000" cy="27991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133600" y="6429346"/>
            <a:ext cx="95504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700" b="1" dirty="0">
                <a:ea typeface="Verdana" panose="020B0604030504040204" pitchFamily="34" charset="0"/>
                <a:cs typeface="Verdana" panose="020B0604030504040204" pitchFamily="34" charset="0"/>
              </a:rPr>
              <a:t>Copyright © 2018, 2017, 2016 Pearson Education, Inc.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596500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+ Learning Objectives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09600" y="215372"/>
            <a:ext cx="10972800" cy="622828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Learning Objectives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09600" y="816430"/>
            <a:ext cx="10972800" cy="40277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rgbClr val="007FA3"/>
                </a:solidFill>
              </a:defRPr>
            </a:lvl1pPr>
            <a:lvl2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add Learning Objective(s)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609600" y="1600201"/>
            <a:ext cx="10972800" cy="4525963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125292" y="6172201"/>
            <a:ext cx="1146048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pPr/>
              <a:t>6/2/2018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27525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Chapter Ope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609600" y="215372"/>
            <a:ext cx="10972800" cy="622828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09600" y="816430"/>
            <a:ext cx="10972800" cy="47897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rgbClr val="007FA3"/>
                </a:solidFill>
              </a:defRPr>
            </a:lvl1pPr>
            <a:lvl2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Add edition here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6705600" y="1600202"/>
            <a:ext cx="4876800" cy="1600199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3000" baseline="0"/>
            </a:lvl1pPr>
            <a:lvl2pPr marL="0" indent="0">
              <a:spcBef>
                <a:spcPts val="0"/>
              </a:spcBef>
              <a:buNone/>
              <a:defRPr sz="4400"/>
            </a:lvl2pPr>
            <a:lvl3pPr marL="0" indent="0">
              <a:spcBef>
                <a:spcPts val="0"/>
              </a:spcBef>
              <a:buNone/>
              <a:defRPr sz="4400"/>
            </a:lvl3pPr>
            <a:lvl4pPr marL="0" indent="0">
              <a:spcBef>
                <a:spcPts val="0"/>
              </a:spcBef>
              <a:buNone/>
              <a:defRPr sz="4400"/>
            </a:lvl4pPr>
            <a:lvl5pPr marL="0" indent="0">
              <a:spcBef>
                <a:spcPts val="0"/>
              </a:spcBef>
              <a:buNone/>
              <a:defRPr sz="4400"/>
            </a:lvl5pPr>
            <a:lvl6pPr marL="0" indent="0">
              <a:spcBef>
                <a:spcPts val="0"/>
              </a:spcBef>
              <a:buNone/>
              <a:defRPr sz="4400"/>
            </a:lvl6pPr>
            <a:lvl7pPr marL="0" indent="0">
              <a:spcBef>
                <a:spcPts val="0"/>
              </a:spcBef>
              <a:buNone/>
              <a:defRPr sz="4400"/>
            </a:lvl7pPr>
            <a:lvl8pPr marL="0" indent="0">
              <a:spcBef>
                <a:spcPts val="0"/>
              </a:spcBef>
              <a:buNone/>
              <a:defRPr sz="4400"/>
            </a:lvl8pPr>
            <a:lvl9pPr marL="0" indent="0">
              <a:spcBef>
                <a:spcPts val="0"/>
              </a:spcBef>
              <a:buNone/>
              <a:defRPr sz="4400"/>
            </a:lvl9pPr>
          </a:lstStyle>
          <a:p>
            <a:pPr lvl="0"/>
            <a:r>
              <a:rPr lang="en-US" dirty="0"/>
              <a:t>Chapter ##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5" hasCustomPrompt="1"/>
          </p:nvPr>
        </p:nvSpPr>
        <p:spPr>
          <a:xfrm>
            <a:off x="6705600" y="3200401"/>
            <a:ext cx="4876800" cy="2925763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200"/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  <a:lvl6pPr marL="0" indent="0">
              <a:spcBef>
                <a:spcPts val="0"/>
              </a:spcBef>
              <a:buNone/>
              <a:defRPr/>
            </a:lvl6pPr>
            <a:lvl7pPr marL="0" indent="0">
              <a:spcBef>
                <a:spcPts val="0"/>
              </a:spcBef>
              <a:buNone/>
              <a:defRPr/>
            </a:lvl7pPr>
            <a:lvl8pPr marL="0" indent="0">
              <a:spcBef>
                <a:spcPts val="0"/>
              </a:spcBef>
              <a:buNone/>
              <a:defRPr/>
            </a:lvl8pPr>
            <a:lvl9pPr marL="0" indent="0">
              <a:spcBef>
                <a:spcPts val="0"/>
              </a:spcBef>
              <a:buNone/>
              <a:defRPr/>
            </a:lvl9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1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125292" y="6165338"/>
            <a:ext cx="1146048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pPr/>
              <a:t>6/2/2018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 descr="Pearson Logo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6376790"/>
            <a:ext cx="1224000" cy="279915"/>
          </a:xfrm>
          <a:prstGeom prst="rect">
            <a:avLst/>
          </a:prstGeom>
        </p:spPr>
      </p:pic>
      <p:sp>
        <p:nvSpPr>
          <p:cNvPr id="13" name="TextBox 12"/>
          <p:cNvSpPr txBox="1"/>
          <p:nvPr userDrawn="1"/>
        </p:nvSpPr>
        <p:spPr>
          <a:xfrm>
            <a:off x="2133600" y="6429346"/>
            <a:ext cx="95504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700" b="1" dirty="0">
                <a:ea typeface="Verdana" panose="020B0604030504040204" pitchFamily="34" charset="0"/>
                <a:cs typeface="Verdana" panose="020B0604030504040204" pitchFamily="34" charset="0"/>
              </a:rPr>
              <a:t>Copyright © 2018, 2017, 2016 Pearson Education, Inc.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22230370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+ Learning Objectives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09600" y="215372"/>
            <a:ext cx="10972800" cy="622828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Learning Objectives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09600" y="816430"/>
            <a:ext cx="10972800" cy="40277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rgbClr val="007FA3"/>
                </a:solidFill>
              </a:defRPr>
            </a:lvl1pPr>
            <a:lvl2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add Learning Objective(s)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609600" y="1600201"/>
            <a:ext cx="10972800" cy="4525963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</a:t>
            </a:r>
          </a:p>
          <a:p>
            <a:pPr lvl="6"/>
            <a:r>
              <a:rPr lang="en-US" dirty="0"/>
              <a:t>Seventh</a:t>
            </a:r>
          </a:p>
          <a:p>
            <a:pPr lvl="7"/>
            <a:r>
              <a:rPr lang="en-US" dirty="0"/>
              <a:t>Eighth</a:t>
            </a:r>
          </a:p>
          <a:p>
            <a:pPr lvl="8"/>
            <a:r>
              <a:rPr lang="en-US" dirty="0"/>
              <a:t>Ninth</a:t>
            </a:r>
          </a:p>
        </p:txBody>
      </p:sp>
      <p:sp>
        <p:nvSpPr>
          <p:cNvPr id="12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125292" y="6172201"/>
            <a:ext cx="1146048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pPr/>
              <a:t>6/2/2018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83093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007FA3"/>
              </a:buClr>
              <a:buSzPct val="100000"/>
              <a:defRPr sz="2800"/>
            </a:lvl1pPr>
            <a:lvl2pPr>
              <a:buClr>
                <a:srgbClr val="007FA3"/>
              </a:buClr>
              <a:defRPr sz="2000"/>
            </a:lvl2pPr>
            <a:lvl3pPr>
              <a:buClr>
                <a:srgbClr val="007FA3"/>
              </a:buClr>
              <a:defRPr/>
            </a:lvl3pPr>
            <a:lvl4pPr>
              <a:buClr>
                <a:srgbClr val="007FA3"/>
              </a:buClr>
              <a:defRPr/>
            </a:lvl4pPr>
            <a:lvl5pPr>
              <a:buClr>
                <a:srgbClr val="007FA3"/>
              </a:buClr>
              <a:defRPr/>
            </a:lvl5pPr>
            <a:lvl6pPr>
              <a:buClr>
                <a:srgbClr val="007FA3"/>
              </a:buClr>
              <a:defRPr/>
            </a:lvl6pPr>
            <a:lvl7pPr>
              <a:buClr>
                <a:srgbClr val="007FA3"/>
              </a:buClr>
              <a:defRPr/>
            </a:lvl7pPr>
            <a:lvl8pPr>
              <a:buClr>
                <a:srgbClr val="007FA3"/>
              </a:buClr>
              <a:defRPr/>
            </a:lvl8pPr>
            <a:lvl9pPr>
              <a:buClr>
                <a:srgbClr val="007FA3"/>
              </a:buCl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</a:t>
            </a:r>
          </a:p>
          <a:p>
            <a:pPr lvl="6"/>
            <a:r>
              <a:rPr lang="en-US" dirty="0"/>
              <a:t>Seventh</a:t>
            </a:r>
          </a:p>
          <a:p>
            <a:pPr lvl="7"/>
            <a:r>
              <a:rPr lang="en-US" dirty="0"/>
              <a:t>Eighth</a:t>
            </a:r>
          </a:p>
          <a:p>
            <a:pPr lvl="8"/>
            <a:r>
              <a:rPr lang="en-US" dirty="0"/>
              <a:t>Ninth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25292" y="6172201"/>
            <a:ext cx="1146048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8447617" y="113072"/>
            <a:ext cx="2844800" cy="182880"/>
          </a:xfrm>
        </p:spPr>
        <p:txBody>
          <a:bodyPr/>
          <a:lstStyle/>
          <a:p>
            <a:fld id="{A9DF6EFB-3F44-496C-A842-1E0B3D3B975A}" type="datetimeFigureOut">
              <a:rPr lang="en-US" smtClean="0"/>
              <a:pPr/>
              <a:t>6/2/2018</a:t>
            </a:fld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92417" y="113072"/>
            <a:ext cx="735711" cy="182880"/>
          </a:xfrm>
        </p:spPr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045707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NSIGHT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8638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008638"/>
              </a:buClr>
              <a:buSzPct val="100000"/>
              <a:defRPr sz="2800"/>
            </a:lvl1pPr>
            <a:lvl2pPr>
              <a:buClr>
                <a:srgbClr val="008638"/>
              </a:buClr>
              <a:defRPr sz="2000"/>
            </a:lvl2pPr>
            <a:lvl3pPr>
              <a:buClr>
                <a:srgbClr val="008638"/>
              </a:buClr>
              <a:defRPr/>
            </a:lvl3pPr>
            <a:lvl4pPr>
              <a:buClr>
                <a:srgbClr val="008638"/>
              </a:buClr>
              <a:defRPr/>
            </a:lvl4pPr>
            <a:lvl5pPr>
              <a:buClr>
                <a:srgbClr val="008638"/>
              </a:buClr>
              <a:defRPr/>
            </a:lvl5pPr>
            <a:lvl6pPr>
              <a:buClr>
                <a:srgbClr val="008638"/>
              </a:buClr>
              <a:defRPr/>
            </a:lvl6pPr>
            <a:lvl7pPr>
              <a:buClr>
                <a:srgbClr val="008638"/>
              </a:buClr>
              <a:defRPr/>
            </a:lvl7pPr>
            <a:lvl8pPr>
              <a:buClr>
                <a:srgbClr val="008638"/>
              </a:buClr>
              <a:defRPr/>
            </a:lvl8pPr>
            <a:lvl9pPr>
              <a:buClr>
                <a:srgbClr val="008638"/>
              </a:buCl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</a:t>
            </a:r>
          </a:p>
          <a:p>
            <a:pPr lvl="6"/>
            <a:r>
              <a:rPr lang="en-US" dirty="0"/>
              <a:t>Seventh</a:t>
            </a:r>
          </a:p>
          <a:p>
            <a:pPr lvl="7"/>
            <a:r>
              <a:rPr lang="en-US" dirty="0"/>
              <a:t>Eighth</a:t>
            </a:r>
          </a:p>
          <a:p>
            <a:pPr lvl="8"/>
            <a:r>
              <a:rPr lang="en-US" dirty="0"/>
              <a:t>Ninth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25292" y="6172201"/>
            <a:ext cx="1146048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8447617" y="113072"/>
            <a:ext cx="2844800" cy="182880"/>
          </a:xfrm>
        </p:spPr>
        <p:txBody>
          <a:bodyPr/>
          <a:lstStyle/>
          <a:p>
            <a:fld id="{A9DF6EFB-3F44-496C-A842-1E0B3D3B975A}" type="datetimeFigureOut">
              <a:rPr lang="en-US" smtClean="0"/>
              <a:pPr/>
              <a:t>6/2/2018</a:t>
            </a:fld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92417" y="113072"/>
            <a:ext cx="735711" cy="182880"/>
          </a:xfrm>
        </p:spPr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64279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Learning Objectiv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18872" indent="-118872">
              <a:buClr>
                <a:srgbClr val="007FA3"/>
              </a:buClr>
              <a:buSzPct val="25000"/>
              <a:defRPr sz="1600"/>
            </a:lvl1pPr>
            <a:lvl2pPr marL="569913" indent="-285750">
              <a:buClr>
                <a:srgbClr val="007FA3"/>
              </a:buClr>
              <a:defRPr sz="1600"/>
            </a:lvl2pPr>
            <a:lvl3pPr>
              <a:buClr>
                <a:srgbClr val="007FA3"/>
              </a:buClr>
              <a:defRPr sz="1600"/>
            </a:lvl3pPr>
            <a:lvl4pPr>
              <a:buClr>
                <a:srgbClr val="007FA3"/>
              </a:buClr>
              <a:defRPr sz="1600"/>
            </a:lvl4pPr>
            <a:lvl5pPr>
              <a:buClr>
                <a:srgbClr val="007FA3"/>
              </a:buClr>
              <a:defRPr sz="1600"/>
            </a:lvl5pPr>
            <a:lvl6pPr>
              <a:buClr>
                <a:srgbClr val="007FA3"/>
              </a:buClr>
              <a:defRPr sz="1600"/>
            </a:lvl6pPr>
            <a:lvl7pPr>
              <a:buClr>
                <a:srgbClr val="007FA3"/>
              </a:buClr>
              <a:defRPr sz="1600"/>
            </a:lvl7pPr>
            <a:lvl8pPr>
              <a:buClr>
                <a:srgbClr val="007FA3"/>
              </a:buClr>
              <a:defRPr sz="1600"/>
            </a:lvl8pPr>
            <a:lvl9pPr>
              <a:buClr>
                <a:srgbClr val="007FA3"/>
              </a:buCl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</a:t>
            </a:r>
          </a:p>
          <a:p>
            <a:pPr lvl="6"/>
            <a:r>
              <a:rPr lang="en-US" dirty="0"/>
              <a:t>Seventh</a:t>
            </a:r>
          </a:p>
          <a:p>
            <a:pPr lvl="7"/>
            <a:r>
              <a:rPr lang="en-US" dirty="0"/>
              <a:t>Eighth</a:t>
            </a:r>
          </a:p>
          <a:p>
            <a:pPr lvl="8"/>
            <a:r>
              <a:rPr lang="en-US" dirty="0"/>
              <a:t>Ninth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25292" y="6172201"/>
            <a:ext cx="1146048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pPr/>
              <a:t>6/2/2018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48658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Figur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609600" y="228600"/>
            <a:ext cx="10972800" cy="1066800"/>
          </a:xfrm>
        </p:spPr>
        <p:txBody>
          <a:bodyPr anchor="t"/>
          <a:lstStyle>
            <a:lvl1pPr>
              <a:defRPr sz="3400">
                <a:solidFill>
                  <a:srgbClr val="007FA3"/>
                </a:solidFill>
              </a:defRPr>
            </a:lvl1pPr>
          </a:lstStyle>
          <a:p>
            <a:r>
              <a:rPr lang="en-US" dirty="0"/>
              <a:t>Click to add figure number and title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609600" y="5368160"/>
            <a:ext cx="10972800" cy="916856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800"/>
            </a:lvl1pPr>
            <a:lvl2pPr marL="0" indent="0">
              <a:spcBef>
                <a:spcPts val="0"/>
              </a:spcBef>
              <a:buNone/>
              <a:defRPr sz="1600"/>
            </a:lvl2pPr>
            <a:lvl3pPr marL="0" indent="0">
              <a:spcBef>
                <a:spcPts val="0"/>
              </a:spcBef>
              <a:buNone/>
              <a:defRPr sz="1600"/>
            </a:lvl3pPr>
            <a:lvl4pPr marL="0" indent="0">
              <a:spcBef>
                <a:spcPts val="0"/>
              </a:spcBef>
              <a:buNone/>
              <a:defRPr sz="1600"/>
            </a:lvl4pPr>
            <a:lvl5pPr marL="0" indent="0">
              <a:spcBef>
                <a:spcPts val="0"/>
              </a:spcBef>
              <a:buNone/>
              <a:defRPr sz="1600"/>
            </a:lvl5pPr>
            <a:lvl6pPr marL="0" indent="0">
              <a:spcBef>
                <a:spcPts val="0"/>
              </a:spcBef>
              <a:buNone/>
              <a:defRPr sz="1600"/>
            </a:lvl6pPr>
            <a:lvl7pPr marL="0" indent="0">
              <a:spcBef>
                <a:spcPts val="0"/>
              </a:spcBef>
              <a:buNone/>
              <a:defRPr sz="1600"/>
            </a:lvl7pPr>
            <a:lvl8pPr marL="0" indent="0">
              <a:spcBef>
                <a:spcPts val="0"/>
              </a:spcBef>
              <a:buNone/>
              <a:defRPr sz="1600"/>
            </a:lvl8pPr>
            <a:lvl9pPr marL="0" indent="0">
              <a:spcBef>
                <a:spcPts val="0"/>
              </a:spcBef>
              <a:buNone/>
              <a:defRPr sz="1600"/>
            </a:lvl9pPr>
          </a:lstStyle>
          <a:p>
            <a:pPr lvl="0"/>
            <a:r>
              <a:rPr lang="en-US" dirty="0"/>
              <a:t>Click to add caption</a:t>
            </a:r>
          </a:p>
        </p:txBody>
      </p:sp>
      <p:sp>
        <p:nvSpPr>
          <p:cNvPr id="11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25292" y="6172201"/>
            <a:ext cx="1146048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9DF6EFB-3F44-496C-A842-1E0B3D3B975A}" type="datetimeFigureOut">
              <a:rPr lang="en-US" smtClean="0"/>
              <a:pPr/>
              <a:t>6/2/2018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Pearson Logo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213" y="6376790"/>
            <a:ext cx="1224000" cy="279915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2133600" y="6429346"/>
            <a:ext cx="95504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700" b="1" dirty="0">
                <a:ea typeface="Verdana" panose="020B0604030504040204" pitchFamily="34" charset="0"/>
                <a:cs typeface="Verdana" panose="020B0604030504040204" pitchFamily="34" charset="0"/>
              </a:rPr>
              <a:t>Copyright © 2018, 2017, 2016 Pearson Education, Inc.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69656818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2163763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609600" y="3962401"/>
            <a:ext cx="10972800" cy="2163763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25292" y="6172201"/>
            <a:ext cx="1146048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pPr/>
              <a:t>6/2/2018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68045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25292" y="6172201"/>
            <a:ext cx="1146048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pPr/>
              <a:t>6/2/2018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65212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25292" y="6172201"/>
            <a:ext cx="1146048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9DF6EFB-3F44-496C-A842-1E0B3D3B975A}" type="datetimeFigureOut">
              <a:rPr lang="en-US" smtClean="0"/>
              <a:pPr/>
              <a:t>6/2/2018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 descr="Pearson Logo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213" y="6376790"/>
            <a:ext cx="1224000" cy="279915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2133600" y="6429346"/>
            <a:ext cx="95504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700" b="1" dirty="0">
                <a:ea typeface="Verdana" panose="020B0604030504040204" pitchFamily="34" charset="0"/>
                <a:cs typeface="Verdana" panose="020B0604030504040204" pitchFamily="34" charset="0"/>
              </a:rPr>
              <a:t>Copyright © 2018, 2017, 2016 Pearson Education, Inc.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41821066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15901"/>
            <a:ext cx="10972800" cy="10969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0"/>
          </p:nvPr>
        </p:nvSpPr>
        <p:spPr>
          <a:xfrm>
            <a:off x="124884" y="6172200"/>
            <a:ext cx="11461749" cy="234950"/>
          </a:xfrm>
        </p:spPr>
        <p:txBody>
          <a:bodyPr/>
          <a:lstStyle>
            <a:lvl1pPr>
              <a:defRPr/>
            </a:lvl1pPr>
          </a:lstStyle>
          <a:p>
            <a:endParaRPr lang="zh-TW" altLang="zh-TW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1"/>
          </p:nvPr>
        </p:nvSpPr>
        <p:spPr>
          <a:xfrm>
            <a:off x="8447617" y="112713"/>
            <a:ext cx="2844800" cy="182562"/>
          </a:xfrm>
        </p:spPr>
        <p:txBody>
          <a:bodyPr/>
          <a:lstStyle>
            <a:lvl1pPr>
              <a:defRPr/>
            </a:lvl1pPr>
          </a:lstStyle>
          <a:p>
            <a:fld id="{81C6C723-18DB-446B-A81C-39B82FE4853D}" type="datetime1">
              <a:rPr lang="zh-TW" altLang="en-US"/>
              <a:pPr/>
              <a:t>2018/6/2</a:t>
            </a:fld>
            <a:endParaRPr lang="en-US" altLang="zh-TW" sz="1800">
              <a:solidFill>
                <a:schemeClr val="tx1"/>
              </a:solidFill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>
          <a:xfrm>
            <a:off x="11292417" y="112713"/>
            <a:ext cx="734483" cy="182562"/>
          </a:xfrm>
        </p:spPr>
        <p:txBody>
          <a:bodyPr/>
          <a:lstStyle>
            <a:lvl1pPr>
              <a:defRPr/>
            </a:lvl1pPr>
          </a:lstStyle>
          <a:p>
            <a:fld id="{2670AD13-56D0-442E-8E13-BD24E647AEE2}" type="slidenum">
              <a:rPr lang="zh-TW" altLang="en-US"/>
              <a:pPr/>
              <a:t>‹#›</a:t>
            </a:fld>
            <a:endParaRPr lang="en-US" altLang="zh-TW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5021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007FA3"/>
              </a:buClr>
              <a:buSzPct val="100000"/>
              <a:defRPr sz="2800"/>
            </a:lvl1pPr>
            <a:lvl2pPr>
              <a:buClr>
                <a:srgbClr val="007FA3"/>
              </a:buClr>
              <a:defRPr sz="2000"/>
            </a:lvl2pPr>
            <a:lvl3pPr>
              <a:buClr>
                <a:srgbClr val="007FA3"/>
              </a:buClr>
              <a:defRPr/>
            </a:lvl3pPr>
            <a:lvl4pPr>
              <a:buClr>
                <a:srgbClr val="007FA3"/>
              </a:buClr>
              <a:defRPr/>
            </a:lvl4pPr>
            <a:lvl5pPr>
              <a:buClr>
                <a:srgbClr val="007FA3"/>
              </a:buClr>
              <a:defRPr/>
            </a:lvl5pPr>
            <a:lvl6pPr>
              <a:buClr>
                <a:srgbClr val="007FA3"/>
              </a:buClr>
              <a:defRPr/>
            </a:lvl6pPr>
            <a:lvl7pPr>
              <a:buClr>
                <a:srgbClr val="007FA3"/>
              </a:buClr>
              <a:defRPr/>
            </a:lvl7pPr>
            <a:lvl8pPr>
              <a:buClr>
                <a:srgbClr val="007FA3"/>
              </a:buClr>
              <a:defRPr/>
            </a:lvl8pPr>
            <a:lvl9pPr>
              <a:buClr>
                <a:srgbClr val="007FA3"/>
              </a:buCl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25292" y="6172201"/>
            <a:ext cx="1146048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8447617" y="113072"/>
            <a:ext cx="2844800" cy="182880"/>
          </a:xfrm>
        </p:spPr>
        <p:txBody>
          <a:bodyPr/>
          <a:lstStyle/>
          <a:p>
            <a:fld id="{A9DF6EFB-3F44-496C-A842-1E0B3D3B975A}" type="datetimeFigureOut">
              <a:rPr lang="en-US" smtClean="0"/>
              <a:pPr/>
              <a:t>6/2/2018</a:t>
            </a:fld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92417" y="113072"/>
            <a:ext cx="735711" cy="182880"/>
          </a:xfrm>
        </p:spPr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1555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4_Chapter Ope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609600" y="215372"/>
            <a:ext cx="10972800" cy="622828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09600" y="816430"/>
            <a:ext cx="10972800" cy="47897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rgbClr val="007FA3"/>
                </a:solidFill>
              </a:defRPr>
            </a:lvl1pPr>
            <a:lvl2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Add edition here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6705600" y="1600202"/>
            <a:ext cx="4876800" cy="1600199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3000" baseline="0"/>
            </a:lvl1pPr>
            <a:lvl2pPr marL="0" indent="0">
              <a:spcBef>
                <a:spcPts val="0"/>
              </a:spcBef>
              <a:buNone/>
              <a:defRPr sz="4400"/>
            </a:lvl2pPr>
            <a:lvl3pPr marL="0" indent="0">
              <a:spcBef>
                <a:spcPts val="0"/>
              </a:spcBef>
              <a:buNone/>
              <a:defRPr sz="4400"/>
            </a:lvl3pPr>
            <a:lvl4pPr marL="0" indent="0">
              <a:spcBef>
                <a:spcPts val="0"/>
              </a:spcBef>
              <a:buNone/>
              <a:defRPr sz="4400"/>
            </a:lvl4pPr>
            <a:lvl5pPr marL="0" indent="0">
              <a:spcBef>
                <a:spcPts val="0"/>
              </a:spcBef>
              <a:buNone/>
              <a:defRPr sz="4400"/>
            </a:lvl5pPr>
            <a:lvl6pPr marL="0" indent="0">
              <a:spcBef>
                <a:spcPts val="0"/>
              </a:spcBef>
              <a:buNone/>
              <a:defRPr sz="4400"/>
            </a:lvl6pPr>
            <a:lvl7pPr marL="0" indent="0">
              <a:spcBef>
                <a:spcPts val="0"/>
              </a:spcBef>
              <a:buNone/>
              <a:defRPr sz="4400"/>
            </a:lvl7pPr>
            <a:lvl8pPr marL="0" indent="0">
              <a:spcBef>
                <a:spcPts val="0"/>
              </a:spcBef>
              <a:buNone/>
              <a:defRPr sz="4400"/>
            </a:lvl8pPr>
            <a:lvl9pPr marL="0" indent="0">
              <a:spcBef>
                <a:spcPts val="0"/>
              </a:spcBef>
              <a:buNone/>
              <a:defRPr sz="4400"/>
            </a:lvl9pPr>
          </a:lstStyle>
          <a:p>
            <a:pPr lvl="0"/>
            <a:r>
              <a:rPr lang="en-US" dirty="0"/>
              <a:t>Chapter ##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5" hasCustomPrompt="1"/>
          </p:nvPr>
        </p:nvSpPr>
        <p:spPr>
          <a:xfrm>
            <a:off x="6705600" y="3200401"/>
            <a:ext cx="4876800" cy="2925763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200"/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  <a:lvl6pPr marL="0" indent="0">
              <a:spcBef>
                <a:spcPts val="0"/>
              </a:spcBef>
              <a:buNone/>
              <a:defRPr/>
            </a:lvl6pPr>
            <a:lvl7pPr marL="0" indent="0">
              <a:spcBef>
                <a:spcPts val="0"/>
              </a:spcBef>
              <a:buNone/>
              <a:defRPr/>
            </a:lvl7pPr>
            <a:lvl8pPr marL="0" indent="0">
              <a:spcBef>
                <a:spcPts val="0"/>
              </a:spcBef>
              <a:buNone/>
              <a:defRPr/>
            </a:lvl8pPr>
            <a:lvl9pPr marL="0" indent="0">
              <a:spcBef>
                <a:spcPts val="0"/>
              </a:spcBef>
              <a:buNone/>
              <a:defRPr/>
            </a:lvl9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1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125292" y="6165338"/>
            <a:ext cx="1146048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pPr/>
              <a:t>6/2/2018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 descr="Pearson Logo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6376790"/>
            <a:ext cx="1224000" cy="279915"/>
          </a:xfrm>
          <a:prstGeom prst="rect">
            <a:avLst/>
          </a:prstGeom>
        </p:spPr>
      </p:pic>
      <p:sp>
        <p:nvSpPr>
          <p:cNvPr id="13" name="TextBox 12"/>
          <p:cNvSpPr txBox="1"/>
          <p:nvPr userDrawn="1"/>
        </p:nvSpPr>
        <p:spPr>
          <a:xfrm>
            <a:off x="2133600" y="6429346"/>
            <a:ext cx="95504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700" b="1" dirty="0">
                <a:ea typeface="Verdana" panose="020B0604030504040204" pitchFamily="34" charset="0"/>
                <a:cs typeface="Verdana" panose="020B0604030504040204" pitchFamily="34" charset="0"/>
              </a:rPr>
              <a:t>Copyright © </a:t>
            </a:r>
            <a:r>
              <a:rPr lang="en-US" altLang="en-US" sz="700" b="1" dirty="0" smtClean="0">
                <a:ea typeface="Verdana" panose="020B0604030504040204" pitchFamily="34" charset="0"/>
                <a:cs typeface="Verdana" panose="020B0604030504040204" pitchFamily="34" charset="0"/>
              </a:rPr>
              <a:t>2018, 2017, 2016 </a:t>
            </a:r>
            <a:r>
              <a:rPr lang="en-US" altLang="en-US" sz="700" b="1" dirty="0">
                <a:ea typeface="Verdana" panose="020B0604030504040204" pitchFamily="34" charset="0"/>
                <a:cs typeface="Verdana" panose="020B0604030504040204" pitchFamily="34" charset="0"/>
              </a:rPr>
              <a:t>Pearson Education, Inc.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95065123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Learning Objectiv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18872" indent="-118872">
              <a:buClr>
                <a:srgbClr val="007FA3"/>
              </a:buClr>
              <a:buSzPct val="25000"/>
              <a:defRPr sz="1600"/>
            </a:lvl1pPr>
            <a:lvl2pPr marL="569913" indent="-285750">
              <a:buClr>
                <a:srgbClr val="007FA3"/>
              </a:buClr>
              <a:defRPr sz="1600"/>
            </a:lvl2pPr>
            <a:lvl3pPr>
              <a:buClr>
                <a:srgbClr val="007FA3"/>
              </a:buClr>
              <a:defRPr sz="1600"/>
            </a:lvl3pPr>
            <a:lvl4pPr>
              <a:buClr>
                <a:srgbClr val="007FA3"/>
              </a:buClr>
              <a:defRPr sz="1600"/>
            </a:lvl4pPr>
            <a:lvl5pPr>
              <a:buClr>
                <a:srgbClr val="007FA3"/>
              </a:buClr>
              <a:defRPr sz="1600"/>
            </a:lvl5pPr>
            <a:lvl6pPr>
              <a:buClr>
                <a:srgbClr val="007FA3"/>
              </a:buClr>
              <a:defRPr sz="1600"/>
            </a:lvl6pPr>
            <a:lvl7pPr>
              <a:buClr>
                <a:srgbClr val="007FA3"/>
              </a:buClr>
              <a:defRPr sz="1600"/>
            </a:lvl7pPr>
            <a:lvl8pPr>
              <a:buClr>
                <a:srgbClr val="007FA3"/>
              </a:buClr>
              <a:defRPr sz="1600"/>
            </a:lvl8pPr>
            <a:lvl9pPr>
              <a:buClr>
                <a:srgbClr val="007FA3"/>
              </a:buCl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</a:t>
            </a:r>
          </a:p>
          <a:p>
            <a:pPr lvl="6"/>
            <a:r>
              <a:rPr lang="en-US" dirty="0"/>
              <a:t>Seventh</a:t>
            </a:r>
          </a:p>
          <a:p>
            <a:pPr lvl="7"/>
            <a:r>
              <a:rPr lang="en-US" dirty="0"/>
              <a:t>Eighth</a:t>
            </a:r>
          </a:p>
          <a:p>
            <a:pPr lvl="8"/>
            <a:r>
              <a:rPr lang="en-US" dirty="0"/>
              <a:t>Ninth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25292" y="6172201"/>
            <a:ext cx="1146048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t>6/2/2018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76684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INSIGHT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8638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008638"/>
              </a:buClr>
              <a:buSzPct val="100000"/>
              <a:defRPr sz="2800"/>
            </a:lvl1pPr>
            <a:lvl2pPr>
              <a:buClr>
                <a:srgbClr val="008638"/>
              </a:buClr>
              <a:defRPr sz="2000"/>
            </a:lvl2pPr>
            <a:lvl3pPr>
              <a:buClr>
                <a:srgbClr val="008638"/>
              </a:buClr>
              <a:defRPr/>
            </a:lvl3pPr>
            <a:lvl4pPr>
              <a:buClr>
                <a:srgbClr val="008638"/>
              </a:buClr>
              <a:defRPr/>
            </a:lvl4pPr>
            <a:lvl5pPr>
              <a:buClr>
                <a:srgbClr val="008638"/>
              </a:buClr>
              <a:defRPr/>
            </a:lvl5pPr>
            <a:lvl6pPr>
              <a:buClr>
                <a:srgbClr val="008638"/>
              </a:buClr>
              <a:defRPr/>
            </a:lvl6pPr>
            <a:lvl7pPr>
              <a:buClr>
                <a:srgbClr val="008638"/>
              </a:buClr>
              <a:defRPr/>
            </a:lvl7pPr>
            <a:lvl8pPr>
              <a:buClr>
                <a:srgbClr val="008638"/>
              </a:buClr>
              <a:defRPr/>
            </a:lvl8pPr>
            <a:lvl9pPr>
              <a:buClr>
                <a:srgbClr val="008638"/>
              </a:buCl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</a:t>
            </a:r>
          </a:p>
          <a:p>
            <a:pPr lvl="6"/>
            <a:r>
              <a:rPr lang="en-US" dirty="0"/>
              <a:t>Seventh</a:t>
            </a:r>
          </a:p>
          <a:p>
            <a:pPr lvl="7"/>
            <a:r>
              <a:rPr lang="en-US" dirty="0"/>
              <a:t>Eighth</a:t>
            </a:r>
          </a:p>
          <a:p>
            <a:pPr lvl="8"/>
            <a:r>
              <a:rPr lang="en-US" dirty="0"/>
              <a:t>Ninth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25292" y="6172201"/>
            <a:ext cx="1146048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8447617" y="113072"/>
            <a:ext cx="2844800" cy="182880"/>
          </a:xfrm>
        </p:spPr>
        <p:txBody>
          <a:bodyPr/>
          <a:lstStyle/>
          <a:p>
            <a:fld id="{A9DF6EFB-3F44-496C-A842-1E0B3D3B975A}" type="datetimeFigureOut">
              <a:rPr lang="en-US" smtClean="0"/>
              <a:pPr/>
              <a:t>6/2/2018</a:t>
            </a:fld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92417" y="113072"/>
            <a:ext cx="735711" cy="182880"/>
          </a:xfrm>
        </p:spPr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24708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007FA3"/>
              </a:buClr>
              <a:buSzPct val="100000"/>
              <a:defRPr sz="2800"/>
            </a:lvl1pPr>
            <a:lvl2pPr>
              <a:buClr>
                <a:srgbClr val="007FA3"/>
              </a:buClr>
              <a:defRPr sz="2000"/>
            </a:lvl2pPr>
            <a:lvl3pPr>
              <a:buClr>
                <a:srgbClr val="007FA3"/>
              </a:buClr>
              <a:defRPr/>
            </a:lvl3pPr>
            <a:lvl4pPr>
              <a:buClr>
                <a:srgbClr val="007FA3"/>
              </a:buClr>
              <a:defRPr/>
            </a:lvl4pPr>
            <a:lvl5pPr>
              <a:buClr>
                <a:srgbClr val="007FA3"/>
              </a:buClr>
              <a:defRPr/>
            </a:lvl5pPr>
            <a:lvl6pPr>
              <a:buClr>
                <a:srgbClr val="007FA3"/>
              </a:buClr>
              <a:defRPr/>
            </a:lvl6pPr>
            <a:lvl7pPr>
              <a:buClr>
                <a:srgbClr val="007FA3"/>
              </a:buClr>
              <a:defRPr/>
            </a:lvl7pPr>
            <a:lvl8pPr>
              <a:buClr>
                <a:srgbClr val="007FA3"/>
              </a:buClr>
              <a:defRPr/>
            </a:lvl8pPr>
            <a:lvl9pPr>
              <a:buClr>
                <a:srgbClr val="007FA3"/>
              </a:buCl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</a:t>
            </a:r>
          </a:p>
          <a:p>
            <a:pPr lvl="6"/>
            <a:r>
              <a:rPr lang="en-US" dirty="0"/>
              <a:t>Seventh</a:t>
            </a:r>
          </a:p>
          <a:p>
            <a:pPr lvl="7"/>
            <a:r>
              <a:rPr lang="en-US" dirty="0"/>
              <a:t>Eighth</a:t>
            </a:r>
          </a:p>
          <a:p>
            <a:pPr lvl="8"/>
            <a:r>
              <a:rPr lang="en-US" dirty="0"/>
              <a:t>Ninth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25292" y="6172201"/>
            <a:ext cx="1146048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8447617" y="113072"/>
            <a:ext cx="2844800" cy="182880"/>
          </a:xfrm>
        </p:spPr>
        <p:txBody>
          <a:bodyPr/>
          <a:lstStyle/>
          <a:p>
            <a:fld id="{A9DF6EFB-3F44-496C-A842-1E0B3D3B975A}" type="datetimeFigureOut">
              <a:rPr lang="en-US" smtClean="0"/>
              <a:pPr/>
              <a:t>6/2/2018</a:t>
            </a:fld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92417" y="113072"/>
            <a:ext cx="735711" cy="182880"/>
          </a:xfrm>
        </p:spPr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86951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4_Figur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609600" y="228600"/>
            <a:ext cx="10972800" cy="1066800"/>
          </a:xfrm>
        </p:spPr>
        <p:txBody>
          <a:bodyPr anchor="t"/>
          <a:lstStyle>
            <a:lvl1pPr>
              <a:defRPr sz="3400">
                <a:solidFill>
                  <a:srgbClr val="007FA3"/>
                </a:solidFill>
              </a:defRPr>
            </a:lvl1pPr>
          </a:lstStyle>
          <a:p>
            <a:r>
              <a:rPr lang="en-US" dirty="0"/>
              <a:t>Click to add figure number and title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609600" y="5368160"/>
            <a:ext cx="10972800" cy="916856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800"/>
            </a:lvl1pPr>
            <a:lvl2pPr marL="0" indent="0">
              <a:spcBef>
                <a:spcPts val="0"/>
              </a:spcBef>
              <a:buNone/>
              <a:defRPr sz="1600"/>
            </a:lvl2pPr>
            <a:lvl3pPr marL="0" indent="0">
              <a:spcBef>
                <a:spcPts val="0"/>
              </a:spcBef>
              <a:buNone/>
              <a:defRPr sz="1600"/>
            </a:lvl3pPr>
            <a:lvl4pPr marL="0" indent="0">
              <a:spcBef>
                <a:spcPts val="0"/>
              </a:spcBef>
              <a:buNone/>
              <a:defRPr sz="1600"/>
            </a:lvl4pPr>
            <a:lvl5pPr marL="0" indent="0">
              <a:spcBef>
                <a:spcPts val="0"/>
              </a:spcBef>
              <a:buNone/>
              <a:defRPr sz="1600"/>
            </a:lvl5pPr>
            <a:lvl6pPr marL="0" indent="0">
              <a:spcBef>
                <a:spcPts val="0"/>
              </a:spcBef>
              <a:buNone/>
              <a:defRPr sz="1600"/>
            </a:lvl6pPr>
            <a:lvl7pPr marL="0" indent="0">
              <a:spcBef>
                <a:spcPts val="0"/>
              </a:spcBef>
              <a:buNone/>
              <a:defRPr sz="1600"/>
            </a:lvl7pPr>
            <a:lvl8pPr marL="0" indent="0">
              <a:spcBef>
                <a:spcPts val="0"/>
              </a:spcBef>
              <a:buNone/>
              <a:defRPr sz="1600"/>
            </a:lvl8pPr>
            <a:lvl9pPr marL="0" indent="0">
              <a:spcBef>
                <a:spcPts val="0"/>
              </a:spcBef>
              <a:buNone/>
              <a:defRPr sz="1600"/>
            </a:lvl9pPr>
          </a:lstStyle>
          <a:p>
            <a:pPr lvl="0"/>
            <a:r>
              <a:rPr lang="en-US" dirty="0"/>
              <a:t>Click to add caption</a:t>
            </a:r>
          </a:p>
        </p:txBody>
      </p:sp>
      <p:sp>
        <p:nvSpPr>
          <p:cNvPr id="11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25292" y="6172201"/>
            <a:ext cx="1146048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9DF6EFB-3F44-496C-A842-1E0B3D3B975A}" type="datetimeFigureOut">
              <a:rPr lang="en-US" smtClean="0"/>
              <a:pPr/>
              <a:t>6/2/2018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Pearson Logo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213" y="6376790"/>
            <a:ext cx="1224000" cy="279915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2133600" y="6429346"/>
            <a:ext cx="95504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700" b="1" dirty="0">
                <a:ea typeface="Verdana" panose="020B0604030504040204" pitchFamily="34" charset="0"/>
                <a:cs typeface="Verdana" panose="020B0604030504040204" pitchFamily="34" charset="0"/>
              </a:rPr>
              <a:t>Copyright © </a:t>
            </a:r>
            <a:r>
              <a:rPr lang="en-US" altLang="en-US" sz="700" b="1" dirty="0" smtClean="0">
                <a:ea typeface="Verdana" panose="020B0604030504040204" pitchFamily="34" charset="0"/>
                <a:cs typeface="Verdana" panose="020B0604030504040204" pitchFamily="34" charset="0"/>
              </a:rPr>
              <a:t>2018, 2017, 2016 </a:t>
            </a:r>
            <a:r>
              <a:rPr lang="en-US" altLang="en-US" sz="700" b="1" dirty="0">
                <a:ea typeface="Verdana" panose="020B0604030504040204" pitchFamily="34" charset="0"/>
                <a:cs typeface="Verdana" panose="020B0604030504040204" pitchFamily="34" charset="0"/>
              </a:rPr>
              <a:t>Pearson Education, Inc.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403856249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Chapter Ope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609600" y="215372"/>
            <a:ext cx="10972800" cy="622828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09600" y="816430"/>
            <a:ext cx="10972800" cy="47897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rgbClr val="007FA3"/>
                </a:solidFill>
              </a:defRPr>
            </a:lvl1pPr>
            <a:lvl2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Add edition here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6705600" y="1600202"/>
            <a:ext cx="4876800" cy="1600199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3000" baseline="0"/>
            </a:lvl1pPr>
            <a:lvl2pPr marL="0" indent="0">
              <a:spcBef>
                <a:spcPts val="0"/>
              </a:spcBef>
              <a:buNone/>
              <a:defRPr sz="4400"/>
            </a:lvl2pPr>
            <a:lvl3pPr marL="0" indent="0">
              <a:spcBef>
                <a:spcPts val="0"/>
              </a:spcBef>
              <a:buNone/>
              <a:defRPr sz="4400"/>
            </a:lvl3pPr>
            <a:lvl4pPr marL="0" indent="0">
              <a:spcBef>
                <a:spcPts val="0"/>
              </a:spcBef>
              <a:buNone/>
              <a:defRPr sz="4400"/>
            </a:lvl4pPr>
            <a:lvl5pPr marL="0" indent="0">
              <a:spcBef>
                <a:spcPts val="0"/>
              </a:spcBef>
              <a:buNone/>
              <a:defRPr sz="4400"/>
            </a:lvl5pPr>
            <a:lvl6pPr marL="0" indent="0">
              <a:spcBef>
                <a:spcPts val="0"/>
              </a:spcBef>
              <a:buNone/>
              <a:defRPr sz="4400"/>
            </a:lvl6pPr>
            <a:lvl7pPr marL="0" indent="0">
              <a:spcBef>
                <a:spcPts val="0"/>
              </a:spcBef>
              <a:buNone/>
              <a:defRPr sz="4400"/>
            </a:lvl7pPr>
            <a:lvl8pPr marL="0" indent="0">
              <a:spcBef>
                <a:spcPts val="0"/>
              </a:spcBef>
              <a:buNone/>
              <a:defRPr sz="4400"/>
            </a:lvl8pPr>
            <a:lvl9pPr marL="0" indent="0">
              <a:spcBef>
                <a:spcPts val="0"/>
              </a:spcBef>
              <a:buNone/>
              <a:defRPr sz="4400"/>
            </a:lvl9pPr>
          </a:lstStyle>
          <a:p>
            <a:pPr lvl="0"/>
            <a:r>
              <a:rPr lang="en-US" dirty="0"/>
              <a:t>Chapter ##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5" hasCustomPrompt="1"/>
          </p:nvPr>
        </p:nvSpPr>
        <p:spPr>
          <a:xfrm>
            <a:off x="6705600" y="3200401"/>
            <a:ext cx="4876800" cy="2925763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200"/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  <a:lvl6pPr marL="0" indent="0">
              <a:spcBef>
                <a:spcPts val="0"/>
              </a:spcBef>
              <a:buNone/>
              <a:defRPr/>
            </a:lvl6pPr>
            <a:lvl7pPr marL="0" indent="0">
              <a:spcBef>
                <a:spcPts val="0"/>
              </a:spcBef>
              <a:buNone/>
              <a:defRPr/>
            </a:lvl7pPr>
            <a:lvl8pPr marL="0" indent="0">
              <a:spcBef>
                <a:spcPts val="0"/>
              </a:spcBef>
              <a:buNone/>
              <a:defRPr/>
            </a:lvl8pPr>
            <a:lvl9pPr marL="0" indent="0">
              <a:spcBef>
                <a:spcPts val="0"/>
              </a:spcBef>
              <a:buNone/>
              <a:defRPr/>
            </a:lvl9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1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125292" y="6165338"/>
            <a:ext cx="1146048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pPr/>
              <a:t>6/2/2018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 descr="Pearson Logo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6376790"/>
            <a:ext cx="1224000" cy="279915"/>
          </a:xfrm>
          <a:prstGeom prst="rect">
            <a:avLst/>
          </a:prstGeom>
        </p:spPr>
      </p:pic>
      <p:sp>
        <p:nvSpPr>
          <p:cNvPr id="13" name="TextBox 12"/>
          <p:cNvSpPr txBox="1"/>
          <p:nvPr userDrawn="1"/>
        </p:nvSpPr>
        <p:spPr>
          <a:xfrm>
            <a:off x="2133600" y="6429346"/>
            <a:ext cx="95504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700" b="1" dirty="0">
                <a:ea typeface="Verdana" panose="020B0604030504040204" pitchFamily="34" charset="0"/>
                <a:cs typeface="Verdana" panose="020B0604030504040204" pitchFamily="34" charset="0"/>
              </a:rPr>
              <a:t>Copyright © </a:t>
            </a:r>
            <a:r>
              <a:rPr lang="en-US" altLang="en-US" sz="700" b="1" dirty="0" smtClean="0">
                <a:ea typeface="Verdana" panose="020B0604030504040204" pitchFamily="34" charset="0"/>
                <a:cs typeface="Verdana" panose="020B0604030504040204" pitchFamily="34" charset="0"/>
              </a:rPr>
              <a:t>2018, 2017, 2016 </a:t>
            </a:r>
            <a:r>
              <a:rPr lang="en-US" altLang="en-US" sz="700" b="1" dirty="0">
                <a:ea typeface="Verdana" panose="020B0604030504040204" pitchFamily="34" charset="0"/>
                <a:cs typeface="Verdana" panose="020B0604030504040204" pitchFamily="34" charset="0"/>
              </a:rPr>
              <a:t>Pearson Education, Inc.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55836754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+ Learning Objectives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09600" y="215372"/>
            <a:ext cx="10972800" cy="622828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Learning Objectives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09600" y="816430"/>
            <a:ext cx="10972800" cy="40277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rgbClr val="007FA3"/>
                </a:solidFill>
              </a:defRPr>
            </a:lvl1pPr>
            <a:lvl2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add Learning Objective(s)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609600" y="1600201"/>
            <a:ext cx="10972800" cy="4525963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</a:t>
            </a:r>
          </a:p>
          <a:p>
            <a:pPr lvl="6"/>
            <a:r>
              <a:rPr lang="en-US" dirty="0"/>
              <a:t>Seventh</a:t>
            </a:r>
          </a:p>
          <a:p>
            <a:pPr lvl="7"/>
            <a:r>
              <a:rPr lang="en-US" dirty="0"/>
              <a:t>Eighth</a:t>
            </a:r>
          </a:p>
          <a:p>
            <a:pPr lvl="8"/>
            <a:r>
              <a:rPr lang="en-US" dirty="0"/>
              <a:t>Ninth</a:t>
            </a:r>
          </a:p>
        </p:txBody>
      </p:sp>
      <p:sp>
        <p:nvSpPr>
          <p:cNvPr id="12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125292" y="6172201"/>
            <a:ext cx="1146048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pPr/>
              <a:t>6/2/2018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37008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007FA3"/>
              </a:buClr>
              <a:buSzPct val="100000"/>
              <a:defRPr sz="2800"/>
            </a:lvl1pPr>
            <a:lvl2pPr>
              <a:buClr>
                <a:srgbClr val="007FA3"/>
              </a:buClr>
              <a:defRPr sz="2000"/>
            </a:lvl2pPr>
            <a:lvl3pPr>
              <a:buClr>
                <a:srgbClr val="007FA3"/>
              </a:buClr>
              <a:defRPr/>
            </a:lvl3pPr>
            <a:lvl4pPr>
              <a:buClr>
                <a:srgbClr val="007FA3"/>
              </a:buClr>
              <a:defRPr/>
            </a:lvl4pPr>
            <a:lvl5pPr>
              <a:buClr>
                <a:srgbClr val="007FA3"/>
              </a:buClr>
              <a:defRPr/>
            </a:lvl5pPr>
            <a:lvl6pPr>
              <a:buClr>
                <a:srgbClr val="007FA3"/>
              </a:buClr>
              <a:defRPr/>
            </a:lvl6pPr>
            <a:lvl7pPr>
              <a:buClr>
                <a:srgbClr val="007FA3"/>
              </a:buClr>
              <a:defRPr/>
            </a:lvl7pPr>
            <a:lvl8pPr>
              <a:buClr>
                <a:srgbClr val="007FA3"/>
              </a:buClr>
              <a:defRPr/>
            </a:lvl8pPr>
            <a:lvl9pPr>
              <a:buClr>
                <a:srgbClr val="007FA3"/>
              </a:buCl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</a:t>
            </a:r>
          </a:p>
          <a:p>
            <a:pPr lvl="6"/>
            <a:r>
              <a:rPr lang="en-US" dirty="0"/>
              <a:t>Seventh</a:t>
            </a:r>
          </a:p>
          <a:p>
            <a:pPr lvl="7"/>
            <a:r>
              <a:rPr lang="en-US" dirty="0"/>
              <a:t>Eighth</a:t>
            </a:r>
          </a:p>
          <a:p>
            <a:pPr lvl="8"/>
            <a:r>
              <a:rPr lang="en-US" dirty="0"/>
              <a:t>Ninth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25292" y="6172201"/>
            <a:ext cx="1146048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8447617" y="113072"/>
            <a:ext cx="2844800" cy="182880"/>
          </a:xfrm>
        </p:spPr>
        <p:txBody>
          <a:bodyPr/>
          <a:lstStyle/>
          <a:p>
            <a:fld id="{A9DF6EFB-3F44-496C-A842-1E0B3D3B975A}" type="datetimeFigureOut">
              <a:rPr lang="en-US" smtClean="0"/>
              <a:pPr/>
              <a:t>6/2/2018</a:t>
            </a:fld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92417" y="113072"/>
            <a:ext cx="735711" cy="182880"/>
          </a:xfrm>
        </p:spPr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1327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NSIGHT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8638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008638"/>
              </a:buClr>
              <a:buSzPct val="100000"/>
              <a:defRPr sz="2800"/>
            </a:lvl1pPr>
            <a:lvl2pPr>
              <a:buClr>
                <a:srgbClr val="008638"/>
              </a:buClr>
              <a:defRPr sz="2000"/>
            </a:lvl2pPr>
            <a:lvl3pPr>
              <a:buClr>
                <a:srgbClr val="008638"/>
              </a:buClr>
              <a:defRPr/>
            </a:lvl3pPr>
            <a:lvl4pPr>
              <a:buClr>
                <a:srgbClr val="008638"/>
              </a:buClr>
              <a:defRPr/>
            </a:lvl4pPr>
            <a:lvl5pPr>
              <a:buClr>
                <a:srgbClr val="008638"/>
              </a:buClr>
              <a:defRPr/>
            </a:lvl5pPr>
            <a:lvl6pPr>
              <a:buClr>
                <a:srgbClr val="008638"/>
              </a:buClr>
              <a:defRPr/>
            </a:lvl6pPr>
            <a:lvl7pPr>
              <a:buClr>
                <a:srgbClr val="008638"/>
              </a:buClr>
              <a:defRPr/>
            </a:lvl7pPr>
            <a:lvl8pPr>
              <a:buClr>
                <a:srgbClr val="008638"/>
              </a:buClr>
              <a:defRPr/>
            </a:lvl8pPr>
            <a:lvl9pPr>
              <a:buClr>
                <a:srgbClr val="008638"/>
              </a:buCl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</a:t>
            </a:r>
          </a:p>
          <a:p>
            <a:pPr lvl="6"/>
            <a:r>
              <a:rPr lang="en-US" dirty="0"/>
              <a:t>Seventh</a:t>
            </a:r>
          </a:p>
          <a:p>
            <a:pPr lvl="7"/>
            <a:r>
              <a:rPr lang="en-US" dirty="0"/>
              <a:t>Eighth</a:t>
            </a:r>
          </a:p>
          <a:p>
            <a:pPr lvl="8"/>
            <a:r>
              <a:rPr lang="en-US" dirty="0"/>
              <a:t>Ninth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25292" y="6172201"/>
            <a:ext cx="1146048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8447617" y="113072"/>
            <a:ext cx="2844800" cy="182880"/>
          </a:xfrm>
        </p:spPr>
        <p:txBody>
          <a:bodyPr/>
          <a:lstStyle/>
          <a:p>
            <a:fld id="{A9DF6EFB-3F44-496C-A842-1E0B3D3B975A}" type="datetimeFigureOut">
              <a:rPr lang="en-US" smtClean="0"/>
              <a:pPr/>
              <a:t>6/2/2018</a:t>
            </a:fld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92417" y="113072"/>
            <a:ext cx="735711" cy="182880"/>
          </a:xfrm>
        </p:spPr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41498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Learning Objectiv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18872" indent="-118872">
              <a:buClr>
                <a:srgbClr val="007FA3"/>
              </a:buClr>
              <a:buSzPct val="25000"/>
              <a:defRPr sz="1600"/>
            </a:lvl1pPr>
            <a:lvl2pPr marL="569913" indent="-285750">
              <a:buClr>
                <a:srgbClr val="007FA3"/>
              </a:buClr>
              <a:defRPr sz="1600"/>
            </a:lvl2pPr>
            <a:lvl3pPr>
              <a:buClr>
                <a:srgbClr val="007FA3"/>
              </a:buClr>
              <a:defRPr sz="1600"/>
            </a:lvl3pPr>
            <a:lvl4pPr>
              <a:buClr>
                <a:srgbClr val="007FA3"/>
              </a:buClr>
              <a:defRPr sz="1600"/>
            </a:lvl4pPr>
            <a:lvl5pPr>
              <a:buClr>
                <a:srgbClr val="007FA3"/>
              </a:buClr>
              <a:defRPr sz="1600"/>
            </a:lvl5pPr>
            <a:lvl6pPr>
              <a:buClr>
                <a:srgbClr val="007FA3"/>
              </a:buClr>
              <a:defRPr sz="1600"/>
            </a:lvl6pPr>
            <a:lvl7pPr>
              <a:buClr>
                <a:srgbClr val="007FA3"/>
              </a:buClr>
              <a:defRPr sz="1600"/>
            </a:lvl7pPr>
            <a:lvl8pPr>
              <a:buClr>
                <a:srgbClr val="007FA3"/>
              </a:buClr>
              <a:defRPr sz="1600"/>
            </a:lvl8pPr>
            <a:lvl9pPr>
              <a:buClr>
                <a:srgbClr val="007FA3"/>
              </a:buCl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</a:t>
            </a:r>
          </a:p>
          <a:p>
            <a:pPr lvl="6"/>
            <a:r>
              <a:rPr lang="en-US" dirty="0"/>
              <a:t>Seventh</a:t>
            </a:r>
          </a:p>
          <a:p>
            <a:pPr lvl="7"/>
            <a:r>
              <a:rPr lang="en-US" dirty="0"/>
              <a:t>Eighth</a:t>
            </a:r>
          </a:p>
          <a:p>
            <a:pPr lvl="8"/>
            <a:r>
              <a:rPr lang="en-US" dirty="0"/>
              <a:t>Ninth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25292" y="6172201"/>
            <a:ext cx="1146048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t>6/2/2018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7230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INSIGHT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8638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008638"/>
              </a:buClr>
              <a:buSzPct val="100000"/>
              <a:defRPr sz="2800"/>
            </a:lvl1pPr>
            <a:lvl2pPr>
              <a:buClr>
                <a:srgbClr val="008638"/>
              </a:buClr>
              <a:defRPr sz="2000"/>
            </a:lvl2pPr>
            <a:lvl3pPr>
              <a:buClr>
                <a:srgbClr val="008638"/>
              </a:buClr>
              <a:defRPr/>
            </a:lvl3pPr>
            <a:lvl4pPr>
              <a:buClr>
                <a:srgbClr val="008638"/>
              </a:buClr>
              <a:defRPr/>
            </a:lvl4pPr>
            <a:lvl5pPr>
              <a:buClr>
                <a:srgbClr val="008638"/>
              </a:buClr>
              <a:defRPr/>
            </a:lvl5pPr>
            <a:lvl6pPr>
              <a:buClr>
                <a:srgbClr val="008638"/>
              </a:buClr>
              <a:defRPr/>
            </a:lvl6pPr>
            <a:lvl7pPr>
              <a:buClr>
                <a:srgbClr val="008638"/>
              </a:buClr>
              <a:defRPr/>
            </a:lvl7pPr>
            <a:lvl8pPr>
              <a:buClr>
                <a:srgbClr val="008638"/>
              </a:buClr>
              <a:defRPr/>
            </a:lvl8pPr>
            <a:lvl9pPr>
              <a:buClr>
                <a:srgbClr val="008638"/>
              </a:buCl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25292" y="6172201"/>
            <a:ext cx="1146048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8447617" y="113072"/>
            <a:ext cx="2844800" cy="182880"/>
          </a:xfrm>
        </p:spPr>
        <p:txBody>
          <a:bodyPr/>
          <a:lstStyle/>
          <a:p>
            <a:fld id="{A9DF6EFB-3F44-496C-A842-1E0B3D3B975A}" type="datetimeFigureOut">
              <a:rPr lang="en-US" smtClean="0"/>
              <a:pPr/>
              <a:t>6/2/2018</a:t>
            </a:fld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92417" y="113072"/>
            <a:ext cx="735711" cy="182880"/>
          </a:xfrm>
        </p:spPr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721056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Figur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609600" y="228600"/>
            <a:ext cx="10972800" cy="1066800"/>
          </a:xfrm>
        </p:spPr>
        <p:txBody>
          <a:bodyPr anchor="t"/>
          <a:lstStyle>
            <a:lvl1pPr>
              <a:defRPr sz="3400">
                <a:solidFill>
                  <a:srgbClr val="007FA3"/>
                </a:solidFill>
              </a:defRPr>
            </a:lvl1pPr>
          </a:lstStyle>
          <a:p>
            <a:r>
              <a:rPr lang="en-US" dirty="0"/>
              <a:t>Click to add figure number and title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609600" y="5368160"/>
            <a:ext cx="10972800" cy="916856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800"/>
            </a:lvl1pPr>
            <a:lvl2pPr marL="0" indent="0">
              <a:spcBef>
                <a:spcPts val="0"/>
              </a:spcBef>
              <a:buNone/>
              <a:defRPr sz="1600"/>
            </a:lvl2pPr>
            <a:lvl3pPr marL="0" indent="0">
              <a:spcBef>
                <a:spcPts val="0"/>
              </a:spcBef>
              <a:buNone/>
              <a:defRPr sz="1600"/>
            </a:lvl3pPr>
            <a:lvl4pPr marL="0" indent="0">
              <a:spcBef>
                <a:spcPts val="0"/>
              </a:spcBef>
              <a:buNone/>
              <a:defRPr sz="1600"/>
            </a:lvl4pPr>
            <a:lvl5pPr marL="0" indent="0">
              <a:spcBef>
                <a:spcPts val="0"/>
              </a:spcBef>
              <a:buNone/>
              <a:defRPr sz="1600"/>
            </a:lvl5pPr>
            <a:lvl6pPr marL="0" indent="0">
              <a:spcBef>
                <a:spcPts val="0"/>
              </a:spcBef>
              <a:buNone/>
              <a:defRPr sz="1600"/>
            </a:lvl6pPr>
            <a:lvl7pPr marL="0" indent="0">
              <a:spcBef>
                <a:spcPts val="0"/>
              </a:spcBef>
              <a:buNone/>
              <a:defRPr sz="1600"/>
            </a:lvl7pPr>
            <a:lvl8pPr marL="0" indent="0">
              <a:spcBef>
                <a:spcPts val="0"/>
              </a:spcBef>
              <a:buNone/>
              <a:defRPr sz="1600"/>
            </a:lvl8pPr>
            <a:lvl9pPr marL="0" indent="0">
              <a:spcBef>
                <a:spcPts val="0"/>
              </a:spcBef>
              <a:buNone/>
              <a:defRPr sz="1600"/>
            </a:lvl9pPr>
          </a:lstStyle>
          <a:p>
            <a:pPr lvl="0"/>
            <a:r>
              <a:rPr lang="en-US" dirty="0"/>
              <a:t>Click to add caption</a:t>
            </a:r>
          </a:p>
        </p:txBody>
      </p:sp>
      <p:sp>
        <p:nvSpPr>
          <p:cNvPr id="11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25292" y="6172201"/>
            <a:ext cx="1146048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9DF6EFB-3F44-496C-A842-1E0B3D3B975A}" type="datetimeFigureOut">
              <a:rPr lang="en-US" smtClean="0"/>
              <a:pPr/>
              <a:t>6/2/2018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Pearson Logo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213" y="6376790"/>
            <a:ext cx="1224000" cy="279915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2133600" y="6429346"/>
            <a:ext cx="95504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700" b="1" dirty="0">
                <a:ea typeface="Verdana" panose="020B0604030504040204" pitchFamily="34" charset="0"/>
                <a:cs typeface="Verdana" panose="020B0604030504040204" pitchFamily="34" charset="0"/>
              </a:rPr>
              <a:t>Copyright © </a:t>
            </a:r>
            <a:r>
              <a:rPr lang="en-US" altLang="en-US" sz="700" b="1" dirty="0" smtClean="0">
                <a:ea typeface="Verdana" panose="020B0604030504040204" pitchFamily="34" charset="0"/>
                <a:cs typeface="Verdana" panose="020B0604030504040204" pitchFamily="34" charset="0"/>
              </a:rPr>
              <a:t>2018, 2017, 2016 </a:t>
            </a:r>
            <a:r>
              <a:rPr lang="en-US" altLang="en-US" sz="700" b="1" dirty="0">
                <a:ea typeface="Verdana" panose="020B0604030504040204" pitchFamily="34" charset="0"/>
                <a:cs typeface="Verdana" panose="020B0604030504040204" pitchFamily="34" charset="0"/>
              </a:rPr>
              <a:t>Pearson Education, Inc.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400123126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2163763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609600" y="3962401"/>
            <a:ext cx="10972800" cy="2163763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25292" y="6172201"/>
            <a:ext cx="1146048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t>6/2/2018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916460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25292" y="6172201"/>
            <a:ext cx="1146048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t>6/2/2018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86686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25292" y="6172201"/>
            <a:ext cx="1146048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9DF6EFB-3F44-496C-A842-1E0B3D3B975A}" type="datetimeFigureOut">
              <a:rPr lang="en-US" smtClean="0"/>
              <a:pPr/>
              <a:t>6/2/2018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 descr="Pearson Logo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213" y="6376790"/>
            <a:ext cx="1224000" cy="279915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2133600" y="6429346"/>
            <a:ext cx="95504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700" b="1" dirty="0">
                <a:ea typeface="Verdana" panose="020B0604030504040204" pitchFamily="34" charset="0"/>
                <a:cs typeface="Verdana" panose="020B0604030504040204" pitchFamily="34" charset="0"/>
              </a:rPr>
              <a:t>Copyright © </a:t>
            </a:r>
            <a:r>
              <a:rPr lang="en-US" altLang="en-US" sz="700" b="1" dirty="0" smtClean="0">
                <a:ea typeface="Verdana" panose="020B0604030504040204" pitchFamily="34" charset="0"/>
                <a:cs typeface="Verdana" panose="020B0604030504040204" pitchFamily="34" charset="0"/>
              </a:rPr>
              <a:t>2018, 2017, 2016 </a:t>
            </a:r>
            <a:r>
              <a:rPr lang="en-US" altLang="en-US" sz="700" b="1" dirty="0">
                <a:ea typeface="Verdana" panose="020B0604030504040204" pitchFamily="34" charset="0"/>
                <a:cs typeface="Verdana" panose="020B0604030504040204" pitchFamily="34" charset="0"/>
              </a:rPr>
              <a:t>Pearson Education, Inc.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749420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arning Objectiv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18872" indent="-118872">
              <a:buClr>
                <a:srgbClr val="007FA3"/>
              </a:buClr>
              <a:buSzPct val="25000"/>
              <a:defRPr sz="1600"/>
            </a:lvl1pPr>
            <a:lvl2pPr marL="569913" indent="-285750">
              <a:buClr>
                <a:srgbClr val="007FA3"/>
              </a:buClr>
              <a:defRPr sz="1600"/>
            </a:lvl2pPr>
            <a:lvl3pPr>
              <a:buClr>
                <a:srgbClr val="007FA3"/>
              </a:buClr>
              <a:defRPr sz="1600"/>
            </a:lvl3pPr>
            <a:lvl4pPr>
              <a:buClr>
                <a:srgbClr val="007FA3"/>
              </a:buClr>
              <a:defRPr sz="1600"/>
            </a:lvl4pPr>
            <a:lvl5pPr>
              <a:buClr>
                <a:srgbClr val="007FA3"/>
              </a:buClr>
              <a:defRPr sz="1600"/>
            </a:lvl5pPr>
            <a:lvl6pPr>
              <a:buClr>
                <a:srgbClr val="007FA3"/>
              </a:buClr>
              <a:defRPr sz="1600"/>
            </a:lvl6pPr>
            <a:lvl7pPr>
              <a:buClr>
                <a:srgbClr val="007FA3"/>
              </a:buClr>
              <a:defRPr sz="1600"/>
            </a:lvl7pPr>
            <a:lvl8pPr>
              <a:buClr>
                <a:srgbClr val="007FA3"/>
              </a:buClr>
              <a:defRPr sz="1600"/>
            </a:lvl8pPr>
            <a:lvl9pPr>
              <a:buClr>
                <a:srgbClr val="007FA3"/>
              </a:buCl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25292" y="6172201"/>
            <a:ext cx="1146048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pPr/>
              <a:t>6/2/2018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621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igur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609600" y="228600"/>
            <a:ext cx="10972800" cy="1066800"/>
          </a:xfrm>
        </p:spPr>
        <p:txBody>
          <a:bodyPr anchor="t"/>
          <a:lstStyle>
            <a:lvl1pPr>
              <a:defRPr sz="3400">
                <a:solidFill>
                  <a:srgbClr val="007FA3"/>
                </a:solidFill>
              </a:defRPr>
            </a:lvl1pPr>
          </a:lstStyle>
          <a:p>
            <a:r>
              <a:rPr lang="en-US" dirty="0"/>
              <a:t>Click to add figure number and title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609600" y="5368160"/>
            <a:ext cx="10972800" cy="916856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800"/>
            </a:lvl1pPr>
            <a:lvl2pPr marL="0" indent="0">
              <a:spcBef>
                <a:spcPts val="0"/>
              </a:spcBef>
              <a:buNone/>
              <a:defRPr sz="1600"/>
            </a:lvl2pPr>
            <a:lvl3pPr marL="0" indent="0">
              <a:spcBef>
                <a:spcPts val="0"/>
              </a:spcBef>
              <a:buNone/>
              <a:defRPr sz="1600"/>
            </a:lvl3pPr>
            <a:lvl4pPr marL="0" indent="0">
              <a:spcBef>
                <a:spcPts val="0"/>
              </a:spcBef>
              <a:buNone/>
              <a:defRPr sz="1600"/>
            </a:lvl4pPr>
            <a:lvl5pPr marL="0" indent="0">
              <a:spcBef>
                <a:spcPts val="0"/>
              </a:spcBef>
              <a:buNone/>
              <a:defRPr sz="1600"/>
            </a:lvl5pPr>
            <a:lvl6pPr marL="0" indent="0">
              <a:spcBef>
                <a:spcPts val="0"/>
              </a:spcBef>
              <a:buNone/>
              <a:defRPr sz="1600"/>
            </a:lvl6pPr>
            <a:lvl7pPr marL="0" indent="0">
              <a:spcBef>
                <a:spcPts val="0"/>
              </a:spcBef>
              <a:buNone/>
              <a:defRPr sz="1600"/>
            </a:lvl7pPr>
            <a:lvl8pPr marL="0" indent="0">
              <a:spcBef>
                <a:spcPts val="0"/>
              </a:spcBef>
              <a:buNone/>
              <a:defRPr sz="1600"/>
            </a:lvl8pPr>
            <a:lvl9pPr marL="0" indent="0">
              <a:spcBef>
                <a:spcPts val="0"/>
              </a:spcBef>
              <a:buNone/>
              <a:defRPr sz="1600"/>
            </a:lvl9pPr>
          </a:lstStyle>
          <a:p>
            <a:pPr lvl="0"/>
            <a:r>
              <a:rPr lang="en-US" dirty="0"/>
              <a:t>Click to add caption</a:t>
            </a:r>
          </a:p>
        </p:txBody>
      </p:sp>
      <p:sp>
        <p:nvSpPr>
          <p:cNvPr id="11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25292" y="6172201"/>
            <a:ext cx="1146048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9DF6EFB-3F44-496C-A842-1E0B3D3B975A}" type="datetimeFigureOut">
              <a:rPr lang="en-US" smtClean="0"/>
              <a:pPr/>
              <a:t>6/2/2018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Pearson Logo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213" y="6376790"/>
            <a:ext cx="1224000" cy="27991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133600" y="6429346"/>
            <a:ext cx="95504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700" b="1" dirty="0">
                <a:ea typeface="Verdana" panose="020B0604030504040204" pitchFamily="34" charset="0"/>
                <a:cs typeface="Verdana" panose="020B0604030504040204" pitchFamily="34" charset="0"/>
              </a:rPr>
              <a:t>Copyright © 2018, 2017, 2016 Pearson Education, Inc. All Rights Reserved</a:t>
            </a:r>
          </a:p>
        </p:txBody>
      </p:sp>
      <p:pic>
        <p:nvPicPr>
          <p:cNvPr id="12" name="Picture 11" descr="Pearson Logo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213" y="6376790"/>
            <a:ext cx="1224000" cy="279915"/>
          </a:xfrm>
          <a:prstGeom prst="rect">
            <a:avLst/>
          </a:prstGeom>
        </p:spPr>
      </p:pic>
      <p:pic>
        <p:nvPicPr>
          <p:cNvPr id="13" name="Picture 12" descr="Pearson Logo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213" y="6376790"/>
            <a:ext cx="1224000" cy="279915"/>
          </a:xfrm>
          <a:prstGeom prst="rect">
            <a:avLst/>
          </a:prstGeom>
        </p:spPr>
      </p:pic>
      <p:pic>
        <p:nvPicPr>
          <p:cNvPr id="14" name="Picture 13" descr="Pearson Logo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213" y="6376790"/>
            <a:ext cx="1224000" cy="279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975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2163763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609600" y="3962401"/>
            <a:ext cx="10972800" cy="2163763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25292" y="6172201"/>
            <a:ext cx="1146048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pPr/>
              <a:t>6/2/2018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365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447801"/>
            <a:ext cx="10363200" cy="2152651"/>
          </a:xfrm>
        </p:spPr>
        <p:txBody>
          <a:bodyPr anchor="b">
            <a:noAutofit/>
          </a:bodyPr>
          <a:lstStyle>
            <a:lvl1pPr algn="l">
              <a:defRPr sz="3400" b="1" cap="none" baseline="0">
                <a:solidFill>
                  <a:srgbClr val="007FA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9583" y="3962400"/>
            <a:ext cx="10392836" cy="175260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rgbClr val="007FA3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25292" y="6172201"/>
            <a:ext cx="1146048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pPr/>
              <a:t>6/2/2018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906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image" Target="../media/image1.emf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15372"/>
            <a:ext cx="10972800" cy="109728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5292" y="6172201"/>
            <a:ext cx="11460480" cy="235463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447617" y="113072"/>
            <a:ext cx="2844800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A9DF6EFB-3F44-496C-A842-1E0B3D3B975A}" type="datetimeFigureOut">
              <a:rPr lang="en-US" smtClean="0"/>
              <a:pPr/>
              <a:t>6/2/2018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417" y="113072"/>
            <a:ext cx="735711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Pearson Logo"/>
          <p:cNvPicPr>
            <a:picLocks noChangeAspect="1"/>
          </p:cNvPicPr>
          <p:nvPr/>
        </p:nvPicPr>
        <p:blipFill>
          <a:blip r:embed="rId5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6376790"/>
            <a:ext cx="1224000" cy="279915"/>
          </a:xfrm>
          <a:prstGeom prst="rect">
            <a:avLst/>
          </a:prstGeom>
        </p:spPr>
      </p:pic>
      <p:pic>
        <p:nvPicPr>
          <p:cNvPr id="9" name="Picture 8" descr="Pearson Logo"/>
          <p:cNvPicPr>
            <a:picLocks noChangeAspect="1"/>
          </p:cNvPicPr>
          <p:nvPr/>
        </p:nvPicPr>
        <p:blipFill>
          <a:blip r:embed="rId5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6376790"/>
            <a:ext cx="1224000" cy="279915"/>
          </a:xfrm>
          <a:prstGeom prst="rect">
            <a:avLst/>
          </a:prstGeom>
        </p:spPr>
      </p:pic>
      <p:pic>
        <p:nvPicPr>
          <p:cNvPr id="10" name="Picture 9" descr="Pearson Logo"/>
          <p:cNvPicPr>
            <a:picLocks noChangeAspect="1"/>
          </p:cNvPicPr>
          <p:nvPr/>
        </p:nvPicPr>
        <p:blipFill>
          <a:blip r:embed="rId5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6376790"/>
            <a:ext cx="1224000" cy="279915"/>
          </a:xfrm>
          <a:prstGeom prst="rect">
            <a:avLst/>
          </a:prstGeom>
        </p:spPr>
      </p:pic>
      <p:pic>
        <p:nvPicPr>
          <p:cNvPr id="12" name="Picture 11" descr="Pearson Logo"/>
          <p:cNvPicPr>
            <a:picLocks noChangeAspect="1"/>
          </p:cNvPicPr>
          <p:nvPr userDrawn="1"/>
        </p:nvPicPr>
        <p:blipFill>
          <a:blip r:embed="rId5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6376790"/>
            <a:ext cx="1224000" cy="279915"/>
          </a:xfrm>
          <a:prstGeom prst="rect">
            <a:avLst/>
          </a:prstGeom>
        </p:spPr>
      </p:pic>
      <p:sp>
        <p:nvSpPr>
          <p:cNvPr id="13" name="TextBox 12"/>
          <p:cNvSpPr txBox="1"/>
          <p:nvPr userDrawn="1"/>
        </p:nvSpPr>
        <p:spPr>
          <a:xfrm>
            <a:off x="2133600" y="6429346"/>
            <a:ext cx="95504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700" b="1" dirty="0">
                <a:ea typeface="Verdana" panose="020B0604030504040204" pitchFamily="34" charset="0"/>
                <a:cs typeface="Verdana" panose="020B0604030504040204" pitchFamily="34" charset="0"/>
              </a:rPr>
              <a:t>Copyright © 2018, 2017, 2016 Pearson Education, Inc.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227582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  <p:sldLayoutId id="2147483732" r:id="rId18"/>
    <p:sldLayoutId id="2147483733" r:id="rId19"/>
    <p:sldLayoutId id="2147483734" r:id="rId20"/>
    <p:sldLayoutId id="2147483735" r:id="rId21"/>
    <p:sldLayoutId id="2147483736" r:id="rId22"/>
    <p:sldLayoutId id="2147483737" r:id="rId23"/>
    <p:sldLayoutId id="2147483738" r:id="rId24"/>
    <p:sldLayoutId id="2147483739" r:id="rId25"/>
    <p:sldLayoutId id="2147483740" r:id="rId26"/>
    <p:sldLayoutId id="2147483741" r:id="rId27"/>
    <p:sldLayoutId id="2147483742" r:id="rId28"/>
    <p:sldLayoutId id="2147483743" r:id="rId29"/>
    <p:sldLayoutId id="2147483744" r:id="rId30"/>
    <p:sldLayoutId id="2147483745" r:id="rId31"/>
    <p:sldLayoutId id="2147483746" r:id="rId32"/>
    <p:sldLayoutId id="2147483747" r:id="rId33"/>
    <p:sldLayoutId id="2147483748" r:id="rId34"/>
    <p:sldLayoutId id="2147483749" r:id="rId35"/>
    <p:sldLayoutId id="2147483750" r:id="rId36"/>
    <p:sldLayoutId id="2147483751" r:id="rId37"/>
    <p:sldLayoutId id="2147483752" r:id="rId38"/>
    <p:sldLayoutId id="2147483753" r:id="rId39"/>
    <p:sldLayoutId id="2147483708" r:id="rId40"/>
    <p:sldLayoutId id="2147483709" r:id="rId41"/>
    <p:sldLayoutId id="2147483710" r:id="rId42"/>
    <p:sldLayoutId id="2147483711" r:id="rId43"/>
    <p:sldLayoutId id="2147483712" r:id="rId44"/>
    <p:sldLayoutId id="2147483667" r:id="rId45"/>
    <p:sldLayoutId id="2147483668" r:id="rId46"/>
    <p:sldLayoutId id="2147483669" r:id="rId47"/>
    <p:sldLayoutId id="2147483670" r:id="rId48"/>
    <p:sldLayoutId id="2147483671" r:id="rId49"/>
    <p:sldLayoutId id="2147483672" r:id="rId50"/>
    <p:sldLayoutId id="2147483673" r:id="rId51"/>
    <p:sldLayoutId id="2147483675" r:id="rId52"/>
    <p:sldLayoutId id="2147483676" r:id="rId53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400" b="1" kern="1200">
          <a:solidFill>
            <a:srgbClr val="007FA3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56032" indent="-256032" algn="l" defTabSz="914400" rtl="0" eaLnBrk="1" latinLnBrk="0" hangingPunct="1">
        <a:spcBef>
          <a:spcPts val="1500"/>
        </a:spcBef>
        <a:buClr>
          <a:srgbClr val="007FA3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ts val="600"/>
        </a:spcBef>
        <a:buClr>
          <a:srgbClr val="007FA3"/>
        </a:buClr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ts val="600"/>
        </a:spcBef>
        <a:buClr>
          <a:srgbClr val="007FA3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ts val="600"/>
        </a:spcBef>
        <a:buClr>
          <a:srgbClr val="007FA3"/>
        </a:buClr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ts val="600"/>
        </a:spcBef>
        <a:buClr>
          <a:srgbClr val="007FA3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ts val="300"/>
        </a:spcBef>
        <a:buClr>
          <a:srgbClr val="007FA3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ts val="300"/>
        </a:spcBef>
        <a:buClr>
          <a:srgbClr val="007FA3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ts val="300"/>
        </a:spcBef>
        <a:buClr>
          <a:srgbClr val="007FA3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ts val="300"/>
        </a:spcBef>
        <a:buClr>
          <a:srgbClr val="007FA3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9.xml"/><Relationship Id="rId4" Type="http://schemas.openxmlformats.org/officeDocument/2006/relationships/image" Target="../media/image6.tif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9.xml"/><Relationship Id="rId4" Type="http://schemas.openxmlformats.org/officeDocument/2006/relationships/image" Target="../media/image7.tif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dirty="0"/>
              <a:t>E-commerce 2017 </a:t>
            </a:r>
            <a:br>
              <a:rPr lang="en-US" sz="3200" dirty="0"/>
            </a:br>
            <a:r>
              <a:rPr lang="en-US" sz="3200" dirty="0"/>
              <a:t>business. technology. society. 13</a:t>
            </a:r>
            <a:r>
              <a:rPr lang="en-US" sz="3200" baseline="30000" dirty="0"/>
              <a:t>th</a:t>
            </a:r>
            <a:r>
              <a:rPr lang="en-US" sz="3200" dirty="0"/>
              <a:t> edition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Accessibility standards-compliant</a:t>
            </a:r>
          </a:p>
        </p:txBody>
      </p:sp>
      <p:pic>
        <p:nvPicPr>
          <p:cNvPr id="9" name="Shape 23" descr="Pearson Logo"/>
          <p:cNvPicPr preferRelativeResize="0"/>
          <p:nvPr/>
        </p:nvPicPr>
        <p:blipFill rotWithShape="1">
          <a:blip r:embed="rId2" cstate="print">
            <a:alphaModFix/>
          </a:blip>
          <a:srcRect/>
          <a:stretch/>
        </p:blipFill>
        <p:spPr>
          <a:xfrm>
            <a:off x="2047372" y="6136432"/>
            <a:ext cx="695828" cy="492969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3124200" y="6429346"/>
            <a:ext cx="71628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/>
            </a:pPr>
            <a:r>
              <a:rPr lang="en-US" altLang="en-US" sz="700" b="1" dirty="0">
                <a:solidFill>
                  <a:prstClr val="black"/>
                </a:solidFill>
                <a:latin typeface="Arial"/>
                <a:ea typeface="Verdana" panose="020B0604030504040204" pitchFamily="34" charset="0"/>
                <a:cs typeface="Verdana" panose="020B0604030504040204" pitchFamily="34" charset="0"/>
              </a:rPr>
              <a:t>Copyright © 2018, 2017, 2016 Pearson Education, Inc.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454762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Figure 11.2: </a:t>
            </a:r>
            <a:r>
              <a:rPr lang="en-US" dirty="0">
                <a:solidFill>
                  <a:schemeClr val="bg1"/>
                </a:solidFill>
              </a:rPr>
              <a:t>U.S. Ad Spending on Social </a:t>
            </a:r>
            <a:r>
              <a:rPr lang="en-US" dirty="0" smtClean="0">
                <a:solidFill>
                  <a:schemeClr val="bg1"/>
                </a:solidFill>
              </a:rPr>
              <a:t>Networks, 2016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Picture 7" descr="Figure 11.2 illustrates the relative amounts of ad spending on different social networks.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67000" y="1447801"/>
            <a:ext cx="6400800" cy="4610051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字方塊 2"/>
          <p:cNvSpPr txBox="1"/>
          <p:nvPr/>
        </p:nvSpPr>
        <p:spPr>
          <a:xfrm>
            <a:off x="4038600" y="820527"/>
            <a:ext cx="3657600" cy="40011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zh-TW" altLang="en-US" sz="2000" dirty="0"/>
              <a:t>美國</a:t>
            </a:r>
            <a:r>
              <a:rPr lang="en-US" altLang="zh-TW" sz="2000" dirty="0"/>
              <a:t>2016</a:t>
            </a:r>
            <a:r>
              <a:rPr lang="zh-TW" altLang="en-US" sz="2000" dirty="0"/>
              <a:t>年社交網路廣告支出</a:t>
            </a:r>
          </a:p>
        </p:txBody>
      </p:sp>
    </p:spTree>
    <p:extLst>
      <p:ext uri="{BB962C8B-B14F-4D97-AF65-F5344CB8AC3E}">
        <p14:creationId xmlns:p14="http://schemas.microsoft.com/office/powerpoint/2010/main" val="3975995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Insight on Society: </a:t>
            </a:r>
            <a:r>
              <a:rPr lang="en-US" altLang="en-US" dirty="0" smtClean="0"/>
              <a:t>The Dark Side of Social Networks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Class discussion:</a:t>
            </a:r>
          </a:p>
          <a:p>
            <a:pPr lvl="1"/>
            <a:r>
              <a:rPr lang="en-US" altLang="en-US" sz="2400" dirty="0" smtClean="0"/>
              <a:t>How can businesses accurately judge whether negative comments are trolling or have merit and should be responded to?</a:t>
            </a:r>
          </a:p>
          <a:p>
            <a:pPr lvl="1"/>
            <a:r>
              <a:rPr lang="en-US" altLang="en-US" sz="2400" dirty="0" smtClean="0"/>
              <a:t>Have you ever left a negative comment about a product or business? Have others</a:t>
            </a:r>
            <a:r>
              <a:rPr lang="ja-JP" altLang="en-US" sz="2400" dirty="0" smtClean="0"/>
              <a:t>’</a:t>
            </a:r>
            <a:r>
              <a:rPr lang="en-US" altLang="ja-JP" sz="2400" dirty="0" smtClean="0"/>
              <a:t> negative comments influenced a purchase?</a:t>
            </a:r>
          </a:p>
          <a:p>
            <a:pPr lvl="1"/>
            <a:r>
              <a:rPr lang="en-US" altLang="en-US" sz="2400" dirty="0" smtClean="0"/>
              <a:t>Should a business have any say in how an employee uses social networks outside of the office? </a:t>
            </a:r>
            <a:endParaRPr lang="en-US" sz="24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5025934" y="401637"/>
            <a:ext cx="4648200" cy="46166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prstClr val="black"/>
                </a:solidFill>
                <a:latin typeface="Arial"/>
                <a:ea typeface="微軟正黑體" panose="020B0604030504040204" pitchFamily="34" charset="-120"/>
              </a:rPr>
              <a:t>社會洞察：社交網路的黑暗面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4075215" y="1600201"/>
            <a:ext cx="1447800" cy="46166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prstClr val="black"/>
                </a:solidFill>
                <a:latin typeface="Arial"/>
                <a:ea typeface="微軟正黑體" panose="020B0604030504040204" pitchFamily="34" charset="-120"/>
              </a:rPr>
              <a:t>課堂討論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1314400" y="4673602"/>
            <a:ext cx="7924800" cy="120032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prstClr val="black"/>
                </a:solidFill>
                <a:latin typeface="Arial"/>
                <a:ea typeface="微軟正黑體" panose="020B0604030504040204" pitchFamily="34" charset="-120"/>
              </a:rPr>
              <a:t>企業如何準確判斷負面評論有無價值，並應予以回應？</a:t>
            </a:r>
            <a:endParaRPr lang="en-US" altLang="zh-TW" sz="2400" dirty="0">
              <a:solidFill>
                <a:prstClr val="black"/>
              </a:solidFill>
              <a:latin typeface="Arial"/>
              <a:ea typeface="微軟正黑體" panose="020B0604030504040204" pitchFamily="34" charset="-120"/>
            </a:endParaRPr>
          </a:p>
          <a:p>
            <a:r>
              <a:rPr lang="zh-TW" altLang="en-US" sz="2400" dirty="0">
                <a:solidFill>
                  <a:prstClr val="black"/>
                </a:solidFill>
                <a:latin typeface="Arial"/>
                <a:ea typeface="微軟正黑體" panose="020B0604030504040204" pitchFamily="34" charset="-120"/>
              </a:rPr>
              <a:t>你是否有對產品留下負面評論，其他負評是否</a:t>
            </a:r>
            <a:r>
              <a:rPr lang="zh-TW" altLang="en-US" sz="2400" dirty="0" smtClean="0">
                <a:solidFill>
                  <a:prstClr val="black"/>
                </a:solidFill>
                <a:latin typeface="Arial"/>
                <a:ea typeface="微軟正黑體" panose="020B0604030504040204" pitchFamily="34" charset="-120"/>
              </a:rPr>
              <a:t>影響你購買</a:t>
            </a:r>
            <a:r>
              <a:rPr lang="zh-TW" altLang="en-US" sz="2400" dirty="0">
                <a:solidFill>
                  <a:prstClr val="black"/>
                </a:solidFill>
                <a:latin typeface="Arial"/>
                <a:ea typeface="微軟正黑體" panose="020B0604030504040204" pitchFamily="34" charset="-120"/>
              </a:rPr>
              <a:t>？</a:t>
            </a:r>
            <a:endParaRPr lang="en-US" altLang="zh-TW" sz="2400" dirty="0">
              <a:solidFill>
                <a:prstClr val="black"/>
              </a:solidFill>
              <a:latin typeface="Arial"/>
              <a:ea typeface="微軟正黑體" panose="020B0604030504040204" pitchFamily="34" charset="-120"/>
            </a:endParaRPr>
          </a:p>
          <a:p>
            <a:r>
              <a:rPr lang="zh-TW" altLang="en-US" sz="2400" dirty="0">
                <a:solidFill>
                  <a:prstClr val="black"/>
                </a:solidFill>
                <a:latin typeface="Arial"/>
                <a:ea typeface="微軟正黑體" panose="020B0604030504040204" pitchFamily="34" charset="-120"/>
              </a:rPr>
              <a:t>企業是否有對員工在辦公室外的社群網站發言予以干涉？</a:t>
            </a:r>
          </a:p>
        </p:txBody>
      </p:sp>
    </p:spTree>
    <p:extLst>
      <p:ext uri="{BB962C8B-B14F-4D97-AF65-F5344CB8AC3E}">
        <p14:creationId xmlns:p14="http://schemas.microsoft.com/office/powerpoint/2010/main" val="1328257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6644" y="557478"/>
            <a:ext cx="9875520" cy="1356360"/>
          </a:xfrm>
        </p:spPr>
        <p:txBody>
          <a:bodyPr/>
          <a:lstStyle/>
          <a:p>
            <a:r>
              <a:rPr lang="en-US" dirty="0" smtClean="0"/>
              <a:t>Types of Social Networks and Their Business Models (1 of 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6644" y="2034664"/>
            <a:ext cx="9872871" cy="40386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General communities: </a:t>
            </a:r>
          </a:p>
          <a:p>
            <a:pPr lvl="1"/>
            <a:r>
              <a:rPr lang="en-US" sz="2400" dirty="0" smtClean="0"/>
              <a:t>Offer opportunities to interact with general audience organized into general topics</a:t>
            </a:r>
          </a:p>
          <a:p>
            <a:pPr lvl="1"/>
            <a:r>
              <a:rPr lang="en-US" sz="2400" dirty="0" smtClean="0"/>
              <a:t>Advertising supported by selling ad space on pages and videos</a:t>
            </a:r>
          </a:p>
          <a:p>
            <a:r>
              <a:rPr lang="en-US" sz="3200" dirty="0" smtClean="0"/>
              <a:t>Practice networks: </a:t>
            </a:r>
          </a:p>
          <a:p>
            <a:pPr lvl="1"/>
            <a:r>
              <a:rPr lang="en-US" sz="2400" dirty="0" smtClean="0"/>
              <a:t>Offer focused discussion groups, help, and knowledge related to area of shared practice</a:t>
            </a:r>
          </a:p>
          <a:p>
            <a:pPr lvl="1"/>
            <a:r>
              <a:rPr lang="en-US" sz="2400" dirty="0" smtClean="0"/>
              <a:t>May be profit or nonprofit; rely on advertising or user donations</a:t>
            </a:r>
            <a:endParaRPr lang="en-US" sz="24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6164085" y="503993"/>
            <a:ext cx="3886200" cy="46166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prstClr val="black"/>
                </a:solidFill>
                <a:latin typeface="Arial"/>
                <a:ea typeface="微軟正黑體" panose="020B0604030504040204" pitchFamily="34" charset="-120"/>
              </a:rPr>
              <a:t>社交網路的類型和商業模型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4869179" y="2128721"/>
            <a:ext cx="1066800" cy="33855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solidFill>
                  <a:prstClr val="black"/>
                </a:solidFill>
                <a:latin typeface="Arial"/>
                <a:ea typeface="微軟正黑體" panose="020B0604030504040204" pitchFamily="34" charset="-120"/>
              </a:rPr>
              <a:t>一般社群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4275907" y="3961174"/>
            <a:ext cx="1447800" cy="46166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solidFill>
                  <a:prstClr val="black"/>
                </a:solidFill>
                <a:latin typeface="Arial"/>
                <a:ea typeface="微軟正黑體" panose="020B0604030504040204" pitchFamily="34" charset="-120"/>
              </a:rPr>
              <a:t>實務網路</a:t>
            </a:r>
            <a:endParaRPr lang="zh-TW" altLang="en-US" sz="2400" dirty="0">
              <a:solidFill>
                <a:prstClr val="black"/>
              </a:solidFill>
              <a:latin typeface="Arial"/>
              <a:ea typeface="微軟正黑體" panose="020B0604030504040204" pitchFamily="34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6504709" y="1913838"/>
            <a:ext cx="5029200" cy="64633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TW" altLang="zh-TW" dirty="0">
                <a:solidFill>
                  <a:prstClr val="black"/>
                </a:solidFill>
                <a:latin typeface="Arial"/>
                <a:ea typeface="微軟正黑體" panose="020B0604030504040204" pitchFamily="34" charset="-120"/>
              </a:rPr>
              <a:t>提供機會與普通觀眾進行互動並組織成一般主題</a:t>
            </a:r>
            <a:br>
              <a:rPr lang="zh-TW" altLang="zh-TW" dirty="0">
                <a:solidFill>
                  <a:prstClr val="black"/>
                </a:solidFill>
                <a:latin typeface="Arial"/>
                <a:ea typeface="微軟正黑體" panose="020B0604030504040204" pitchFamily="34" charset="-120"/>
              </a:rPr>
            </a:br>
            <a:r>
              <a:rPr lang="zh-TW" altLang="zh-TW" dirty="0">
                <a:solidFill>
                  <a:prstClr val="black"/>
                </a:solidFill>
                <a:latin typeface="Arial"/>
                <a:ea typeface="微軟正黑體" panose="020B0604030504040204" pitchFamily="34" charset="-120"/>
              </a:rPr>
              <a:t>通過在頁面和視頻上銷售廣告空間來支持廣告</a:t>
            </a:r>
            <a:endParaRPr lang="zh-TW" altLang="en-US" dirty="0">
              <a:solidFill>
                <a:prstClr val="black"/>
              </a:solidFill>
              <a:latin typeface="Arial"/>
              <a:ea typeface="微軟正黑體" panose="020B0604030504040204" pitchFamily="34" charset="-12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1054416" y="5703018"/>
            <a:ext cx="7629526" cy="64633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prstClr val="black"/>
                </a:solidFill>
                <a:latin typeface="Arial"/>
                <a:ea typeface="微軟正黑體" panose="020B0604030504040204" pitchFamily="34" charset="-120"/>
              </a:rPr>
              <a:t>開設給專注</a:t>
            </a:r>
            <a:r>
              <a:rPr lang="zh-TW" altLang="zh-TW" dirty="0">
                <a:solidFill>
                  <a:prstClr val="black"/>
                </a:solidFill>
                <a:latin typeface="Arial"/>
                <a:ea typeface="微軟正黑體" panose="020B0604030504040204" pitchFamily="34" charset="-120"/>
              </a:rPr>
              <a:t>重點討論</a:t>
            </a:r>
            <a:r>
              <a:rPr lang="zh-TW" altLang="en-US" dirty="0">
                <a:solidFill>
                  <a:prstClr val="black"/>
                </a:solidFill>
                <a:latin typeface="Arial"/>
                <a:ea typeface="微軟正黑體" panose="020B0604030504040204" pitchFamily="34" charset="-120"/>
              </a:rPr>
              <a:t>的小</a:t>
            </a:r>
            <a:r>
              <a:rPr lang="zh-TW" altLang="zh-TW" dirty="0">
                <a:solidFill>
                  <a:prstClr val="black"/>
                </a:solidFill>
                <a:latin typeface="Arial"/>
                <a:ea typeface="微軟正黑體" panose="020B0604030504040204" pitchFamily="34" charset="-120"/>
              </a:rPr>
              <a:t>組，幫助和共享實踐領域相關的知識</a:t>
            </a:r>
            <a:br>
              <a:rPr lang="zh-TW" altLang="zh-TW" dirty="0">
                <a:solidFill>
                  <a:prstClr val="black"/>
                </a:solidFill>
                <a:latin typeface="Arial"/>
                <a:ea typeface="微軟正黑體" panose="020B0604030504040204" pitchFamily="34" charset="-120"/>
              </a:rPr>
            </a:br>
            <a:r>
              <a:rPr lang="zh-TW" altLang="zh-TW" dirty="0">
                <a:solidFill>
                  <a:prstClr val="black"/>
                </a:solidFill>
                <a:latin typeface="Arial"/>
                <a:ea typeface="微軟正黑體" panose="020B0604030504040204" pitchFamily="34" charset="-120"/>
              </a:rPr>
              <a:t>可能是</a:t>
            </a:r>
            <a:r>
              <a:rPr lang="zh-TW" altLang="en-US" dirty="0">
                <a:solidFill>
                  <a:prstClr val="black"/>
                </a:solidFill>
                <a:latin typeface="Arial"/>
                <a:ea typeface="微軟正黑體" panose="020B0604030504040204" pitchFamily="34" charset="-120"/>
              </a:rPr>
              <a:t>營利</a:t>
            </a:r>
            <a:r>
              <a:rPr lang="zh-TW" altLang="zh-TW" dirty="0">
                <a:solidFill>
                  <a:prstClr val="black"/>
                </a:solidFill>
                <a:latin typeface="Arial"/>
                <a:ea typeface="微軟正黑體" panose="020B0604030504040204" pitchFamily="34" charset="-120"/>
              </a:rPr>
              <a:t>或非營利; </a:t>
            </a:r>
            <a:r>
              <a:rPr lang="zh-TW" altLang="en-US" dirty="0">
                <a:solidFill>
                  <a:prstClr val="black"/>
                </a:solidFill>
                <a:latin typeface="Arial"/>
                <a:ea typeface="微軟正黑體" panose="020B0604030504040204" pitchFamily="34" charset="-120"/>
              </a:rPr>
              <a:t>以</a:t>
            </a:r>
            <a:r>
              <a:rPr lang="zh-TW" altLang="zh-TW" dirty="0">
                <a:solidFill>
                  <a:prstClr val="black"/>
                </a:solidFill>
                <a:latin typeface="Arial"/>
                <a:ea typeface="微軟正黑體" panose="020B0604030504040204" pitchFamily="34" charset="-120"/>
              </a:rPr>
              <a:t>廣告或用戶捐贈</a:t>
            </a:r>
            <a:r>
              <a:rPr lang="zh-TW" altLang="en-US" dirty="0">
                <a:solidFill>
                  <a:prstClr val="black"/>
                </a:solidFill>
                <a:latin typeface="Arial"/>
                <a:ea typeface="微軟正黑體" panose="020B0604030504040204" pitchFamily="34" charset="-120"/>
              </a:rPr>
              <a:t>而言</a:t>
            </a:r>
          </a:p>
        </p:txBody>
      </p:sp>
    </p:spTree>
    <p:extLst>
      <p:ext uri="{BB962C8B-B14F-4D97-AF65-F5344CB8AC3E}">
        <p14:creationId xmlns:p14="http://schemas.microsoft.com/office/powerpoint/2010/main" val="2789658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15372"/>
            <a:ext cx="9879874" cy="1097280"/>
          </a:xfrm>
        </p:spPr>
        <p:txBody>
          <a:bodyPr/>
          <a:lstStyle/>
          <a:p>
            <a:r>
              <a:rPr lang="en-US" dirty="0" smtClean="0"/>
              <a:t>Types of Social Networks and Their Business Models (2 of 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Interest-based social networks: </a:t>
            </a:r>
          </a:p>
          <a:p>
            <a:pPr lvl="1"/>
            <a:r>
              <a:rPr lang="en-US" dirty="0" smtClean="0"/>
              <a:t>Offer focused discussion groups based on shared interest in some specific subject</a:t>
            </a:r>
          </a:p>
          <a:p>
            <a:pPr lvl="1"/>
            <a:r>
              <a:rPr lang="en-US" dirty="0" smtClean="0"/>
              <a:t>Usually advertising supported</a:t>
            </a:r>
          </a:p>
          <a:p>
            <a:r>
              <a:rPr lang="en-US" dirty="0" smtClean="0"/>
              <a:t>Affinity communities: </a:t>
            </a:r>
          </a:p>
          <a:p>
            <a:pPr lvl="1"/>
            <a:r>
              <a:rPr lang="en-US" dirty="0" smtClean="0"/>
              <a:t>Offer-focused discussion and interaction with other people who share same affinity (self or group identification)</a:t>
            </a:r>
          </a:p>
          <a:p>
            <a:pPr lvl="1"/>
            <a:r>
              <a:rPr lang="en-US" dirty="0" smtClean="0"/>
              <a:t>Advertising and revenues from sales of products</a:t>
            </a:r>
          </a:p>
          <a:p>
            <a:r>
              <a:rPr lang="en-US" dirty="0" smtClean="0"/>
              <a:t>Sponsored communities: </a:t>
            </a:r>
          </a:p>
          <a:p>
            <a:pPr lvl="1"/>
            <a:r>
              <a:rPr lang="en-US" dirty="0" smtClean="0"/>
              <a:t>Created by government, nonprofit, or for-profit organizations for purpose of pursuing organizational goals</a:t>
            </a:r>
            <a:endParaRPr 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2133600" y="847423"/>
            <a:ext cx="3962400" cy="46166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prstClr val="black"/>
                </a:solidFill>
                <a:latin typeface="Arial"/>
                <a:ea typeface="微軟正黑體" panose="020B0604030504040204" pitchFamily="34" charset="-120"/>
              </a:rPr>
              <a:t>社交網路的類型和商業模型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5789839" y="1652262"/>
            <a:ext cx="2286000" cy="36933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prstClr val="black"/>
                </a:solidFill>
                <a:latin typeface="Arial"/>
                <a:ea typeface="微軟正黑體" panose="020B0604030504040204" pitchFamily="34" charset="-120"/>
              </a:rPr>
              <a:t>興趣導向的社交網路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6063181" y="2444102"/>
            <a:ext cx="4419600" cy="64633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prstClr val="black"/>
                </a:solidFill>
                <a:latin typeface="Arial"/>
                <a:ea typeface="微軟正黑體" panose="020B0604030504040204" pitchFamily="34" charset="-120"/>
              </a:rPr>
              <a:t>給</a:t>
            </a:r>
            <a:r>
              <a:rPr lang="zh-TW" altLang="zh-TW" dirty="0">
                <a:solidFill>
                  <a:prstClr val="black"/>
                </a:solidFill>
                <a:latin typeface="Arial"/>
                <a:ea typeface="微軟正黑體" panose="020B0604030504040204" pitchFamily="34" charset="-120"/>
              </a:rPr>
              <a:t>某些特定主題的共同興趣重點討論</a:t>
            </a:r>
            <a:r>
              <a:rPr lang="zh-TW" altLang="en-US" dirty="0">
                <a:solidFill>
                  <a:prstClr val="black"/>
                </a:solidFill>
                <a:latin typeface="Arial"/>
                <a:ea typeface="微軟正黑體" panose="020B0604030504040204" pitchFamily="34" charset="-120"/>
              </a:rPr>
              <a:t>小</a:t>
            </a:r>
            <a:r>
              <a:rPr lang="zh-TW" altLang="zh-TW" dirty="0">
                <a:solidFill>
                  <a:prstClr val="black"/>
                </a:solidFill>
                <a:latin typeface="Arial"/>
                <a:ea typeface="微軟正黑體" panose="020B0604030504040204" pitchFamily="34" charset="-120"/>
              </a:rPr>
              <a:t>組</a:t>
            </a:r>
            <a:br>
              <a:rPr lang="zh-TW" altLang="zh-TW" dirty="0">
                <a:solidFill>
                  <a:prstClr val="black"/>
                </a:solidFill>
                <a:latin typeface="Arial"/>
                <a:ea typeface="微軟正黑體" panose="020B0604030504040204" pitchFamily="34" charset="-120"/>
              </a:rPr>
            </a:br>
            <a:r>
              <a:rPr lang="zh-TW" altLang="zh-TW" dirty="0">
                <a:solidFill>
                  <a:prstClr val="black"/>
                </a:solidFill>
                <a:latin typeface="Arial"/>
                <a:ea typeface="微軟正黑體" panose="020B0604030504040204" pitchFamily="34" charset="-120"/>
              </a:rPr>
              <a:t>通常</a:t>
            </a:r>
            <a:r>
              <a:rPr lang="zh-TW" altLang="en-US" dirty="0">
                <a:solidFill>
                  <a:prstClr val="black"/>
                </a:solidFill>
                <a:latin typeface="Arial"/>
                <a:ea typeface="微軟正黑體" panose="020B0604030504040204" pitchFamily="34" charset="-120"/>
              </a:rPr>
              <a:t>以</a:t>
            </a:r>
            <a:r>
              <a:rPr lang="zh-TW" altLang="zh-TW" dirty="0">
                <a:solidFill>
                  <a:prstClr val="black"/>
                </a:solidFill>
                <a:latin typeface="Arial"/>
                <a:ea typeface="微軟正黑體" panose="020B0604030504040204" pitchFamily="34" charset="-120"/>
              </a:rPr>
              <a:t>廣告</a:t>
            </a:r>
            <a:r>
              <a:rPr lang="zh-TW" altLang="en-US" dirty="0">
                <a:solidFill>
                  <a:prstClr val="black"/>
                </a:solidFill>
                <a:latin typeface="Arial"/>
                <a:ea typeface="微軟正黑體" panose="020B0604030504040204" pitchFamily="34" charset="-120"/>
              </a:rPr>
              <a:t>贊助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4114800" y="3015157"/>
            <a:ext cx="1143000" cy="36933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prstClr val="black"/>
                </a:solidFill>
                <a:latin typeface="Arial"/>
                <a:ea typeface="微軟正黑體" panose="020B0604030504040204" pitchFamily="34" charset="-120"/>
              </a:rPr>
              <a:t>親合社區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4788353" y="4680691"/>
            <a:ext cx="1219200" cy="36933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prstClr val="black"/>
                </a:solidFill>
                <a:latin typeface="Arial"/>
                <a:ea typeface="微軟正黑體" panose="020B0604030504040204" pitchFamily="34" charset="-120"/>
              </a:rPr>
              <a:t>贊助社區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6932839" y="3857190"/>
            <a:ext cx="4994563" cy="64633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TW" altLang="zh-TW" dirty="0">
                <a:solidFill>
                  <a:prstClr val="black"/>
                </a:solidFill>
                <a:latin typeface="Arial"/>
                <a:ea typeface="微軟正黑體" panose="020B0604030504040204" pitchFamily="34" charset="-120"/>
              </a:rPr>
              <a:t>與其他人分享相同的親和力（自我或小組識別）</a:t>
            </a:r>
            <a:br>
              <a:rPr lang="zh-TW" altLang="zh-TW" dirty="0">
                <a:solidFill>
                  <a:prstClr val="black"/>
                </a:solidFill>
                <a:latin typeface="Arial"/>
                <a:ea typeface="微軟正黑體" panose="020B0604030504040204" pitchFamily="34" charset="-120"/>
              </a:rPr>
            </a:br>
            <a:r>
              <a:rPr lang="zh-TW" altLang="zh-TW" dirty="0">
                <a:solidFill>
                  <a:prstClr val="black"/>
                </a:solidFill>
                <a:latin typeface="Arial"/>
                <a:ea typeface="微軟正黑體" panose="020B0604030504040204" pitchFamily="34" charset="-120"/>
              </a:rPr>
              <a:t>產品銷售的廣告和收入</a:t>
            </a:r>
            <a:endParaRPr lang="zh-TW" altLang="en-US" dirty="0">
              <a:solidFill>
                <a:prstClr val="black"/>
              </a:solidFill>
              <a:latin typeface="Arial"/>
              <a:ea typeface="微軟正黑體" panose="020B0604030504040204" pitchFamily="34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3678060" y="5524592"/>
            <a:ext cx="5200650" cy="64633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TW" altLang="zh-TW" dirty="0">
                <a:solidFill>
                  <a:prstClr val="black"/>
                </a:solidFill>
                <a:latin typeface="Arial"/>
                <a:ea typeface="微軟正黑體" panose="020B0604030504040204" pitchFamily="34" charset="-120"/>
              </a:rPr>
              <a:t>為了實現組織目標，由政府，非營利組織或營利性組織創建</a:t>
            </a:r>
            <a:endParaRPr lang="zh-TW" altLang="en-US" dirty="0">
              <a:solidFill>
                <a:prstClr val="black"/>
              </a:solidFill>
              <a:latin typeface="Arial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52731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Social Network Features and Technologies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Algorithms, computer algorithms</a:t>
            </a:r>
          </a:p>
          <a:p>
            <a:pPr lvl="1"/>
            <a:r>
              <a:rPr lang="en-US" dirty="0" smtClean="0"/>
              <a:t>Produce relationship-based content</a:t>
            </a:r>
          </a:p>
          <a:p>
            <a:pPr lvl="1"/>
            <a:r>
              <a:rPr lang="en-US" dirty="0" smtClean="0"/>
              <a:t>Affinity groups</a:t>
            </a:r>
          </a:p>
          <a:p>
            <a:r>
              <a:rPr lang="en-US" dirty="0" smtClean="0"/>
              <a:t>Profiles, Newsfeed</a:t>
            </a:r>
            <a:r>
              <a:rPr lang="en-US" dirty="0"/>
              <a:t>, Timeline, Favorites (Like</a:t>
            </a:r>
            <a:r>
              <a:rPr lang="en-US" dirty="0" smtClean="0"/>
              <a:t>)</a:t>
            </a:r>
          </a:p>
          <a:p>
            <a:r>
              <a:rPr lang="en-US" dirty="0" smtClean="0"/>
              <a:t>Friends networks</a:t>
            </a:r>
            <a:r>
              <a:rPr lang="en-US" dirty="0"/>
              <a:t>, </a:t>
            </a:r>
            <a:r>
              <a:rPr lang="en-US" dirty="0" smtClean="0"/>
              <a:t>Groups, Network discovery </a:t>
            </a:r>
          </a:p>
          <a:p>
            <a:r>
              <a:rPr lang="en-US" dirty="0" smtClean="0"/>
              <a:t>Games and apps</a:t>
            </a:r>
          </a:p>
          <a:p>
            <a:r>
              <a:rPr lang="en-US" dirty="0" smtClean="0"/>
              <a:t>Instant messaging, Message boards</a:t>
            </a:r>
          </a:p>
          <a:p>
            <a:r>
              <a:rPr lang="en-US" dirty="0" smtClean="0"/>
              <a:t>Storage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8458200" y="836301"/>
            <a:ext cx="3276600" cy="46166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prstClr val="black"/>
                </a:solidFill>
                <a:latin typeface="Arial"/>
                <a:ea typeface="微軟正黑體" panose="020B0604030504040204" pitchFamily="34" charset="-120"/>
              </a:rPr>
              <a:t>社交網絡的特點和技術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5978435" y="1637339"/>
            <a:ext cx="2362200" cy="36933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prstClr val="black"/>
                </a:solidFill>
                <a:latin typeface="Arial"/>
                <a:ea typeface="微軟正黑體" panose="020B0604030504040204" pitchFamily="34" charset="-120"/>
              </a:rPr>
              <a:t>演算法，計算機算法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5426529" y="2095642"/>
            <a:ext cx="2362200" cy="64633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TW" altLang="zh-TW" dirty="0">
                <a:solidFill>
                  <a:prstClr val="black"/>
                </a:solidFill>
                <a:latin typeface="Arial"/>
                <a:ea typeface="微軟正黑體" panose="020B0604030504040204" pitchFamily="34" charset="-120"/>
              </a:rPr>
              <a:t>產生基於關係的內容</a:t>
            </a:r>
            <a:br>
              <a:rPr lang="zh-TW" altLang="zh-TW" dirty="0">
                <a:solidFill>
                  <a:prstClr val="black"/>
                </a:solidFill>
                <a:latin typeface="Arial"/>
                <a:ea typeface="微軟正黑體" panose="020B0604030504040204" pitchFamily="34" charset="-120"/>
              </a:rPr>
            </a:br>
            <a:r>
              <a:rPr lang="zh-TW" altLang="zh-TW" dirty="0">
                <a:solidFill>
                  <a:prstClr val="black"/>
                </a:solidFill>
                <a:latin typeface="Arial"/>
                <a:ea typeface="微軟正黑體" panose="020B0604030504040204" pitchFamily="34" charset="-120"/>
              </a:rPr>
              <a:t>親和團體</a:t>
            </a:r>
            <a:endParaRPr lang="zh-TW" altLang="en-US" dirty="0">
              <a:solidFill>
                <a:prstClr val="black"/>
              </a:solidFill>
              <a:latin typeface="Arial"/>
              <a:ea typeface="微軟正黑體" panose="020B0604030504040204" pitchFamily="34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8082099" y="3032724"/>
            <a:ext cx="3771900" cy="33855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TW" altLang="zh-TW" sz="1600" dirty="0">
                <a:solidFill>
                  <a:prstClr val="black"/>
                </a:solidFill>
                <a:latin typeface="Arial"/>
                <a:ea typeface="微軟正黑體" panose="020B0604030504040204" pitchFamily="34" charset="-120"/>
              </a:rPr>
              <a:t>文件，新聞源，時間軸，收藏夾（</a:t>
            </a:r>
            <a:r>
              <a:rPr lang="zh-TW" altLang="en-US" sz="1600" dirty="0">
                <a:solidFill>
                  <a:prstClr val="black"/>
                </a:solidFill>
                <a:latin typeface="Arial"/>
                <a:ea typeface="微軟正黑體" panose="020B0604030504040204" pitchFamily="34" charset="-120"/>
              </a:rPr>
              <a:t>興趣</a:t>
            </a:r>
            <a:r>
              <a:rPr lang="zh-TW" altLang="zh-TW" sz="1600" dirty="0">
                <a:solidFill>
                  <a:prstClr val="black"/>
                </a:solidFill>
                <a:latin typeface="Arial"/>
                <a:ea typeface="微軟正黑體" panose="020B0604030504040204" pitchFamily="34" charset="-120"/>
              </a:rPr>
              <a:t>）</a:t>
            </a:r>
            <a:endParaRPr lang="zh-TW" altLang="en-US" sz="1600" dirty="0">
              <a:solidFill>
                <a:prstClr val="black"/>
              </a:solidFill>
              <a:latin typeface="Arial"/>
              <a:ea typeface="微軟正黑體" panose="020B0604030504040204" pitchFamily="34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3597729" y="4249402"/>
            <a:ext cx="1828800" cy="36933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prstClr val="black"/>
                </a:solidFill>
                <a:latin typeface="Arial"/>
                <a:ea typeface="微軟正黑體" panose="020B0604030504040204" pitchFamily="34" charset="-120"/>
              </a:rPr>
              <a:t>遊戲和應用程式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2143892" y="5500455"/>
            <a:ext cx="990600" cy="36933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prstClr val="black"/>
                </a:solidFill>
                <a:latin typeface="Arial"/>
                <a:ea typeface="微軟正黑體" panose="020B0604030504040204" pitchFamily="34" charset="-120"/>
              </a:rPr>
              <a:t>儲存庫</a:t>
            </a:r>
          </a:p>
        </p:txBody>
      </p:sp>
      <p:sp>
        <p:nvSpPr>
          <p:cNvPr id="10" name="文字方塊 9"/>
          <p:cNvSpPr txBox="1"/>
          <p:nvPr/>
        </p:nvSpPr>
        <p:spPr>
          <a:xfrm>
            <a:off x="6607629" y="4877106"/>
            <a:ext cx="2362200" cy="36933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prstClr val="black"/>
                </a:solidFill>
                <a:latin typeface="Arial"/>
                <a:ea typeface="微軟正黑體" panose="020B0604030504040204" pitchFamily="34" charset="-120"/>
              </a:rPr>
              <a:t>即時通訊，信息版面</a:t>
            </a:r>
          </a:p>
        </p:txBody>
      </p:sp>
      <p:sp>
        <p:nvSpPr>
          <p:cNvPr id="11" name="文字方塊 10"/>
          <p:cNvSpPr txBox="1"/>
          <p:nvPr/>
        </p:nvSpPr>
        <p:spPr>
          <a:xfrm>
            <a:off x="8082099" y="3658827"/>
            <a:ext cx="2743200" cy="33855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TW" altLang="zh-TW" sz="1600" dirty="0">
                <a:solidFill>
                  <a:prstClr val="black"/>
                </a:solidFill>
                <a:latin typeface="Arial"/>
                <a:ea typeface="微軟正黑體" panose="020B0604030504040204" pitchFamily="34" charset="-120"/>
              </a:rPr>
              <a:t>朋友網絡，群組，網絡發現</a:t>
            </a:r>
            <a:endParaRPr lang="zh-TW" altLang="en-US" sz="1600" dirty="0">
              <a:solidFill>
                <a:prstClr val="black"/>
              </a:solidFill>
              <a:latin typeface="Arial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59641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Insight on Technology: </a:t>
            </a:r>
            <a:r>
              <a:rPr lang="en-US" altLang="en-US" dirty="0" smtClean="0"/>
              <a:t>Trapped Inside the Facebook Bubble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 Discussion</a:t>
            </a:r>
          </a:p>
          <a:p>
            <a:pPr lvl="1"/>
            <a:r>
              <a:rPr lang="en-US" altLang="ja-JP" dirty="0" smtClean="0"/>
              <a:t>How does Facebook’s Trending Topics work? How does the News Feed algorithm work?</a:t>
            </a:r>
          </a:p>
          <a:p>
            <a:pPr lvl="1"/>
            <a:r>
              <a:rPr lang="en-US" altLang="ja-JP" dirty="0" smtClean="0"/>
              <a:t>Facebook has been described as an echo chamber. What is this, and is this a feature of other social networks?</a:t>
            </a:r>
          </a:p>
          <a:p>
            <a:pPr lvl="1"/>
            <a:r>
              <a:rPr lang="en-US" altLang="ja-JP" dirty="0" smtClean="0"/>
              <a:t>Should Facebook be held responsible for presenting an equal number of both liberal and conservative opinions?</a:t>
            </a:r>
          </a:p>
          <a:p>
            <a:pPr lvl="1"/>
            <a:r>
              <a:rPr lang="en-US" altLang="ja-JP" dirty="0" smtClean="0"/>
              <a:t>Should algorithms for presenting news to readers be monitored and adjusted by human editors? Why or why not?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2024272" y="850987"/>
            <a:ext cx="4876800" cy="46166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TW" altLang="zh-TW" sz="2400" dirty="0">
                <a:solidFill>
                  <a:prstClr val="black"/>
                </a:solidFill>
                <a:latin typeface="Arial"/>
                <a:ea typeface="微軟正黑體" panose="020B0604030504040204" pitchFamily="34" charset="-120"/>
              </a:rPr>
              <a:t>洞察技術：陷入Facebook中</a:t>
            </a:r>
            <a:endParaRPr lang="zh-TW" altLang="en-US" sz="2400" dirty="0">
              <a:solidFill>
                <a:prstClr val="black"/>
              </a:solidFill>
              <a:latin typeface="Arial"/>
              <a:ea typeface="微軟正黑體" panose="020B0604030504040204" pitchFamily="34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3595848" y="1600201"/>
            <a:ext cx="1524000" cy="46166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prstClr val="black"/>
                </a:solidFill>
                <a:latin typeface="Arial"/>
                <a:ea typeface="微軟正黑體" panose="020B0604030504040204" pitchFamily="34" charset="-120"/>
              </a:rPr>
              <a:t>課堂討論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1157448" y="4513217"/>
            <a:ext cx="7924800" cy="147732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TW" altLang="zh-TW" dirty="0">
                <a:solidFill>
                  <a:prstClr val="black"/>
                </a:solidFill>
                <a:latin typeface="Arial"/>
                <a:ea typeface="微軟正黑體" panose="020B0604030504040204" pitchFamily="34" charset="-120"/>
              </a:rPr>
              <a:t>Facebook的</a:t>
            </a:r>
            <a:r>
              <a:rPr lang="zh-TW" altLang="zh-TW" dirty="0" smtClean="0">
                <a:solidFill>
                  <a:prstClr val="black"/>
                </a:solidFill>
                <a:latin typeface="Arial"/>
                <a:ea typeface="微軟正黑體" panose="020B0604030504040204" pitchFamily="34" charset="-120"/>
              </a:rPr>
              <a:t>熱門話題如何</a:t>
            </a:r>
            <a:r>
              <a:rPr lang="zh-TW" altLang="zh-TW" dirty="0">
                <a:solidFill>
                  <a:prstClr val="black"/>
                </a:solidFill>
                <a:latin typeface="Arial"/>
                <a:ea typeface="微軟正黑體" panose="020B0604030504040204" pitchFamily="34" charset="-120"/>
              </a:rPr>
              <a:t>運作？ News Feed算法如何工作？</a:t>
            </a:r>
            <a:br>
              <a:rPr lang="zh-TW" altLang="zh-TW" dirty="0">
                <a:solidFill>
                  <a:prstClr val="black"/>
                </a:solidFill>
                <a:latin typeface="Arial"/>
                <a:ea typeface="微軟正黑體" panose="020B0604030504040204" pitchFamily="34" charset="-120"/>
              </a:rPr>
            </a:br>
            <a:r>
              <a:rPr lang="zh-TW" altLang="zh-TW" dirty="0">
                <a:solidFill>
                  <a:prstClr val="black"/>
                </a:solidFill>
                <a:latin typeface="Arial"/>
                <a:ea typeface="微軟正黑體" panose="020B0604030504040204" pitchFamily="34" charset="-120"/>
              </a:rPr>
              <a:t>Facebook被</a:t>
            </a:r>
            <a:r>
              <a:rPr lang="zh-TW" altLang="zh-TW" dirty="0" smtClean="0">
                <a:solidFill>
                  <a:prstClr val="black"/>
                </a:solidFill>
                <a:latin typeface="Arial"/>
                <a:ea typeface="微軟正黑體" panose="020B0604030504040204" pitchFamily="34" charset="-120"/>
              </a:rPr>
              <a:t>形容</a:t>
            </a:r>
            <a:r>
              <a:rPr lang="zh-TW" altLang="zh-TW" dirty="0">
                <a:solidFill>
                  <a:prstClr val="black"/>
                </a:solidFill>
                <a:latin typeface="Arial"/>
                <a:ea typeface="微軟正黑體" panose="020B0604030504040204" pitchFamily="34" charset="-120"/>
              </a:rPr>
              <a:t>為一個迴聲室。 這是什麼，這是其他社交網絡的特點？</a:t>
            </a:r>
            <a:br>
              <a:rPr lang="zh-TW" altLang="zh-TW" dirty="0">
                <a:solidFill>
                  <a:prstClr val="black"/>
                </a:solidFill>
                <a:latin typeface="Arial"/>
                <a:ea typeface="微軟正黑體" panose="020B0604030504040204" pitchFamily="34" charset="-120"/>
              </a:rPr>
            </a:br>
            <a:r>
              <a:rPr lang="zh-TW" altLang="zh-TW" dirty="0">
                <a:solidFill>
                  <a:prstClr val="black"/>
                </a:solidFill>
                <a:latin typeface="Arial"/>
                <a:ea typeface="微軟正黑體" panose="020B0604030504040204" pitchFamily="34" charset="-120"/>
              </a:rPr>
              <a:t>Facebook是否應該承擔提供相同數量的自由主義和保守主義觀點的責任？</a:t>
            </a:r>
            <a:br>
              <a:rPr lang="zh-TW" altLang="zh-TW" dirty="0">
                <a:solidFill>
                  <a:prstClr val="black"/>
                </a:solidFill>
                <a:latin typeface="Arial"/>
                <a:ea typeface="微軟正黑體" panose="020B0604030504040204" pitchFamily="34" charset="-120"/>
              </a:rPr>
            </a:br>
            <a:r>
              <a:rPr lang="zh-TW" altLang="zh-TW" dirty="0">
                <a:solidFill>
                  <a:prstClr val="black"/>
                </a:solidFill>
                <a:latin typeface="Arial"/>
                <a:ea typeface="微軟正黑體" panose="020B0604030504040204" pitchFamily="34" charset="-120"/>
              </a:rPr>
              <a:t>用於向讀者呈現新聞的算法是否應該由人類編輯進行監控和調整？ 為什麼或者為什麼不？</a:t>
            </a:r>
            <a:endParaRPr lang="zh-TW" altLang="en-US" dirty="0">
              <a:solidFill>
                <a:prstClr val="black"/>
              </a:solidFill>
              <a:latin typeface="Arial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64029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Online Auctions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C2C auctions, e.g. eBay</a:t>
            </a:r>
          </a:p>
          <a:p>
            <a:r>
              <a:rPr lang="en-US" dirty="0" smtClean="0"/>
              <a:t>B2C auctions</a:t>
            </a:r>
          </a:p>
          <a:p>
            <a:r>
              <a:rPr lang="en-US" dirty="0" smtClean="0"/>
              <a:t>Several hundred different auction sites in United States alone</a:t>
            </a:r>
          </a:p>
          <a:p>
            <a:r>
              <a:rPr lang="en-US" dirty="0" smtClean="0"/>
              <a:t>Online retail sites are adding auctions</a:t>
            </a:r>
          </a:p>
          <a:p>
            <a:r>
              <a:rPr lang="en-US" dirty="0" smtClean="0"/>
              <a:t>Can be used to</a:t>
            </a:r>
          </a:p>
          <a:p>
            <a:pPr lvl="2"/>
            <a:r>
              <a:rPr lang="en-US" sz="2400" dirty="0" smtClean="0"/>
              <a:t>Sell goods and services</a:t>
            </a:r>
          </a:p>
          <a:p>
            <a:pPr lvl="2"/>
            <a:r>
              <a:rPr lang="en-US" sz="2400" dirty="0" smtClean="0"/>
              <a:t>Allocate resources</a:t>
            </a:r>
          </a:p>
          <a:p>
            <a:pPr lvl="2"/>
            <a:r>
              <a:rPr lang="en-US" sz="2400" dirty="0" smtClean="0"/>
              <a:t>Allocate and bundle resources</a:t>
            </a:r>
            <a:endParaRPr lang="en-US" sz="24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4812474" y="1621728"/>
            <a:ext cx="3581401" cy="40011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solidFill>
                  <a:prstClr val="black"/>
                </a:solidFill>
                <a:latin typeface="Arial"/>
                <a:ea typeface="微軟正黑體" panose="020B0604030504040204" pitchFamily="34" charset="-120"/>
              </a:rPr>
              <a:t>顧客對顧客的拍賣 例如</a:t>
            </a:r>
            <a:r>
              <a:rPr lang="en-US" altLang="zh-TW" sz="2000" dirty="0">
                <a:solidFill>
                  <a:prstClr val="black"/>
                </a:solidFill>
                <a:latin typeface="Arial"/>
                <a:ea typeface="微軟正黑體" panose="020B0604030504040204" pitchFamily="34" charset="-120"/>
              </a:rPr>
              <a:t>:eBay</a:t>
            </a:r>
            <a:endParaRPr lang="zh-TW" altLang="en-US" sz="2000" dirty="0">
              <a:solidFill>
                <a:prstClr val="black"/>
              </a:solidFill>
              <a:latin typeface="Arial"/>
              <a:ea typeface="微軟正黑體" panose="020B0604030504040204" pitchFamily="34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3057797" y="2271852"/>
            <a:ext cx="2362200" cy="40011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solidFill>
                  <a:prstClr val="black"/>
                </a:solidFill>
                <a:latin typeface="Arial"/>
                <a:ea typeface="微軟正黑體" panose="020B0604030504040204" pitchFamily="34" charset="-120"/>
              </a:rPr>
              <a:t>企業對顧客的拍賣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6880859" y="2466182"/>
            <a:ext cx="4343400" cy="40011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solidFill>
                  <a:prstClr val="black"/>
                </a:solidFill>
                <a:latin typeface="Arial"/>
                <a:ea typeface="微軟正黑體" panose="020B0604030504040204" pitchFamily="34" charset="-120"/>
              </a:rPr>
              <a:t>單獨在美國間數百個不同的拍賣網站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6896099" y="3429645"/>
            <a:ext cx="2584102" cy="40011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solidFill>
                  <a:prstClr val="black"/>
                </a:solidFill>
                <a:latin typeface="Arial"/>
                <a:ea typeface="微軟正黑體" panose="020B0604030504040204" pitchFamily="34" charset="-120"/>
              </a:rPr>
              <a:t>網路零售商網站拍賣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3345178" y="4057667"/>
            <a:ext cx="1524000" cy="40011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solidFill>
                  <a:prstClr val="black"/>
                </a:solidFill>
                <a:latin typeface="Arial"/>
                <a:ea typeface="微軟正黑體" panose="020B0604030504040204" pitchFamily="34" charset="-120"/>
              </a:rPr>
              <a:t>可以被用為</a:t>
            </a:r>
          </a:p>
        </p:txBody>
      </p:sp>
      <p:sp>
        <p:nvSpPr>
          <p:cNvPr id="10" name="文字方塊 9"/>
          <p:cNvSpPr txBox="1"/>
          <p:nvPr/>
        </p:nvSpPr>
        <p:spPr>
          <a:xfrm>
            <a:off x="5038997" y="4540576"/>
            <a:ext cx="1981201" cy="40011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solidFill>
                  <a:prstClr val="black"/>
                </a:solidFill>
                <a:latin typeface="Arial"/>
                <a:ea typeface="微軟正黑體" panose="020B0604030504040204" pitchFamily="34" charset="-120"/>
              </a:rPr>
              <a:t>銷售產品及服務</a:t>
            </a:r>
          </a:p>
        </p:txBody>
      </p:sp>
      <p:sp>
        <p:nvSpPr>
          <p:cNvPr id="11" name="文字方塊 10"/>
          <p:cNvSpPr txBox="1"/>
          <p:nvPr/>
        </p:nvSpPr>
        <p:spPr>
          <a:xfrm>
            <a:off x="4276997" y="5026499"/>
            <a:ext cx="1524000" cy="40011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solidFill>
                  <a:prstClr val="black"/>
                </a:solidFill>
                <a:latin typeface="Arial"/>
                <a:ea typeface="微軟正黑體" panose="020B0604030504040204" pitchFamily="34" charset="-120"/>
              </a:rPr>
              <a:t>分配資源</a:t>
            </a:r>
          </a:p>
        </p:txBody>
      </p:sp>
      <p:sp>
        <p:nvSpPr>
          <p:cNvPr id="12" name="文字方塊 11"/>
          <p:cNvSpPr txBox="1"/>
          <p:nvPr/>
        </p:nvSpPr>
        <p:spPr>
          <a:xfrm>
            <a:off x="5905498" y="5426609"/>
            <a:ext cx="1981201" cy="40011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solidFill>
                  <a:prstClr val="black"/>
                </a:solidFill>
                <a:latin typeface="Arial"/>
                <a:ea typeface="微軟正黑體" panose="020B0604030504040204" pitchFamily="34" charset="-120"/>
              </a:rPr>
              <a:t>分配及包覆資源</a:t>
            </a:r>
          </a:p>
        </p:txBody>
      </p:sp>
    </p:spTree>
    <p:extLst>
      <p:ext uri="{BB962C8B-B14F-4D97-AF65-F5344CB8AC3E}">
        <p14:creationId xmlns:p14="http://schemas.microsoft.com/office/powerpoint/2010/main" val="1343445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 of Auctions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Liquidity</a:t>
            </a:r>
          </a:p>
          <a:p>
            <a:r>
              <a:rPr lang="en-US" dirty="0" smtClean="0"/>
              <a:t>Price discovery</a:t>
            </a:r>
          </a:p>
          <a:p>
            <a:r>
              <a:rPr lang="en-US" dirty="0" smtClean="0"/>
              <a:t>Price transparency</a:t>
            </a:r>
          </a:p>
          <a:p>
            <a:r>
              <a:rPr lang="en-US" dirty="0" smtClean="0"/>
              <a:t>Market efficiency</a:t>
            </a:r>
          </a:p>
          <a:p>
            <a:r>
              <a:rPr lang="en-US" dirty="0" smtClean="0"/>
              <a:t>Lower transaction costs</a:t>
            </a:r>
          </a:p>
          <a:p>
            <a:r>
              <a:rPr lang="en-US" dirty="0" smtClean="0"/>
              <a:t>Consumer aggregation</a:t>
            </a:r>
          </a:p>
          <a:p>
            <a:r>
              <a:rPr lang="en-US" dirty="0" smtClean="0"/>
              <a:t>Network effects</a:t>
            </a:r>
            <a:endParaRPr 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2240280" y="1694997"/>
            <a:ext cx="990600" cy="40011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solidFill>
                  <a:prstClr val="black"/>
                </a:solidFill>
                <a:latin typeface="Arial"/>
                <a:ea typeface="微軟正黑體" panose="020B0604030504040204" pitchFamily="34" charset="-120"/>
              </a:rPr>
              <a:t>流動性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3319349" y="2275625"/>
            <a:ext cx="1219200" cy="40011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solidFill>
                  <a:prstClr val="black"/>
                </a:solidFill>
                <a:latin typeface="Arial"/>
                <a:ea typeface="微軟正黑體" panose="020B0604030504040204" pitchFamily="34" charset="-120"/>
              </a:rPr>
              <a:t>價格發現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3888294" y="2893316"/>
            <a:ext cx="1295400" cy="40011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solidFill>
                  <a:prstClr val="black"/>
                </a:solidFill>
                <a:latin typeface="Arial"/>
                <a:ea typeface="微軟正黑體" panose="020B0604030504040204" pitchFamily="34" charset="-120"/>
              </a:rPr>
              <a:t>價格傳輸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3506247" y="3465792"/>
            <a:ext cx="1254369" cy="40011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solidFill>
                  <a:prstClr val="black"/>
                </a:solidFill>
                <a:latin typeface="Arial"/>
                <a:ea typeface="微軟正黑體" panose="020B0604030504040204" pitchFamily="34" charset="-120"/>
              </a:rPr>
              <a:t>市場效率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4613632" y="4116311"/>
            <a:ext cx="1712406" cy="40011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solidFill>
                  <a:prstClr val="black"/>
                </a:solidFill>
                <a:latin typeface="Arial"/>
                <a:ea typeface="微軟正黑體" panose="020B0604030504040204" pitchFamily="34" charset="-120"/>
              </a:rPr>
              <a:t>較低傳輸價格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4535994" y="4722057"/>
            <a:ext cx="1219200" cy="40011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solidFill>
                  <a:prstClr val="black"/>
                </a:solidFill>
                <a:latin typeface="Arial"/>
                <a:ea typeface="微軟正黑體" panose="020B0604030504040204" pitchFamily="34" charset="-120"/>
              </a:rPr>
              <a:t>顧客聚合</a:t>
            </a:r>
          </a:p>
        </p:txBody>
      </p:sp>
      <p:sp>
        <p:nvSpPr>
          <p:cNvPr id="10" name="文字方塊 9"/>
          <p:cNvSpPr txBox="1"/>
          <p:nvPr/>
        </p:nvSpPr>
        <p:spPr>
          <a:xfrm>
            <a:off x="3392338" y="5294533"/>
            <a:ext cx="1221294" cy="40011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solidFill>
                  <a:prstClr val="black"/>
                </a:solidFill>
                <a:latin typeface="Arial"/>
                <a:ea typeface="微軟正黑體" panose="020B0604030504040204" pitchFamily="34" charset="-120"/>
              </a:rPr>
              <a:t>網路影響</a:t>
            </a:r>
          </a:p>
        </p:txBody>
      </p:sp>
    </p:spTree>
    <p:extLst>
      <p:ext uri="{BB962C8B-B14F-4D97-AF65-F5344CB8AC3E}">
        <p14:creationId xmlns:p14="http://schemas.microsoft.com/office/powerpoint/2010/main" val="2640160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Risks and Costs of Auctions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dirty="0" smtClean="0"/>
              <a:t>Delayed consumption costs</a:t>
            </a:r>
          </a:p>
          <a:p>
            <a:r>
              <a:rPr lang="en-US" altLang="en-US" dirty="0" smtClean="0"/>
              <a:t>Monitoring costs</a:t>
            </a:r>
          </a:p>
          <a:p>
            <a:pPr lvl="1"/>
            <a:r>
              <a:rPr lang="en-US" altLang="en-US" dirty="0" smtClean="0"/>
              <a:t>Possible solutions include fixed pricing</a:t>
            </a:r>
          </a:p>
          <a:p>
            <a:r>
              <a:rPr lang="en-US" altLang="en-US" dirty="0" smtClean="0"/>
              <a:t>Equipment costs</a:t>
            </a:r>
          </a:p>
          <a:p>
            <a:r>
              <a:rPr lang="en-US" altLang="en-US" dirty="0" smtClean="0"/>
              <a:t>Trust risks</a:t>
            </a:r>
          </a:p>
          <a:p>
            <a:pPr lvl="1"/>
            <a:r>
              <a:rPr lang="en-US" altLang="en-US" dirty="0" smtClean="0"/>
              <a:t>Possible solution—rating systems</a:t>
            </a:r>
          </a:p>
          <a:p>
            <a:r>
              <a:rPr lang="en-US" altLang="en-US" dirty="0" smtClean="0"/>
              <a:t>Fulfillment costs</a:t>
            </a:r>
          </a:p>
          <a:p>
            <a:r>
              <a:rPr lang="en-US" altLang="en-US" dirty="0" smtClean="0"/>
              <a:t>Merchants also face risks; e.g. nonpayment, false bidding, bid rigging, and so on</a:t>
            </a:r>
            <a:endParaRPr lang="en-US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5219700" y="1539205"/>
            <a:ext cx="1752600" cy="40011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solidFill>
                  <a:prstClr val="black"/>
                </a:solidFill>
                <a:latin typeface="Arial"/>
                <a:ea typeface="微軟正黑體" panose="020B0604030504040204" pitchFamily="34" charset="-120"/>
              </a:rPr>
              <a:t>延遲消耗成本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3531729" y="2147507"/>
            <a:ext cx="1295400" cy="40011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solidFill>
                  <a:prstClr val="black"/>
                </a:solidFill>
                <a:latin typeface="Arial"/>
                <a:ea typeface="微軟正黑體" panose="020B0604030504040204" pitchFamily="34" charset="-120"/>
              </a:rPr>
              <a:t>監管成本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5732863" y="2568697"/>
            <a:ext cx="3314700" cy="40011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solidFill>
                  <a:prstClr val="black"/>
                </a:solidFill>
                <a:latin typeface="Arial"/>
                <a:ea typeface="微軟正黑體" panose="020B0604030504040204" pitchFamily="34" charset="-120"/>
              </a:rPr>
              <a:t>可能解決方法包含固定價格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3531729" y="3054556"/>
            <a:ext cx="1295400" cy="40011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solidFill>
                  <a:prstClr val="black"/>
                </a:solidFill>
                <a:latin typeface="Arial"/>
                <a:ea typeface="微軟正黑體" panose="020B0604030504040204" pitchFamily="34" charset="-120"/>
              </a:rPr>
              <a:t>設備費用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2533403" y="3651542"/>
            <a:ext cx="1260764" cy="40011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solidFill>
                  <a:prstClr val="black"/>
                </a:solidFill>
                <a:latin typeface="Arial"/>
                <a:ea typeface="微軟正黑體" panose="020B0604030504040204" pitchFamily="34" charset="-120"/>
              </a:rPr>
              <a:t>信用危機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5219700" y="4057028"/>
            <a:ext cx="2895600" cy="40011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solidFill>
                  <a:prstClr val="black"/>
                </a:solidFill>
                <a:latin typeface="Arial"/>
                <a:ea typeface="微軟正黑體" panose="020B0604030504040204" pitchFamily="34" charset="-120"/>
              </a:rPr>
              <a:t>可能解決方式</a:t>
            </a:r>
            <a:r>
              <a:rPr lang="en-US" altLang="zh-TW" sz="2000" dirty="0">
                <a:solidFill>
                  <a:prstClr val="black"/>
                </a:solidFill>
                <a:latin typeface="Arial"/>
                <a:ea typeface="微軟正黑體" panose="020B0604030504040204" pitchFamily="34" charset="-120"/>
              </a:rPr>
              <a:t>-</a:t>
            </a:r>
            <a:r>
              <a:rPr lang="zh-TW" altLang="en-US" sz="2000" dirty="0">
                <a:solidFill>
                  <a:prstClr val="black"/>
                </a:solidFill>
                <a:latin typeface="Arial"/>
                <a:ea typeface="微軟正黑體" panose="020B0604030504040204" pitchFamily="34" charset="-120"/>
              </a:rPr>
              <a:t>評價系統</a:t>
            </a:r>
          </a:p>
        </p:txBody>
      </p:sp>
      <p:sp>
        <p:nvSpPr>
          <p:cNvPr id="10" name="文字方塊 9"/>
          <p:cNvSpPr txBox="1"/>
          <p:nvPr/>
        </p:nvSpPr>
        <p:spPr>
          <a:xfrm>
            <a:off x="3531729" y="4547557"/>
            <a:ext cx="1257300" cy="40011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solidFill>
                  <a:prstClr val="black"/>
                </a:solidFill>
                <a:latin typeface="Arial"/>
                <a:ea typeface="微軟正黑體" panose="020B0604030504040204" pitchFamily="34" charset="-120"/>
              </a:rPr>
              <a:t>實現成本</a:t>
            </a:r>
          </a:p>
        </p:txBody>
      </p:sp>
      <p:sp>
        <p:nvSpPr>
          <p:cNvPr id="11" name="文字方塊 10"/>
          <p:cNvSpPr txBox="1"/>
          <p:nvPr/>
        </p:nvSpPr>
        <p:spPr>
          <a:xfrm>
            <a:off x="3794167" y="5572379"/>
            <a:ext cx="4066861" cy="707886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solidFill>
                  <a:prstClr val="black"/>
                </a:solidFill>
                <a:latin typeface="Arial"/>
                <a:ea typeface="微軟正黑體" panose="020B0604030504040204" pitchFamily="34" charset="-120"/>
              </a:rPr>
              <a:t>商人也面對的危機 如：不付款、錯誤命令、操縱投標</a:t>
            </a:r>
          </a:p>
        </p:txBody>
      </p:sp>
    </p:spTree>
    <p:extLst>
      <p:ext uri="{BB962C8B-B14F-4D97-AF65-F5344CB8AC3E}">
        <p14:creationId xmlns:p14="http://schemas.microsoft.com/office/powerpoint/2010/main" val="3352168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Auctions as an E-commerce Business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No inventory</a:t>
            </a:r>
          </a:p>
          <a:p>
            <a:r>
              <a:rPr lang="en-US" sz="3200" dirty="0" smtClean="0"/>
              <a:t>No fulfillment activities</a:t>
            </a:r>
          </a:p>
          <a:p>
            <a:pPr lvl="1"/>
            <a:r>
              <a:rPr lang="en-US" sz="2400" dirty="0" smtClean="0"/>
              <a:t>No warehouses, shipping, or logistical facilities</a:t>
            </a:r>
          </a:p>
          <a:p>
            <a:r>
              <a:rPr lang="en-US" sz="3200" dirty="0" smtClean="0"/>
              <a:t>eBay makes money from every stage in auction cycle</a:t>
            </a:r>
          </a:p>
          <a:p>
            <a:pPr lvl="1"/>
            <a:r>
              <a:rPr lang="en-US" sz="2400" dirty="0" smtClean="0"/>
              <a:t>Transaction fees, listing fees, financial services fees, advertising or placement fees</a:t>
            </a:r>
          </a:p>
          <a:p>
            <a:r>
              <a:rPr lang="en-US" sz="3200" dirty="0" smtClean="0"/>
              <a:t>Difficulty in establishing audience</a:t>
            </a:r>
          </a:p>
          <a:p>
            <a:pPr lvl="1"/>
            <a:r>
              <a:rPr lang="en-US" sz="2400" dirty="0" smtClean="0"/>
              <a:t>eBay dominates online auction market</a:t>
            </a:r>
            <a:endParaRPr lang="en-US" sz="24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3216269" y="1637219"/>
            <a:ext cx="990600" cy="40011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solidFill>
                  <a:prstClr val="black"/>
                </a:solidFill>
                <a:latin typeface="Arial"/>
                <a:ea typeface="微軟正黑體" panose="020B0604030504040204" pitchFamily="34" charset="-120"/>
              </a:rPr>
              <a:t>無存貨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4991935" y="2338286"/>
            <a:ext cx="1524000" cy="40011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solidFill>
                  <a:prstClr val="black"/>
                </a:solidFill>
                <a:latin typeface="Arial"/>
                <a:ea typeface="微軟正黑體" panose="020B0604030504040204" pitchFamily="34" charset="-120"/>
              </a:rPr>
              <a:t>未完成活動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7681907" y="2659195"/>
            <a:ext cx="3306857" cy="40011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solidFill>
                  <a:prstClr val="black"/>
                </a:solidFill>
                <a:latin typeface="Arial"/>
                <a:ea typeface="微軟正黑體" panose="020B0604030504040204" pitchFamily="34" charset="-120"/>
              </a:rPr>
              <a:t>無倉庫、配送或邏輯能力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7681907" y="3091996"/>
            <a:ext cx="4389456" cy="40011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prstClr val="black"/>
                </a:solidFill>
                <a:latin typeface="Arial"/>
                <a:ea typeface="微軟正黑體" panose="020B0604030504040204" pitchFamily="34" charset="-120"/>
              </a:rPr>
              <a:t>eBay</a:t>
            </a:r>
            <a:r>
              <a:rPr lang="zh-TW" altLang="en-US" sz="2000" dirty="0">
                <a:solidFill>
                  <a:prstClr val="black"/>
                </a:solidFill>
                <a:latin typeface="Arial"/>
                <a:ea typeface="微軟正黑體" panose="020B0604030504040204" pitchFamily="34" charset="-120"/>
              </a:rPr>
              <a:t>在拍賣循環的每一階段賺取金錢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3594003" y="4409025"/>
            <a:ext cx="6170944" cy="40011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solidFill>
                  <a:prstClr val="black"/>
                </a:solidFill>
                <a:latin typeface="Arial"/>
                <a:ea typeface="微軟正黑體" panose="020B0604030504040204" pitchFamily="34" charset="-120"/>
              </a:rPr>
              <a:t>交易費用、排列費用、財金服務費、廣告或置換費用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6902491" y="5021626"/>
            <a:ext cx="2034791" cy="40011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solidFill>
                  <a:prstClr val="black"/>
                </a:solidFill>
                <a:latin typeface="Arial"/>
                <a:ea typeface="微軟正黑體" panose="020B0604030504040204" pitchFamily="34" charset="-120"/>
              </a:rPr>
              <a:t>建立客戶困難度</a:t>
            </a:r>
          </a:p>
        </p:txBody>
      </p:sp>
      <p:sp>
        <p:nvSpPr>
          <p:cNvPr id="10" name="文字方塊 9"/>
          <p:cNvSpPr txBox="1"/>
          <p:nvPr/>
        </p:nvSpPr>
        <p:spPr>
          <a:xfrm>
            <a:off x="4862507" y="5921083"/>
            <a:ext cx="2819400" cy="40011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prstClr val="black"/>
                </a:solidFill>
                <a:latin typeface="Arial"/>
                <a:ea typeface="微軟正黑體" panose="020B0604030504040204" pitchFamily="34" charset="-120"/>
              </a:rPr>
              <a:t>eBay</a:t>
            </a:r>
            <a:r>
              <a:rPr lang="zh-TW" altLang="en-US" sz="2000" dirty="0">
                <a:solidFill>
                  <a:prstClr val="black"/>
                </a:solidFill>
                <a:latin typeface="Arial"/>
                <a:ea typeface="微軟正黑體" panose="020B0604030504040204" pitchFamily="34" charset="-120"/>
              </a:rPr>
              <a:t>支配網路拍賣市場</a:t>
            </a:r>
          </a:p>
        </p:txBody>
      </p:sp>
    </p:spTree>
    <p:extLst>
      <p:ext uri="{BB962C8B-B14F-4D97-AF65-F5344CB8AC3E}">
        <p14:creationId xmlns:p14="http://schemas.microsoft.com/office/powerpoint/2010/main" val="2671158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E-commerce 2017  </a:t>
            </a:r>
            <a:br>
              <a:rPr lang="en-US" dirty="0" smtClean="0"/>
            </a:br>
            <a:r>
              <a:rPr lang="en-US" dirty="0" smtClean="0"/>
              <a:t>business. technology. society.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981200" y="1300845"/>
            <a:ext cx="8229600" cy="478970"/>
          </a:xfrm>
        </p:spPr>
        <p:txBody>
          <a:bodyPr/>
          <a:lstStyle/>
          <a:p>
            <a:r>
              <a:rPr lang="en-US" sz="3200" dirty="0" smtClean="0">
                <a:solidFill>
                  <a:schemeClr val="bg1"/>
                </a:solidFill>
              </a:rPr>
              <a:t>13</a:t>
            </a:r>
            <a:r>
              <a:rPr lang="en-US" sz="3200" baseline="30000" dirty="0" smtClean="0">
                <a:solidFill>
                  <a:schemeClr val="bg1"/>
                </a:solidFill>
              </a:rPr>
              <a:t>th</a:t>
            </a:r>
            <a:r>
              <a:rPr lang="en-US" sz="3200" dirty="0" smtClean="0">
                <a:solidFill>
                  <a:schemeClr val="bg1"/>
                </a:solidFill>
              </a:rPr>
              <a:t> edition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Chapter 11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5361708" y="2079172"/>
            <a:ext cx="6220692" cy="2925763"/>
          </a:xfrm>
        </p:spPr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Social Networks, Auctions, and Portals</a:t>
            </a:r>
          </a:p>
        </p:txBody>
      </p:sp>
      <p:pic>
        <p:nvPicPr>
          <p:cNvPr id="6" name="Picture 5" descr="Book cover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1" y="2057477"/>
            <a:ext cx="2940655" cy="376388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文字方塊 7"/>
          <p:cNvSpPr txBox="1"/>
          <p:nvPr/>
        </p:nvSpPr>
        <p:spPr>
          <a:xfrm>
            <a:off x="6418148" y="2738736"/>
            <a:ext cx="3655168" cy="46166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zh-TW" altLang="en-US" sz="2400" dirty="0"/>
              <a:t>社交網路</a:t>
            </a:r>
            <a:r>
              <a:rPr lang="en-US" altLang="zh-TW" sz="2400" dirty="0"/>
              <a:t>,</a:t>
            </a:r>
            <a:r>
              <a:rPr lang="zh-TW" altLang="en-US" sz="2400" dirty="0"/>
              <a:t>拍賣和門戶網站</a:t>
            </a:r>
          </a:p>
        </p:txBody>
      </p:sp>
    </p:spTree>
    <p:extLst>
      <p:ext uri="{BB962C8B-B14F-4D97-AF65-F5344CB8AC3E}">
        <p14:creationId xmlns:p14="http://schemas.microsoft.com/office/powerpoint/2010/main" val="1213782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Auctions (1 of 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English auction:</a:t>
            </a:r>
          </a:p>
          <a:p>
            <a:pPr lvl="1"/>
            <a:r>
              <a:rPr lang="en-US" dirty="0" smtClean="0"/>
              <a:t>Single item up for sale to single seller</a:t>
            </a:r>
          </a:p>
          <a:p>
            <a:pPr lvl="1"/>
            <a:r>
              <a:rPr lang="en-US" dirty="0" smtClean="0"/>
              <a:t>Highest bidder wins</a:t>
            </a:r>
          </a:p>
          <a:p>
            <a:r>
              <a:rPr lang="en-US" dirty="0" smtClean="0"/>
              <a:t>Dutch Internet auction:</a:t>
            </a:r>
          </a:p>
          <a:p>
            <a:pPr lvl="1"/>
            <a:r>
              <a:rPr lang="en-US" dirty="0" smtClean="0"/>
              <a:t>Public ascending price, multiple units</a:t>
            </a:r>
          </a:p>
          <a:p>
            <a:pPr lvl="1"/>
            <a:r>
              <a:rPr lang="en-US" dirty="0" smtClean="0"/>
              <a:t>Final price is lowest successful bid, which sets price for all higher bidders</a:t>
            </a:r>
          </a:p>
          <a:p>
            <a:r>
              <a:rPr lang="en-US" dirty="0" smtClean="0"/>
              <a:t>Penny (bidding fee) auction</a:t>
            </a:r>
          </a:p>
          <a:p>
            <a:pPr lvl="1"/>
            <a:r>
              <a:rPr lang="en-US" dirty="0" smtClean="0"/>
              <a:t>Must purchase bids ahead of time</a:t>
            </a:r>
          </a:p>
          <a:p>
            <a:pPr lvl="1"/>
            <a:r>
              <a:rPr lang="en-US" dirty="0" smtClean="0"/>
              <a:t>Items owned by the site</a:t>
            </a:r>
          </a:p>
          <a:p>
            <a:pPr lvl="1"/>
            <a:r>
              <a:rPr lang="en-US" dirty="0" smtClean="0"/>
              <a:t>Timed auction; last and highest bidder wins</a:t>
            </a:r>
            <a:endParaRPr 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3429000" y="1600201"/>
            <a:ext cx="1219200" cy="40011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solidFill>
                  <a:prstClr val="black"/>
                </a:solidFill>
                <a:latin typeface="Arial"/>
                <a:ea typeface="微軟正黑體" panose="020B0604030504040204" pitchFamily="34" charset="-120"/>
              </a:rPr>
              <a:t>英語拍賣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5638800" y="2058060"/>
            <a:ext cx="3352800" cy="40011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solidFill>
                  <a:prstClr val="black"/>
                </a:solidFill>
                <a:latin typeface="Arial"/>
                <a:ea typeface="微軟正黑體" panose="020B0604030504040204" pitchFamily="34" charset="-120"/>
              </a:rPr>
              <a:t>單一物品上架給單一銷售者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3657600" y="2472251"/>
            <a:ext cx="1981200" cy="40011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solidFill>
                  <a:prstClr val="black"/>
                </a:solidFill>
                <a:latin typeface="Arial"/>
                <a:ea typeface="微軟正黑體" panose="020B0604030504040204" pitchFamily="34" charset="-120"/>
              </a:rPr>
              <a:t>出價最高者得標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4504509" y="2967004"/>
            <a:ext cx="1981200" cy="40011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solidFill>
                  <a:prstClr val="black"/>
                </a:solidFill>
                <a:latin typeface="Arial"/>
                <a:ea typeface="微軟正黑體" panose="020B0604030504040204" pitchFamily="34" charset="-120"/>
              </a:rPr>
              <a:t>荷蘭式網路拍賣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5650942" y="3408032"/>
            <a:ext cx="3785716" cy="40011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solidFill>
                  <a:prstClr val="black"/>
                </a:solidFill>
                <a:latin typeface="Arial"/>
                <a:ea typeface="微軟正黑體" panose="020B0604030504040204" pitchFamily="34" charset="-120"/>
              </a:rPr>
              <a:t>公眾降低價格制、多單位組合制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8430491" y="4155017"/>
            <a:ext cx="2923309" cy="707886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solidFill>
                  <a:prstClr val="black"/>
                </a:solidFill>
                <a:latin typeface="Arial"/>
                <a:ea typeface="微軟正黑體" panose="020B0604030504040204" pitchFamily="34" charset="-120"/>
              </a:rPr>
              <a:t>最後價格為最低成交價</a:t>
            </a:r>
            <a:r>
              <a:rPr lang="zh-TW" altLang="en-US" sz="2000" dirty="0" smtClean="0">
                <a:solidFill>
                  <a:prstClr val="black"/>
                </a:solidFill>
                <a:latin typeface="Arial"/>
                <a:ea typeface="微軟正黑體" panose="020B0604030504040204" pitchFamily="34" charset="-120"/>
              </a:rPr>
              <a:t>，</a:t>
            </a:r>
            <a:endParaRPr lang="en-US" altLang="zh-TW" sz="2000" dirty="0" smtClean="0">
              <a:solidFill>
                <a:prstClr val="black"/>
              </a:solidFill>
              <a:latin typeface="Arial"/>
              <a:ea typeface="微軟正黑體" panose="020B0604030504040204" pitchFamily="34" charset="-120"/>
            </a:endParaRPr>
          </a:p>
          <a:p>
            <a:r>
              <a:rPr lang="zh-TW" altLang="en-US" sz="2000" dirty="0" smtClean="0">
                <a:solidFill>
                  <a:prstClr val="black"/>
                </a:solidFill>
                <a:latin typeface="Arial"/>
                <a:ea typeface="微軟正黑體" panose="020B0604030504040204" pitchFamily="34" charset="-120"/>
              </a:rPr>
              <a:t>成交</a:t>
            </a:r>
            <a:r>
              <a:rPr lang="zh-TW" altLang="en-US" sz="2000" dirty="0">
                <a:solidFill>
                  <a:prstClr val="black"/>
                </a:solidFill>
                <a:latin typeface="Arial"/>
                <a:ea typeface="微軟正黑體" panose="020B0604030504040204" pitchFamily="34" charset="-120"/>
              </a:rPr>
              <a:t>價由高出價者所定</a:t>
            </a:r>
          </a:p>
        </p:txBody>
      </p:sp>
      <p:sp>
        <p:nvSpPr>
          <p:cNvPr id="10" name="文字方塊 9"/>
          <p:cNvSpPr txBox="1"/>
          <p:nvPr/>
        </p:nvSpPr>
        <p:spPr>
          <a:xfrm>
            <a:off x="5190309" y="4391538"/>
            <a:ext cx="1524000" cy="40011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solidFill>
                  <a:prstClr val="black"/>
                </a:solidFill>
                <a:latin typeface="Arial"/>
                <a:ea typeface="微軟正黑體" panose="020B0604030504040204" pitchFamily="34" charset="-120"/>
              </a:rPr>
              <a:t>娛樂式拍賣</a:t>
            </a:r>
          </a:p>
        </p:txBody>
      </p:sp>
      <p:sp>
        <p:nvSpPr>
          <p:cNvPr id="11" name="文字方塊 10"/>
          <p:cNvSpPr txBox="1"/>
          <p:nvPr/>
        </p:nvSpPr>
        <p:spPr>
          <a:xfrm>
            <a:off x="5190309" y="4806605"/>
            <a:ext cx="2286000" cy="40011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solidFill>
                  <a:prstClr val="black"/>
                </a:solidFill>
                <a:latin typeface="Arial"/>
                <a:ea typeface="微軟正黑體" panose="020B0604030504040204" pitchFamily="34" charset="-120"/>
              </a:rPr>
              <a:t>必須提前購買出價</a:t>
            </a:r>
          </a:p>
        </p:txBody>
      </p:sp>
      <p:sp>
        <p:nvSpPr>
          <p:cNvPr id="12" name="文字方塊 11"/>
          <p:cNvSpPr txBox="1"/>
          <p:nvPr/>
        </p:nvSpPr>
        <p:spPr>
          <a:xfrm>
            <a:off x="4047309" y="5236629"/>
            <a:ext cx="2286000" cy="40011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solidFill>
                  <a:prstClr val="black"/>
                </a:solidFill>
                <a:latin typeface="Arial"/>
                <a:ea typeface="微軟正黑體" panose="020B0604030504040204" pitchFamily="34" charset="-120"/>
              </a:rPr>
              <a:t>物品為該網站擁有</a:t>
            </a:r>
          </a:p>
        </p:txBody>
      </p:sp>
      <p:sp>
        <p:nvSpPr>
          <p:cNvPr id="13" name="文字方塊 12"/>
          <p:cNvSpPr txBox="1"/>
          <p:nvPr/>
        </p:nvSpPr>
        <p:spPr>
          <a:xfrm>
            <a:off x="6226629" y="5547286"/>
            <a:ext cx="3011993" cy="707886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solidFill>
                  <a:prstClr val="black"/>
                </a:solidFill>
                <a:latin typeface="Arial"/>
                <a:ea typeface="微軟正黑體" panose="020B0604030504040204" pitchFamily="34" charset="-120"/>
              </a:rPr>
              <a:t>計時拍賣且最後並最高投標者獲勝</a:t>
            </a:r>
          </a:p>
        </p:txBody>
      </p:sp>
    </p:spTree>
    <p:extLst>
      <p:ext uri="{BB962C8B-B14F-4D97-AF65-F5344CB8AC3E}">
        <p14:creationId xmlns:p14="http://schemas.microsoft.com/office/powerpoint/2010/main" val="151918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Auctions (2 of 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Name Your Own Price Auction</a:t>
            </a:r>
          </a:p>
          <a:p>
            <a:pPr lvl="1"/>
            <a:r>
              <a:rPr lang="en-US" sz="3200" dirty="0" smtClean="0"/>
              <a:t>Users specify what they are willing to pay for goods or services and multiple providers bid for their business</a:t>
            </a:r>
          </a:p>
          <a:p>
            <a:pPr lvl="1"/>
            <a:endParaRPr lang="en-US" sz="3200" dirty="0" smtClean="0"/>
          </a:p>
          <a:p>
            <a:pPr lvl="1"/>
            <a:r>
              <a:rPr lang="en-US" sz="3200" dirty="0" smtClean="0"/>
              <a:t>Prices do not descend and are fixed</a:t>
            </a:r>
          </a:p>
          <a:p>
            <a:pPr lvl="1"/>
            <a:r>
              <a:rPr lang="en-US" sz="3200" dirty="0" smtClean="0"/>
              <a:t>Consumer offer is commitment to buy at that price</a:t>
            </a:r>
          </a:p>
          <a:p>
            <a:pPr lvl="1"/>
            <a:r>
              <a:rPr lang="en-US" sz="3200" dirty="0" smtClean="0"/>
              <a:t>Enables sellers to unload unsold excess capacity</a:t>
            </a:r>
          </a:p>
          <a:p>
            <a:pPr lvl="1"/>
            <a:r>
              <a:rPr lang="en-US" sz="3200" dirty="0" smtClean="0"/>
              <a:t>Example: Priceline</a:t>
            </a:r>
            <a:endParaRPr lang="en-US" sz="32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5306686" y="891451"/>
            <a:ext cx="2085703" cy="46166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zh-TW" altLang="en-US" sz="2400" dirty="0" smtClean="0"/>
              <a:t>拍賣會的類型</a:t>
            </a:r>
            <a:endParaRPr lang="zh-TW" altLang="en-US" sz="24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7705898" y="1744818"/>
            <a:ext cx="2991395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為你自己定價的拍賣會命名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1189708" y="3410383"/>
            <a:ext cx="8521339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使用者指定那些他們樂意付錢買的商品或服務，多個供應商將會為了其業務而競標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7932818" y="3901905"/>
            <a:ext cx="3041472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價格不會下降而且是固定的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10391453" y="4294494"/>
            <a:ext cx="1561061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顧客承諾將用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此價格購買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8319189" y="5455539"/>
            <a:ext cx="2783716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賣家可以拋售過剩的貨量</a:t>
            </a:r>
            <a:endParaRPr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4779318" y="5640205"/>
            <a:ext cx="1709059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舉例</a:t>
            </a:r>
            <a:r>
              <a:rPr lang="zh-TW" altLang="en-US" dirty="0" smtClean="0"/>
              <a:t>：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16316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Table 11.6: Factors to Consider When  Choosing Auctions</a:t>
            </a:r>
            <a:r>
              <a:rPr lang="zh-TW" altLang="en-US" dirty="0" smtClean="0"/>
              <a:t>  </a:t>
            </a:r>
            <a:r>
              <a:rPr lang="zh-TW" altLang="en-US" sz="3200" dirty="0" smtClean="0"/>
              <a:t>選擇拍賣會時應思考的因素</a:t>
            </a:r>
            <a:endParaRPr lang="en-US" sz="4800" dirty="0"/>
          </a:p>
        </p:txBody>
      </p:sp>
      <p:graphicFrame>
        <p:nvGraphicFramePr>
          <p:cNvPr id="4" name="Content Placeholder 3" descr="Table 11.6 lists the factors to consider when choosing auctions.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2899641"/>
              </p:ext>
            </p:extLst>
          </p:nvPr>
        </p:nvGraphicFramePr>
        <p:xfrm>
          <a:off x="1946366" y="2112818"/>
          <a:ext cx="8229600" cy="40792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32766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953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Considerations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Type of product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Rare, unique,</a:t>
                      </a:r>
                      <a:r>
                        <a:rPr lang="en-US" baseline="0" dirty="0" smtClean="0"/>
                        <a:t> commodity, perishable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Stage of product lif</a:t>
                      </a:r>
                      <a:r>
                        <a:rPr lang="en-US" baseline="0" dirty="0" smtClean="0"/>
                        <a:t>e cycle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Early, mature, late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Channel-management</a:t>
                      </a:r>
                      <a:r>
                        <a:rPr lang="en-US" baseline="0" dirty="0" smtClean="0"/>
                        <a:t> issues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Conflict with retail</a:t>
                      </a:r>
                      <a:r>
                        <a:rPr lang="en-US" baseline="0" dirty="0" smtClean="0"/>
                        <a:t> distributors; differentiation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Type of auction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Seller vs. buyer bias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Initial</a:t>
                      </a:r>
                      <a:r>
                        <a:rPr lang="en-US" baseline="0" dirty="0" smtClean="0"/>
                        <a:t> pricing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Low vs. high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Bid increment amounts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Low vs. high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Auction length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Short vs.</a:t>
                      </a:r>
                      <a:r>
                        <a:rPr lang="en-US" baseline="0" dirty="0" smtClean="0"/>
                        <a:t> long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Number</a:t>
                      </a:r>
                      <a:r>
                        <a:rPr lang="en-US" baseline="0" dirty="0" smtClean="0"/>
                        <a:t> of items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Single vs. multiple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Price-allocation rule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Uniform</a:t>
                      </a:r>
                      <a:r>
                        <a:rPr lang="en-US" baseline="0" dirty="0" smtClean="0"/>
                        <a:t> vs. discriminatory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Information sharing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Closed vs. open bidding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  <p:sp>
        <p:nvSpPr>
          <p:cNvPr id="3" name="文字方塊 2"/>
          <p:cNvSpPr txBox="1"/>
          <p:nvPr/>
        </p:nvSpPr>
        <p:spPr>
          <a:xfrm>
            <a:off x="339634" y="1990307"/>
            <a:ext cx="1606732" cy="432426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zh-TW" altLang="en-US" dirty="0" smtClean="0"/>
              <a:t>注意事項</a:t>
            </a:r>
            <a:endParaRPr lang="en-US" altLang="zh-TW" dirty="0" smtClean="0"/>
          </a:p>
          <a:p>
            <a:pPr>
              <a:lnSpc>
                <a:spcPts val="3000"/>
              </a:lnSpc>
            </a:pPr>
            <a:r>
              <a:rPr lang="zh-TW" altLang="en-US" dirty="0" smtClean="0"/>
              <a:t>產品類型</a:t>
            </a:r>
            <a:endParaRPr lang="en-US" altLang="zh-TW" dirty="0" smtClean="0"/>
          </a:p>
          <a:p>
            <a:pPr>
              <a:lnSpc>
                <a:spcPts val="3000"/>
              </a:lnSpc>
            </a:pPr>
            <a:r>
              <a:rPr lang="zh-TW" altLang="en-US" dirty="0" smtClean="0"/>
              <a:t>產品生命週期</a:t>
            </a:r>
            <a:endParaRPr lang="en-US" altLang="zh-TW" dirty="0" smtClean="0"/>
          </a:p>
          <a:p>
            <a:pPr>
              <a:lnSpc>
                <a:spcPts val="3000"/>
              </a:lnSpc>
            </a:pPr>
            <a:r>
              <a:rPr lang="zh-TW" altLang="en-US" dirty="0" smtClean="0"/>
              <a:t>途徑管理議題</a:t>
            </a:r>
            <a:endParaRPr lang="en-US" altLang="zh-TW" dirty="0" smtClean="0"/>
          </a:p>
          <a:p>
            <a:pPr>
              <a:lnSpc>
                <a:spcPts val="3000"/>
              </a:lnSpc>
            </a:pPr>
            <a:r>
              <a:rPr lang="zh-TW" altLang="en-US" dirty="0" smtClean="0"/>
              <a:t>拍賣會類型</a:t>
            </a:r>
            <a:endParaRPr lang="en-US" altLang="zh-TW" dirty="0" smtClean="0"/>
          </a:p>
          <a:p>
            <a:pPr>
              <a:lnSpc>
                <a:spcPts val="3000"/>
              </a:lnSpc>
            </a:pPr>
            <a:r>
              <a:rPr lang="zh-TW" altLang="en-US" dirty="0"/>
              <a:t>初</a:t>
            </a:r>
            <a:r>
              <a:rPr lang="zh-TW" altLang="en-US" dirty="0" smtClean="0"/>
              <a:t>始定</a:t>
            </a:r>
            <a:r>
              <a:rPr lang="zh-TW" altLang="en-US" dirty="0"/>
              <a:t>價</a:t>
            </a:r>
            <a:endParaRPr lang="en-US" altLang="zh-TW" dirty="0" smtClean="0"/>
          </a:p>
          <a:p>
            <a:pPr>
              <a:lnSpc>
                <a:spcPts val="3000"/>
              </a:lnSpc>
            </a:pPr>
            <a:r>
              <a:rPr lang="zh-TW" altLang="en-US" dirty="0" smtClean="0"/>
              <a:t>出價增量金額</a:t>
            </a:r>
            <a:endParaRPr lang="en-US" altLang="zh-TW" dirty="0" smtClean="0"/>
          </a:p>
          <a:p>
            <a:pPr>
              <a:lnSpc>
                <a:spcPts val="3000"/>
              </a:lnSpc>
            </a:pPr>
            <a:r>
              <a:rPr lang="zh-TW" altLang="en-US" dirty="0" smtClean="0"/>
              <a:t>拍賣會長度</a:t>
            </a:r>
            <a:endParaRPr lang="en-US" altLang="zh-TW" dirty="0" smtClean="0"/>
          </a:p>
          <a:p>
            <a:pPr>
              <a:lnSpc>
                <a:spcPts val="3000"/>
              </a:lnSpc>
            </a:pPr>
            <a:r>
              <a:rPr lang="zh-TW" altLang="en-US" dirty="0" smtClean="0"/>
              <a:t>項目</a:t>
            </a:r>
            <a:r>
              <a:rPr lang="zh-TW" altLang="en-US" dirty="0"/>
              <a:t>的</a:t>
            </a:r>
            <a:r>
              <a:rPr lang="zh-TW" altLang="en-US" dirty="0" smtClean="0"/>
              <a:t>個數</a:t>
            </a:r>
            <a:endParaRPr lang="en-US" altLang="zh-TW" dirty="0" smtClean="0"/>
          </a:p>
          <a:p>
            <a:pPr>
              <a:lnSpc>
                <a:spcPts val="3000"/>
              </a:lnSpc>
            </a:pPr>
            <a:r>
              <a:rPr lang="zh-TW" altLang="en-US" dirty="0" smtClean="0"/>
              <a:t>產品分配原則</a:t>
            </a:r>
            <a:endParaRPr lang="en-US" altLang="zh-TW" dirty="0" smtClean="0"/>
          </a:p>
          <a:p>
            <a:pPr>
              <a:lnSpc>
                <a:spcPts val="3000"/>
              </a:lnSpc>
            </a:pPr>
            <a:r>
              <a:rPr lang="zh-TW" altLang="en-US" dirty="0" smtClean="0"/>
              <a:t>資訊共享</a:t>
            </a:r>
            <a:endParaRPr lang="en-US" altLang="zh-TW" dirty="0" smtClean="0"/>
          </a:p>
        </p:txBody>
      </p:sp>
      <p:sp>
        <p:nvSpPr>
          <p:cNvPr id="5" name="文字方塊 4"/>
          <p:cNvSpPr txBox="1"/>
          <p:nvPr/>
        </p:nvSpPr>
        <p:spPr>
          <a:xfrm>
            <a:off x="9641972" y="1990307"/>
            <a:ext cx="2342210" cy="432426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zh-TW" altLang="en-US" dirty="0" smtClean="0"/>
              <a:t>敘述</a:t>
            </a:r>
            <a:endParaRPr lang="en-US" altLang="zh-TW" dirty="0" smtClean="0"/>
          </a:p>
          <a:p>
            <a:pPr>
              <a:lnSpc>
                <a:spcPts val="3000"/>
              </a:lnSpc>
            </a:pPr>
            <a:r>
              <a:rPr lang="zh-TW" altLang="en-US" sz="1400" dirty="0" smtClean="0"/>
              <a:t>罕見，獨特，商品，易壞</a:t>
            </a:r>
            <a:r>
              <a:rPr lang="zh-TW" altLang="en-US" dirty="0" smtClean="0"/>
              <a:t>早，到期，延遲</a:t>
            </a:r>
            <a:endParaRPr lang="en-US" altLang="zh-TW" dirty="0" smtClean="0"/>
          </a:p>
          <a:p>
            <a:pPr>
              <a:lnSpc>
                <a:spcPts val="3000"/>
              </a:lnSpc>
            </a:pPr>
            <a:r>
              <a:rPr lang="zh-TW" altLang="en-US" sz="1600" dirty="0" smtClean="0"/>
              <a:t>與零售商衝突</a:t>
            </a:r>
            <a:r>
              <a:rPr lang="en-US" altLang="zh-TW" sz="1600" dirty="0" smtClean="0"/>
              <a:t>;</a:t>
            </a:r>
            <a:r>
              <a:rPr lang="zh-TW" altLang="en-US" sz="1600" dirty="0" smtClean="0"/>
              <a:t>產生差異</a:t>
            </a:r>
            <a:endParaRPr lang="en-US" altLang="zh-TW" sz="1600" dirty="0" smtClean="0"/>
          </a:p>
          <a:p>
            <a:pPr>
              <a:lnSpc>
                <a:spcPts val="3000"/>
              </a:lnSpc>
            </a:pPr>
            <a:r>
              <a:rPr lang="zh-TW" altLang="en-US" dirty="0" smtClean="0"/>
              <a:t>賣方與買方產生偏見高</a:t>
            </a:r>
            <a:r>
              <a:rPr lang="en-US" altLang="zh-TW" dirty="0" smtClean="0"/>
              <a:t>&amp;</a:t>
            </a:r>
            <a:r>
              <a:rPr lang="zh-TW" altLang="en-US" dirty="0" smtClean="0"/>
              <a:t>低</a:t>
            </a:r>
            <a:endParaRPr lang="en-US" altLang="zh-TW" dirty="0" smtClean="0"/>
          </a:p>
          <a:p>
            <a:pPr>
              <a:lnSpc>
                <a:spcPts val="3000"/>
              </a:lnSpc>
            </a:pPr>
            <a:r>
              <a:rPr lang="zh-TW" altLang="en-US" dirty="0" smtClean="0"/>
              <a:t>高</a:t>
            </a:r>
            <a:r>
              <a:rPr lang="en-US" altLang="zh-TW" dirty="0" smtClean="0"/>
              <a:t>&amp;</a:t>
            </a:r>
            <a:r>
              <a:rPr lang="zh-TW" altLang="en-US" dirty="0" smtClean="0"/>
              <a:t>低</a:t>
            </a:r>
            <a:endParaRPr lang="en-US" altLang="zh-TW" dirty="0" smtClean="0"/>
          </a:p>
          <a:p>
            <a:pPr>
              <a:lnSpc>
                <a:spcPts val="3000"/>
              </a:lnSpc>
            </a:pPr>
            <a:r>
              <a:rPr lang="zh-TW" altLang="en-US" dirty="0"/>
              <a:t>短</a:t>
            </a:r>
            <a:r>
              <a:rPr lang="en-US" altLang="zh-TW" dirty="0" smtClean="0"/>
              <a:t>&amp;</a:t>
            </a:r>
            <a:r>
              <a:rPr lang="zh-TW" altLang="en-US" dirty="0" smtClean="0"/>
              <a:t>長</a:t>
            </a:r>
            <a:endParaRPr lang="en-US" altLang="zh-TW" dirty="0" smtClean="0"/>
          </a:p>
          <a:p>
            <a:pPr>
              <a:lnSpc>
                <a:spcPts val="3000"/>
              </a:lnSpc>
            </a:pPr>
            <a:r>
              <a:rPr lang="zh-TW" altLang="en-US" dirty="0" smtClean="0"/>
              <a:t>單個</a:t>
            </a:r>
            <a:r>
              <a:rPr lang="en-US" altLang="zh-TW" dirty="0" smtClean="0"/>
              <a:t>&amp;</a:t>
            </a:r>
            <a:r>
              <a:rPr lang="zh-TW" altLang="en-US" dirty="0" smtClean="0"/>
              <a:t>多個</a:t>
            </a:r>
            <a:endParaRPr lang="en-US" altLang="zh-TW" dirty="0" smtClean="0"/>
          </a:p>
          <a:p>
            <a:pPr>
              <a:lnSpc>
                <a:spcPts val="3000"/>
              </a:lnSpc>
            </a:pPr>
            <a:r>
              <a:rPr lang="zh-TW" altLang="en-US" dirty="0" smtClean="0"/>
              <a:t>統一 </a:t>
            </a:r>
            <a:r>
              <a:rPr lang="en-US" altLang="zh-TW" dirty="0" smtClean="0"/>
              <a:t>vs. </a:t>
            </a:r>
            <a:r>
              <a:rPr lang="zh-TW" altLang="en-US" dirty="0" smtClean="0"/>
              <a:t>差別</a:t>
            </a:r>
            <a:endParaRPr lang="en-US" altLang="zh-TW" dirty="0" smtClean="0"/>
          </a:p>
          <a:p>
            <a:pPr>
              <a:lnSpc>
                <a:spcPts val="3000"/>
              </a:lnSpc>
            </a:pPr>
            <a:r>
              <a:rPr lang="zh-TW" altLang="en-US" dirty="0" smtClean="0"/>
              <a:t>結束 </a:t>
            </a:r>
            <a:r>
              <a:rPr lang="en-US" altLang="zh-TW" dirty="0" smtClean="0"/>
              <a:t>vs.</a:t>
            </a:r>
            <a:r>
              <a:rPr lang="zh-TW" altLang="en-US" dirty="0" smtClean="0"/>
              <a:t> 公開競標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02308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Auction Prices: Are They the Lowest?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Auction prices not necessarily the lowest</a:t>
            </a:r>
          </a:p>
          <a:p>
            <a:r>
              <a:rPr lang="en-US" altLang="en-US" dirty="0" smtClean="0"/>
              <a:t>Auctions are social events</a:t>
            </a:r>
          </a:p>
          <a:p>
            <a:r>
              <a:rPr lang="en-US" altLang="en-US" dirty="0" smtClean="0"/>
              <a:t>Herd behavior</a:t>
            </a:r>
          </a:p>
          <a:p>
            <a:r>
              <a:rPr lang="en-US" altLang="en-US" dirty="0" smtClean="0"/>
              <a:t>Unintended results:</a:t>
            </a:r>
          </a:p>
          <a:p>
            <a:pPr lvl="1"/>
            <a:r>
              <a:rPr lang="en-US" altLang="en-US" dirty="0" smtClean="0"/>
              <a:t>Winner’</a:t>
            </a:r>
            <a:r>
              <a:rPr lang="en-US" altLang="ja-JP" dirty="0" smtClean="0"/>
              <a:t>s regret</a:t>
            </a:r>
          </a:p>
          <a:p>
            <a:pPr lvl="1"/>
            <a:r>
              <a:rPr lang="en-US" altLang="en-US" dirty="0" smtClean="0"/>
              <a:t>Seller’</a:t>
            </a:r>
            <a:r>
              <a:rPr lang="en-US" altLang="ja-JP" dirty="0" smtClean="0"/>
              <a:t>s lament</a:t>
            </a:r>
          </a:p>
          <a:p>
            <a:pPr lvl="1"/>
            <a:r>
              <a:rPr lang="en-US" altLang="en-US" dirty="0" smtClean="0"/>
              <a:t>Loser’</a:t>
            </a:r>
            <a:r>
              <a:rPr lang="en-US" altLang="ja-JP" dirty="0" smtClean="0"/>
              <a:t>s lament</a:t>
            </a:r>
          </a:p>
          <a:p>
            <a:r>
              <a:rPr lang="en-US" altLang="en-US" dirty="0" smtClean="0"/>
              <a:t>Consumer trust an important motivating factor in auctions</a:t>
            </a:r>
            <a:endParaRPr lang="en-US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7360050" y="1712596"/>
            <a:ext cx="2723823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拍賣價格不一定是最低的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7686622" y="856262"/>
            <a:ext cx="4051989" cy="40011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zh-TW" altLang="en-US" sz="2000" dirty="0" smtClean="0"/>
              <a:t>競標價格：這些是最低的價格嗎？</a:t>
            </a:r>
            <a:endParaRPr lang="zh-TW" altLang="en-US" sz="20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5080337" y="2250643"/>
            <a:ext cx="2031325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拍賣會是社交活動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3202498" y="2941977"/>
            <a:ext cx="110799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群聚活動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3294831" y="3903009"/>
            <a:ext cx="2031325" cy="1200329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意想不到的結果：</a:t>
            </a:r>
          </a:p>
          <a:p>
            <a:r>
              <a:rPr lang="zh-TW" altLang="en-US" dirty="0" smtClean="0"/>
              <a:t>贏家的歉意</a:t>
            </a:r>
          </a:p>
          <a:p>
            <a:r>
              <a:rPr lang="zh-TW" altLang="en-US" dirty="0" smtClean="0"/>
              <a:t>賣家的悲嘆</a:t>
            </a:r>
          </a:p>
          <a:p>
            <a:r>
              <a:rPr lang="zh-TW" altLang="en-US" dirty="0" smtClean="0"/>
              <a:t>失敗者的悲嘆</a:t>
            </a:r>
          </a:p>
        </p:txBody>
      </p:sp>
      <p:sp>
        <p:nvSpPr>
          <p:cNvPr id="11" name="文字方塊 10"/>
          <p:cNvSpPr txBox="1"/>
          <p:nvPr/>
        </p:nvSpPr>
        <p:spPr>
          <a:xfrm>
            <a:off x="6876603" y="5609102"/>
            <a:ext cx="3416320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消費者的信任是拍賣的重要因素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64306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Fraud and Abuse in Auctions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Fraud produces information asymmetries between buyers and sellers, causing auctions to fail</a:t>
            </a:r>
          </a:p>
          <a:p>
            <a:r>
              <a:rPr lang="en-US" dirty="0" smtClean="0"/>
              <a:t>Types include:</a:t>
            </a:r>
          </a:p>
          <a:p>
            <a:pPr lvl="1"/>
            <a:r>
              <a:rPr lang="en-US" sz="2400" dirty="0" smtClean="0"/>
              <a:t>Bid rigging, price matching, shill feedback, feedback extortion, shill bidding, bid siphoning</a:t>
            </a:r>
          </a:p>
          <a:p>
            <a:r>
              <a:rPr lang="en-US" dirty="0" smtClean="0"/>
              <a:t>Fraud prevention solutions include:</a:t>
            </a:r>
          </a:p>
          <a:p>
            <a:pPr lvl="1"/>
            <a:r>
              <a:rPr lang="en-US" sz="2400" dirty="0" smtClean="0"/>
              <a:t>Rating systems, watch lists, proxy bidding</a:t>
            </a:r>
          </a:p>
          <a:p>
            <a:pPr lvl="1"/>
            <a:r>
              <a:rPr lang="en-US" sz="2400" dirty="0" smtClean="0"/>
              <a:t>Investigation units</a:t>
            </a:r>
            <a:endParaRPr lang="en-US" sz="24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5767251" y="2059042"/>
            <a:ext cx="595547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欺詐會導致買家和賣家之間的信息不對稱，導致拍賣失敗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3208631" y="2753725"/>
            <a:ext cx="1338828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類型包括：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7472946" y="3599967"/>
            <a:ext cx="3515854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競價操縱，價格匹配，提貨反饋，</a:t>
            </a:r>
            <a:endParaRPr lang="en-US" altLang="zh-TW" dirty="0" smtClean="0"/>
          </a:p>
          <a:p>
            <a:r>
              <a:rPr lang="zh-TW" altLang="en-US" dirty="0" smtClean="0"/>
              <a:t>反饋敲詐，抬價競標，投標虹吸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4007395" y="4989544"/>
            <a:ext cx="4350763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防止欺詐的解決方案包括：</a:t>
            </a:r>
          </a:p>
          <a:p>
            <a:r>
              <a:rPr lang="zh-TW" altLang="en-US" dirty="0" smtClean="0"/>
              <a:t>評級系統，觀察名單，代理出價調查單位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6096000" y="902429"/>
            <a:ext cx="2262158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拍賣中的欺詐和濫用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31401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E-commerce Portals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dirty="0" smtClean="0"/>
              <a:t>Most frequently visited sites on Web</a:t>
            </a:r>
          </a:p>
          <a:p>
            <a:r>
              <a:rPr lang="en-US" altLang="en-US" dirty="0" smtClean="0"/>
              <a:t>Original portals were search engines</a:t>
            </a:r>
          </a:p>
          <a:p>
            <a:pPr lvl="1"/>
            <a:r>
              <a:rPr lang="en-US" altLang="en-US" dirty="0" smtClean="0"/>
              <a:t>As search sites, attracted huge audiences</a:t>
            </a:r>
          </a:p>
          <a:p>
            <a:r>
              <a:rPr lang="en-US" altLang="en-US" dirty="0" smtClean="0"/>
              <a:t>Today provide:</a:t>
            </a:r>
          </a:p>
          <a:p>
            <a:pPr lvl="1"/>
            <a:r>
              <a:rPr lang="en-US" altLang="en-US" dirty="0" smtClean="0"/>
              <a:t>Navigation of the Web</a:t>
            </a:r>
          </a:p>
          <a:p>
            <a:pPr lvl="1"/>
            <a:r>
              <a:rPr lang="en-US" altLang="en-US" dirty="0" smtClean="0"/>
              <a:t>Commerce</a:t>
            </a:r>
          </a:p>
          <a:p>
            <a:pPr lvl="1"/>
            <a:r>
              <a:rPr lang="en-US" altLang="en-US" dirty="0" smtClean="0"/>
              <a:t>Content (owned and others</a:t>
            </a:r>
            <a:r>
              <a:rPr lang="ja-JP" altLang="en-US" dirty="0" smtClean="0"/>
              <a:t>’</a:t>
            </a:r>
            <a:r>
              <a:rPr lang="en-US" altLang="ja-JP" dirty="0" smtClean="0"/>
              <a:t>)</a:t>
            </a:r>
          </a:p>
          <a:p>
            <a:r>
              <a:rPr lang="en-US" altLang="en-US" dirty="0" smtClean="0"/>
              <a:t>Goal is to keep visitors present and viewing ads</a:t>
            </a:r>
          </a:p>
          <a:p>
            <a:r>
              <a:rPr lang="en-US" altLang="en-US" dirty="0" smtClean="0"/>
              <a:t>Enterprise portals</a:t>
            </a:r>
          </a:p>
          <a:p>
            <a:pPr lvl="1"/>
            <a:r>
              <a:rPr lang="en-US" altLang="en-US" dirty="0" smtClean="0"/>
              <a:t>Help employees find important organizational content</a:t>
            </a:r>
            <a:endParaRPr lang="en-US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6713393" y="1609425"/>
            <a:ext cx="2492990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網路上最常瀏覽的網站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6713393" y="2168353"/>
            <a:ext cx="2262158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入口網站為搜尋引擎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6103552" y="2727281"/>
            <a:ext cx="3185487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搜尋網站，吸引了大量的用戶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3304855" y="3124499"/>
            <a:ext cx="110799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本日提供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3940641" y="3504773"/>
            <a:ext cx="1338828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網站的導航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2697665" y="3874105"/>
            <a:ext cx="646331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商業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4610055" y="4211462"/>
            <a:ext cx="4902881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內容 </a:t>
            </a:r>
            <a:r>
              <a:rPr lang="en-US" altLang="zh-TW" dirty="0" smtClean="0"/>
              <a:t>(Fraud and Abuse in Auctions</a:t>
            </a:r>
            <a:r>
              <a:rPr lang="zh-TW" altLang="en-US" dirty="0" smtClean="0"/>
              <a:t>擁有物和其他</a:t>
            </a:r>
            <a:r>
              <a:rPr lang="en-US" altLang="zh-TW" dirty="0" smtClean="0"/>
              <a:t>)</a:t>
            </a:r>
          </a:p>
        </p:txBody>
      </p:sp>
      <p:sp>
        <p:nvSpPr>
          <p:cNvPr id="11" name="文字方塊 10"/>
          <p:cNvSpPr txBox="1"/>
          <p:nvPr/>
        </p:nvSpPr>
        <p:spPr>
          <a:xfrm>
            <a:off x="8456277" y="4683677"/>
            <a:ext cx="3416320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目標是讓訪問者在場並觀看廣告</a:t>
            </a:r>
            <a:endParaRPr lang="zh-TW" altLang="en-US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7382807" y="5384708"/>
            <a:ext cx="3185487" cy="646331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企業門戶網站</a:t>
            </a:r>
          </a:p>
          <a:p>
            <a:r>
              <a:rPr lang="zh-TW" altLang="en-US" dirty="0" smtClean="0"/>
              <a:t>幫助員工找到重要的組織內容</a:t>
            </a:r>
            <a:endParaRPr lang="zh-TW" altLang="en-US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4412851" y="902220"/>
            <a:ext cx="1569660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電子商務門戶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49560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6" descr="Pearson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4063" y="6376988"/>
            <a:ext cx="919162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47" name="TextBox 8"/>
          <p:cNvSpPr>
            <a:spLocks noChangeArrowheads="1"/>
          </p:cNvSpPr>
          <p:nvPr/>
        </p:nvSpPr>
        <p:spPr bwMode="auto">
          <a:xfrm>
            <a:off x="3124200" y="6429376"/>
            <a:ext cx="7162800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TW" altLang="zh-CN" sz="700" b="1">
                <a:solidFill>
                  <a:srgbClr val="000000"/>
                </a:solidFill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rPr>
              <a:t>Copyright © 2018, 2017, 2016 Pearson Education, Inc. All Rights Reserved</a:t>
            </a:r>
            <a:endParaRPr lang="zh-TW" altLang="zh-CN"/>
          </a:p>
        </p:txBody>
      </p:sp>
      <p:sp>
        <p:nvSpPr>
          <p:cNvPr id="31748" name="Title 1"/>
          <p:cNvSpPr>
            <a:spLocks noGrp="1" noChangeArrowheads="1"/>
          </p:cNvSpPr>
          <p:nvPr>
            <p:ph type="title"/>
          </p:nvPr>
        </p:nvSpPr>
        <p:spPr>
          <a:xfrm>
            <a:off x="1981200" y="228600"/>
            <a:ext cx="8229600" cy="1066800"/>
          </a:xfrm>
          <a:ln/>
        </p:spPr>
        <p:txBody>
          <a:bodyPr anchor="t">
            <a:normAutofit fontScale="90000"/>
          </a:bodyPr>
          <a:lstStyle/>
          <a:p>
            <a:r>
              <a:rPr lang="zh-TW" altLang="zh-CN"/>
              <a:t>Figure 11.4: The </a:t>
            </a:r>
            <a:r>
              <a:rPr lang="zh-TW" altLang="zh-CN" sz="3600"/>
              <a:t>Top Five U.S. Portal/Search Engines, 2016</a:t>
            </a:r>
            <a:endParaRPr lang="zh-TW" altLang="zh-CN"/>
          </a:p>
        </p:txBody>
      </p:sp>
      <p:pic>
        <p:nvPicPr>
          <p:cNvPr id="31750" name="Picture 4" descr="Figure 11.4 illustrates the relatifve sizes, in unique visitors, of the top 5 US portal/search engines.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000" y="1371601"/>
            <a:ext cx="5843588" cy="481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</p:pic>
      <p:sp>
        <p:nvSpPr>
          <p:cNvPr id="31751" name="Text Box 7"/>
          <p:cNvSpPr txBox="1">
            <a:spLocks noChangeArrowheads="1"/>
          </p:cNvSpPr>
          <p:nvPr/>
        </p:nvSpPr>
        <p:spPr bwMode="auto">
          <a:xfrm>
            <a:off x="4512226" y="926068"/>
            <a:ext cx="4506362" cy="369332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TW" altLang="zh-CN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2016</a:t>
            </a:r>
            <a:r>
              <a:rPr lang="zh-CN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年排名前五的美國門戶網站</a:t>
            </a:r>
            <a:r>
              <a:rPr lang="zh-TW" altLang="zh-CN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CN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搜索引擎</a:t>
            </a:r>
          </a:p>
        </p:txBody>
      </p:sp>
    </p:spTree>
    <p:extLst>
      <p:ext uri="{BB962C8B-B14F-4D97-AF65-F5344CB8AC3E}">
        <p14:creationId xmlns:p14="http://schemas.microsoft.com/office/powerpoint/2010/main" val="4025648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 noChangeArrowheads="1"/>
          </p:cNvSpPr>
          <p:nvPr>
            <p:ph type="title"/>
          </p:nvPr>
        </p:nvSpPr>
        <p:spPr>
          <a:xfrm>
            <a:off x="623027" y="125375"/>
            <a:ext cx="10972800" cy="1096963"/>
          </a:xfrm>
          <a:ln/>
        </p:spPr>
        <p:txBody>
          <a:bodyPr>
            <a:normAutofit/>
          </a:bodyPr>
          <a:lstStyle/>
          <a:p>
            <a:r>
              <a:rPr lang="zh-TW" altLang="zh-CN" dirty="0">
                <a:solidFill>
                  <a:srgbClr val="008638"/>
                </a:solidFill>
              </a:rPr>
              <a:t>Insight on Business: Verizon Doubles Down on Portals</a:t>
            </a:r>
          </a:p>
        </p:txBody>
      </p:sp>
      <p:sp>
        <p:nvSpPr>
          <p:cNvPr id="10" name="投影片編號版面配置區 4"/>
          <p:cNvSpPr>
            <a:spLocks noGrp="1"/>
          </p:cNvSpPr>
          <p:nvPr>
            <p:ph type="sldNum" sz="quarter" idx="12"/>
          </p:nvPr>
        </p:nvSpPr>
        <p:spPr>
          <a:xfrm>
            <a:off x="10861344" y="-161609"/>
            <a:ext cx="734483" cy="182562"/>
          </a:xfrm>
        </p:spPr>
        <p:txBody>
          <a:bodyPr/>
          <a:lstStyle/>
          <a:p>
            <a:fld id="{291DC428-18EB-4E0C-8423-BCD79DFDBBE5}" type="slidenum">
              <a:rPr lang="zh-TW" altLang="en-US"/>
              <a:pPr/>
              <a:t>27</a:t>
            </a:fld>
            <a:endParaRPr lang="en-US" altLang="zh-TW" sz="1800">
              <a:solidFill>
                <a:schemeClr val="tx1"/>
              </a:solidFill>
            </a:endParaRPr>
          </a:p>
        </p:txBody>
      </p:sp>
      <p:sp>
        <p:nvSpPr>
          <p:cNvPr id="33795" name="Content Placeholder 2"/>
          <p:cNvSpPr>
            <a:spLocks noGrp="1" noChangeArrowheads="1"/>
          </p:cNvSpPr>
          <p:nvPr>
            <p:ph idx="4294967295"/>
          </p:nvPr>
        </p:nvSpPr>
        <p:spPr bwMode="auto">
          <a:xfrm>
            <a:off x="735740" y="1413191"/>
            <a:ext cx="11025187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0" tIns="0" rIns="0" bIns="0" rtlCol="0">
            <a:noAutofit/>
          </a:bodyPr>
          <a:lstStyle/>
          <a:p>
            <a:pPr>
              <a:buClr>
                <a:srgbClr val="008638"/>
              </a:buClr>
              <a:buSzPct val="100000"/>
            </a:pPr>
            <a:r>
              <a:rPr lang="zh-TW" altLang="zh-CN" sz="2800" dirty="0"/>
              <a:t>Class discussion:</a:t>
            </a:r>
          </a:p>
          <a:p>
            <a:pPr lvl="1">
              <a:buClr>
                <a:srgbClr val="008638"/>
              </a:buClr>
            </a:pPr>
            <a:r>
              <a:rPr lang="zh-TW" altLang="zh-CN" sz="2800" dirty="0"/>
              <a:t>What prompted Verizon’s change in business focus?</a:t>
            </a:r>
          </a:p>
          <a:p>
            <a:pPr lvl="1">
              <a:buClr>
                <a:srgbClr val="008638"/>
              </a:buClr>
            </a:pPr>
            <a:endParaRPr lang="zh-TW" altLang="zh-CN" sz="2800" dirty="0"/>
          </a:p>
          <a:p>
            <a:pPr lvl="1">
              <a:buClr>
                <a:srgbClr val="008638"/>
              </a:buClr>
            </a:pPr>
            <a:r>
              <a:rPr lang="zh-TW" altLang="zh-CN" sz="2800" dirty="0"/>
              <a:t>What steps is Verizon taking to accomplish its goal?</a:t>
            </a:r>
          </a:p>
          <a:p>
            <a:pPr lvl="1">
              <a:buClr>
                <a:srgbClr val="008638"/>
              </a:buClr>
            </a:pPr>
            <a:endParaRPr lang="zh-TW" altLang="zh-CN" sz="2800" dirty="0"/>
          </a:p>
          <a:p>
            <a:pPr lvl="1">
              <a:buClr>
                <a:srgbClr val="008638"/>
              </a:buClr>
            </a:pPr>
            <a:r>
              <a:rPr lang="zh-TW" altLang="zh-CN" sz="2800" dirty="0"/>
              <a:t>How does the purchase of AOL help </a:t>
            </a:r>
            <a:r>
              <a:rPr lang="zh-TW" altLang="zh-CN" sz="2800" dirty="0" smtClean="0"/>
              <a:t>Verizon accomplish </a:t>
            </a:r>
            <a:r>
              <a:rPr lang="zh-TW" altLang="zh-CN" sz="2800" dirty="0"/>
              <a:t>its goal?</a:t>
            </a:r>
          </a:p>
          <a:p>
            <a:pPr lvl="1">
              <a:buClr>
                <a:srgbClr val="008638"/>
              </a:buClr>
            </a:pPr>
            <a:endParaRPr lang="zh-TW" altLang="zh-CN" sz="2800" dirty="0"/>
          </a:p>
          <a:p>
            <a:pPr lvl="1">
              <a:buClr>
                <a:srgbClr val="008638"/>
              </a:buClr>
            </a:pPr>
            <a:r>
              <a:rPr lang="zh-TW" altLang="zh-CN" sz="2800" dirty="0"/>
              <a:t>What abilities does Verizon have to use in order to become a major player in online media and advertising?</a:t>
            </a:r>
          </a:p>
        </p:txBody>
      </p:sp>
      <p:sp>
        <p:nvSpPr>
          <p:cNvPr id="33796" name="Text Box 4"/>
          <p:cNvSpPr txBox="1">
            <a:spLocks noChangeArrowheads="1"/>
          </p:cNvSpPr>
          <p:nvPr/>
        </p:nvSpPr>
        <p:spPr bwMode="auto">
          <a:xfrm>
            <a:off x="735740" y="304524"/>
            <a:ext cx="4921925" cy="369332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對業務的看法：</a:t>
            </a:r>
            <a:r>
              <a:rPr lang="zh-TW" altLang="zh-CN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Verizon</a:t>
            </a:r>
            <a:r>
              <a:rPr lang="zh-CN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在門戶網站上翻了兩番</a:t>
            </a:r>
          </a:p>
        </p:txBody>
      </p:sp>
      <p:sp>
        <p:nvSpPr>
          <p:cNvPr id="33797" name="Text Box 5"/>
          <p:cNvSpPr txBox="1">
            <a:spLocks noChangeArrowheads="1"/>
          </p:cNvSpPr>
          <p:nvPr/>
        </p:nvSpPr>
        <p:spPr bwMode="auto">
          <a:xfrm>
            <a:off x="3787440" y="1443080"/>
            <a:ext cx="1107996" cy="36933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課堂討論</a:t>
            </a:r>
          </a:p>
        </p:txBody>
      </p:sp>
      <p:sp>
        <p:nvSpPr>
          <p:cNvPr id="33798" name="Text Box 6"/>
          <p:cNvSpPr txBox="1">
            <a:spLocks noChangeArrowheads="1"/>
          </p:cNvSpPr>
          <p:nvPr/>
        </p:nvSpPr>
        <p:spPr bwMode="auto">
          <a:xfrm>
            <a:off x="6248333" y="2429421"/>
            <a:ext cx="3998595" cy="36933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是什麼促使</a:t>
            </a:r>
            <a:r>
              <a:rPr lang="zh-TW" altLang="zh-CN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Verizon</a:t>
            </a:r>
            <a:r>
              <a:rPr lang="zh-CN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改變了業務重點？</a:t>
            </a:r>
          </a:p>
        </p:txBody>
      </p:sp>
      <p:sp>
        <p:nvSpPr>
          <p:cNvPr id="33799" name="Text Box 7"/>
          <p:cNvSpPr txBox="1">
            <a:spLocks noChangeArrowheads="1"/>
          </p:cNvSpPr>
          <p:nvPr/>
        </p:nvSpPr>
        <p:spPr bwMode="auto">
          <a:xfrm>
            <a:off x="6248333" y="3445476"/>
            <a:ext cx="4203700" cy="36671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TW" altLang="zh-CN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Verizon</a:t>
            </a:r>
            <a:r>
              <a:rPr lang="zh-CN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採取了哪些措施來實現其目標？</a:t>
            </a:r>
          </a:p>
        </p:txBody>
      </p:sp>
      <p:sp>
        <p:nvSpPr>
          <p:cNvPr id="33800" name="Text Box 8"/>
          <p:cNvSpPr txBox="1">
            <a:spLocks noChangeArrowheads="1"/>
          </p:cNvSpPr>
          <p:nvPr/>
        </p:nvSpPr>
        <p:spPr bwMode="auto">
          <a:xfrm>
            <a:off x="6248333" y="4475110"/>
            <a:ext cx="4229363" cy="36933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購買</a:t>
            </a:r>
            <a:r>
              <a:rPr lang="zh-TW" altLang="zh-CN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AOL</a:t>
            </a:r>
            <a:r>
              <a:rPr lang="zh-CN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如何幫助</a:t>
            </a:r>
            <a:r>
              <a:rPr lang="zh-TW" altLang="zh-CN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Verizon</a:t>
            </a:r>
            <a:r>
              <a:rPr lang="zh-CN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實現其目標？</a:t>
            </a:r>
          </a:p>
        </p:txBody>
      </p:sp>
      <p:sp>
        <p:nvSpPr>
          <p:cNvPr id="33801" name="Text Box 9"/>
          <p:cNvSpPr txBox="1">
            <a:spLocks noChangeArrowheads="1"/>
          </p:cNvSpPr>
          <p:nvPr/>
        </p:nvSpPr>
        <p:spPr bwMode="auto">
          <a:xfrm>
            <a:off x="1709178" y="5844474"/>
            <a:ext cx="7461081" cy="36933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TW" altLang="zh-CN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Verizon</a:t>
            </a:r>
            <a:r>
              <a:rPr lang="zh-CN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為了成為在線媒體和廣告業的主要參與者，必須具備哪些能力？</a:t>
            </a:r>
          </a:p>
        </p:txBody>
      </p:sp>
    </p:spTree>
    <p:extLst>
      <p:ext uri="{BB962C8B-B14F-4D97-AF65-F5344CB8AC3E}">
        <p14:creationId xmlns:p14="http://schemas.microsoft.com/office/powerpoint/2010/main" val="869592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 noChangeArrowheads="1"/>
          </p:cNvSpPr>
          <p:nvPr>
            <p:ph type="title"/>
          </p:nvPr>
        </p:nvSpPr>
        <p:spPr>
          <a:xfrm>
            <a:off x="492970" y="-256052"/>
            <a:ext cx="10972800" cy="1096963"/>
          </a:xfrm>
          <a:ln/>
        </p:spPr>
        <p:txBody>
          <a:bodyPr/>
          <a:lstStyle/>
          <a:p>
            <a:r>
              <a:rPr lang="zh-TW" altLang="zh-CN" dirty="0"/>
              <a:t>Types of Portals</a:t>
            </a:r>
          </a:p>
        </p:txBody>
      </p:sp>
      <p:sp>
        <p:nvSpPr>
          <p:cNvPr id="34819" name="Content Placeholder 2"/>
          <p:cNvSpPr>
            <a:spLocks noGrp="1" noChangeArrowheads="1"/>
          </p:cNvSpPr>
          <p:nvPr>
            <p:ph idx="4294967295"/>
          </p:nvPr>
        </p:nvSpPr>
        <p:spPr bwMode="auto">
          <a:xfrm>
            <a:off x="605970" y="957265"/>
            <a:ext cx="11455400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0" tIns="0" rIns="0" bIns="0" rtlCol="0">
            <a:noAutofit/>
          </a:bodyPr>
          <a:lstStyle/>
          <a:p>
            <a:pPr>
              <a:buSzPct val="100000"/>
            </a:pPr>
            <a:r>
              <a:rPr lang="zh-TW" altLang="zh-CN" sz="2800" dirty="0"/>
              <a:t>General purpose portals: </a:t>
            </a:r>
          </a:p>
          <a:p>
            <a:pPr lvl="1"/>
            <a:r>
              <a:rPr lang="zh-TW" altLang="zh-CN" sz="2800" dirty="0"/>
              <a:t>Attempt to attract very large general audience</a:t>
            </a:r>
          </a:p>
          <a:p>
            <a:pPr lvl="1"/>
            <a:endParaRPr lang="zh-TW" altLang="zh-CN" sz="2800" dirty="0"/>
          </a:p>
          <a:p>
            <a:pPr lvl="1"/>
            <a:r>
              <a:rPr lang="zh-TW" altLang="zh-CN" sz="2800" dirty="0"/>
              <a:t>Retain audience by providing in-depth vertical content channels</a:t>
            </a:r>
          </a:p>
          <a:p>
            <a:pPr lvl="1"/>
            <a:endParaRPr lang="zh-TW" altLang="zh-CN" sz="2800" dirty="0"/>
          </a:p>
          <a:p>
            <a:pPr lvl="1"/>
            <a:r>
              <a:rPr lang="zh-TW" altLang="zh-CN" sz="2800" dirty="0"/>
              <a:t>Example: Yahoo</a:t>
            </a:r>
          </a:p>
          <a:p>
            <a:pPr>
              <a:buSzPct val="100000"/>
            </a:pPr>
            <a:r>
              <a:rPr lang="zh-TW" altLang="zh-CN" sz="2800" dirty="0"/>
              <a:t>Vertical market portals: </a:t>
            </a:r>
          </a:p>
          <a:p>
            <a:pPr lvl="1"/>
            <a:r>
              <a:rPr lang="zh-TW" altLang="zh-CN" sz="2800" dirty="0"/>
              <a:t>Attempt to attract highly-focused, loyal audiences with specific interest in:</a:t>
            </a:r>
          </a:p>
          <a:p>
            <a:pPr lvl="2"/>
            <a:r>
              <a:rPr lang="zh-TW" altLang="zh-CN" sz="2400" dirty="0"/>
              <a:t>Community</a:t>
            </a:r>
          </a:p>
          <a:p>
            <a:pPr lvl="2"/>
            <a:r>
              <a:rPr lang="zh-TW" altLang="zh-CN" sz="2400" dirty="0"/>
              <a:t>Specialized content</a:t>
            </a:r>
          </a:p>
        </p:txBody>
      </p:sp>
      <p:sp>
        <p:nvSpPr>
          <p:cNvPr id="34820" name="Text Box 4"/>
          <p:cNvSpPr txBox="1">
            <a:spLocks noChangeArrowheads="1"/>
          </p:cNvSpPr>
          <p:nvPr/>
        </p:nvSpPr>
        <p:spPr bwMode="auto">
          <a:xfrm>
            <a:off x="3533606" y="458858"/>
            <a:ext cx="1107996" cy="369332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zh-TW" dirty="0">
                <a:ea typeface="微軟正黑體" panose="020B0604030504040204" pitchFamily="34" charset="-120"/>
              </a:rPr>
              <a:t>門戶類型</a:t>
            </a:r>
          </a:p>
        </p:txBody>
      </p:sp>
      <p:sp>
        <p:nvSpPr>
          <p:cNvPr id="34821" name="Text Box 5"/>
          <p:cNvSpPr txBox="1">
            <a:spLocks noChangeArrowheads="1"/>
          </p:cNvSpPr>
          <p:nvPr/>
        </p:nvSpPr>
        <p:spPr bwMode="auto">
          <a:xfrm>
            <a:off x="4764010" y="992049"/>
            <a:ext cx="1569660" cy="36933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zh-TW" dirty="0">
                <a:ea typeface="微軟正黑體" panose="020B0604030504040204" pitchFamily="34" charset="-120"/>
              </a:rPr>
              <a:t>通用門戶網站</a:t>
            </a:r>
          </a:p>
        </p:txBody>
      </p:sp>
      <p:sp>
        <p:nvSpPr>
          <p:cNvPr id="34822" name="Text Box 6"/>
          <p:cNvSpPr txBox="1">
            <a:spLocks noChangeArrowheads="1"/>
          </p:cNvSpPr>
          <p:nvPr/>
        </p:nvSpPr>
        <p:spPr bwMode="auto">
          <a:xfrm>
            <a:off x="7507830" y="1864799"/>
            <a:ext cx="2954655" cy="36933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zh-TW" dirty="0">
                <a:ea typeface="微軟正黑體" panose="020B0604030504040204" pitchFamily="34" charset="-120"/>
              </a:rPr>
              <a:t>試圖吸引非常大的普通觀眾</a:t>
            </a:r>
          </a:p>
        </p:txBody>
      </p:sp>
      <p:sp>
        <p:nvSpPr>
          <p:cNvPr id="34823" name="Text Box 7"/>
          <p:cNvSpPr txBox="1">
            <a:spLocks noChangeArrowheads="1"/>
          </p:cNvSpPr>
          <p:nvPr/>
        </p:nvSpPr>
        <p:spPr bwMode="auto">
          <a:xfrm>
            <a:off x="6856712" y="2956999"/>
            <a:ext cx="4339650" cy="36933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zh-TW" dirty="0">
                <a:ea typeface="微軟正黑體" panose="020B0604030504040204" pitchFamily="34" charset="-120"/>
              </a:rPr>
              <a:t>通過提供深入的垂直內容頻道來保留觀眾</a:t>
            </a:r>
          </a:p>
        </p:txBody>
      </p:sp>
      <p:sp>
        <p:nvSpPr>
          <p:cNvPr id="34824" name="Text Box 8"/>
          <p:cNvSpPr txBox="1">
            <a:spLocks noChangeArrowheads="1"/>
          </p:cNvSpPr>
          <p:nvPr/>
        </p:nvSpPr>
        <p:spPr bwMode="auto">
          <a:xfrm>
            <a:off x="3972188" y="3505637"/>
            <a:ext cx="1338828" cy="36933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zh-TW" dirty="0">
                <a:ea typeface="微軟正黑體" panose="020B0604030504040204" pitchFamily="34" charset="-120"/>
              </a:rPr>
              <a:t>例如：雅虎</a:t>
            </a:r>
          </a:p>
        </p:txBody>
      </p:sp>
      <p:sp>
        <p:nvSpPr>
          <p:cNvPr id="34825" name="Text Box 9"/>
          <p:cNvSpPr txBox="1">
            <a:spLocks noChangeArrowheads="1"/>
          </p:cNvSpPr>
          <p:nvPr/>
        </p:nvSpPr>
        <p:spPr bwMode="auto">
          <a:xfrm>
            <a:off x="4533177" y="4139682"/>
            <a:ext cx="2031325" cy="36933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zh-TW" dirty="0">
                <a:ea typeface="微軟正黑體" panose="020B0604030504040204" pitchFamily="34" charset="-120"/>
              </a:rPr>
              <a:t>垂直市場門戶網站</a:t>
            </a:r>
          </a:p>
        </p:txBody>
      </p:sp>
      <p:sp>
        <p:nvSpPr>
          <p:cNvPr id="34826" name="Text Box 10"/>
          <p:cNvSpPr txBox="1">
            <a:spLocks noChangeArrowheads="1"/>
          </p:cNvSpPr>
          <p:nvPr/>
        </p:nvSpPr>
        <p:spPr bwMode="auto">
          <a:xfrm>
            <a:off x="5297212" y="5065514"/>
            <a:ext cx="5899150" cy="36671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zh-TW" dirty="0">
                <a:ea typeface="微軟正黑體" panose="020B0604030504040204" pitchFamily="34" charset="-120"/>
              </a:rPr>
              <a:t>嘗試吸引具有以下特定興趣的高度專注和忠誠的受眾群體</a:t>
            </a:r>
          </a:p>
        </p:txBody>
      </p:sp>
      <p:sp>
        <p:nvSpPr>
          <p:cNvPr id="34827" name="Text Box 11"/>
          <p:cNvSpPr txBox="1">
            <a:spLocks noChangeArrowheads="1"/>
          </p:cNvSpPr>
          <p:nvPr/>
        </p:nvSpPr>
        <p:spPr bwMode="auto">
          <a:xfrm>
            <a:off x="3325857" y="5514986"/>
            <a:ext cx="646331" cy="36933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TW" altLang="en-US" dirty="0">
                <a:ea typeface="新細明體" panose="02020500000000000000" pitchFamily="18" charset="-120"/>
              </a:rPr>
              <a:t>社區</a:t>
            </a:r>
            <a:endParaRPr lang="zh-TW" altLang="en-US" dirty="0"/>
          </a:p>
        </p:txBody>
      </p:sp>
      <p:sp>
        <p:nvSpPr>
          <p:cNvPr id="34828" name="Text Box 12"/>
          <p:cNvSpPr txBox="1">
            <a:spLocks noChangeArrowheads="1"/>
          </p:cNvSpPr>
          <p:nvPr/>
        </p:nvSpPr>
        <p:spPr bwMode="auto">
          <a:xfrm>
            <a:off x="4533177" y="5893523"/>
            <a:ext cx="1338828" cy="36933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TW" altLang="en-US" dirty="0">
                <a:ea typeface="新細明體" panose="02020500000000000000" pitchFamily="18" charset="-120"/>
              </a:rPr>
              <a:t>專門的內容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38229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6" descr="Pearson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4063" y="6376988"/>
            <a:ext cx="919162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3" name="TextBox 8"/>
          <p:cNvSpPr>
            <a:spLocks noChangeArrowheads="1"/>
          </p:cNvSpPr>
          <p:nvPr/>
        </p:nvSpPr>
        <p:spPr bwMode="auto">
          <a:xfrm>
            <a:off x="3124200" y="6429376"/>
            <a:ext cx="7162800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TW" altLang="zh-CN" sz="700" b="1">
                <a:solidFill>
                  <a:srgbClr val="000000"/>
                </a:solidFill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rPr>
              <a:t>Copyright © 2018, 2017, 2016 Pearson Education, Inc. All Rights Reserved</a:t>
            </a:r>
            <a:endParaRPr lang="zh-TW" altLang="zh-CN"/>
          </a:p>
        </p:txBody>
      </p:sp>
      <p:sp>
        <p:nvSpPr>
          <p:cNvPr id="35844" name="Title 1"/>
          <p:cNvSpPr>
            <a:spLocks noGrp="1" noChangeArrowheads="1"/>
          </p:cNvSpPr>
          <p:nvPr>
            <p:ph type="title"/>
          </p:nvPr>
        </p:nvSpPr>
        <p:spPr>
          <a:xfrm>
            <a:off x="1981200" y="228600"/>
            <a:ext cx="8229600" cy="1066800"/>
          </a:xfrm>
          <a:ln/>
        </p:spPr>
        <p:txBody>
          <a:bodyPr anchor="t">
            <a:normAutofit fontScale="90000"/>
          </a:bodyPr>
          <a:lstStyle/>
          <a:p>
            <a:r>
              <a:rPr lang="zh-TW" altLang="zh-CN"/>
              <a:t>Figure 11.5: </a:t>
            </a:r>
            <a:r>
              <a:rPr lang="zh-TW" altLang="zh-CN" sz="3600"/>
              <a:t>Two General Types of Portals: </a:t>
            </a:r>
            <a:br>
              <a:rPr lang="zh-TW" altLang="zh-CN" sz="3600"/>
            </a:br>
            <a:r>
              <a:rPr lang="zh-TW" altLang="zh-CN" sz="3600"/>
              <a:t>General Purpose and Vertical Market Portals</a:t>
            </a:r>
            <a:endParaRPr lang="zh-TW" altLang="zh-CN"/>
          </a:p>
        </p:txBody>
      </p:sp>
      <p:pic>
        <p:nvPicPr>
          <p:cNvPr id="35846" name="Picture 7" descr="Figure 7.5 Illustrates the different tyhpes of portals and provides examples of these.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2209800"/>
            <a:ext cx="6705600" cy="397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</p:pic>
      <p:sp>
        <p:nvSpPr>
          <p:cNvPr id="35847" name="Text Box 7"/>
          <p:cNvSpPr txBox="1">
            <a:spLocks noChangeArrowheads="1"/>
          </p:cNvSpPr>
          <p:nvPr/>
        </p:nvSpPr>
        <p:spPr bwMode="auto">
          <a:xfrm>
            <a:off x="3505200" y="1371600"/>
            <a:ext cx="4339650" cy="369332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zh-TW">
                <a:ea typeface="微軟正黑體" panose="020B0604030504040204" pitchFamily="34" charset="-120"/>
              </a:rPr>
              <a:t>兩種常用門戶類型：通用和垂直市場門戶</a:t>
            </a:r>
          </a:p>
        </p:txBody>
      </p:sp>
      <p:sp>
        <p:nvSpPr>
          <p:cNvPr id="35848" name="Text Box 8"/>
          <p:cNvSpPr txBox="1">
            <a:spLocks noChangeArrowheads="1"/>
          </p:cNvSpPr>
          <p:nvPr/>
        </p:nvSpPr>
        <p:spPr bwMode="auto">
          <a:xfrm>
            <a:off x="2870200" y="2638425"/>
            <a:ext cx="1569660" cy="369332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zh-TW">
                <a:ea typeface="微軟正黑體" panose="020B0604030504040204" pitchFamily="34" charset="-120"/>
              </a:rPr>
              <a:t>通用門戶網站</a:t>
            </a:r>
          </a:p>
        </p:txBody>
      </p:sp>
      <p:sp>
        <p:nvSpPr>
          <p:cNvPr id="35849" name="Text Box 9"/>
          <p:cNvSpPr txBox="1">
            <a:spLocks noChangeArrowheads="1"/>
          </p:cNvSpPr>
          <p:nvPr/>
        </p:nvSpPr>
        <p:spPr bwMode="auto">
          <a:xfrm>
            <a:off x="8226426" y="2036763"/>
            <a:ext cx="2031325" cy="369332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zh-TW">
                <a:ea typeface="微軟正黑體" panose="020B0604030504040204" pitchFamily="34" charset="-120"/>
              </a:rPr>
              <a:t>垂直市場門戶網站</a:t>
            </a:r>
          </a:p>
        </p:txBody>
      </p:sp>
      <p:sp>
        <p:nvSpPr>
          <p:cNvPr id="35850" name="Text Box 10"/>
          <p:cNvSpPr txBox="1">
            <a:spLocks noChangeArrowheads="1"/>
          </p:cNvSpPr>
          <p:nvPr/>
        </p:nvSpPr>
        <p:spPr bwMode="auto">
          <a:xfrm>
            <a:off x="5410200" y="2743200"/>
            <a:ext cx="1107996" cy="369332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zh-TW">
                <a:ea typeface="微軟正黑體" panose="020B0604030504040204" pitchFamily="34" charset="-120"/>
              </a:rPr>
              <a:t>親和基團</a:t>
            </a:r>
          </a:p>
        </p:txBody>
      </p:sp>
      <p:sp>
        <p:nvSpPr>
          <p:cNvPr id="35851" name="Text Box 11"/>
          <p:cNvSpPr txBox="1">
            <a:spLocks noChangeArrowheads="1"/>
          </p:cNvSpPr>
          <p:nvPr/>
        </p:nvSpPr>
        <p:spPr bwMode="auto">
          <a:xfrm>
            <a:off x="7620000" y="2743200"/>
            <a:ext cx="1107996" cy="369332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zh-TW">
                <a:ea typeface="微軟正黑體" panose="020B0604030504040204" pitchFamily="34" charset="-120"/>
              </a:rPr>
              <a:t>重點內容</a:t>
            </a:r>
          </a:p>
        </p:txBody>
      </p:sp>
    </p:spTree>
    <p:extLst>
      <p:ext uri="{BB962C8B-B14F-4D97-AF65-F5344CB8AC3E}">
        <p14:creationId xmlns:p14="http://schemas.microsoft.com/office/powerpoint/2010/main" val="2194018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earning Objectives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Learning </a:t>
            </a:r>
            <a:r>
              <a:rPr lang="en-US" b="1" dirty="0" smtClean="0"/>
              <a:t>Objectives</a:t>
            </a:r>
            <a:endParaRPr lang="en-US" b="1" dirty="0"/>
          </a:p>
        </p:txBody>
      </p:sp>
      <p:sp>
        <p:nvSpPr>
          <p:cNvPr id="3" name="Learning Objective List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>
                <a:solidFill>
                  <a:srgbClr val="007FA3"/>
                </a:solidFill>
              </a:rPr>
              <a:t>11.1</a:t>
            </a:r>
            <a:r>
              <a:rPr lang="en-US" sz="2000" dirty="0" smtClean="0"/>
              <a:t> </a:t>
            </a:r>
            <a:r>
              <a:rPr lang="en-US" sz="2000" dirty="0"/>
              <a:t>Describe the different types of social networks and online communities and </a:t>
            </a:r>
            <a:r>
              <a:rPr lang="en-US" sz="2000" dirty="0" smtClean="0"/>
              <a:t>their business models.</a:t>
            </a:r>
            <a:endParaRPr lang="en-US" sz="2000" dirty="0"/>
          </a:p>
          <a:p>
            <a:r>
              <a:rPr lang="en-US" sz="2000" b="1" dirty="0" smtClean="0">
                <a:solidFill>
                  <a:srgbClr val="007FA3"/>
                </a:solidFill>
              </a:rPr>
              <a:t>11.2</a:t>
            </a:r>
            <a:r>
              <a:rPr lang="en-US" sz="2000" b="1" dirty="0" smtClean="0">
                <a:solidFill>
                  <a:schemeClr val="accent1"/>
                </a:solidFill>
              </a:rPr>
              <a:t> </a:t>
            </a:r>
            <a:r>
              <a:rPr lang="en-US" sz="2000" dirty="0"/>
              <a:t>Describe the major types of auctions, their benefits and costs, how they operate, </a:t>
            </a:r>
            <a:r>
              <a:rPr lang="en-US" sz="2000" dirty="0" smtClean="0"/>
              <a:t>when to </a:t>
            </a:r>
            <a:r>
              <a:rPr lang="en-US" sz="2000" dirty="0"/>
              <a:t>use them, and the potential for auction abuse and </a:t>
            </a:r>
            <a:r>
              <a:rPr lang="en-US" sz="2000" dirty="0" smtClean="0"/>
              <a:t>fraud.</a:t>
            </a:r>
            <a:endParaRPr lang="en-US" sz="2000" dirty="0"/>
          </a:p>
          <a:p>
            <a:pPr>
              <a:buClr>
                <a:schemeClr val="bg1"/>
              </a:buClr>
            </a:pPr>
            <a:r>
              <a:rPr lang="en-US" sz="2000" b="1" dirty="0" smtClean="0">
                <a:solidFill>
                  <a:srgbClr val="007FA3"/>
                </a:solidFill>
              </a:rPr>
              <a:t>11.3</a:t>
            </a:r>
            <a:r>
              <a:rPr lang="en-US" sz="2000" dirty="0" smtClean="0"/>
              <a:t> </a:t>
            </a:r>
            <a:r>
              <a:rPr lang="en-US" sz="2000" dirty="0"/>
              <a:t>Describe the major types of Internet portals and their business models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1312092" y="4076700"/>
            <a:ext cx="8496926" cy="156966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11.1</a:t>
            </a:r>
            <a:r>
              <a:rPr lang="zh-TW" altLang="en-US" sz="2400" dirty="0"/>
              <a:t>描述不同類型的社交網絡和線上社區</a:t>
            </a:r>
            <a:r>
              <a:rPr lang="en-US" altLang="zh-TW" sz="2400" dirty="0"/>
              <a:t>(</a:t>
            </a:r>
            <a:r>
              <a:rPr lang="zh-TW" altLang="en-US" sz="2400" dirty="0"/>
              <a:t>社會</a:t>
            </a:r>
            <a:r>
              <a:rPr lang="en-US" altLang="zh-TW" sz="2400" dirty="0"/>
              <a:t>)</a:t>
            </a:r>
            <a:r>
              <a:rPr lang="zh-TW" altLang="en-US" sz="2400" dirty="0"/>
              <a:t>及其商業模式。 </a:t>
            </a:r>
            <a:endParaRPr lang="en-US" altLang="zh-TW" sz="2400" dirty="0"/>
          </a:p>
          <a:p>
            <a:r>
              <a:rPr lang="en-US" altLang="zh-TW" sz="2400" dirty="0"/>
              <a:t>11.2</a:t>
            </a:r>
            <a:r>
              <a:rPr lang="zh-TW" altLang="en-US" sz="2400" dirty="0"/>
              <a:t>描述拍賣的主要類型，它們的收益和成本，它們如何操作，何時使用它們，以及拍賣濫用和欺詐的可能性。 </a:t>
            </a:r>
            <a:endParaRPr lang="en-US" altLang="zh-TW" sz="2400" dirty="0"/>
          </a:p>
          <a:p>
            <a:r>
              <a:rPr lang="en-US" altLang="zh-TW" sz="2400" dirty="0"/>
              <a:t>11.3</a:t>
            </a:r>
            <a:r>
              <a:rPr lang="zh-TW" altLang="en-US" sz="2400" dirty="0"/>
              <a:t>描述互聯網門戶的主要類型及其商業模式。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6303818" y="1056947"/>
            <a:ext cx="1447800" cy="46166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TW" altLang="en-US" sz="2400" dirty="0"/>
              <a:t>學習目標</a:t>
            </a:r>
          </a:p>
        </p:txBody>
      </p:sp>
    </p:spTree>
    <p:extLst>
      <p:ext uri="{BB962C8B-B14F-4D97-AF65-F5344CB8AC3E}">
        <p14:creationId xmlns:p14="http://schemas.microsoft.com/office/powerpoint/2010/main" val="1824413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zh-TW" altLang="zh-CN"/>
              <a:t>Portal Business Models</a:t>
            </a:r>
          </a:p>
        </p:txBody>
      </p:sp>
      <p:sp>
        <p:nvSpPr>
          <p:cNvPr id="12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BFF69-8E51-40A4-9CED-1F416B24614D}" type="slidenum">
              <a:rPr lang="zh-TW" altLang="en-US"/>
              <a:pPr/>
              <a:t>30</a:t>
            </a:fld>
            <a:endParaRPr lang="en-US" altLang="zh-TW" sz="1800">
              <a:solidFill>
                <a:schemeClr val="tx1"/>
              </a:solidFill>
            </a:endParaRPr>
          </a:p>
        </p:txBody>
      </p:sp>
      <p:sp>
        <p:nvSpPr>
          <p:cNvPr id="37891" name="Content Placeholder 2"/>
          <p:cNvSpPr>
            <a:spLocks noGrp="1" noChangeArrowheads="1"/>
          </p:cNvSpPr>
          <p:nvPr>
            <p:ph idx="4294967295"/>
          </p:nvPr>
        </p:nvSpPr>
        <p:spPr bwMode="auto">
          <a:xfrm>
            <a:off x="382588" y="1597025"/>
            <a:ext cx="11809412" cy="45259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0" tIns="0" rIns="0" bIns="0" rtlCol="0">
            <a:normAutofit/>
          </a:bodyPr>
          <a:lstStyle/>
          <a:p>
            <a:pPr>
              <a:buSzPct val="100000"/>
            </a:pPr>
            <a:r>
              <a:rPr lang="zh-TW" altLang="en-US" sz="2800" dirty="0"/>
              <a:t>General advertising revenue</a:t>
            </a:r>
          </a:p>
          <a:p>
            <a:pPr>
              <a:buSzPct val="100000"/>
            </a:pPr>
            <a:r>
              <a:rPr lang="zh-TW" altLang="en-US" sz="2800" dirty="0"/>
              <a:t>Tenancy deals</a:t>
            </a:r>
          </a:p>
          <a:p>
            <a:pPr lvl="1"/>
            <a:r>
              <a:rPr lang="zh-TW" altLang="en-US" sz="2800" dirty="0"/>
              <a:t>Fixed charge for number of impressions, exclusive partnerships, </a:t>
            </a:r>
            <a:r>
              <a:rPr lang="ja-JP" altLang="en-US" sz="2800" dirty="0">
                <a:ea typeface="MS PGothic" panose="020B0600070205080204" pitchFamily="34" charset="-128"/>
              </a:rPr>
              <a:t>“</a:t>
            </a:r>
            <a:r>
              <a:rPr lang="zh-TW" altLang="en-US" sz="2800" dirty="0"/>
              <a:t>sole providers</a:t>
            </a:r>
            <a:r>
              <a:rPr lang="ja-JP" altLang="en-US" sz="2800" dirty="0">
                <a:ea typeface="MS PGothic" panose="020B0600070205080204" pitchFamily="34" charset="-128"/>
              </a:rPr>
              <a:t>”</a:t>
            </a:r>
            <a:endParaRPr lang="zh-TW" altLang="en-US" sz="2800" dirty="0"/>
          </a:p>
          <a:p>
            <a:pPr>
              <a:buSzPct val="100000"/>
            </a:pPr>
            <a:r>
              <a:rPr lang="zh-TW" altLang="en-US" sz="2800" dirty="0"/>
              <a:t>Commissions on sales</a:t>
            </a:r>
          </a:p>
          <a:p>
            <a:pPr>
              <a:buSzPct val="100000"/>
            </a:pPr>
            <a:r>
              <a:rPr lang="zh-TW" altLang="en-US" sz="2800" dirty="0"/>
              <a:t>Subscription fees</a:t>
            </a:r>
          </a:p>
          <a:p>
            <a:pPr lvl="1"/>
            <a:r>
              <a:rPr lang="zh-TW" altLang="en-US" sz="2800" dirty="0"/>
              <a:t>Charging for premium content</a:t>
            </a:r>
          </a:p>
          <a:p>
            <a:pPr>
              <a:buSzPct val="100000"/>
            </a:pPr>
            <a:r>
              <a:rPr lang="zh-TW" altLang="en-US" sz="2800" dirty="0"/>
              <a:t>Applications and games</a:t>
            </a:r>
          </a:p>
        </p:txBody>
      </p:sp>
      <p:sp>
        <p:nvSpPr>
          <p:cNvPr id="37892" name="Text Box 4"/>
          <p:cNvSpPr txBox="1">
            <a:spLocks noChangeArrowheads="1"/>
          </p:cNvSpPr>
          <p:nvPr/>
        </p:nvSpPr>
        <p:spPr bwMode="auto">
          <a:xfrm>
            <a:off x="4989984" y="853806"/>
            <a:ext cx="1569660" cy="369332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TW" altLang="en-US" dirty="0">
                <a:ea typeface="微軟正黑體" panose="020B0604030504040204" pitchFamily="34" charset="-120"/>
              </a:rPr>
              <a:t>門戶商業模式</a:t>
            </a:r>
          </a:p>
        </p:txBody>
      </p:sp>
      <p:sp>
        <p:nvSpPr>
          <p:cNvPr id="37893" name="Text Box 5"/>
          <p:cNvSpPr txBox="1">
            <a:spLocks noChangeArrowheads="1"/>
          </p:cNvSpPr>
          <p:nvPr/>
        </p:nvSpPr>
        <p:spPr bwMode="auto">
          <a:xfrm>
            <a:off x="5142267" y="1643213"/>
            <a:ext cx="1569660" cy="36933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TW" altLang="en-US" dirty="0">
                <a:ea typeface="微軟正黑體" panose="020B0604030504040204" pitchFamily="34" charset="-120"/>
              </a:rPr>
              <a:t>一般廣告收入</a:t>
            </a:r>
          </a:p>
        </p:txBody>
      </p:sp>
      <p:sp>
        <p:nvSpPr>
          <p:cNvPr id="37894" name="Text Box 6"/>
          <p:cNvSpPr txBox="1">
            <a:spLocks noChangeArrowheads="1"/>
          </p:cNvSpPr>
          <p:nvPr/>
        </p:nvSpPr>
        <p:spPr bwMode="auto">
          <a:xfrm>
            <a:off x="3093935" y="2118442"/>
            <a:ext cx="1107996" cy="36933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TW" altLang="en-US" dirty="0">
                <a:ea typeface="微軟正黑體" panose="020B0604030504040204" pitchFamily="34" charset="-120"/>
              </a:rPr>
              <a:t>租賃交易</a:t>
            </a:r>
          </a:p>
        </p:txBody>
      </p:sp>
      <p:sp>
        <p:nvSpPr>
          <p:cNvPr id="37895" name="Text Box 7"/>
          <p:cNvSpPr txBox="1">
            <a:spLocks noChangeArrowheads="1"/>
          </p:cNvSpPr>
          <p:nvPr/>
        </p:nvSpPr>
        <p:spPr bwMode="auto">
          <a:xfrm>
            <a:off x="6755470" y="3168869"/>
            <a:ext cx="4570482" cy="646331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固定費用的展示次數，獨家合作夥伴關係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“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唯一供應商”</a:t>
            </a:r>
          </a:p>
        </p:txBody>
      </p:sp>
      <p:sp>
        <p:nvSpPr>
          <p:cNvPr id="37896" name="Text Box 8"/>
          <p:cNvSpPr txBox="1">
            <a:spLocks noChangeArrowheads="1"/>
          </p:cNvSpPr>
          <p:nvPr/>
        </p:nvSpPr>
        <p:spPr bwMode="auto">
          <a:xfrm>
            <a:off x="4279051" y="3788067"/>
            <a:ext cx="1107996" cy="36933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TW" altLang="en-US" dirty="0">
                <a:ea typeface="微軟正黑體" panose="020B0604030504040204" pitchFamily="34" charset="-120"/>
              </a:rPr>
              <a:t>銷售佣金</a:t>
            </a:r>
            <a:endParaRPr lang="zh-TW" altLang="en-US" dirty="0">
              <a:ea typeface="新細明體" panose="02020500000000000000" pitchFamily="18" charset="-120"/>
            </a:endParaRPr>
          </a:p>
        </p:txBody>
      </p:sp>
      <p:sp>
        <p:nvSpPr>
          <p:cNvPr id="37897" name="Text Box 9"/>
          <p:cNvSpPr txBox="1">
            <a:spLocks noChangeArrowheads="1"/>
          </p:cNvSpPr>
          <p:nvPr/>
        </p:nvSpPr>
        <p:spPr bwMode="auto">
          <a:xfrm>
            <a:off x="3501834" y="4346620"/>
            <a:ext cx="1107996" cy="36933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TW" altLang="en-US" dirty="0">
                <a:ea typeface="微軟正黑體" panose="020B0604030504040204" pitchFamily="34" charset="-120"/>
              </a:rPr>
              <a:t>訂閱費用</a:t>
            </a:r>
            <a:endParaRPr lang="zh-TW" altLang="en-US" dirty="0">
              <a:ea typeface="新細明體" panose="02020500000000000000" pitchFamily="18" charset="-120"/>
            </a:endParaRPr>
          </a:p>
        </p:txBody>
      </p:sp>
      <p:sp>
        <p:nvSpPr>
          <p:cNvPr id="37898" name="Text Box 10"/>
          <p:cNvSpPr txBox="1">
            <a:spLocks noChangeArrowheads="1"/>
          </p:cNvSpPr>
          <p:nvPr/>
        </p:nvSpPr>
        <p:spPr bwMode="auto">
          <a:xfrm>
            <a:off x="5927097" y="4932284"/>
            <a:ext cx="1800493" cy="36933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TW" altLang="en-US" dirty="0">
                <a:ea typeface="新細明體" panose="02020500000000000000" pitchFamily="18" charset="-120"/>
              </a:rPr>
              <a:t>為優質內容收費</a:t>
            </a:r>
          </a:p>
        </p:txBody>
      </p:sp>
      <p:sp>
        <p:nvSpPr>
          <p:cNvPr id="37899" name="Text Box 11"/>
          <p:cNvSpPr txBox="1">
            <a:spLocks noChangeArrowheads="1"/>
          </p:cNvSpPr>
          <p:nvPr/>
        </p:nvSpPr>
        <p:spPr bwMode="auto">
          <a:xfrm>
            <a:off x="4486801" y="5648370"/>
            <a:ext cx="1800493" cy="36933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TW" altLang="en-US" dirty="0">
                <a:ea typeface="微軟正黑體" panose="020B0604030504040204" pitchFamily="34" charset="-120"/>
              </a:rPr>
              <a:t>應用程序和遊戲</a:t>
            </a:r>
            <a:endParaRPr lang="zh-TW" altLang="en-US" dirty="0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30137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Social Network Fever Spreads to the Professions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0855" y="1427583"/>
            <a:ext cx="9872871" cy="40386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Class Discussion</a:t>
            </a:r>
          </a:p>
          <a:p>
            <a:pPr lvl="1"/>
            <a:r>
              <a:rPr lang="en-US" sz="2400" dirty="0" smtClean="0"/>
              <a:t>How has the growth of social networks enabled the creation of more specific niche sites?</a:t>
            </a:r>
          </a:p>
          <a:p>
            <a:pPr lvl="1"/>
            <a:r>
              <a:rPr lang="en-US" sz="2400" dirty="0" smtClean="0"/>
              <a:t>What are some examples of social network sites with a financial or business focus?</a:t>
            </a:r>
          </a:p>
          <a:p>
            <a:pPr lvl="1"/>
            <a:r>
              <a:rPr lang="en-US" sz="2400" dirty="0" smtClean="0"/>
              <a:t>Describe some common features and activities on these social network sites.</a:t>
            </a:r>
          </a:p>
          <a:p>
            <a:pPr lvl="1"/>
            <a:r>
              <a:rPr lang="en-US" sz="2400" dirty="0" smtClean="0"/>
              <a:t>What features of social networks best explain their popularity?</a:t>
            </a:r>
            <a:endParaRPr lang="en-US" sz="24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5577840" y="302347"/>
            <a:ext cx="4419600" cy="46166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TW" altLang="en-US" sz="2400" dirty="0"/>
              <a:t>社交網路散播至專業</a:t>
            </a:r>
            <a:r>
              <a:rPr lang="en-US" altLang="zh-TW" sz="2400" dirty="0"/>
              <a:t>(</a:t>
            </a:r>
            <a:r>
              <a:rPr lang="zh-TW" altLang="en-US" sz="2400" dirty="0"/>
              <a:t>職業</a:t>
            </a:r>
            <a:r>
              <a:rPr lang="en-US" altLang="zh-TW" sz="2400" dirty="0"/>
              <a:t>/</a:t>
            </a:r>
            <a:r>
              <a:rPr lang="zh-TW" altLang="en-US" sz="2400" dirty="0"/>
              <a:t>業務</a:t>
            </a:r>
            <a:r>
              <a:rPr lang="en-US" altLang="zh-TW" sz="2400" dirty="0"/>
              <a:t>)</a:t>
            </a:r>
            <a:endParaRPr lang="zh-TW" altLang="en-US" sz="24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4130040" y="1427583"/>
            <a:ext cx="1447800" cy="46166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TW" altLang="en-US" sz="2400" dirty="0"/>
              <a:t>課堂討論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1691640" y="4796284"/>
            <a:ext cx="7772400" cy="156966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-</a:t>
            </a:r>
            <a:r>
              <a:rPr lang="zh-TW" altLang="en-US" sz="2400" dirty="0"/>
              <a:t> 社交網絡的發展如何能夠創建更具體的利基網站？ </a:t>
            </a:r>
            <a:endParaRPr lang="en-US" altLang="zh-TW" sz="2400" dirty="0"/>
          </a:p>
          <a:p>
            <a:r>
              <a:rPr lang="en-US" altLang="zh-TW" sz="2400" dirty="0"/>
              <a:t>-</a:t>
            </a:r>
            <a:r>
              <a:rPr lang="zh-TW" altLang="en-US" sz="2400" dirty="0"/>
              <a:t> 以財務或業務為重點的社交網站有哪些例子？ </a:t>
            </a:r>
            <a:endParaRPr lang="en-US" altLang="zh-TW" sz="2400" dirty="0"/>
          </a:p>
          <a:p>
            <a:r>
              <a:rPr lang="en-US" altLang="zh-TW" sz="2400" dirty="0"/>
              <a:t>-</a:t>
            </a:r>
            <a:r>
              <a:rPr lang="zh-TW" altLang="en-US" sz="2400" dirty="0"/>
              <a:t> 描述這些社交網站上的一些常見功能和活動。 </a:t>
            </a:r>
            <a:endParaRPr lang="en-US" altLang="zh-TW" sz="2400" dirty="0"/>
          </a:p>
          <a:p>
            <a:r>
              <a:rPr lang="en-US" altLang="zh-TW" sz="2400" dirty="0"/>
              <a:t>-</a:t>
            </a:r>
            <a:r>
              <a:rPr lang="zh-TW" altLang="en-US" sz="2400" dirty="0"/>
              <a:t> 社交網絡的哪些功能</a:t>
            </a:r>
            <a:r>
              <a:rPr lang="en-US" altLang="zh-TW" sz="2400" dirty="0"/>
              <a:t>(</a:t>
            </a:r>
            <a:r>
              <a:rPr lang="zh-TW" altLang="en-US" sz="2400" dirty="0"/>
              <a:t>特徵</a:t>
            </a:r>
            <a:r>
              <a:rPr lang="en-US" altLang="zh-TW" sz="2400" dirty="0"/>
              <a:t>)</a:t>
            </a:r>
            <a:r>
              <a:rPr lang="zh-TW" altLang="en-US" sz="2400" dirty="0"/>
              <a:t>最能說明其受歡迎程度？</a:t>
            </a:r>
          </a:p>
        </p:txBody>
      </p:sp>
    </p:spTree>
    <p:extLst>
      <p:ext uri="{BB962C8B-B14F-4D97-AF65-F5344CB8AC3E}">
        <p14:creationId xmlns:p14="http://schemas.microsoft.com/office/powerpoint/2010/main" val="1850915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Social Networks and Online Communities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99627"/>
            <a:ext cx="10972800" cy="4525963"/>
          </a:xfrm>
        </p:spPr>
        <p:txBody>
          <a:bodyPr/>
          <a:lstStyle/>
          <a:p>
            <a:r>
              <a:rPr lang="en-US" dirty="0" smtClean="0"/>
              <a:t>Internet began as communications medium for scientists</a:t>
            </a:r>
          </a:p>
          <a:p>
            <a:r>
              <a:rPr lang="en-US" dirty="0" smtClean="0"/>
              <a:t>Early communities were bulletin boards, newsgroups (e.g., the Well)</a:t>
            </a:r>
          </a:p>
          <a:p>
            <a:r>
              <a:rPr lang="en-US" dirty="0" smtClean="0"/>
              <a:t>Today social networks, photo/video sharing, blogs have created new era of online socializing</a:t>
            </a:r>
          </a:p>
          <a:p>
            <a:r>
              <a:rPr lang="en-US" dirty="0" smtClean="0"/>
              <a:t>Social networks now one of most common Internet activities</a:t>
            </a:r>
            <a:endParaRPr 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7004462" y="302347"/>
            <a:ext cx="3733800" cy="46166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TW" altLang="en-US" sz="2400" dirty="0"/>
              <a:t>社交網路和線上社區</a:t>
            </a:r>
            <a:r>
              <a:rPr lang="en-US" altLang="zh-TW" sz="2400" dirty="0"/>
              <a:t>(</a:t>
            </a:r>
            <a:r>
              <a:rPr lang="zh-TW" altLang="en-US" sz="2400" dirty="0"/>
              <a:t>社會</a:t>
            </a:r>
            <a:r>
              <a:rPr lang="en-US" altLang="zh-TW" sz="2400" dirty="0"/>
              <a:t>)</a:t>
            </a:r>
            <a:endParaRPr lang="zh-TW" altLang="en-US" sz="24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1590997" y="4532685"/>
            <a:ext cx="7620000" cy="1631216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000" dirty="0"/>
              <a:t>互聯網開始成為科學家的傳播媒介 </a:t>
            </a:r>
            <a:endParaRPr lang="en-US" altLang="zh-TW" sz="2000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000" dirty="0"/>
              <a:t>早期的社區</a:t>
            </a:r>
            <a:r>
              <a:rPr lang="en-US" altLang="zh-TW" sz="2000" dirty="0"/>
              <a:t>(</a:t>
            </a:r>
            <a:r>
              <a:rPr lang="zh-TW" altLang="en-US" sz="2000" dirty="0"/>
              <a:t>社會</a:t>
            </a:r>
            <a:r>
              <a:rPr lang="en-US" altLang="zh-TW" sz="2000" dirty="0" smtClean="0"/>
              <a:t>)</a:t>
            </a:r>
            <a:r>
              <a:rPr lang="zh-TW" altLang="en-US" sz="2000" dirty="0" smtClean="0"/>
              <a:t>是公告欄</a:t>
            </a:r>
            <a:r>
              <a:rPr lang="zh-TW" altLang="en-US" sz="2000" dirty="0"/>
              <a:t>，新聞群組（如</a:t>
            </a:r>
            <a:r>
              <a:rPr lang="en-US" altLang="zh-TW" sz="2000" dirty="0"/>
              <a:t>: the Well </a:t>
            </a:r>
            <a:r>
              <a:rPr lang="zh-TW" altLang="en-US" sz="2000" dirty="0"/>
              <a:t>虛擬網站） </a:t>
            </a:r>
            <a:endParaRPr lang="en-US" altLang="zh-TW" sz="2000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000" dirty="0"/>
              <a:t>今天的社交網絡，照片</a:t>
            </a:r>
            <a:r>
              <a:rPr lang="en-US" altLang="zh-TW" sz="2000" dirty="0"/>
              <a:t>/</a:t>
            </a:r>
            <a:r>
              <a:rPr lang="zh-TW" altLang="en-US" sz="2000" dirty="0"/>
              <a:t>視頻分享，部落格創造了線上社交的新時代 </a:t>
            </a:r>
            <a:endParaRPr lang="en-US" altLang="zh-TW" sz="2000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000" dirty="0"/>
              <a:t>社交網路現在是最常見的互聯網活動之一</a:t>
            </a:r>
          </a:p>
        </p:txBody>
      </p:sp>
    </p:spTree>
    <p:extLst>
      <p:ext uri="{BB962C8B-B14F-4D97-AF65-F5344CB8AC3E}">
        <p14:creationId xmlns:p14="http://schemas.microsoft.com/office/powerpoint/2010/main" val="3829559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an Online Social Network?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1"/>
            <a:ext cx="8001000" cy="3429000"/>
          </a:xfrm>
        </p:spPr>
        <p:txBody>
          <a:bodyPr>
            <a:noAutofit/>
          </a:bodyPr>
          <a:lstStyle/>
          <a:p>
            <a:r>
              <a:rPr lang="en-US" sz="3200" dirty="0" smtClean="0"/>
              <a:t>Working definition of social network</a:t>
            </a:r>
          </a:p>
          <a:p>
            <a:pPr lvl="1"/>
            <a:r>
              <a:rPr lang="en-US" sz="2400" dirty="0" smtClean="0"/>
              <a:t>Group of people</a:t>
            </a:r>
          </a:p>
          <a:p>
            <a:pPr lvl="1"/>
            <a:r>
              <a:rPr lang="en-US" sz="2400" dirty="0" smtClean="0"/>
              <a:t>Shared social interaction</a:t>
            </a:r>
          </a:p>
          <a:p>
            <a:pPr lvl="1"/>
            <a:r>
              <a:rPr lang="en-US" sz="2400" dirty="0" smtClean="0"/>
              <a:t>Common ties</a:t>
            </a:r>
          </a:p>
          <a:p>
            <a:pPr lvl="1"/>
            <a:r>
              <a:rPr lang="en-US" sz="2400" dirty="0" smtClean="0"/>
              <a:t>Sharing an area for period of time</a:t>
            </a:r>
          </a:p>
          <a:p>
            <a:r>
              <a:rPr lang="en-US" sz="3200" dirty="0" smtClean="0"/>
              <a:t>Online social network</a:t>
            </a:r>
          </a:p>
          <a:p>
            <a:pPr lvl="1"/>
            <a:r>
              <a:rPr lang="en-US" sz="2400" dirty="0" smtClean="0"/>
              <a:t>Internet removes geographic and time limitations of offline social networks</a:t>
            </a:r>
            <a:endParaRPr lang="en-US" sz="24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7239000" y="763929"/>
            <a:ext cx="3048000" cy="46166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TW" altLang="en-US" sz="2400" dirty="0"/>
              <a:t>什麼是線上社交網路</a:t>
            </a:r>
            <a:r>
              <a:rPr lang="en-US" altLang="zh-TW" sz="2400" dirty="0"/>
              <a:t>?</a:t>
            </a:r>
            <a:endParaRPr lang="zh-TW" altLang="en-US" sz="24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7391400" y="2159427"/>
            <a:ext cx="2743200" cy="187743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400" dirty="0"/>
              <a:t>社交網路的定義</a:t>
            </a:r>
            <a:endParaRPr lang="en-US" altLang="zh-TW" sz="2400" dirty="0"/>
          </a:p>
          <a:p>
            <a:r>
              <a:rPr lang="zh-TW" altLang="en-US" dirty="0"/>
              <a:t>－一群人</a:t>
            </a:r>
            <a:endParaRPr lang="en-US" altLang="zh-TW" dirty="0"/>
          </a:p>
          <a:p>
            <a:r>
              <a:rPr lang="zh-TW" altLang="en-US" dirty="0"/>
              <a:t>－共享的社交互動</a:t>
            </a:r>
            <a:endParaRPr lang="en-US" altLang="zh-TW" dirty="0"/>
          </a:p>
          <a:p>
            <a:r>
              <a:rPr lang="zh-TW" altLang="en-US" dirty="0"/>
              <a:t>－共同的關係</a:t>
            </a:r>
            <a:endParaRPr lang="en-US" altLang="zh-TW" dirty="0"/>
          </a:p>
          <a:p>
            <a:r>
              <a:rPr lang="zh-TW" altLang="en-US" dirty="0"/>
              <a:t>－共享一段時間的區域</a:t>
            </a:r>
            <a:endParaRPr lang="en-US" altLang="zh-TW" dirty="0"/>
          </a:p>
          <a:p>
            <a:endParaRPr lang="zh-TW" altLang="en-US" sz="20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2667395" y="5398922"/>
            <a:ext cx="5105400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000" dirty="0"/>
              <a:t>線上社交網路</a:t>
            </a:r>
            <a:endParaRPr lang="en-US" altLang="zh-TW" sz="2000" dirty="0"/>
          </a:p>
          <a:p>
            <a:r>
              <a:rPr lang="zh-TW" altLang="en-US" sz="1600" dirty="0"/>
              <a:t>－網路消除了離線社交網路的地理與時間</a:t>
            </a:r>
            <a:r>
              <a:rPr lang="zh-TW" altLang="en-US" sz="1600" dirty="0" smtClean="0"/>
              <a:t>限制</a:t>
            </a:r>
            <a:endParaRPr lang="en-US" altLang="zh-TW" sz="1600" dirty="0"/>
          </a:p>
        </p:txBody>
      </p:sp>
    </p:spTree>
    <p:extLst>
      <p:ext uri="{BB962C8B-B14F-4D97-AF65-F5344CB8AC3E}">
        <p14:creationId xmlns:p14="http://schemas.microsoft.com/office/powerpoint/2010/main" val="4163498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763" y="526410"/>
            <a:ext cx="10669980" cy="552798"/>
          </a:xfrm>
        </p:spPr>
        <p:txBody>
          <a:bodyPr/>
          <a:lstStyle/>
          <a:p>
            <a:r>
              <a:rPr lang="en-US" dirty="0" smtClean="0"/>
              <a:t>The Growth of Social Networks and Online Communities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763" y="1882770"/>
            <a:ext cx="8229600" cy="4525963"/>
          </a:xfrm>
        </p:spPr>
        <p:txBody>
          <a:bodyPr/>
          <a:lstStyle/>
          <a:p>
            <a:r>
              <a:rPr lang="en-US" dirty="0" smtClean="0"/>
              <a:t>Top social networks: over 90% of social networking activity</a:t>
            </a:r>
          </a:p>
          <a:p>
            <a:r>
              <a:rPr lang="en-US" dirty="0" smtClean="0"/>
              <a:t>Facebook users: More than 35% are 44+</a:t>
            </a:r>
          </a:p>
          <a:p>
            <a:r>
              <a:rPr lang="en-US" dirty="0" smtClean="0"/>
              <a:t>Growth of new social networks like Pinterest, Instagram, Snapchat</a:t>
            </a:r>
          </a:p>
          <a:p>
            <a:r>
              <a:rPr lang="en-US" dirty="0" smtClean="0"/>
              <a:t>Social networks not as lucrative as search engines</a:t>
            </a:r>
          </a:p>
          <a:p>
            <a:pPr lvl="1"/>
            <a:r>
              <a:rPr lang="en-US" dirty="0" smtClean="0"/>
              <a:t>U.S. social network sites: $15.4 billion</a:t>
            </a:r>
          </a:p>
          <a:p>
            <a:pPr lvl="1"/>
            <a:r>
              <a:rPr lang="en-US" dirty="0" smtClean="0"/>
              <a:t>Top three search engines:  $30 billion</a:t>
            </a:r>
            <a:endParaRPr 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6720753" y="1176431"/>
            <a:ext cx="3276600" cy="40011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zh-TW" altLang="en-US" sz="2000" dirty="0"/>
              <a:t>社交網路和線上社區的發展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7958323" y="2238453"/>
            <a:ext cx="3686175" cy="2462213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dirty="0"/>
              <a:t>熱門社交網路：超過</a:t>
            </a:r>
            <a:r>
              <a:rPr lang="en-US" altLang="zh-TW" dirty="0"/>
              <a:t>90</a:t>
            </a:r>
            <a:r>
              <a:rPr lang="zh-TW" altLang="en-US" dirty="0"/>
              <a:t>％的社交活動</a:t>
            </a:r>
            <a:endParaRPr lang="en-US" altLang="zh-TW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TW" dirty="0"/>
              <a:t>Facebook</a:t>
            </a:r>
            <a:r>
              <a:rPr lang="zh-TW" altLang="en-US" dirty="0"/>
              <a:t>用戶：超過</a:t>
            </a:r>
            <a:r>
              <a:rPr lang="en-US" altLang="zh-TW" dirty="0"/>
              <a:t>35</a:t>
            </a:r>
            <a:r>
              <a:rPr lang="zh-TW" altLang="en-US" dirty="0"/>
              <a:t>％是</a:t>
            </a:r>
            <a:r>
              <a:rPr lang="en-US" altLang="zh-TW" dirty="0"/>
              <a:t>44+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TW" dirty="0"/>
              <a:t>Pinterest</a:t>
            </a:r>
            <a:r>
              <a:rPr lang="zh-TW" altLang="en-US" dirty="0"/>
              <a:t>，</a:t>
            </a:r>
            <a:r>
              <a:rPr lang="en-US" altLang="zh-TW" dirty="0"/>
              <a:t>Instagram</a:t>
            </a:r>
            <a:r>
              <a:rPr lang="zh-TW" altLang="en-US" dirty="0"/>
              <a:t>，</a:t>
            </a:r>
            <a:r>
              <a:rPr lang="en-US" altLang="zh-TW" dirty="0"/>
              <a:t>Snapchat</a:t>
            </a:r>
            <a:r>
              <a:rPr lang="zh-TW" altLang="en-US" dirty="0"/>
              <a:t>等新社交網站的成長</a:t>
            </a:r>
            <a:endParaRPr lang="en-US" altLang="zh-TW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dirty="0"/>
              <a:t>社交網路不如搜索引擎有利</a:t>
            </a:r>
            <a:endParaRPr lang="en-US" altLang="zh-TW" dirty="0"/>
          </a:p>
          <a:p>
            <a:r>
              <a:rPr lang="zh-TW" altLang="en-US" sz="1400" dirty="0"/>
              <a:t>       －美國社交網站：</a:t>
            </a:r>
            <a:r>
              <a:rPr lang="en-US" altLang="zh-TW" sz="1400" dirty="0"/>
              <a:t>154</a:t>
            </a:r>
            <a:r>
              <a:rPr lang="zh-TW" altLang="en-US" sz="1400" dirty="0"/>
              <a:t>億美元</a:t>
            </a:r>
          </a:p>
          <a:p>
            <a:r>
              <a:rPr lang="zh-TW" altLang="en-US" sz="1400" dirty="0"/>
              <a:t>       －三大搜索引擎：</a:t>
            </a:r>
            <a:r>
              <a:rPr lang="en-US" altLang="zh-TW" sz="1400" dirty="0"/>
              <a:t>300</a:t>
            </a:r>
            <a:r>
              <a:rPr lang="zh-TW" altLang="en-US" sz="1400" dirty="0"/>
              <a:t>億美元</a:t>
            </a:r>
            <a:endParaRPr lang="en-US" altLang="zh-TW" sz="1400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619786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Figure 11.1</a:t>
            </a:r>
            <a:r>
              <a:rPr lang="en-US" b="1" dirty="0">
                <a:solidFill>
                  <a:schemeClr val="bg1"/>
                </a:solidFill>
              </a:rPr>
              <a:t>: Top </a:t>
            </a:r>
            <a:r>
              <a:rPr lang="en-US" b="1" dirty="0" smtClean="0">
                <a:solidFill>
                  <a:schemeClr val="bg1"/>
                </a:solidFill>
              </a:rPr>
              <a:t>U.S. Social Networks 2016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Picture 7" descr="Figure 11. 1 compares the sizes, in monthly unique visitors, of the top six U.S. social networks.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33600" y="1318846"/>
            <a:ext cx="7120489" cy="4700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字方塊 2"/>
          <p:cNvSpPr txBox="1"/>
          <p:nvPr/>
        </p:nvSpPr>
        <p:spPr>
          <a:xfrm>
            <a:off x="2009776" y="771525"/>
            <a:ext cx="3095625" cy="40011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2016</a:t>
            </a:r>
            <a:r>
              <a:rPr lang="zh-TW" altLang="en-US" sz="2000" dirty="0"/>
              <a:t>年美國熱門社交網路</a:t>
            </a:r>
          </a:p>
        </p:txBody>
      </p:sp>
    </p:spTree>
    <p:extLst>
      <p:ext uri="{BB962C8B-B14F-4D97-AF65-F5344CB8AC3E}">
        <p14:creationId xmlns:p14="http://schemas.microsoft.com/office/powerpoint/2010/main" val="650643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Turning Social Networks into Businesses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3200" dirty="0" smtClean="0"/>
              <a:t>Most social networks monetize audiences through advertising</a:t>
            </a:r>
          </a:p>
          <a:p>
            <a:pPr lvl="1"/>
            <a:r>
              <a:rPr lang="en-US" altLang="en-US" sz="2400" dirty="0" smtClean="0"/>
              <a:t>LinkedIn – fees for premium services</a:t>
            </a:r>
          </a:p>
          <a:p>
            <a:pPr lvl="1"/>
            <a:r>
              <a:rPr lang="en-US" altLang="en-US" sz="2400" dirty="0" smtClean="0"/>
              <a:t>Twitter – struggling to make profits</a:t>
            </a:r>
          </a:p>
          <a:p>
            <a:r>
              <a:rPr lang="en-US" altLang="en-US" sz="3200" dirty="0" smtClean="0"/>
              <a:t>Business use of social networks</a:t>
            </a:r>
          </a:p>
          <a:p>
            <a:pPr lvl="1"/>
            <a:r>
              <a:rPr lang="en-US" altLang="en-US" sz="2400" dirty="0" smtClean="0"/>
              <a:t>Marketing and branding</a:t>
            </a:r>
          </a:p>
          <a:p>
            <a:pPr lvl="1"/>
            <a:r>
              <a:rPr lang="en-US" altLang="en-US" sz="2400" dirty="0" smtClean="0"/>
              <a:t>Reaching younger audience </a:t>
            </a:r>
          </a:p>
          <a:p>
            <a:pPr lvl="1"/>
            <a:r>
              <a:rPr lang="en-US" altLang="en-US" sz="2400" dirty="0" smtClean="0"/>
              <a:t>Listening tool, monitoring online reputation</a:t>
            </a:r>
          </a:p>
          <a:p>
            <a:pPr lvl="1"/>
            <a:r>
              <a:rPr lang="en-US" altLang="en-US" sz="2400" dirty="0" smtClean="0"/>
              <a:t>Collaboration tool</a:t>
            </a:r>
            <a:endParaRPr lang="en-US" altLang="en-US" sz="24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8167650" y="905845"/>
            <a:ext cx="2743200" cy="40011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zh-TW" altLang="en-US" sz="2000" dirty="0"/>
              <a:t>將社交網路轉變為企業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6833061" y="2499594"/>
            <a:ext cx="3124200" cy="249299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000" dirty="0"/>
              <a:t>大多數社交網路通過廣告獲利</a:t>
            </a:r>
            <a:endParaRPr lang="en-US" altLang="zh-TW" sz="2000" dirty="0"/>
          </a:p>
          <a:p>
            <a:r>
              <a:rPr lang="zh-TW" altLang="en-US" sz="1600" dirty="0"/>
              <a:t>      －</a:t>
            </a:r>
            <a:r>
              <a:rPr lang="en-US" altLang="zh-TW" sz="1600" dirty="0"/>
              <a:t>LinkedIn - </a:t>
            </a:r>
            <a:r>
              <a:rPr lang="zh-TW" altLang="en-US" sz="1600" dirty="0"/>
              <a:t>優質服務費用</a:t>
            </a:r>
            <a:endParaRPr lang="en-US" altLang="zh-TW" sz="1600" dirty="0"/>
          </a:p>
          <a:p>
            <a:r>
              <a:rPr lang="zh-TW" altLang="en-US" sz="1600" dirty="0"/>
              <a:t>      －</a:t>
            </a:r>
            <a:r>
              <a:rPr lang="en-US" altLang="zh-TW" sz="1600" dirty="0"/>
              <a:t>Twitter - </a:t>
            </a:r>
            <a:r>
              <a:rPr lang="zh-TW" altLang="en-US" sz="1600" dirty="0"/>
              <a:t>努力賺取利潤</a:t>
            </a:r>
            <a:endParaRPr lang="en-US" altLang="zh-TW" sz="1600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000" dirty="0"/>
              <a:t>商業用途的社交網路</a:t>
            </a:r>
            <a:endParaRPr lang="en-US" altLang="zh-TW" sz="2000" dirty="0"/>
          </a:p>
          <a:p>
            <a:r>
              <a:rPr lang="zh-TW" altLang="en-US" sz="1600" dirty="0"/>
              <a:t>      －營銷和品牌</a:t>
            </a:r>
            <a:endParaRPr lang="en-US" altLang="zh-TW" sz="1600" dirty="0"/>
          </a:p>
          <a:p>
            <a:r>
              <a:rPr lang="zh-TW" altLang="en-US" sz="1600" dirty="0"/>
              <a:t>      －吸引年輕觀眾</a:t>
            </a:r>
            <a:endParaRPr lang="en-US" altLang="zh-TW" sz="1600" dirty="0"/>
          </a:p>
          <a:p>
            <a:r>
              <a:rPr lang="zh-TW" altLang="en-US" sz="1600" dirty="0"/>
              <a:t>      －監聽工具，監控線上聲譽</a:t>
            </a:r>
            <a:endParaRPr lang="en-US" altLang="zh-TW" sz="1600" dirty="0"/>
          </a:p>
          <a:p>
            <a:r>
              <a:rPr lang="zh-TW" altLang="en-US" sz="1600" dirty="0"/>
              <a:t>      －協作工具</a:t>
            </a:r>
          </a:p>
        </p:txBody>
      </p:sp>
    </p:spTree>
    <p:extLst>
      <p:ext uri="{BB962C8B-B14F-4D97-AF65-F5344CB8AC3E}">
        <p14:creationId xmlns:p14="http://schemas.microsoft.com/office/powerpoint/2010/main" val="2053043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COM13">
  <a:themeElements>
    <a:clrScheme name="Custom 7">
      <a:dk1>
        <a:sysClr val="windowText" lastClr="000000"/>
      </a:dk1>
      <a:lt1>
        <a:sysClr val="window" lastClr="FFFFFF"/>
      </a:lt1>
      <a:dk2>
        <a:srgbClr val="000000"/>
      </a:dk2>
      <a:lt2>
        <a:srgbClr val="007FA3"/>
      </a:lt2>
      <a:accent1>
        <a:srgbClr val="3C1581"/>
      </a:accent1>
      <a:accent2>
        <a:srgbClr val="1A6C7C"/>
      </a:accent2>
      <a:accent3>
        <a:srgbClr val="CC730D"/>
      </a:accent3>
      <a:accent4>
        <a:srgbClr val="B2AA00"/>
      </a:accent4>
      <a:accent5>
        <a:srgbClr val="1B9332"/>
      </a:accent5>
      <a:accent6>
        <a:srgbClr val="7F7F7F"/>
      </a:accent6>
      <a:hlink>
        <a:srgbClr val="3C1581"/>
      </a:hlink>
      <a:folHlink>
        <a:srgbClr val="7F7F7F"/>
      </a:folHlink>
    </a:clrScheme>
    <a:fontScheme name="Office Classic 2">
      <a:majorFont>
        <a:latin typeface="Arial"/>
        <a:ea typeface=""/>
        <a:cs typeface=""/>
        <a:font script="Jpan" typeface="Arial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Arial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20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0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ECOM13" id="{25CE3116-FFC6-4A31-99B0-7AD0D1D8E5D7}" vid="{94DCE581-A9C9-45AD-ADB8-8E4A781943C0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007FA3"/>
    </a:lt2>
    <a:accent1>
      <a:srgbClr val="3C1581"/>
    </a:accent1>
    <a:accent2>
      <a:srgbClr val="1A6C7C"/>
    </a:accent2>
    <a:accent3>
      <a:srgbClr val="FFFFFF"/>
    </a:accent3>
    <a:accent4>
      <a:srgbClr val="000000"/>
    </a:accent4>
    <a:accent5>
      <a:srgbClr val="AFAAC1"/>
    </a:accent5>
    <a:accent6>
      <a:srgbClr val="166170"/>
    </a:accent6>
    <a:hlink>
      <a:srgbClr val="3C1581"/>
    </a:hlink>
    <a:folHlink>
      <a:srgbClr val="7F7F7F"/>
    </a:folHlink>
  </a:clrScheme>
</a:themeOverride>
</file>

<file path=ppt/theme/themeOverride2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007FA3"/>
    </a:lt2>
    <a:accent1>
      <a:srgbClr val="3C1581"/>
    </a:accent1>
    <a:accent2>
      <a:srgbClr val="1A6C7C"/>
    </a:accent2>
    <a:accent3>
      <a:srgbClr val="FFFFFF"/>
    </a:accent3>
    <a:accent4>
      <a:srgbClr val="000000"/>
    </a:accent4>
    <a:accent5>
      <a:srgbClr val="AFAAC1"/>
    </a:accent5>
    <a:accent6>
      <a:srgbClr val="166170"/>
    </a:accent6>
    <a:hlink>
      <a:srgbClr val="3C1581"/>
    </a:hlink>
    <a:folHlink>
      <a:srgbClr val="7F7F7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420</TotalTime>
  <Words>2918</Words>
  <Application>Microsoft Office PowerPoint</Application>
  <PresentationFormat>寬螢幕</PresentationFormat>
  <Paragraphs>432</Paragraphs>
  <Slides>30</Slides>
  <Notes>8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30</vt:i4>
      </vt:variant>
    </vt:vector>
  </HeadingPairs>
  <TitlesOfParts>
    <vt:vector size="39" baseType="lpstr">
      <vt:lpstr>MS PGothic</vt:lpstr>
      <vt:lpstr>微軟正黑體</vt:lpstr>
      <vt:lpstr>新細明體</vt:lpstr>
      <vt:lpstr>Arial</vt:lpstr>
      <vt:lpstr>Calibri</vt:lpstr>
      <vt:lpstr>Times New Roman</vt:lpstr>
      <vt:lpstr>Verdana</vt:lpstr>
      <vt:lpstr>Wingdings</vt:lpstr>
      <vt:lpstr>ECOM13</vt:lpstr>
      <vt:lpstr>E-commerce 2017  business. technology. society. 13th edition</vt:lpstr>
      <vt:lpstr>E-commerce 2017   business. technology. society.</vt:lpstr>
      <vt:lpstr>Learning Objectives</vt:lpstr>
      <vt:lpstr>Social Network Fever Spreads to the Professions</vt:lpstr>
      <vt:lpstr>Social Networks and Online Communities</vt:lpstr>
      <vt:lpstr>What Is an Online Social Network?</vt:lpstr>
      <vt:lpstr>The Growth of Social Networks and Online Communities</vt:lpstr>
      <vt:lpstr>Figure 11.1: Top U.S. Social Networks 2016</vt:lpstr>
      <vt:lpstr>Turning Social Networks into Businesses</vt:lpstr>
      <vt:lpstr>Figure 11.2: U.S. Ad Spending on Social Networks, 2016</vt:lpstr>
      <vt:lpstr>Insight on Society: The Dark Side of Social Networks</vt:lpstr>
      <vt:lpstr>Types of Social Networks and Their Business Models (1 of 2)</vt:lpstr>
      <vt:lpstr>Types of Social Networks and Their Business Models (2 of 2)</vt:lpstr>
      <vt:lpstr>Social Network Features and Technologies</vt:lpstr>
      <vt:lpstr>Insight on Technology: Trapped Inside the Facebook Bubble</vt:lpstr>
      <vt:lpstr>Online Auctions</vt:lpstr>
      <vt:lpstr>Benefits of Auctions</vt:lpstr>
      <vt:lpstr>Risks and Costs of Auctions</vt:lpstr>
      <vt:lpstr>Auctions as an E-commerce Business Model</vt:lpstr>
      <vt:lpstr>Types of Auctions (1 of 2)</vt:lpstr>
      <vt:lpstr>Types of Auctions (2 of 2)</vt:lpstr>
      <vt:lpstr>Table 11.6: Factors to Consider When  Choosing Auctions  選擇拍賣會時應思考的因素</vt:lpstr>
      <vt:lpstr>Auction Prices: Are They the Lowest?</vt:lpstr>
      <vt:lpstr>Fraud and Abuse in Auctions</vt:lpstr>
      <vt:lpstr>E-commerce Portals</vt:lpstr>
      <vt:lpstr>Figure 11.4: The Top Five U.S. Portal/Search Engines, 2016</vt:lpstr>
      <vt:lpstr>Insight on Business: Verizon Doubles Down on Portals</vt:lpstr>
      <vt:lpstr>Types of Portals</vt:lpstr>
      <vt:lpstr>Figure 11.5: Two General Types of Portals:  General Purpose and Vertical Market Portals</vt:lpstr>
      <vt:lpstr>Portal Business Models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Types of Auctions (2 of 2)</dc:title>
  <dc:creator>陳映蓉</dc:creator>
  <cp:lastModifiedBy>User</cp:lastModifiedBy>
  <cp:revision>38</cp:revision>
  <dcterms:created xsi:type="dcterms:W3CDTF">2018-03-19T07:37:23Z</dcterms:created>
  <dcterms:modified xsi:type="dcterms:W3CDTF">2018-06-02T12:57:04Z</dcterms:modified>
</cp:coreProperties>
</file>