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407" r:id="rId2"/>
    <p:sldId id="408" r:id="rId3"/>
    <p:sldId id="444" r:id="rId4"/>
    <p:sldId id="445" r:id="rId5"/>
    <p:sldId id="446" r:id="rId6"/>
    <p:sldId id="447" r:id="rId7"/>
    <p:sldId id="448" r:id="rId8"/>
    <p:sldId id="449" r:id="rId9"/>
    <p:sldId id="450" r:id="rId10"/>
    <p:sldId id="451" r:id="rId11"/>
    <p:sldId id="452" r:id="rId12"/>
    <p:sldId id="415" r:id="rId13"/>
    <p:sldId id="418" r:id="rId14"/>
    <p:sldId id="382" r:id="rId15"/>
    <p:sldId id="409" r:id="rId16"/>
    <p:sldId id="383" r:id="rId17"/>
    <p:sldId id="410" r:id="rId18"/>
    <p:sldId id="386" r:id="rId19"/>
    <p:sldId id="387" r:id="rId20"/>
    <p:sldId id="384" r:id="rId21"/>
    <p:sldId id="436" r:id="rId22"/>
    <p:sldId id="437" r:id="rId23"/>
    <p:sldId id="438" r:id="rId24"/>
    <p:sldId id="439" r:id="rId25"/>
    <p:sldId id="440" r:id="rId26"/>
    <p:sldId id="441" r:id="rId27"/>
    <p:sldId id="442" r:id="rId28"/>
    <p:sldId id="443" r:id="rId29"/>
    <p:sldId id="419" r:id="rId30"/>
    <p:sldId id="420" r:id="rId31"/>
    <p:sldId id="421" r:id="rId32"/>
    <p:sldId id="422" r:id="rId33"/>
    <p:sldId id="423" r:id="rId34"/>
    <p:sldId id="424" r:id="rId35"/>
    <p:sldId id="425" r:id="rId36"/>
    <p:sldId id="426" r:id="rId37"/>
    <p:sldId id="428" r:id="rId38"/>
    <p:sldId id="429" r:id="rId39"/>
    <p:sldId id="430" r:id="rId40"/>
    <p:sldId id="431" r:id="rId41"/>
    <p:sldId id="432" r:id="rId42"/>
    <p:sldId id="433" r:id="rId43"/>
    <p:sldId id="434" r:id="rId44"/>
    <p:sldId id="43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638"/>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9" autoAdjust="0"/>
    <p:restoredTop sz="94555" autoAdjust="0"/>
  </p:normalViewPr>
  <p:slideViewPr>
    <p:cSldViewPr>
      <p:cViewPr varScale="1">
        <p:scale>
          <a:sx n="77" d="100"/>
          <a:sy n="77" d="100"/>
        </p:scale>
        <p:origin x="446" y="53"/>
      </p:cViewPr>
      <p:guideLst>
        <p:guide orient="horz" pos="2160"/>
        <p:guide pos="2880"/>
      </p:guideLst>
    </p:cSldViewPr>
  </p:slideViewPr>
  <p:outlineViewPr>
    <p:cViewPr>
      <p:scale>
        <a:sx n="33" d="100"/>
        <a:sy n="33" d="100"/>
      </p:scale>
      <p:origin x="0" y="-259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5/11/2018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5/11/2018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4026752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b="0"/>
              <a:t>Slide </a:t>
            </a:r>
            <a:r>
              <a:rPr lang="en-US" b="0" smtClean="0"/>
              <a:t>3 is </a:t>
            </a:r>
            <a:r>
              <a:rPr lang="en-US" b="0" dirty="0" smtClean="0"/>
              <a:t>a </a:t>
            </a:r>
            <a:r>
              <a:rPr lang="en-US" b="0" dirty="0"/>
              <a:t>list of textbook LO numbers and </a:t>
            </a:r>
            <a:r>
              <a:rPr lang="en-US" b="0" dirty="0" smtClean="0"/>
              <a:t>statements.</a:t>
            </a:r>
            <a:endParaRPr lang="en-US" b="0"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3</a:t>
            </a:fld>
            <a:endParaRPr lang="en-US" dirty="0"/>
          </a:p>
        </p:txBody>
      </p:sp>
    </p:spTree>
    <p:extLst>
      <p:ext uri="{BB962C8B-B14F-4D97-AF65-F5344CB8AC3E}">
        <p14:creationId xmlns:p14="http://schemas.microsoft.com/office/powerpoint/2010/main" val="752065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487103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8.1, Page 500.</a:t>
            </a:r>
          </a:p>
          <a:p>
            <a:r>
              <a:rPr lang="en-US" sz="1200" b="0" i="0" u="none" strike="noStrike" kern="1200" baseline="0" dirty="0" smtClean="0">
                <a:solidFill>
                  <a:schemeClr val="tx1"/>
                </a:solidFill>
                <a:latin typeface="+mn-lt"/>
                <a:ea typeface="+mn-ea"/>
                <a:cs typeface="+mn-cs"/>
              </a:rPr>
              <a:t>The introduction of the Internet and e-commerce impacts individuals, societies, and political institutions. These impacts can be classified into four moral dimensions: property rights, information rights, governance, and public safety and welfare.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1022726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3635399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181166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5/11/2018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5/11/2018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5/11/2018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410" y="6376789"/>
            <a:ext cx="918000" cy="279915"/>
          </a:xfrm>
          <a:prstGeom prst="rect">
            <a:avLst/>
          </a:prstGeom>
        </p:spPr>
      </p:pic>
      <p:sp>
        <p:nvSpPr>
          <p:cNvPr id="10" name="TextBox 9"/>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2017, 2016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5/11/2018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2017, 2016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5/11/2018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000"/>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5/11/2018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SIGHT 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008638"/>
                </a:solidFill>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8638"/>
              </a:buClr>
              <a:buSzPct val="100000"/>
              <a:defRPr sz="2800"/>
            </a:lvl1pPr>
            <a:lvl2pPr>
              <a:buClr>
                <a:srgbClr val="008638"/>
              </a:buClr>
              <a:defRPr sz="2000"/>
            </a:lvl2pPr>
            <a:lvl3pPr>
              <a:buClr>
                <a:srgbClr val="008638"/>
              </a:buClr>
              <a:defRPr/>
            </a:lvl3pPr>
            <a:lvl4pPr>
              <a:buClr>
                <a:srgbClr val="008638"/>
              </a:buClr>
              <a:defRPr/>
            </a:lvl4pPr>
            <a:lvl5pPr>
              <a:buClr>
                <a:srgbClr val="008638"/>
              </a:buClr>
              <a:defRPr/>
            </a:lvl5pPr>
            <a:lvl6pPr>
              <a:buClr>
                <a:srgbClr val="008638"/>
              </a:buClr>
              <a:defRPr/>
            </a:lvl6pPr>
            <a:lvl7pPr>
              <a:buClr>
                <a:srgbClr val="008638"/>
              </a:buClr>
              <a:defRPr/>
            </a:lvl7pPr>
            <a:lvl8pPr>
              <a:buClr>
                <a:srgbClr val="008638"/>
              </a:buClr>
              <a:defRPr/>
            </a:lvl8pPr>
            <a:lvl9pPr>
              <a:buClr>
                <a:srgbClr val="008638"/>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5/11/2018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660687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5/11/2018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5/11/2018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2017, 2016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5/11/2018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5/11/2018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5/11/2018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2017, 2016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61" r:id="rId5"/>
    <p:sldLayoutId id="2147483659" r:id="rId6"/>
    <p:sldLayoutId id="2147483658" r:id="rId7"/>
    <p:sldLayoutId id="2147483660" r:id="rId8"/>
    <p:sldLayoutId id="2147483651" r:id="rId9"/>
    <p:sldLayoutId id="2147483654" r:id="rId10"/>
    <p:sldLayoutId id="2147483655" r:id="rId11"/>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E-commerce 2017 </a:t>
            </a:r>
            <a:br>
              <a:rPr lang="en-US" sz="3200" dirty="0"/>
            </a:br>
            <a:r>
              <a:rPr lang="en-US" sz="3200" dirty="0"/>
              <a:t>business. technology. society. 13</a:t>
            </a:r>
            <a:r>
              <a:rPr lang="en-US" sz="3200" baseline="30000" dirty="0"/>
              <a:t>th</a:t>
            </a:r>
            <a:r>
              <a:rPr lang="en-US" sz="3200" dirty="0"/>
              <a:t> edition</a:t>
            </a:r>
          </a:p>
        </p:txBody>
      </p:sp>
      <p:sp>
        <p:nvSpPr>
          <p:cNvPr id="3" name="Subtitle 2"/>
          <p:cNvSpPr>
            <a:spLocks noGrp="1"/>
          </p:cNvSpPr>
          <p:nvPr>
            <p:ph type="subTitle" idx="1"/>
          </p:nvPr>
        </p:nvSpPr>
        <p:spPr/>
        <p:txBody>
          <a:bodyPr/>
          <a:lstStyle/>
          <a:p>
            <a:r>
              <a:rPr lang="en-US" sz="1800" dirty="0"/>
              <a:t>Accessibility standards-compliant</a:t>
            </a:r>
          </a:p>
        </p:txBody>
      </p:sp>
      <p:pic>
        <p:nvPicPr>
          <p:cNvPr id="9" name="Shape 23" descr="Pearson Logo"/>
          <p:cNvPicPr preferRelativeResize="0"/>
          <p:nvPr/>
        </p:nvPicPr>
        <p:blipFill rotWithShape="1">
          <a:blip r:embed="rId3">
            <a:alphaModFix/>
          </a:blip>
          <a:srcRect/>
          <a:stretch/>
        </p:blipFill>
        <p:spPr>
          <a:xfrm>
            <a:off x="523372" y="6136431"/>
            <a:ext cx="695828" cy="492969"/>
          </a:xfrm>
          <a:prstGeom prst="rect">
            <a:avLst/>
          </a:prstGeom>
          <a:noFill/>
          <a:ln>
            <a:noFill/>
          </a:ln>
        </p:spPr>
      </p:pic>
      <p:sp>
        <p:nvSpPr>
          <p:cNvPr id="7" name="TextBox 6"/>
          <p:cNvSpPr txBox="1"/>
          <p:nvPr/>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2017, 2016 Pearson Education, Inc. All Rights Reserved</a:t>
            </a:r>
          </a:p>
        </p:txBody>
      </p:sp>
    </p:spTree>
    <p:extLst>
      <p:ext uri="{BB962C8B-B14F-4D97-AF65-F5344CB8AC3E}">
        <p14:creationId xmlns:p14="http://schemas.microsoft.com/office/powerpoint/2010/main" val="1665978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Candidate Ethical Principles</a:t>
            </a:r>
            <a:endParaRPr lang="en-US" dirty="0"/>
          </a:p>
        </p:txBody>
      </p:sp>
      <p:sp>
        <p:nvSpPr>
          <p:cNvPr id="3" name="Content Placeholder 2"/>
          <p:cNvSpPr>
            <a:spLocks noGrp="1"/>
          </p:cNvSpPr>
          <p:nvPr>
            <p:ph idx="1"/>
          </p:nvPr>
        </p:nvSpPr>
        <p:spPr/>
        <p:txBody>
          <a:bodyPr/>
          <a:lstStyle/>
          <a:p>
            <a:pPr>
              <a:defRPr/>
            </a:pPr>
            <a:r>
              <a:rPr lang="en-US" dirty="0" smtClean="0"/>
              <a:t>Golden Rule</a:t>
            </a:r>
          </a:p>
          <a:p>
            <a:pPr>
              <a:defRPr/>
            </a:pPr>
            <a:r>
              <a:rPr lang="en-US" dirty="0" smtClean="0"/>
              <a:t>Universalism</a:t>
            </a:r>
          </a:p>
          <a:p>
            <a:pPr>
              <a:defRPr/>
            </a:pPr>
            <a:r>
              <a:rPr lang="en-US" dirty="0" smtClean="0"/>
              <a:t>Slippery Slope</a:t>
            </a:r>
          </a:p>
          <a:p>
            <a:pPr>
              <a:defRPr/>
            </a:pPr>
            <a:r>
              <a:rPr lang="en-US" dirty="0" smtClean="0"/>
              <a:t>Collective Utilitarian Principle</a:t>
            </a:r>
          </a:p>
          <a:p>
            <a:pPr>
              <a:defRPr/>
            </a:pPr>
            <a:r>
              <a:rPr lang="en-US" dirty="0" smtClean="0"/>
              <a:t>Risk Aversion</a:t>
            </a:r>
          </a:p>
          <a:p>
            <a:pPr>
              <a:defRPr/>
            </a:pPr>
            <a:r>
              <a:rPr lang="en-US" dirty="0" smtClean="0"/>
              <a:t>No Free Lunch</a:t>
            </a:r>
          </a:p>
          <a:p>
            <a:pPr>
              <a:defRPr/>
            </a:pPr>
            <a:r>
              <a:rPr lang="en-US" dirty="0" smtClean="0"/>
              <a:t>The </a:t>
            </a:r>
            <a:r>
              <a:rPr lang="en-US" i="1" dirty="0" smtClean="0"/>
              <a:t>New York Times </a:t>
            </a:r>
            <a:r>
              <a:rPr lang="en-US" dirty="0" smtClean="0"/>
              <a:t>Test</a:t>
            </a:r>
          </a:p>
          <a:p>
            <a:pPr>
              <a:defRPr/>
            </a:pPr>
            <a:r>
              <a:rPr lang="en-US" dirty="0" smtClean="0"/>
              <a:t>The Social Contract Rule</a:t>
            </a:r>
            <a:endParaRPr lang="en-US" dirty="0"/>
          </a:p>
        </p:txBody>
      </p:sp>
      <p:sp>
        <p:nvSpPr>
          <p:cNvPr id="4" name="矩形 3">
            <a:extLst>
              <a:ext uri="{FF2B5EF4-FFF2-40B4-BE49-F238E27FC236}">
                <a16:creationId xmlns:a16="http://schemas.microsoft.com/office/drawing/2014/main" xmlns="" id="{C03C83F6-3001-4CBE-9B75-31FDDE4B9D4B}"/>
              </a:ext>
            </a:extLst>
          </p:cNvPr>
          <p:cNvSpPr/>
          <p:nvPr/>
        </p:nvSpPr>
        <p:spPr>
          <a:xfrm>
            <a:off x="4724400" y="5941497"/>
            <a:ext cx="1569660" cy="369332"/>
          </a:xfrm>
          <a:prstGeom prst="rect">
            <a:avLst/>
          </a:prstGeom>
        </p:spPr>
        <p:txBody>
          <a:bodyPr wrap="none">
            <a:spAutoFit/>
          </a:bodyPr>
          <a:lstStyle/>
          <a:p>
            <a:r>
              <a:rPr lang="zh-TW" altLang="en-US" dirty="0">
                <a:highlight>
                  <a:srgbClr val="FFFF00"/>
                </a:highlight>
              </a:rPr>
              <a:t>社會契約規則</a:t>
            </a:r>
          </a:p>
        </p:txBody>
      </p:sp>
      <p:sp>
        <p:nvSpPr>
          <p:cNvPr id="5" name="矩形 4">
            <a:extLst>
              <a:ext uri="{FF2B5EF4-FFF2-40B4-BE49-F238E27FC236}">
                <a16:creationId xmlns:a16="http://schemas.microsoft.com/office/drawing/2014/main" xmlns="" id="{C03C83F6-3001-4CBE-9B75-31FDDE4B9D4B}"/>
              </a:ext>
            </a:extLst>
          </p:cNvPr>
          <p:cNvSpPr/>
          <p:nvPr/>
        </p:nvSpPr>
        <p:spPr>
          <a:xfrm>
            <a:off x="3040209" y="4750049"/>
            <a:ext cx="1800493" cy="369332"/>
          </a:xfrm>
          <a:prstGeom prst="rect">
            <a:avLst/>
          </a:prstGeom>
        </p:spPr>
        <p:txBody>
          <a:bodyPr wrap="none">
            <a:spAutoFit/>
          </a:bodyPr>
          <a:lstStyle/>
          <a:p>
            <a:r>
              <a:rPr lang="zh-TW" altLang="en-US" dirty="0">
                <a:highlight>
                  <a:srgbClr val="FFFF00"/>
                </a:highlight>
              </a:rPr>
              <a:t>沒有免費的午餐</a:t>
            </a:r>
          </a:p>
        </p:txBody>
      </p:sp>
      <p:sp>
        <p:nvSpPr>
          <p:cNvPr id="6" name="矩形 5">
            <a:extLst>
              <a:ext uri="{FF2B5EF4-FFF2-40B4-BE49-F238E27FC236}">
                <a16:creationId xmlns:a16="http://schemas.microsoft.com/office/drawing/2014/main" xmlns="" id="{C03C83F6-3001-4CBE-9B75-31FDDE4B9D4B}"/>
              </a:ext>
            </a:extLst>
          </p:cNvPr>
          <p:cNvSpPr/>
          <p:nvPr/>
        </p:nvSpPr>
        <p:spPr>
          <a:xfrm>
            <a:off x="5275703" y="3506082"/>
            <a:ext cx="1569660" cy="369332"/>
          </a:xfrm>
          <a:prstGeom prst="rect">
            <a:avLst/>
          </a:prstGeom>
        </p:spPr>
        <p:txBody>
          <a:bodyPr wrap="none">
            <a:spAutoFit/>
          </a:bodyPr>
          <a:lstStyle/>
          <a:p>
            <a:r>
              <a:rPr lang="zh-TW" altLang="en-US" dirty="0">
                <a:highlight>
                  <a:srgbClr val="FFFF00"/>
                </a:highlight>
              </a:rPr>
              <a:t>集體功利原則</a:t>
            </a:r>
          </a:p>
        </p:txBody>
      </p:sp>
      <p:sp>
        <p:nvSpPr>
          <p:cNvPr id="7" name="矩形 6">
            <a:extLst>
              <a:ext uri="{FF2B5EF4-FFF2-40B4-BE49-F238E27FC236}">
                <a16:creationId xmlns:a16="http://schemas.microsoft.com/office/drawing/2014/main" xmlns="" id="{C03C83F6-3001-4CBE-9B75-31FDDE4B9D4B}"/>
              </a:ext>
            </a:extLst>
          </p:cNvPr>
          <p:cNvSpPr/>
          <p:nvPr/>
        </p:nvSpPr>
        <p:spPr>
          <a:xfrm>
            <a:off x="5759526" y="903711"/>
            <a:ext cx="1569660" cy="369332"/>
          </a:xfrm>
          <a:prstGeom prst="rect">
            <a:avLst/>
          </a:prstGeom>
        </p:spPr>
        <p:txBody>
          <a:bodyPr wrap="none">
            <a:spAutoFit/>
          </a:bodyPr>
          <a:lstStyle/>
          <a:p>
            <a:r>
              <a:rPr lang="zh-TW" altLang="en-US" dirty="0">
                <a:highlight>
                  <a:srgbClr val="FFFF00"/>
                </a:highlight>
              </a:rPr>
              <a:t>候選倫理原則</a:t>
            </a:r>
          </a:p>
        </p:txBody>
      </p:sp>
      <p:sp>
        <p:nvSpPr>
          <p:cNvPr id="8" name="矩形 7">
            <a:extLst>
              <a:ext uri="{FF2B5EF4-FFF2-40B4-BE49-F238E27FC236}">
                <a16:creationId xmlns:a16="http://schemas.microsoft.com/office/drawing/2014/main" xmlns="" id="{C03C83F6-3001-4CBE-9B75-31FDDE4B9D4B}"/>
              </a:ext>
            </a:extLst>
          </p:cNvPr>
          <p:cNvSpPr/>
          <p:nvPr/>
        </p:nvSpPr>
        <p:spPr>
          <a:xfrm>
            <a:off x="2667000" y="1600200"/>
            <a:ext cx="1107996" cy="369332"/>
          </a:xfrm>
          <a:prstGeom prst="rect">
            <a:avLst/>
          </a:prstGeom>
        </p:spPr>
        <p:txBody>
          <a:bodyPr wrap="none">
            <a:spAutoFit/>
          </a:bodyPr>
          <a:lstStyle/>
          <a:p>
            <a:r>
              <a:rPr lang="zh-TW" altLang="en-US" dirty="0">
                <a:highlight>
                  <a:srgbClr val="FFFF00"/>
                </a:highlight>
              </a:rPr>
              <a:t>黃金法則</a:t>
            </a:r>
          </a:p>
        </p:txBody>
      </p:sp>
      <p:sp>
        <p:nvSpPr>
          <p:cNvPr id="9" name="矩形 8">
            <a:extLst>
              <a:ext uri="{FF2B5EF4-FFF2-40B4-BE49-F238E27FC236}">
                <a16:creationId xmlns:a16="http://schemas.microsoft.com/office/drawing/2014/main" xmlns="" id="{C03C83F6-3001-4CBE-9B75-31FDDE4B9D4B}"/>
              </a:ext>
            </a:extLst>
          </p:cNvPr>
          <p:cNvSpPr/>
          <p:nvPr/>
        </p:nvSpPr>
        <p:spPr>
          <a:xfrm>
            <a:off x="3040209" y="2877861"/>
            <a:ext cx="646331" cy="369332"/>
          </a:xfrm>
          <a:prstGeom prst="rect">
            <a:avLst/>
          </a:prstGeom>
        </p:spPr>
        <p:txBody>
          <a:bodyPr wrap="none">
            <a:spAutoFit/>
          </a:bodyPr>
          <a:lstStyle/>
          <a:p>
            <a:r>
              <a:rPr lang="zh-TW" altLang="en-US" dirty="0">
                <a:highlight>
                  <a:srgbClr val="FFFF00"/>
                </a:highlight>
              </a:rPr>
              <a:t>滑坡</a:t>
            </a:r>
          </a:p>
        </p:txBody>
      </p:sp>
      <p:sp>
        <p:nvSpPr>
          <p:cNvPr id="10" name="矩形 9">
            <a:extLst>
              <a:ext uri="{FF2B5EF4-FFF2-40B4-BE49-F238E27FC236}">
                <a16:creationId xmlns:a16="http://schemas.microsoft.com/office/drawing/2014/main" xmlns="" id="{C03C83F6-3001-4CBE-9B75-31FDDE4B9D4B}"/>
              </a:ext>
            </a:extLst>
          </p:cNvPr>
          <p:cNvSpPr/>
          <p:nvPr/>
        </p:nvSpPr>
        <p:spPr>
          <a:xfrm>
            <a:off x="2891220" y="4132680"/>
            <a:ext cx="1107996" cy="369332"/>
          </a:xfrm>
          <a:prstGeom prst="rect">
            <a:avLst/>
          </a:prstGeom>
        </p:spPr>
        <p:txBody>
          <a:bodyPr wrap="none">
            <a:spAutoFit/>
          </a:bodyPr>
          <a:lstStyle/>
          <a:p>
            <a:r>
              <a:rPr lang="zh-TW" altLang="en-US" dirty="0">
                <a:highlight>
                  <a:srgbClr val="FFFF00"/>
                </a:highlight>
              </a:rPr>
              <a:t>風險規避</a:t>
            </a:r>
          </a:p>
        </p:txBody>
      </p:sp>
      <p:sp>
        <p:nvSpPr>
          <p:cNvPr id="11" name="矩形 10">
            <a:extLst>
              <a:ext uri="{FF2B5EF4-FFF2-40B4-BE49-F238E27FC236}">
                <a16:creationId xmlns:a16="http://schemas.microsoft.com/office/drawing/2014/main" xmlns="" id="{C03C83F6-3001-4CBE-9B75-31FDDE4B9D4B}"/>
              </a:ext>
            </a:extLst>
          </p:cNvPr>
          <p:cNvSpPr/>
          <p:nvPr/>
        </p:nvSpPr>
        <p:spPr>
          <a:xfrm>
            <a:off x="2695390" y="2257080"/>
            <a:ext cx="1107996" cy="369332"/>
          </a:xfrm>
          <a:prstGeom prst="rect">
            <a:avLst/>
          </a:prstGeom>
        </p:spPr>
        <p:txBody>
          <a:bodyPr wrap="none">
            <a:spAutoFit/>
          </a:bodyPr>
          <a:lstStyle/>
          <a:p>
            <a:r>
              <a:rPr lang="zh-TW" altLang="en-US" dirty="0" smtClean="0">
                <a:highlight>
                  <a:srgbClr val="FFFF00"/>
                </a:highlight>
              </a:rPr>
              <a:t>普遍主義</a:t>
            </a:r>
            <a:endParaRPr lang="zh-TW" altLang="en-US" dirty="0">
              <a:highlight>
                <a:srgbClr val="FFFF00"/>
              </a:highlight>
            </a:endParaRPr>
          </a:p>
        </p:txBody>
      </p:sp>
      <p:sp>
        <p:nvSpPr>
          <p:cNvPr id="12" name="矩形 11">
            <a:extLst>
              <a:ext uri="{FF2B5EF4-FFF2-40B4-BE49-F238E27FC236}">
                <a16:creationId xmlns:a16="http://schemas.microsoft.com/office/drawing/2014/main" xmlns="" id="{C03C83F6-3001-4CBE-9B75-31FDDE4B9D4B}"/>
              </a:ext>
            </a:extLst>
          </p:cNvPr>
          <p:cNvSpPr/>
          <p:nvPr/>
        </p:nvSpPr>
        <p:spPr>
          <a:xfrm>
            <a:off x="4840702" y="5367418"/>
            <a:ext cx="1569660" cy="369332"/>
          </a:xfrm>
          <a:prstGeom prst="rect">
            <a:avLst/>
          </a:prstGeom>
        </p:spPr>
        <p:txBody>
          <a:bodyPr wrap="none">
            <a:spAutoFit/>
          </a:bodyPr>
          <a:lstStyle/>
          <a:p>
            <a:r>
              <a:rPr lang="zh-TW" altLang="en-US" dirty="0">
                <a:highlight>
                  <a:srgbClr val="FFFF00"/>
                </a:highlight>
              </a:rPr>
              <a:t>紐約時報測試</a:t>
            </a:r>
          </a:p>
        </p:txBody>
      </p:sp>
    </p:spTree>
    <p:extLst>
      <p:ext uri="{BB962C8B-B14F-4D97-AF65-F5344CB8AC3E}">
        <p14:creationId xmlns:p14="http://schemas.microsoft.com/office/powerpoint/2010/main" val="2345827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 and Information Rights</a:t>
            </a:r>
            <a:endParaRPr lang="en-US" dirty="0"/>
          </a:p>
        </p:txBody>
      </p:sp>
      <p:sp>
        <p:nvSpPr>
          <p:cNvPr id="3" name="Content Placeholder 2"/>
          <p:cNvSpPr>
            <a:spLocks noGrp="1"/>
          </p:cNvSpPr>
          <p:nvPr>
            <p:ph idx="1"/>
          </p:nvPr>
        </p:nvSpPr>
        <p:spPr/>
        <p:txBody>
          <a:bodyPr/>
          <a:lstStyle/>
          <a:p>
            <a:r>
              <a:rPr lang="en-US" altLang="en-US" dirty="0" smtClean="0"/>
              <a:t>Privacy</a:t>
            </a:r>
          </a:p>
          <a:p>
            <a:pPr lvl="1"/>
            <a:r>
              <a:rPr lang="en-US" altLang="en-US" dirty="0" smtClean="0"/>
              <a:t>Moral right of individuals to be left alone, free from surveillance or interference from other individuals, organizations, or state</a:t>
            </a:r>
          </a:p>
          <a:p>
            <a:r>
              <a:rPr lang="en-US" altLang="en-US" dirty="0" smtClean="0"/>
              <a:t>Information privacy: Four premises</a:t>
            </a:r>
          </a:p>
          <a:p>
            <a:pPr lvl="1"/>
            <a:r>
              <a:rPr lang="en-US" altLang="en-US" dirty="0" smtClean="0"/>
              <a:t>Right to control information collected about them</a:t>
            </a:r>
          </a:p>
          <a:p>
            <a:pPr lvl="2"/>
            <a:r>
              <a:rPr lang="ja-JP" altLang="en-US" dirty="0" smtClean="0"/>
              <a:t>“</a:t>
            </a:r>
            <a:r>
              <a:rPr lang="en-US" altLang="ja-JP" dirty="0"/>
              <a:t>R</a:t>
            </a:r>
            <a:r>
              <a:rPr lang="en-US" altLang="ja-JP" dirty="0" smtClean="0"/>
              <a:t>ight to be forgotten</a:t>
            </a:r>
            <a:r>
              <a:rPr lang="ja-JP" altLang="en-US" dirty="0" smtClean="0"/>
              <a:t>”</a:t>
            </a:r>
            <a:endParaRPr lang="en-US" altLang="ja-JP" dirty="0" smtClean="0"/>
          </a:p>
          <a:p>
            <a:pPr lvl="1"/>
            <a:r>
              <a:rPr lang="en-US" altLang="en-US" dirty="0" smtClean="0"/>
              <a:t>Right to know when information is collected and give consent</a:t>
            </a:r>
          </a:p>
          <a:p>
            <a:pPr lvl="2"/>
            <a:r>
              <a:rPr lang="en-US" altLang="en-US" dirty="0" smtClean="0"/>
              <a:t>“Informed consent”</a:t>
            </a:r>
          </a:p>
          <a:p>
            <a:pPr lvl="1"/>
            <a:r>
              <a:rPr lang="en-US" altLang="en-US" dirty="0" smtClean="0"/>
              <a:t>Right to personal information due process</a:t>
            </a:r>
          </a:p>
          <a:p>
            <a:pPr lvl="1"/>
            <a:r>
              <a:rPr lang="en-US" altLang="en-US" dirty="0" smtClean="0"/>
              <a:t>Right to have personal information stored in a secure manner</a:t>
            </a:r>
          </a:p>
        </p:txBody>
      </p:sp>
      <p:sp>
        <p:nvSpPr>
          <p:cNvPr id="4" name="矩形 3">
            <a:extLst>
              <a:ext uri="{FF2B5EF4-FFF2-40B4-BE49-F238E27FC236}">
                <a16:creationId xmlns:a16="http://schemas.microsoft.com/office/drawing/2014/main" xmlns="" id="{C03C83F6-3001-4CBE-9B75-31FDDE4B9D4B}"/>
              </a:ext>
            </a:extLst>
          </p:cNvPr>
          <p:cNvSpPr/>
          <p:nvPr/>
        </p:nvSpPr>
        <p:spPr>
          <a:xfrm>
            <a:off x="6323042" y="902428"/>
            <a:ext cx="1800493" cy="369332"/>
          </a:xfrm>
          <a:prstGeom prst="rect">
            <a:avLst/>
          </a:prstGeom>
        </p:spPr>
        <p:txBody>
          <a:bodyPr wrap="none">
            <a:spAutoFit/>
          </a:bodyPr>
          <a:lstStyle/>
          <a:p>
            <a:r>
              <a:rPr lang="zh-TW" altLang="en-US" dirty="0">
                <a:highlight>
                  <a:srgbClr val="FFFF00"/>
                </a:highlight>
              </a:rPr>
              <a:t>隱私和信息權利</a:t>
            </a:r>
          </a:p>
        </p:txBody>
      </p:sp>
      <p:sp>
        <p:nvSpPr>
          <p:cNvPr id="5" name="矩形 4">
            <a:extLst>
              <a:ext uri="{FF2B5EF4-FFF2-40B4-BE49-F238E27FC236}">
                <a16:creationId xmlns:a16="http://schemas.microsoft.com/office/drawing/2014/main" xmlns="" id="{C03C83F6-3001-4CBE-9B75-31FDDE4B9D4B}"/>
              </a:ext>
            </a:extLst>
          </p:cNvPr>
          <p:cNvSpPr/>
          <p:nvPr/>
        </p:nvSpPr>
        <p:spPr>
          <a:xfrm>
            <a:off x="1828800" y="1600200"/>
            <a:ext cx="646331" cy="369332"/>
          </a:xfrm>
          <a:prstGeom prst="rect">
            <a:avLst/>
          </a:prstGeom>
        </p:spPr>
        <p:txBody>
          <a:bodyPr wrap="none">
            <a:spAutoFit/>
          </a:bodyPr>
          <a:lstStyle/>
          <a:p>
            <a:r>
              <a:rPr lang="zh-TW" altLang="en-US" dirty="0">
                <a:highlight>
                  <a:srgbClr val="FFFF00"/>
                </a:highlight>
              </a:rPr>
              <a:t>隱私</a:t>
            </a:r>
          </a:p>
        </p:txBody>
      </p:sp>
      <p:sp>
        <p:nvSpPr>
          <p:cNvPr id="6" name="矩形 5">
            <a:extLst>
              <a:ext uri="{FF2B5EF4-FFF2-40B4-BE49-F238E27FC236}">
                <a16:creationId xmlns:a16="http://schemas.microsoft.com/office/drawing/2014/main" xmlns="" id="{C03C83F6-3001-4CBE-9B75-31FDDE4B9D4B}"/>
              </a:ext>
            </a:extLst>
          </p:cNvPr>
          <p:cNvSpPr/>
          <p:nvPr/>
        </p:nvSpPr>
        <p:spPr>
          <a:xfrm>
            <a:off x="6190103" y="2949179"/>
            <a:ext cx="2262158" cy="369332"/>
          </a:xfrm>
          <a:prstGeom prst="rect">
            <a:avLst/>
          </a:prstGeom>
        </p:spPr>
        <p:txBody>
          <a:bodyPr wrap="none">
            <a:spAutoFit/>
          </a:bodyPr>
          <a:lstStyle/>
          <a:p>
            <a:r>
              <a:rPr lang="zh-TW" altLang="en-US" dirty="0">
                <a:highlight>
                  <a:srgbClr val="FFFF00"/>
                </a:highlight>
              </a:rPr>
              <a:t>信息隱私：</a:t>
            </a:r>
            <a:r>
              <a:rPr lang="zh-TW" altLang="en-US" dirty="0" smtClean="0">
                <a:highlight>
                  <a:srgbClr val="FFFF00"/>
                </a:highlight>
              </a:rPr>
              <a:t>四個單位</a:t>
            </a:r>
            <a:endParaRPr lang="zh-TW" altLang="en-US" dirty="0">
              <a:highlight>
                <a:srgbClr val="FFFF00"/>
              </a:highlight>
            </a:endParaRPr>
          </a:p>
        </p:txBody>
      </p:sp>
      <p:sp>
        <p:nvSpPr>
          <p:cNvPr id="7" name="矩形 6">
            <a:extLst>
              <a:ext uri="{FF2B5EF4-FFF2-40B4-BE49-F238E27FC236}">
                <a16:creationId xmlns:a16="http://schemas.microsoft.com/office/drawing/2014/main" xmlns="" id="{C03C83F6-3001-4CBE-9B75-31FDDE4B9D4B}"/>
              </a:ext>
            </a:extLst>
          </p:cNvPr>
          <p:cNvSpPr/>
          <p:nvPr/>
        </p:nvSpPr>
        <p:spPr>
          <a:xfrm>
            <a:off x="2256979" y="1815042"/>
            <a:ext cx="6647974" cy="369332"/>
          </a:xfrm>
          <a:prstGeom prst="rect">
            <a:avLst/>
          </a:prstGeom>
        </p:spPr>
        <p:txBody>
          <a:bodyPr wrap="none">
            <a:spAutoFit/>
          </a:bodyPr>
          <a:lstStyle/>
          <a:p>
            <a:r>
              <a:rPr lang="zh-TW" altLang="en-US" dirty="0">
                <a:highlight>
                  <a:srgbClr val="FFFF00"/>
                </a:highlight>
              </a:rPr>
              <a:t>個人獨立的道德權利，不受其他個人，組織或國家的監視</a:t>
            </a:r>
            <a:r>
              <a:rPr lang="zh-TW" altLang="en-US" dirty="0" smtClean="0">
                <a:highlight>
                  <a:srgbClr val="FFFF00"/>
                </a:highlight>
              </a:rPr>
              <a:t>或干涉</a:t>
            </a:r>
            <a:endParaRPr lang="zh-TW" altLang="en-US" dirty="0">
              <a:highlight>
                <a:srgbClr val="FFFF00"/>
              </a:highlight>
            </a:endParaRPr>
          </a:p>
        </p:txBody>
      </p:sp>
      <p:sp>
        <p:nvSpPr>
          <p:cNvPr id="8" name="矩形 7">
            <a:extLst>
              <a:ext uri="{FF2B5EF4-FFF2-40B4-BE49-F238E27FC236}">
                <a16:creationId xmlns:a16="http://schemas.microsoft.com/office/drawing/2014/main" xmlns="" id="{C03C83F6-3001-4CBE-9B75-31FDDE4B9D4B}"/>
              </a:ext>
            </a:extLst>
          </p:cNvPr>
          <p:cNvSpPr/>
          <p:nvPr/>
        </p:nvSpPr>
        <p:spPr>
          <a:xfrm>
            <a:off x="6550251" y="3340684"/>
            <a:ext cx="2723823" cy="369332"/>
          </a:xfrm>
          <a:prstGeom prst="rect">
            <a:avLst/>
          </a:prstGeom>
        </p:spPr>
        <p:txBody>
          <a:bodyPr wrap="none">
            <a:spAutoFit/>
          </a:bodyPr>
          <a:lstStyle/>
          <a:p>
            <a:r>
              <a:rPr lang="zh-TW" altLang="en-US" dirty="0">
                <a:highlight>
                  <a:srgbClr val="FFFF00"/>
                </a:highlight>
              </a:rPr>
              <a:t>控制收集到的信息的權利</a:t>
            </a:r>
          </a:p>
        </p:txBody>
      </p:sp>
      <p:sp>
        <p:nvSpPr>
          <p:cNvPr id="9" name="矩形 8">
            <a:extLst>
              <a:ext uri="{FF2B5EF4-FFF2-40B4-BE49-F238E27FC236}">
                <a16:creationId xmlns:a16="http://schemas.microsoft.com/office/drawing/2014/main" xmlns="" id="{C03C83F6-3001-4CBE-9B75-31FDDE4B9D4B}"/>
              </a:ext>
            </a:extLst>
          </p:cNvPr>
          <p:cNvSpPr/>
          <p:nvPr/>
        </p:nvSpPr>
        <p:spPr>
          <a:xfrm>
            <a:off x="3581400" y="3706349"/>
            <a:ext cx="1569660" cy="369332"/>
          </a:xfrm>
          <a:prstGeom prst="rect">
            <a:avLst/>
          </a:prstGeom>
        </p:spPr>
        <p:txBody>
          <a:bodyPr wrap="none">
            <a:spAutoFit/>
          </a:bodyPr>
          <a:lstStyle/>
          <a:p>
            <a:r>
              <a:rPr lang="zh-TW" altLang="en-US" dirty="0">
                <a:highlight>
                  <a:srgbClr val="FFFF00"/>
                </a:highlight>
              </a:rPr>
              <a:t>被遺忘的權利</a:t>
            </a:r>
          </a:p>
        </p:txBody>
      </p:sp>
      <p:sp>
        <p:nvSpPr>
          <p:cNvPr id="10" name="矩形 9">
            <a:extLst>
              <a:ext uri="{FF2B5EF4-FFF2-40B4-BE49-F238E27FC236}">
                <a16:creationId xmlns:a16="http://schemas.microsoft.com/office/drawing/2014/main" xmlns="" id="{C03C83F6-3001-4CBE-9B75-31FDDE4B9D4B}"/>
              </a:ext>
            </a:extLst>
          </p:cNvPr>
          <p:cNvSpPr/>
          <p:nvPr/>
        </p:nvSpPr>
        <p:spPr>
          <a:xfrm>
            <a:off x="3269483" y="4406835"/>
            <a:ext cx="1107996" cy="369332"/>
          </a:xfrm>
          <a:prstGeom prst="rect">
            <a:avLst/>
          </a:prstGeom>
        </p:spPr>
        <p:txBody>
          <a:bodyPr wrap="none">
            <a:spAutoFit/>
          </a:bodyPr>
          <a:lstStyle/>
          <a:p>
            <a:r>
              <a:rPr lang="zh-TW" altLang="en-US" dirty="0">
                <a:highlight>
                  <a:srgbClr val="FFFF00"/>
                </a:highlight>
              </a:rPr>
              <a:t>知情</a:t>
            </a:r>
            <a:r>
              <a:rPr lang="zh-TW" altLang="en-US" dirty="0" smtClean="0">
                <a:highlight>
                  <a:srgbClr val="FFFF00"/>
                </a:highlight>
              </a:rPr>
              <a:t>同意</a:t>
            </a:r>
            <a:endParaRPr lang="zh-TW" altLang="en-US" dirty="0">
              <a:highlight>
                <a:srgbClr val="FFFF00"/>
              </a:highlight>
            </a:endParaRPr>
          </a:p>
        </p:txBody>
      </p:sp>
      <p:sp>
        <p:nvSpPr>
          <p:cNvPr id="11" name="矩形 10">
            <a:extLst>
              <a:ext uri="{FF2B5EF4-FFF2-40B4-BE49-F238E27FC236}">
                <a16:creationId xmlns:a16="http://schemas.microsoft.com/office/drawing/2014/main" xmlns="" id="{C03C83F6-3001-4CBE-9B75-31FDDE4B9D4B}"/>
              </a:ext>
            </a:extLst>
          </p:cNvPr>
          <p:cNvSpPr/>
          <p:nvPr/>
        </p:nvSpPr>
        <p:spPr>
          <a:xfrm>
            <a:off x="5382189" y="3862416"/>
            <a:ext cx="3877985" cy="369332"/>
          </a:xfrm>
          <a:prstGeom prst="rect">
            <a:avLst/>
          </a:prstGeom>
        </p:spPr>
        <p:txBody>
          <a:bodyPr wrap="none">
            <a:spAutoFit/>
          </a:bodyPr>
          <a:lstStyle/>
          <a:p>
            <a:r>
              <a:rPr lang="zh-TW" altLang="en-US" dirty="0">
                <a:highlight>
                  <a:srgbClr val="FFFF00"/>
                </a:highlight>
              </a:rPr>
              <a:t>知道何時收集信息並給予同意的權利</a:t>
            </a:r>
          </a:p>
        </p:txBody>
      </p:sp>
      <p:sp>
        <p:nvSpPr>
          <p:cNvPr id="12" name="矩形 11">
            <a:extLst>
              <a:ext uri="{FF2B5EF4-FFF2-40B4-BE49-F238E27FC236}">
                <a16:creationId xmlns:a16="http://schemas.microsoft.com/office/drawing/2014/main" xmlns="" id="{C03C83F6-3001-4CBE-9B75-31FDDE4B9D4B}"/>
              </a:ext>
            </a:extLst>
          </p:cNvPr>
          <p:cNvSpPr/>
          <p:nvPr/>
        </p:nvSpPr>
        <p:spPr>
          <a:xfrm>
            <a:off x="5848426" y="4775653"/>
            <a:ext cx="2031325" cy="369332"/>
          </a:xfrm>
          <a:prstGeom prst="rect">
            <a:avLst/>
          </a:prstGeom>
        </p:spPr>
        <p:txBody>
          <a:bodyPr wrap="none">
            <a:spAutoFit/>
          </a:bodyPr>
          <a:lstStyle/>
          <a:p>
            <a:r>
              <a:rPr lang="zh-TW" altLang="en-US" dirty="0">
                <a:highlight>
                  <a:srgbClr val="FFFF00"/>
                </a:highlight>
              </a:rPr>
              <a:t>個人信息正當程序</a:t>
            </a:r>
          </a:p>
        </p:txBody>
      </p:sp>
      <p:sp>
        <p:nvSpPr>
          <p:cNvPr id="13" name="矩形 12">
            <a:extLst>
              <a:ext uri="{FF2B5EF4-FFF2-40B4-BE49-F238E27FC236}">
                <a16:creationId xmlns:a16="http://schemas.microsoft.com/office/drawing/2014/main" xmlns="" id="{C03C83F6-3001-4CBE-9B75-31FDDE4B9D4B}"/>
              </a:ext>
            </a:extLst>
          </p:cNvPr>
          <p:cNvSpPr/>
          <p:nvPr/>
        </p:nvSpPr>
        <p:spPr>
          <a:xfrm>
            <a:off x="5828438" y="5464536"/>
            <a:ext cx="3416320" cy="369332"/>
          </a:xfrm>
          <a:prstGeom prst="rect">
            <a:avLst/>
          </a:prstGeom>
        </p:spPr>
        <p:txBody>
          <a:bodyPr wrap="none">
            <a:spAutoFit/>
          </a:bodyPr>
          <a:lstStyle/>
          <a:p>
            <a:r>
              <a:rPr lang="zh-TW" altLang="en-US" dirty="0">
                <a:highlight>
                  <a:srgbClr val="FFFF00"/>
                </a:highlight>
              </a:rPr>
              <a:t>以安全方式存儲個人信息的權利</a:t>
            </a:r>
          </a:p>
        </p:txBody>
      </p:sp>
    </p:spTree>
    <p:extLst>
      <p:ext uri="{BB962C8B-B14F-4D97-AF65-F5344CB8AC3E}">
        <p14:creationId xmlns:p14="http://schemas.microsoft.com/office/powerpoint/2010/main" val="1365421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8.2: The FTC’s Fair Information Practice Principles</a:t>
            </a:r>
          </a:p>
        </p:txBody>
      </p:sp>
      <p:graphicFrame>
        <p:nvGraphicFramePr>
          <p:cNvPr id="4" name="Content Placeholder 3" descr="Table "/>
          <p:cNvGraphicFramePr>
            <a:graphicFrameLocks noGrp="1"/>
          </p:cNvGraphicFramePr>
          <p:nvPr>
            <p:ph idx="1"/>
            <p:extLst>
              <p:ext uri="{D42A27DB-BD31-4B8C-83A1-F6EECF244321}">
                <p14:modId xmlns:p14="http://schemas.microsoft.com/office/powerpoint/2010/main" val="2921983566"/>
              </p:ext>
            </p:extLst>
          </p:nvPr>
        </p:nvGraphicFramePr>
        <p:xfrm>
          <a:off x="457200" y="1600200"/>
          <a:ext cx="8229600" cy="4455160"/>
        </p:xfrm>
        <a:graphic>
          <a:graphicData uri="http://schemas.openxmlformats.org/drawingml/2006/table">
            <a:tbl>
              <a:tblPr firstRow="1" bandRow="1">
                <a:tableStyleId>{3B4B98B0-60AC-42C2-AFA5-B58CD77FA1E5}</a:tableStyleId>
              </a:tblPr>
              <a:tblGrid>
                <a:gridCol w="2590800">
                  <a:extLst>
                    <a:ext uri="{9D8B030D-6E8A-4147-A177-3AD203B41FA5}">
                      <a16:colId xmlns:a16="http://schemas.microsoft.com/office/drawing/2014/main" xmlns="" val="20000"/>
                    </a:ext>
                  </a:extLst>
                </a:gridCol>
                <a:gridCol w="5638800">
                  <a:extLst>
                    <a:ext uri="{9D8B030D-6E8A-4147-A177-3AD203B41FA5}">
                      <a16:colId xmlns:a16="http://schemas.microsoft.com/office/drawing/2014/main" xmlns="" val="20001"/>
                    </a:ext>
                  </a:extLst>
                </a:gridCol>
              </a:tblGrid>
              <a:tr h="370840">
                <a:tc>
                  <a:txBody>
                    <a:bodyPr/>
                    <a:lstStyle/>
                    <a:p>
                      <a:r>
                        <a:rPr lang="en-US" dirty="0"/>
                        <a:t>PRINCIPLE</a:t>
                      </a:r>
                    </a:p>
                  </a:txBody>
                  <a:tcPr/>
                </a:tc>
                <a:tc>
                  <a:txBody>
                    <a:bodyPr/>
                    <a:lstStyle/>
                    <a:p>
                      <a:r>
                        <a:rPr lang="en-US" dirty="0"/>
                        <a:t>DESCRIPTION</a:t>
                      </a:r>
                    </a:p>
                  </a:txBody>
                  <a:tcPr/>
                </a:tc>
                <a:extLst>
                  <a:ext uri="{0D108BD9-81ED-4DB2-BD59-A6C34878D82A}">
                    <a16:rowId xmlns:a16="http://schemas.microsoft.com/office/drawing/2014/main" xmlns="" val="10000"/>
                  </a:ext>
                </a:extLst>
              </a:tr>
              <a:tr h="370840">
                <a:tc>
                  <a:txBody>
                    <a:bodyPr/>
                    <a:lstStyle/>
                    <a:p>
                      <a:r>
                        <a:rPr lang="en-US" sz="1400" dirty="0"/>
                        <a:t>Notice/Awareness (core principle)</a:t>
                      </a:r>
                    </a:p>
                  </a:txBody>
                  <a:tcPr/>
                </a:tc>
                <a:tc>
                  <a:txBody>
                    <a:bodyPr/>
                    <a:lstStyle/>
                    <a:p>
                      <a:r>
                        <a:rPr lang="en-US" sz="1400" b="0" i="0" u="none" strike="noStrike" kern="1200" baseline="0" dirty="0">
                          <a:solidFill>
                            <a:schemeClr val="tx1"/>
                          </a:solidFill>
                          <a:latin typeface="+mn-lt"/>
                          <a:ea typeface="+mn-ea"/>
                          <a:cs typeface="+mn-cs"/>
                        </a:rPr>
                        <a:t>Sites must disclose their information practices before collecting data. Includes identification of collector, uses of data, other recipients of data, nature of collection (active/inactive), voluntary or required, consequences of refusal, and steps taken to protect confidentiality, integrity, and quality of the data.</a:t>
                      </a:r>
                      <a:endParaRPr lang="en-US" sz="1400" dirty="0"/>
                    </a:p>
                  </a:txBody>
                  <a:tcPr/>
                </a:tc>
                <a:extLst>
                  <a:ext uri="{0D108BD9-81ED-4DB2-BD59-A6C34878D82A}">
                    <a16:rowId xmlns:a16="http://schemas.microsoft.com/office/drawing/2014/main" xmlns="" val="10001"/>
                  </a:ext>
                </a:extLst>
              </a:tr>
              <a:tr h="370840">
                <a:tc>
                  <a:txBody>
                    <a:bodyPr/>
                    <a:lstStyle/>
                    <a:p>
                      <a:r>
                        <a:rPr lang="en-US" sz="1400" dirty="0"/>
                        <a:t>Choice/Consent (core</a:t>
                      </a:r>
                      <a:r>
                        <a:rPr lang="en-US" sz="1400" baseline="0" dirty="0"/>
                        <a:t> principle)</a:t>
                      </a:r>
                      <a:endParaRPr lang="en-US" sz="1400" dirty="0"/>
                    </a:p>
                  </a:txBody>
                  <a:tcPr/>
                </a:tc>
                <a:tc>
                  <a:txBody>
                    <a:bodyPr/>
                    <a:lstStyle/>
                    <a:p>
                      <a:r>
                        <a:rPr lang="en-US" sz="1400" b="0" i="0" u="none" strike="noStrike" kern="1200" baseline="0" dirty="0">
                          <a:solidFill>
                            <a:schemeClr val="tx1"/>
                          </a:solidFill>
                          <a:latin typeface="+mn-lt"/>
                          <a:ea typeface="+mn-ea"/>
                          <a:cs typeface="+mn-cs"/>
                        </a:rPr>
                        <a:t>There must be a choice regime in place allowing consumers to choose how their information will be used for secondary purposes other than supporting the transaction, including internal use and transfer to third parties. Opt-in/opt-out must be available.</a:t>
                      </a:r>
                      <a:endParaRPr lang="en-US" sz="1400" dirty="0"/>
                    </a:p>
                  </a:txBody>
                  <a:tcPr/>
                </a:tc>
                <a:extLst>
                  <a:ext uri="{0D108BD9-81ED-4DB2-BD59-A6C34878D82A}">
                    <a16:rowId xmlns:a16="http://schemas.microsoft.com/office/drawing/2014/main" xmlns="" val="10002"/>
                  </a:ext>
                </a:extLst>
              </a:tr>
              <a:tr h="370840">
                <a:tc>
                  <a:txBody>
                    <a:bodyPr/>
                    <a:lstStyle/>
                    <a:p>
                      <a:r>
                        <a:rPr lang="en-US" sz="1400" b="0" i="0" u="none" strike="noStrike" kern="1200" baseline="0" dirty="0">
                          <a:solidFill>
                            <a:schemeClr val="tx1"/>
                          </a:solidFill>
                          <a:latin typeface="+mn-lt"/>
                          <a:ea typeface="+mn-ea"/>
                          <a:cs typeface="+mn-cs"/>
                        </a:rPr>
                        <a:t>Access/Participation</a:t>
                      </a:r>
                      <a:endParaRPr lang="en-US" sz="1400" dirty="0"/>
                    </a:p>
                  </a:txBody>
                  <a:tcPr/>
                </a:tc>
                <a:tc>
                  <a:txBody>
                    <a:bodyPr/>
                    <a:lstStyle/>
                    <a:p>
                      <a:r>
                        <a:rPr lang="en-US" sz="1400" b="0" i="0" u="none" strike="noStrike" kern="1200" baseline="0" dirty="0">
                          <a:solidFill>
                            <a:schemeClr val="tx1"/>
                          </a:solidFill>
                          <a:latin typeface="+mn-lt"/>
                          <a:ea typeface="+mn-ea"/>
                          <a:cs typeface="+mn-cs"/>
                        </a:rPr>
                        <a:t>Consumers should be able to review and contest the accuracy and completeness of data collected about them in a timely, inexpensive process.</a:t>
                      </a:r>
                      <a:endParaRPr lang="en-US" sz="1400" dirty="0"/>
                    </a:p>
                  </a:txBody>
                  <a:tcPr/>
                </a:tc>
                <a:extLst>
                  <a:ext uri="{0D108BD9-81ED-4DB2-BD59-A6C34878D82A}">
                    <a16:rowId xmlns:a16="http://schemas.microsoft.com/office/drawing/2014/main" xmlns="" val="10003"/>
                  </a:ext>
                </a:extLst>
              </a:tr>
              <a:tr h="370840">
                <a:tc>
                  <a:txBody>
                    <a:bodyPr/>
                    <a:lstStyle/>
                    <a:p>
                      <a:r>
                        <a:rPr lang="en-US" sz="1400" b="0" i="0" u="none" strike="noStrike" kern="1200" baseline="0" dirty="0">
                          <a:solidFill>
                            <a:schemeClr val="tx1"/>
                          </a:solidFill>
                          <a:latin typeface="+mn-lt"/>
                          <a:ea typeface="+mn-ea"/>
                          <a:cs typeface="+mn-cs"/>
                        </a:rPr>
                        <a:t>Security</a:t>
                      </a:r>
                      <a:endParaRPr lang="en-US" sz="1400" dirty="0"/>
                    </a:p>
                  </a:txBody>
                  <a:tcPr/>
                </a:tc>
                <a:tc>
                  <a:txBody>
                    <a:bodyPr/>
                    <a:lstStyle/>
                    <a:p>
                      <a:r>
                        <a:rPr lang="en-US" sz="1400" b="0" i="0" u="none" strike="noStrike" kern="1200" baseline="0" dirty="0">
                          <a:solidFill>
                            <a:schemeClr val="tx1"/>
                          </a:solidFill>
                          <a:latin typeface="+mn-lt"/>
                          <a:ea typeface="+mn-ea"/>
                          <a:cs typeface="+mn-cs"/>
                        </a:rPr>
                        <a:t>Data collectors must take reasonable steps to assure that consumer information is accurate and secure from unauthorized use.</a:t>
                      </a:r>
                      <a:endParaRPr lang="en-US" sz="1400" dirty="0"/>
                    </a:p>
                  </a:txBody>
                  <a:tcPr/>
                </a:tc>
                <a:extLst>
                  <a:ext uri="{0D108BD9-81ED-4DB2-BD59-A6C34878D82A}">
                    <a16:rowId xmlns:a16="http://schemas.microsoft.com/office/drawing/2014/main" xmlns="" val="10004"/>
                  </a:ext>
                </a:extLst>
              </a:tr>
              <a:tr h="370840">
                <a:tc>
                  <a:txBody>
                    <a:bodyPr/>
                    <a:lstStyle/>
                    <a:p>
                      <a:r>
                        <a:rPr lang="en-US" sz="1400" b="0" i="0" u="none" strike="noStrike" kern="1200" baseline="0" dirty="0">
                          <a:solidFill>
                            <a:schemeClr val="tx1"/>
                          </a:solidFill>
                          <a:latin typeface="+mn-lt"/>
                          <a:ea typeface="+mn-ea"/>
                          <a:cs typeface="+mn-cs"/>
                        </a:rPr>
                        <a:t>Enforcement</a:t>
                      </a:r>
                      <a:endParaRPr lang="en-US" sz="1400" dirty="0"/>
                    </a:p>
                  </a:txBody>
                  <a:tcPr/>
                </a:tc>
                <a:tc>
                  <a:txBody>
                    <a:bodyPr/>
                    <a:lstStyle/>
                    <a:p>
                      <a:r>
                        <a:rPr lang="en-US" sz="1400" b="0" i="0" u="none" strike="noStrike" kern="1200" baseline="0" dirty="0">
                          <a:solidFill>
                            <a:schemeClr val="tx1"/>
                          </a:solidFill>
                          <a:latin typeface="+mn-lt"/>
                          <a:ea typeface="+mn-ea"/>
                          <a:cs typeface="+mn-cs"/>
                        </a:rPr>
                        <a:t>There must be a mechanism to enforce FIP principles in place. This can involve self-regulation, legislation giving consumers legal remedies for violations, or federal statutes and regulation.</a:t>
                      </a:r>
                      <a:endParaRPr lang="en-US" sz="1400"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379406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8.2: The FTC’s Fair Information Practice Principles</a:t>
            </a:r>
          </a:p>
        </p:txBody>
      </p:sp>
      <p:graphicFrame>
        <p:nvGraphicFramePr>
          <p:cNvPr id="4" name="Content Placeholder 3" descr="Table "/>
          <p:cNvGraphicFramePr>
            <a:graphicFrameLocks noGrp="1"/>
          </p:cNvGraphicFramePr>
          <p:nvPr>
            <p:ph idx="1"/>
            <p:extLst>
              <p:ext uri="{D42A27DB-BD31-4B8C-83A1-F6EECF244321}">
                <p14:modId xmlns:p14="http://schemas.microsoft.com/office/powerpoint/2010/main" val="2391848937"/>
              </p:ext>
            </p:extLst>
          </p:nvPr>
        </p:nvGraphicFramePr>
        <p:xfrm>
          <a:off x="457200" y="1600200"/>
          <a:ext cx="8229600" cy="4668520"/>
        </p:xfrm>
        <a:graphic>
          <a:graphicData uri="http://schemas.openxmlformats.org/drawingml/2006/table">
            <a:tbl>
              <a:tblPr firstRow="1" bandRow="1">
                <a:tableStyleId>{3B4B98B0-60AC-42C2-AFA5-B58CD77FA1E5}</a:tableStyleId>
              </a:tblPr>
              <a:tblGrid>
                <a:gridCol w="2590800">
                  <a:extLst>
                    <a:ext uri="{9D8B030D-6E8A-4147-A177-3AD203B41FA5}">
                      <a16:colId xmlns:a16="http://schemas.microsoft.com/office/drawing/2014/main" xmlns="" val="20000"/>
                    </a:ext>
                  </a:extLst>
                </a:gridCol>
                <a:gridCol w="5638800">
                  <a:extLst>
                    <a:ext uri="{9D8B030D-6E8A-4147-A177-3AD203B41FA5}">
                      <a16:colId xmlns:a16="http://schemas.microsoft.com/office/drawing/2014/main" xmlns="" val="20001"/>
                    </a:ext>
                  </a:extLst>
                </a:gridCol>
              </a:tblGrid>
              <a:tr h="370840">
                <a:tc>
                  <a:txBody>
                    <a:bodyPr/>
                    <a:lstStyle/>
                    <a:p>
                      <a:r>
                        <a:rPr lang="en-US" dirty="0"/>
                        <a:t>PRINCIPLE</a:t>
                      </a:r>
                    </a:p>
                  </a:txBody>
                  <a:tcPr/>
                </a:tc>
                <a:tc>
                  <a:txBody>
                    <a:bodyPr/>
                    <a:lstStyle/>
                    <a:p>
                      <a:r>
                        <a:rPr lang="en-US" dirty="0"/>
                        <a:t>DESCRIPTION</a:t>
                      </a:r>
                    </a:p>
                  </a:txBody>
                  <a:tcPr/>
                </a:tc>
                <a:extLst>
                  <a:ext uri="{0D108BD9-81ED-4DB2-BD59-A6C34878D82A}">
                    <a16:rowId xmlns:a16="http://schemas.microsoft.com/office/drawing/2014/main" xmlns="" val="10000"/>
                  </a:ext>
                </a:extLst>
              </a:tr>
              <a:tr h="370840">
                <a:tc>
                  <a:txBody>
                    <a:bodyPr/>
                    <a:lstStyle/>
                    <a:p>
                      <a:r>
                        <a:rPr lang="en-US" sz="1400" dirty="0"/>
                        <a:t>Notice/Awareness (core principle)</a:t>
                      </a:r>
                    </a:p>
                  </a:txBody>
                  <a:tcPr/>
                </a:tc>
                <a:tc>
                  <a:txBody>
                    <a:bodyPr/>
                    <a:lstStyle/>
                    <a:p>
                      <a:r>
                        <a:rPr lang="zh-TW" altLang="en-US" sz="1600" dirty="0">
                          <a:highlight>
                            <a:srgbClr val="FFFF00"/>
                          </a:highlight>
                        </a:rPr>
                        <a:t>他們的資訊被網站蒐集之前須給予通知，包括收集使用者的身分、數據的使用、數據的其他接收者、收集的性質（主動</a:t>
                      </a:r>
                      <a:r>
                        <a:rPr lang="en-US" altLang="zh-TW" sz="1600" dirty="0">
                          <a:highlight>
                            <a:srgbClr val="FFFF00"/>
                          </a:highlight>
                        </a:rPr>
                        <a:t>/</a:t>
                      </a:r>
                      <a:r>
                        <a:rPr lang="zh-TW" altLang="en-US" sz="1600" dirty="0">
                          <a:highlight>
                            <a:srgbClr val="FFFF00"/>
                          </a:highlight>
                        </a:rPr>
                        <a:t>非主動）、自願或必需的、拒絕的後果以及為保護數據的機密性、完整性和質量而採取的步驟。</a:t>
                      </a:r>
                      <a:endParaRPr lang="en-US" altLang="zh-TW" sz="1600" dirty="0">
                        <a:highlight>
                          <a:srgbClr val="FFFF00"/>
                        </a:highlight>
                      </a:endParaRPr>
                    </a:p>
                  </a:txBody>
                  <a:tcPr anchor="ctr"/>
                </a:tc>
                <a:extLst>
                  <a:ext uri="{0D108BD9-81ED-4DB2-BD59-A6C34878D82A}">
                    <a16:rowId xmlns:a16="http://schemas.microsoft.com/office/drawing/2014/main" xmlns="" val="10001"/>
                  </a:ext>
                </a:extLst>
              </a:tr>
              <a:tr h="370840">
                <a:tc>
                  <a:txBody>
                    <a:bodyPr/>
                    <a:lstStyle/>
                    <a:p>
                      <a:r>
                        <a:rPr lang="en-US" sz="1400" dirty="0"/>
                        <a:t>Choice/Consent (core</a:t>
                      </a:r>
                      <a:r>
                        <a:rPr lang="en-US" sz="1400" baseline="0" dirty="0"/>
                        <a:t> principle)</a:t>
                      </a:r>
                      <a:endParaRPr lang="en-US" sz="1400" dirty="0"/>
                    </a:p>
                  </a:txBody>
                  <a:tcPr/>
                </a:tc>
                <a:tc>
                  <a:txBody>
                    <a:bodyPr/>
                    <a:lstStyle/>
                    <a:p>
                      <a:r>
                        <a:rPr lang="zh-TW" altLang="en-US" sz="1600" b="0" i="0" u="none" strike="noStrike" kern="1200" baseline="0" dirty="0">
                          <a:solidFill>
                            <a:schemeClr val="tx1"/>
                          </a:solidFill>
                          <a:highlight>
                            <a:srgbClr val="FFFF00"/>
                          </a:highlight>
                          <a:latin typeface="+mn-lt"/>
                          <a:ea typeface="+mn-ea"/>
                          <a:cs typeface="+mn-cs"/>
                        </a:rPr>
                        <a:t>必須有一個選擇機制，允許消費者選擇他們的信息如何用於輔助目的，而不是支持交易，包括內部使用和轉讓給第三方。 選擇加入</a:t>
                      </a:r>
                      <a:r>
                        <a:rPr lang="en-US" altLang="zh-TW" sz="1600" b="0" i="0" u="none" strike="noStrike" kern="1200" baseline="0" dirty="0">
                          <a:solidFill>
                            <a:schemeClr val="tx1"/>
                          </a:solidFill>
                          <a:highlight>
                            <a:srgbClr val="FFFF00"/>
                          </a:highlight>
                          <a:latin typeface="+mn-lt"/>
                          <a:ea typeface="+mn-ea"/>
                          <a:cs typeface="+mn-cs"/>
                        </a:rPr>
                        <a:t>/</a:t>
                      </a:r>
                      <a:r>
                        <a:rPr lang="zh-TW" altLang="en-US" sz="1600" b="0" i="0" u="none" strike="noStrike" kern="1200" baseline="0" dirty="0">
                          <a:solidFill>
                            <a:schemeClr val="tx1"/>
                          </a:solidFill>
                          <a:highlight>
                            <a:srgbClr val="FFFF00"/>
                          </a:highlight>
                          <a:latin typeface="+mn-lt"/>
                          <a:ea typeface="+mn-ea"/>
                          <a:cs typeface="+mn-cs"/>
                        </a:rPr>
                        <a:t>退出必須可用。</a:t>
                      </a:r>
                      <a:endParaRPr lang="en-US" altLang="zh-TW" sz="1400" b="0" i="0" u="none" strike="noStrike" kern="1200" baseline="0" dirty="0">
                        <a:solidFill>
                          <a:schemeClr val="tx1"/>
                        </a:solidFill>
                        <a:highlight>
                          <a:srgbClr val="FFFF00"/>
                        </a:highlight>
                        <a:latin typeface="+mn-lt"/>
                        <a:ea typeface="+mn-ea"/>
                        <a:cs typeface="+mn-cs"/>
                      </a:endParaRPr>
                    </a:p>
                    <a:p>
                      <a:endParaRPr lang="en-US" altLang="zh-TW" sz="1600" b="0" i="0" u="none" strike="noStrike" kern="1200" baseline="0" dirty="0">
                        <a:solidFill>
                          <a:schemeClr val="tx1"/>
                        </a:solidFill>
                        <a:highlight>
                          <a:srgbClr val="FFFF00"/>
                        </a:highlight>
                        <a:latin typeface="+mn-lt"/>
                        <a:ea typeface="+mn-ea"/>
                        <a:cs typeface="+mn-cs"/>
                      </a:endParaRPr>
                    </a:p>
                  </a:txBody>
                  <a:tcPr/>
                </a:tc>
                <a:extLst>
                  <a:ext uri="{0D108BD9-81ED-4DB2-BD59-A6C34878D82A}">
                    <a16:rowId xmlns:a16="http://schemas.microsoft.com/office/drawing/2014/main" xmlns="" val="10002"/>
                  </a:ext>
                </a:extLst>
              </a:tr>
              <a:tr h="370840">
                <a:tc>
                  <a:txBody>
                    <a:bodyPr/>
                    <a:lstStyle/>
                    <a:p>
                      <a:r>
                        <a:rPr lang="en-US" sz="1400" b="0" i="0" u="none" strike="noStrike" kern="1200" baseline="0" dirty="0">
                          <a:solidFill>
                            <a:schemeClr val="tx1"/>
                          </a:solidFill>
                          <a:latin typeface="+mn-lt"/>
                          <a:ea typeface="+mn-ea"/>
                          <a:cs typeface="+mn-cs"/>
                        </a:rPr>
                        <a:t>Access/Participation</a:t>
                      </a:r>
                      <a:endParaRPr lang="en-US" sz="1400" dirty="0"/>
                    </a:p>
                  </a:txBody>
                  <a:tcPr/>
                </a:tc>
                <a:tc>
                  <a:txBody>
                    <a:bodyPr/>
                    <a:lstStyle/>
                    <a:p>
                      <a:r>
                        <a:rPr lang="zh-TW" altLang="en-US" sz="1600" b="0" i="0" u="none" strike="noStrike" kern="1200" baseline="0" dirty="0">
                          <a:solidFill>
                            <a:schemeClr val="tx1"/>
                          </a:solidFill>
                          <a:highlight>
                            <a:srgbClr val="FFFF00"/>
                          </a:highlight>
                          <a:latin typeface="+mn-lt"/>
                          <a:ea typeface="+mn-ea"/>
                          <a:cs typeface="+mn-cs"/>
                        </a:rPr>
                        <a:t>消費者應該能夠以及時，廉價的過程對收集到的數據的準確性和完整性進行評審。</a:t>
                      </a:r>
                      <a:endParaRPr lang="en-US" altLang="zh-TW" sz="1600" b="0" i="0" u="none" strike="noStrike" kern="1200" baseline="0" dirty="0">
                        <a:solidFill>
                          <a:schemeClr val="tx1"/>
                        </a:solidFill>
                        <a:highlight>
                          <a:srgbClr val="FFFF00"/>
                        </a:highlight>
                        <a:latin typeface="+mn-lt"/>
                        <a:ea typeface="+mn-ea"/>
                        <a:cs typeface="+mn-cs"/>
                      </a:endParaRPr>
                    </a:p>
                    <a:p>
                      <a:endParaRPr lang="en-US" sz="1400" dirty="0"/>
                    </a:p>
                  </a:txBody>
                  <a:tcPr/>
                </a:tc>
                <a:extLst>
                  <a:ext uri="{0D108BD9-81ED-4DB2-BD59-A6C34878D82A}">
                    <a16:rowId xmlns:a16="http://schemas.microsoft.com/office/drawing/2014/main" xmlns="" val="10003"/>
                  </a:ext>
                </a:extLst>
              </a:tr>
              <a:tr h="370840">
                <a:tc>
                  <a:txBody>
                    <a:bodyPr/>
                    <a:lstStyle/>
                    <a:p>
                      <a:r>
                        <a:rPr lang="en-US" sz="1400" b="0" i="0" u="none" strike="noStrike" kern="1200" baseline="0" dirty="0">
                          <a:solidFill>
                            <a:schemeClr val="tx1"/>
                          </a:solidFill>
                          <a:latin typeface="+mn-lt"/>
                          <a:ea typeface="+mn-ea"/>
                          <a:cs typeface="+mn-cs"/>
                        </a:rPr>
                        <a:t>Security</a:t>
                      </a:r>
                      <a:endParaRPr lang="en-US" sz="1400" dirty="0"/>
                    </a:p>
                  </a:txBody>
                  <a:tcPr/>
                </a:tc>
                <a:tc>
                  <a:txBody>
                    <a:bodyPr/>
                    <a:lstStyle/>
                    <a:p>
                      <a:r>
                        <a:rPr lang="zh-TW" altLang="en-US" sz="1600" b="0" i="0" u="none" strike="noStrike" kern="1200" baseline="0" dirty="0">
                          <a:solidFill>
                            <a:schemeClr val="tx1"/>
                          </a:solidFill>
                          <a:highlight>
                            <a:srgbClr val="FFFF00"/>
                          </a:highlight>
                          <a:latin typeface="+mn-lt"/>
                          <a:ea typeface="+mn-ea"/>
                          <a:cs typeface="+mn-cs"/>
                        </a:rPr>
                        <a:t>數據收集者必須採取合理措施，確保消費者信息的準確性和安全性，防止未經授權的使用。</a:t>
                      </a:r>
                      <a:endParaRPr lang="en-US" sz="1600" b="0" i="0" u="none" strike="noStrike" kern="1200" baseline="0" dirty="0">
                        <a:solidFill>
                          <a:schemeClr val="tx1"/>
                        </a:solidFill>
                        <a:highlight>
                          <a:srgbClr val="FFFF00"/>
                        </a:highlight>
                        <a:latin typeface="+mn-lt"/>
                        <a:ea typeface="+mn-ea"/>
                        <a:cs typeface="+mn-cs"/>
                      </a:endParaRPr>
                    </a:p>
                  </a:txBody>
                  <a:tcPr/>
                </a:tc>
                <a:extLst>
                  <a:ext uri="{0D108BD9-81ED-4DB2-BD59-A6C34878D82A}">
                    <a16:rowId xmlns:a16="http://schemas.microsoft.com/office/drawing/2014/main" xmlns="" val="10004"/>
                  </a:ext>
                </a:extLst>
              </a:tr>
              <a:tr h="370840">
                <a:tc>
                  <a:txBody>
                    <a:bodyPr/>
                    <a:lstStyle/>
                    <a:p>
                      <a:r>
                        <a:rPr lang="en-US" sz="1400" b="0" i="0" u="none" strike="noStrike" kern="1200" baseline="0" dirty="0">
                          <a:solidFill>
                            <a:schemeClr val="tx1"/>
                          </a:solidFill>
                          <a:latin typeface="+mn-lt"/>
                          <a:ea typeface="+mn-ea"/>
                          <a:cs typeface="+mn-cs"/>
                        </a:rPr>
                        <a:t>Enforcement</a:t>
                      </a:r>
                      <a:endParaRPr lang="en-US" sz="1400" dirty="0"/>
                    </a:p>
                  </a:txBody>
                  <a:tcPr/>
                </a:tc>
                <a:tc>
                  <a:txBody>
                    <a:bodyPr/>
                    <a:lstStyle/>
                    <a:p>
                      <a:r>
                        <a:rPr lang="zh-TW" altLang="en-US" sz="1600" b="0" i="0" u="none" strike="noStrike" kern="1200" baseline="0" dirty="0">
                          <a:solidFill>
                            <a:schemeClr val="tx1"/>
                          </a:solidFill>
                          <a:highlight>
                            <a:srgbClr val="FFFF00"/>
                          </a:highlight>
                          <a:latin typeface="+mn-lt"/>
                          <a:ea typeface="+mn-ea"/>
                          <a:cs typeface="+mn-cs"/>
                        </a:rPr>
                        <a:t>必須有一個機制來執行</a:t>
                      </a:r>
                      <a:r>
                        <a:rPr lang="en-US" altLang="zh-TW" sz="1600" b="0" i="0" u="none" strike="noStrike" kern="1200" baseline="0" dirty="0">
                          <a:solidFill>
                            <a:schemeClr val="tx1"/>
                          </a:solidFill>
                          <a:highlight>
                            <a:srgbClr val="FFFF00"/>
                          </a:highlight>
                          <a:latin typeface="+mn-lt"/>
                          <a:ea typeface="+mn-ea"/>
                          <a:cs typeface="+mn-cs"/>
                        </a:rPr>
                        <a:t>FIP</a:t>
                      </a:r>
                      <a:r>
                        <a:rPr lang="zh-TW" altLang="en-US" sz="1600" b="0" i="0" u="none" strike="noStrike" kern="1200" baseline="0" dirty="0">
                          <a:solidFill>
                            <a:schemeClr val="tx1"/>
                          </a:solidFill>
                          <a:highlight>
                            <a:srgbClr val="FFFF00"/>
                          </a:highlight>
                          <a:latin typeface="+mn-lt"/>
                          <a:ea typeface="+mn-ea"/>
                          <a:cs typeface="+mn-cs"/>
                        </a:rPr>
                        <a:t>原則。 這可能涉及自律，法律賦予消費者違法行為的法律補救措施，或聯邦法規和法規。</a:t>
                      </a:r>
                      <a:endParaRPr lang="en-US" altLang="zh-TW" sz="1600" b="0" i="0" u="none" strike="noStrike" kern="1200" baseline="0" dirty="0">
                        <a:solidFill>
                          <a:schemeClr val="tx1"/>
                        </a:solidFill>
                        <a:highlight>
                          <a:srgbClr val="FFFF00"/>
                        </a:highlight>
                        <a:latin typeface="+mn-lt"/>
                        <a:ea typeface="+mn-ea"/>
                        <a:cs typeface="+mn-cs"/>
                      </a:endParaRPr>
                    </a:p>
                    <a:p>
                      <a:endParaRPr lang="en-US" sz="1400" dirty="0"/>
                    </a:p>
                  </a:txBody>
                  <a:tcPr/>
                </a:tc>
                <a:extLst>
                  <a:ext uri="{0D108BD9-81ED-4DB2-BD59-A6C34878D82A}">
                    <a16:rowId xmlns:a16="http://schemas.microsoft.com/office/drawing/2014/main" xmlns="" val="10005"/>
                  </a:ext>
                </a:extLst>
              </a:tr>
            </a:tbl>
          </a:graphicData>
        </a:graphic>
      </p:graphicFrame>
      <p:sp>
        <p:nvSpPr>
          <p:cNvPr id="5" name="矩形 4">
            <a:extLst>
              <a:ext uri="{FF2B5EF4-FFF2-40B4-BE49-F238E27FC236}">
                <a16:creationId xmlns:a16="http://schemas.microsoft.com/office/drawing/2014/main" xmlns="" id="{674ED434-5E26-4951-B9EE-8110745F11C5}"/>
              </a:ext>
            </a:extLst>
          </p:cNvPr>
          <p:cNvSpPr/>
          <p:nvPr/>
        </p:nvSpPr>
        <p:spPr>
          <a:xfrm>
            <a:off x="3898310" y="943320"/>
            <a:ext cx="4788490" cy="369332"/>
          </a:xfrm>
          <a:prstGeom prst="rect">
            <a:avLst/>
          </a:prstGeom>
        </p:spPr>
        <p:txBody>
          <a:bodyPr wrap="none">
            <a:spAutoFit/>
          </a:bodyPr>
          <a:lstStyle/>
          <a:p>
            <a:r>
              <a:rPr lang="zh-TW" altLang="en-US" dirty="0">
                <a:solidFill>
                  <a:srgbClr val="545454"/>
                </a:solidFill>
                <a:highlight>
                  <a:srgbClr val="FFFF00"/>
                </a:highlight>
                <a:latin typeface="arial" panose="020B0604020202020204" pitchFamily="34" charset="0"/>
              </a:rPr>
              <a:t>美國聯邦交易委員會</a:t>
            </a:r>
            <a:r>
              <a:rPr lang="zh-TW" altLang="en-US" dirty="0">
                <a:highlight>
                  <a:srgbClr val="FFFF00"/>
                </a:highlight>
              </a:rPr>
              <a:t>FTC的公平資訊實行原則</a:t>
            </a:r>
          </a:p>
        </p:txBody>
      </p:sp>
      <p:sp>
        <p:nvSpPr>
          <p:cNvPr id="6" name="矩形 5">
            <a:extLst>
              <a:ext uri="{FF2B5EF4-FFF2-40B4-BE49-F238E27FC236}">
                <a16:creationId xmlns:a16="http://schemas.microsoft.com/office/drawing/2014/main" xmlns="" id="{FD145D76-5B21-4C12-BF10-EB1B791BB2C5}"/>
              </a:ext>
            </a:extLst>
          </p:cNvPr>
          <p:cNvSpPr/>
          <p:nvPr/>
        </p:nvSpPr>
        <p:spPr>
          <a:xfrm>
            <a:off x="422992" y="2635531"/>
            <a:ext cx="2557110" cy="369332"/>
          </a:xfrm>
          <a:prstGeom prst="rect">
            <a:avLst/>
          </a:prstGeom>
        </p:spPr>
        <p:txBody>
          <a:bodyPr wrap="none">
            <a:spAutoFit/>
          </a:bodyPr>
          <a:lstStyle/>
          <a:p>
            <a:r>
              <a:rPr lang="zh-TW" altLang="en-US" dirty="0">
                <a:solidFill>
                  <a:srgbClr val="545454"/>
                </a:solidFill>
                <a:highlight>
                  <a:srgbClr val="FFFF00"/>
                </a:highlight>
                <a:latin typeface="arial" panose="020B0604020202020204" pitchFamily="34" charset="0"/>
              </a:rPr>
              <a:t>告知/意識（核心原則）</a:t>
            </a:r>
          </a:p>
        </p:txBody>
      </p:sp>
      <p:sp>
        <p:nvSpPr>
          <p:cNvPr id="7" name="矩形 6">
            <a:extLst>
              <a:ext uri="{FF2B5EF4-FFF2-40B4-BE49-F238E27FC236}">
                <a16:creationId xmlns:a16="http://schemas.microsoft.com/office/drawing/2014/main" xmlns="" id="{E2FA99B9-06CD-4217-B53F-ADE1C050CCA8}"/>
              </a:ext>
            </a:extLst>
          </p:cNvPr>
          <p:cNvSpPr/>
          <p:nvPr/>
        </p:nvSpPr>
        <p:spPr>
          <a:xfrm>
            <a:off x="416461" y="3658948"/>
            <a:ext cx="2557110" cy="369332"/>
          </a:xfrm>
          <a:prstGeom prst="rect">
            <a:avLst/>
          </a:prstGeom>
        </p:spPr>
        <p:txBody>
          <a:bodyPr wrap="none">
            <a:spAutoFit/>
          </a:bodyPr>
          <a:lstStyle/>
          <a:p>
            <a:r>
              <a:rPr lang="zh-TW" altLang="en-US" dirty="0">
                <a:solidFill>
                  <a:srgbClr val="545454"/>
                </a:solidFill>
                <a:highlight>
                  <a:srgbClr val="FFFF00"/>
                </a:highlight>
                <a:latin typeface="arial" panose="020B0604020202020204" pitchFamily="34" charset="0"/>
              </a:rPr>
              <a:t>選擇/同意（核心原則）</a:t>
            </a:r>
          </a:p>
        </p:txBody>
      </p:sp>
      <p:sp>
        <p:nvSpPr>
          <p:cNvPr id="8" name="矩形 7">
            <a:extLst>
              <a:ext uri="{FF2B5EF4-FFF2-40B4-BE49-F238E27FC236}">
                <a16:creationId xmlns:a16="http://schemas.microsoft.com/office/drawing/2014/main" xmlns="" id="{EE58958E-3D1C-4E51-ABA3-6291AF20DE7D}"/>
              </a:ext>
            </a:extLst>
          </p:cNvPr>
          <p:cNvSpPr/>
          <p:nvPr/>
        </p:nvSpPr>
        <p:spPr>
          <a:xfrm>
            <a:off x="422992" y="4435200"/>
            <a:ext cx="1172116" cy="369332"/>
          </a:xfrm>
          <a:prstGeom prst="rect">
            <a:avLst/>
          </a:prstGeom>
        </p:spPr>
        <p:txBody>
          <a:bodyPr wrap="none">
            <a:spAutoFit/>
          </a:bodyPr>
          <a:lstStyle/>
          <a:p>
            <a:r>
              <a:rPr lang="zh-TW" altLang="en-US" dirty="0">
                <a:solidFill>
                  <a:srgbClr val="545454"/>
                </a:solidFill>
                <a:highlight>
                  <a:srgbClr val="FFFF00"/>
                </a:highlight>
                <a:latin typeface="arial" panose="020B0604020202020204" pitchFamily="34" charset="0"/>
              </a:rPr>
              <a:t>訪問/參與</a:t>
            </a:r>
          </a:p>
        </p:txBody>
      </p:sp>
      <p:sp>
        <p:nvSpPr>
          <p:cNvPr id="9" name="矩形 8">
            <a:extLst>
              <a:ext uri="{FF2B5EF4-FFF2-40B4-BE49-F238E27FC236}">
                <a16:creationId xmlns:a16="http://schemas.microsoft.com/office/drawing/2014/main" xmlns="" id="{795780E2-6223-480D-8B17-B736B9E66CB4}"/>
              </a:ext>
            </a:extLst>
          </p:cNvPr>
          <p:cNvSpPr/>
          <p:nvPr/>
        </p:nvSpPr>
        <p:spPr>
          <a:xfrm>
            <a:off x="1595108" y="4929727"/>
            <a:ext cx="646331" cy="369332"/>
          </a:xfrm>
          <a:prstGeom prst="rect">
            <a:avLst/>
          </a:prstGeom>
        </p:spPr>
        <p:txBody>
          <a:bodyPr wrap="none">
            <a:spAutoFit/>
          </a:bodyPr>
          <a:lstStyle/>
          <a:p>
            <a:r>
              <a:rPr lang="zh-TW" altLang="en-US" dirty="0">
                <a:solidFill>
                  <a:srgbClr val="545454"/>
                </a:solidFill>
                <a:highlight>
                  <a:srgbClr val="FFFF00"/>
                </a:highlight>
                <a:latin typeface="arial" panose="020B0604020202020204" pitchFamily="34" charset="0"/>
              </a:rPr>
              <a:t>安全</a:t>
            </a:r>
          </a:p>
        </p:txBody>
      </p:sp>
      <p:sp>
        <p:nvSpPr>
          <p:cNvPr id="10" name="矩形 9">
            <a:extLst>
              <a:ext uri="{FF2B5EF4-FFF2-40B4-BE49-F238E27FC236}">
                <a16:creationId xmlns:a16="http://schemas.microsoft.com/office/drawing/2014/main" xmlns="" id="{71AB604C-C795-4114-BB12-02D32FB8F098}"/>
              </a:ext>
            </a:extLst>
          </p:cNvPr>
          <p:cNvSpPr/>
          <p:nvPr/>
        </p:nvSpPr>
        <p:spPr>
          <a:xfrm>
            <a:off x="1595108" y="5521313"/>
            <a:ext cx="646331" cy="369332"/>
          </a:xfrm>
          <a:prstGeom prst="rect">
            <a:avLst/>
          </a:prstGeom>
        </p:spPr>
        <p:txBody>
          <a:bodyPr wrap="none">
            <a:spAutoFit/>
          </a:bodyPr>
          <a:lstStyle/>
          <a:p>
            <a:r>
              <a:rPr lang="zh-TW" altLang="en-US" dirty="0">
                <a:solidFill>
                  <a:srgbClr val="545454"/>
                </a:solidFill>
                <a:highlight>
                  <a:srgbClr val="FFFF00"/>
                </a:highlight>
                <a:latin typeface="arial" panose="020B0604020202020204" pitchFamily="34" charset="0"/>
              </a:rPr>
              <a:t>實施</a:t>
            </a:r>
          </a:p>
        </p:txBody>
      </p:sp>
    </p:spTree>
    <p:extLst>
      <p:ext uri="{BB962C8B-B14F-4D97-AF65-F5344CB8AC3E}">
        <p14:creationId xmlns:p14="http://schemas.microsoft.com/office/powerpoint/2010/main" val="1997015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in the Public Sector: Privacy Rights of Citizens</a:t>
            </a:r>
          </a:p>
        </p:txBody>
      </p:sp>
      <p:sp>
        <p:nvSpPr>
          <p:cNvPr id="3" name="Content Placeholder 2"/>
          <p:cNvSpPr>
            <a:spLocks noGrp="1"/>
          </p:cNvSpPr>
          <p:nvPr>
            <p:ph idx="1"/>
          </p:nvPr>
        </p:nvSpPr>
        <p:spPr/>
        <p:txBody>
          <a:bodyPr/>
          <a:lstStyle/>
          <a:p>
            <a:r>
              <a:rPr lang="en-US" altLang="en-US" dirty="0"/>
              <a:t>Public sector privacy rights have long history</a:t>
            </a:r>
          </a:p>
          <a:p>
            <a:pPr lvl="1"/>
            <a:r>
              <a:rPr lang="en-US" altLang="en-US" dirty="0"/>
              <a:t>First Amendment</a:t>
            </a:r>
          </a:p>
          <a:p>
            <a:pPr lvl="1"/>
            <a:r>
              <a:rPr lang="en-US" altLang="en-US" dirty="0"/>
              <a:t>Fourth Amendment</a:t>
            </a:r>
          </a:p>
          <a:p>
            <a:pPr lvl="1"/>
            <a:r>
              <a:rPr lang="en-US" altLang="en-US" dirty="0"/>
              <a:t>Fourteenth Amendment</a:t>
            </a:r>
          </a:p>
          <a:p>
            <a:r>
              <a:rPr lang="en-US" altLang="en-US" dirty="0"/>
              <a:t>Constitutional, implied privacy rights did not cover collection and use of personal information</a:t>
            </a:r>
          </a:p>
          <a:p>
            <a:r>
              <a:rPr lang="en-US" altLang="en-US" dirty="0"/>
              <a:t>1974 Privacy Act</a:t>
            </a:r>
          </a:p>
          <a:p>
            <a:r>
              <a:rPr lang="en-US" altLang="en-US" dirty="0"/>
              <a:t>Federal and state law to protect individuals against unreasonable government intrusion</a:t>
            </a:r>
          </a:p>
        </p:txBody>
      </p:sp>
      <p:sp>
        <p:nvSpPr>
          <p:cNvPr id="4" name="矩形 3">
            <a:extLst>
              <a:ext uri="{FF2B5EF4-FFF2-40B4-BE49-F238E27FC236}">
                <a16:creationId xmlns:a16="http://schemas.microsoft.com/office/drawing/2014/main" xmlns="" id="{7468632C-FB0C-4EDD-8513-A22E474F5929}"/>
              </a:ext>
            </a:extLst>
          </p:cNvPr>
          <p:cNvSpPr/>
          <p:nvPr/>
        </p:nvSpPr>
        <p:spPr>
          <a:xfrm>
            <a:off x="2748424" y="902428"/>
            <a:ext cx="3647152" cy="369332"/>
          </a:xfrm>
          <a:prstGeom prst="rect">
            <a:avLst/>
          </a:prstGeom>
        </p:spPr>
        <p:txBody>
          <a:bodyPr wrap="none">
            <a:spAutoFit/>
          </a:bodyPr>
          <a:lstStyle/>
          <a:p>
            <a:r>
              <a:rPr lang="zh-TW" altLang="en-US" dirty="0">
                <a:highlight>
                  <a:srgbClr val="FFFF00"/>
                </a:highlight>
              </a:rPr>
              <a:t>公共部門的隱私權：公民的隱私權</a:t>
            </a:r>
          </a:p>
        </p:txBody>
      </p:sp>
      <p:sp>
        <p:nvSpPr>
          <p:cNvPr id="5" name="矩形 4">
            <a:extLst>
              <a:ext uri="{FF2B5EF4-FFF2-40B4-BE49-F238E27FC236}">
                <a16:creationId xmlns:a16="http://schemas.microsoft.com/office/drawing/2014/main" xmlns="" id="{0D0E36D1-C70E-40D2-B7D5-E65E982AF00D}"/>
              </a:ext>
            </a:extLst>
          </p:cNvPr>
          <p:cNvSpPr/>
          <p:nvPr/>
        </p:nvSpPr>
        <p:spPr>
          <a:xfrm>
            <a:off x="6395576" y="2025452"/>
            <a:ext cx="2954655" cy="369332"/>
          </a:xfrm>
          <a:prstGeom prst="rect">
            <a:avLst/>
          </a:prstGeom>
        </p:spPr>
        <p:txBody>
          <a:bodyPr wrap="none">
            <a:spAutoFit/>
          </a:bodyPr>
          <a:lstStyle/>
          <a:p>
            <a:r>
              <a:rPr lang="zh-TW" altLang="en-US" dirty="0">
                <a:highlight>
                  <a:srgbClr val="FFFF00"/>
                </a:highlight>
              </a:rPr>
              <a:t>公共部門的隱私權歷史悠久</a:t>
            </a:r>
          </a:p>
        </p:txBody>
      </p:sp>
      <p:sp>
        <p:nvSpPr>
          <p:cNvPr id="6" name="矩形 5">
            <a:extLst>
              <a:ext uri="{FF2B5EF4-FFF2-40B4-BE49-F238E27FC236}">
                <a16:creationId xmlns:a16="http://schemas.microsoft.com/office/drawing/2014/main" xmlns="" id="{40526C4C-4178-41AD-A262-DC74ADB0266A}"/>
              </a:ext>
            </a:extLst>
          </p:cNvPr>
          <p:cNvSpPr/>
          <p:nvPr/>
        </p:nvSpPr>
        <p:spPr>
          <a:xfrm>
            <a:off x="3903405" y="2895599"/>
            <a:ext cx="1415772" cy="338554"/>
          </a:xfrm>
          <a:prstGeom prst="rect">
            <a:avLst/>
          </a:prstGeom>
        </p:spPr>
        <p:txBody>
          <a:bodyPr wrap="none">
            <a:spAutoFit/>
          </a:bodyPr>
          <a:lstStyle/>
          <a:p>
            <a:r>
              <a:rPr lang="zh-TW" altLang="en-US" dirty="0">
                <a:highlight>
                  <a:srgbClr val="FFFF00"/>
                </a:highlight>
              </a:rPr>
              <a:t>第十四修正案</a:t>
            </a:r>
          </a:p>
        </p:txBody>
      </p:sp>
      <p:sp>
        <p:nvSpPr>
          <p:cNvPr id="7" name="矩形 6">
            <a:extLst>
              <a:ext uri="{FF2B5EF4-FFF2-40B4-BE49-F238E27FC236}">
                <a16:creationId xmlns:a16="http://schemas.microsoft.com/office/drawing/2014/main" xmlns="" id="{17EAE13E-2A98-4402-949E-3D7E7FB6244B}"/>
              </a:ext>
            </a:extLst>
          </p:cNvPr>
          <p:cNvSpPr/>
          <p:nvPr/>
        </p:nvSpPr>
        <p:spPr>
          <a:xfrm>
            <a:off x="3400703" y="2496531"/>
            <a:ext cx="1210588" cy="338554"/>
          </a:xfrm>
          <a:prstGeom prst="rect">
            <a:avLst/>
          </a:prstGeom>
        </p:spPr>
        <p:txBody>
          <a:bodyPr wrap="none">
            <a:spAutoFit/>
          </a:bodyPr>
          <a:lstStyle/>
          <a:p>
            <a:r>
              <a:rPr lang="zh-TW" altLang="en-US" dirty="0">
                <a:highlight>
                  <a:srgbClr val="FFFF00"/>
                </a:highlight>
              </a:rPr>
              <a:t>第四修正案</a:t>
            </a:r>
          </a:p>
        </p:txBody>
      </p:sp>
      <p:sp>
        <p:nvSpPr>
          <p:cNvPr id="8" name="矩形 7">
            <a:extLst>
              <a:ext uri="{FF2B5EF4-FFF2-40B4-BE49-F238E27FC236}">
                <a16:creationId xmlns:a16="http://schemas.microsoft.com/office/drawing/2014/main" xmlns="" id="{0D69BB5C-416C-4B36-9BBF-3268B6D3BDAB}"/>
              </a:ext>
            </a:extLst>
          </p:cNvPr>
          <p:cNvSpPr/>
          <p:nvPr/>
        </p:nvSpPr>
        <p:spPr>
          <a:xfrm>
            <a:off x="3200400" y="2097463"/>
            <a:ext cx="1210588" cy="338554"/>
          </a:xfrm>
          <a:prstGeom prst="rect">
            <a:avLst/>
          </a:prstGeom>
        </p:spPr>
        <p:txBody>
          <a:bodyPr wrap="none">
            <a:spAutoFit/>
          </a:bodyPr>
          <a:lstStyle/>
          <a:p>
            <a:r>
              <a:rPr lang="zh-TW" altLang="en-US" dirty="0">
                <a:highlight>
                  <a:srgbClr val="FFFF00"/>
                </a:highlight>
              </a:rPr>
              <a:t>第一修正案</a:t>
            </a:r>
          </a:p>
        </p:txBody>
      </p:sp>
      <p:sp>
        <p:nvSpPr>
          <p:cNvPr id="9" name="矩形 8">
            <a:extLst>
              <a:ext uri="{FF2B5EF4-FFF2-40B4-BE49-F238E27FC236}">
                <a16:creationId xmlns:a16="http://schemas.microsoft.com/office/drawing/2014/main" xmlns="" id="{2E9B970E-C252-49E4-BE3E-9100520ED272}"/>
              </a:ext>
            </a:extLst>
          </p:cNvPr>
          <p:cNvSpPr/>
          <p:nvPr/>
        </p:nvSpPr>
        <p:spPr>
          <a:xfrm>
            <a:off x="4453573" y="4190998"/>
            <a:ext cx="4801314" cy="369332"/>
          </a:xfrm>
          <a:prstGeom prst="rect">
            <a:avLst/>
          </a:prstGeom>
        </p:spPr>
        <p:txBody>
          <a:bodyPr wrap="none">
            <a:spAutoFit/>
          </a:bodyPr>
          <a:lstStyle/>
          <a:p>
            <a:r>
              <a:rPr lang="zh-TW" altLang="en-US" dirty="0">
                <a:highlight>
                  <a:srgbClr val="FFFF00"/>
                </a:highlight>
              </a:rPr>
              <a:t>憲法隱含的隱私權不包括收集和使用個人信息</a:t>
            </a:r>
          </a:p>
        </p:txBody>
      </p:sp>
      <p:sp>
        <p:nvSpPr>
          <p:cNvPr id="10" name="矩形 9">
            <a:extLst>
              <a:ext uri="{FF2B5EF4-FFF2-40B4-BE49-F238E27FC236}">
                <a16:creationId xmlns:a16="http://schemas.microsoft.com/office/drawing/2014/main" xmlns="" id="{66CBC8D5-99D2-4EC4-B917-DC6D7EFE3565}"/>
              </a:ext>
            </a:extLst>
          </p:cNvPr>
          <p:cNvSpPr/>
          <p:nvPr/>
        </p:nvSpPr>
        <p:spPr>
          <a:xfrm>
            <a:off x="3400703" y="4503216"/>
            <a:ext cx="1460656" cy="338554"/>
          </a:xfrm>
          <a:prstGeom prst="rect">
            <a:avLst/>
          </a:prstGeom>
        </p:spPr>
        <p:txBody>
          <a:bodyPr wrap="none">
            <a:spAutoFit/>
          </a:bodyPr>
          <a:lstStyle/>
          <a:p>
            <a:r>
              <a:rPr lang="zh-TW" altLang="en-US" dirty="0">
                <a:highlight>
                  <a:srgbClr val="FFFF00"/>
                </a:highlight>
              </a:rPr>
              <a:t>1974年隱私法</a:t>
            </a:r>
          </a:p>
        </p:txBody>
      </p:sp>
      <p:sp>
        <p:nvSpPr>
          <p:cNvPr id="11" name="矩形 10">
            <a:extLst>
              <a:ext uri="{FF2B5EF4-FFF2-40B4-BE49-F238E27FC236}">
                <a16:creationId xmlns:a16="http://schemas.microsoft.com/office/drawing/2014/main" xmlns="" id="{EA2FDBCC-43DA-4622-9A58-FF92170FCC45}"/>
              </a:ext>
            </a:extLst>
          </p:cNvPr>
          <p:cNvSpPr/>
          <p:nvPr/>
        </p:nvSpPr>
        <p:spPr>
          <a:xfrm>
            <a:off x="2266811" y="5873946"/>
            <a:ext cx="4288353" cy="338554"/>
          </a:xfrm>
          <a:prstGeom prst="rect">
            <a:avLst/>
          </a:prstGeom>
        </p:spPr>
        <p:txBody>
          <a:bodyPr wrap="none">
            <a:spAutoFit/>
          </a:bodyPr>
          <a:lstStyle/>
          <a:p>
            <a:r>
              <a:rPr lang="zh-TW" altLang="en-US" dirty="0">
                <a:highlight>
                  <a:srgbClr val="FFFF00"/>
                </a:highlight>
              </a:rPr>
              <a:t>聯邦和州法律保護個人免受不合理的政府干擾</a:t>
            </a:r>
          </a:p>
        </p:txBody>
      </p:sp>
    </p:spTree>
    <p:extLst>
      <p:ext uri="{BB962C8B-B14F-4D97-AF65-F5344CB8AC3E}">
        <p14:creationId xmlns:p14="http://schemas.microsoft.com/office/powerpoint/2010/main" val="2202190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in the Private Sector: Privacy Rights of Consumers</a:t>
            </a:r>
          </a:p>
        </p:txBody>
      </p:sp>
      <p:sp>
        <p:nvSpPr>
          <p:cNvPr id="3" name="Content Placeholder 2"/>
          <p:cNvSpPr>
            <a:spLocks noGrp="1"/>
          </p:cNvSpPr>
          <p:nvPr>
            <p:ph idx="1"/>
          </p:nvPr>
        </p:nvSpPr>
        <p:spPr/>
        <p:txBody>
          <a:bodyPr/>
          <a:lstStyle/>
          <a:p>
            <a:r>
              <a:rPr lang="en-US" dirty="0"/>
              <a:t>Privacy issues rose with first large-scale, nationwide computerized systems</a:t>
            </a:r>
          </a:p>
          <a:p>
            <a:pPr lvl="1"/>
            <a:r>
              <a:rPr lang="en-US" dirty="0"/>
              <a:t>Credit card systems, credit rating agencies</a:t>
            </a:r>
          </a:p>
          <a:p>
            <a:r>
              <a:rPr lang="en-US" dirty="0"/>
              <a:t>Historically, few claims to privacy in public, open markets</a:t>
            </a:r>
          </a:p>
          <a:p>
            <a:r>
              <a:rPr lang="en-US" dirty="0"/>
              <a:t>Emergence of Internet has created enormous collections of personal data</a:t>
            </a:r>
          </a:p>
          <a:p>
            <a:pPr lvl="1"/>
            <a:r>
              <a:rPr lang="en-US" dirty="0"/>
              <a:t>Ideal environment for business and government to invade personal privacy of consumers</a:t>
            </a:r>
          </a:p>
          <a:p>
            <a:pPr lvl="1"/>
            <a:r>
              <a:rPr lang="en-US" dirty="0"/>
              <a:t>Google, Amazon, Netflix, etc.</a:t>
            </a:r>
          </a:p>
        </p:txBody>
      </p:sp>
      <p:sp>
        <p:nvSpPr>
          <p:cNvPr id="4" name="矩形 3">
            <a:extLst>
              <a:ext uri="{FF2B5EF4-FFF2-40B4-BE49-F238E27FC236}">
                <a16:creationId xmlns:a16="http://schemas.microsoft.com/office/drawing/2014/main" xmlns="" id="{234417FB-2601-4D85-B2FF-2E51A9D5F036}"/>
              </a:ext>
            </a:extLst>
          </p:cNvPr>
          <p:cNvSpPr/>
          <p:nvPr/>
        </p:nvSpPr>
        <p:spPr>
          <a:xfrm>
            <a:off x="4430177" y="917013"/>
            <a:ext cx="3467616" cy="338554"/>
          </a:xfrm>
          <a:prstGeom prst="rect">
            <a:avLst/>
          </a:prstGeom>
        </p:spPr>
        <p:txBody>
          <a:bodyPr wrap="none">
            <a:spAutoFit/>
          </a:bodyPr>
          <a:lstStyle/>
          <a:p>
            <a:r>
              <a:rPr lang="zh-TW" altLang="en-US" dirty="0">
                <a:highlight>
                  <a:srgbClr val="FFFF00"/>
                </a:highlight>
              </a:rPr>
              <a:t>私營部門的隱私權：消費者的隱私權</a:t>
            </a:r>
          </a:p>
        </p:txBody>
      </p:sp>
      <p:sp>
        <p:nvSpPr>
          <p:cNvPr id="5" name="矩形 4">
            <a:extLst>
              <a:ext uri="{FF2B5EF4-FFF2-40B4-BE49-F238E27FC236}">
                <a16:creationId xmlns:a16="http://schemas.microsoft.com/office/drawing/2014/main" xmlns="" id="{ADE984B6-0C32-409D-ACE2-6DC0074FEA42}"/>
              </a:ext>
            </a:extLst>
          </p:cNvPr>
          <p:cNvSpPr/>
          <p:nvPr/>
        </p:nvSpPr>
        <p:spPr>
          <a:xfrm>
            <a:off x="3964010" y="1376450"/>
            <a:ext cx="5262979" cy="369332"/>
          </a:xfrm>
          <a:prstGeom prst="rect">
            <a:avLst/>
          </a:prstGeom>
        </p:spPr>
        <p:txBody>
          <a:bodyPr wrap="none">
            <a:spAutoFit/>
          </a:bodyPr>
          <a:lstStyle/>
          <a:p>
            <a:r>
              <a:rPr lang="zh-TW" altLang="en-US" dirty="0">
                <a:highlight>
                  <a:srgbClr val="FFFF00"/>
                </a:highlight>
              </a:rPr>
              <a:t>第一個大規模的全國性計算機系統帶來了隱私問題</a:t>
            </a:r>
          </a:p>
        </p:txBody>
      </p:sp>
      <p:sp>
        <p:nvSpPr>
          <p:cNvPr id="6" name="矩形 5">
            <a:extLst>
              <a:ext uri="{FF2B5EF4-FFF2-40B4-BE49-F238E27FC236}">
                <a16:creationId xmlns:a16="http://schemas.microsoft.com/office/drawing/2014/main" xmlns="" id="{F71FE1FA-2512-4D9F-9D9C-46235C41E662}"/>
              </a:ext>
            </a:extLst>
          </p:cNvPr>
          <p:cNvSpPr/>
          <p:nvPr/>
        </p:nvSpPr>
        <p:spPr>
          <a:xfrm>
            <a:off x="6039922" y="2558856"/>
            <a:ext cx="2646878" cy="338554"/>
          </a:xfrm>
          <a:prstGeom prst="rect">
            <a:avLst/>
          </a:prstGeom>
        </p:spPr>
        <p:txBody>
          <a:bodyPr wrap="none">
            <a:spAutoFit/>
          </a:bodyPr>
          <a:lstStyle/>
          <a:p>
            <a:r>
              <a:rPr lang="zh-TW" altLang="en-US" dirty="0">
                <a:highlight>
                  <a:srgbClr val="FFFF00"/>
                </a:highlight>
              </a:rPr>
              <a:t>信用卡系統，信用評級機構</a:t>
            </a:r>
          </a:p>
        </p:txBody>
      </p:sp>
      <p:sp>
        <p:nvSpPr>
          <p:cNvPr id="7" name="矩形 6">
            <a:extLst>
              <a:ext uri="{FF2B5EF4-FFF2-40B4-BE49-F238E27FC236}">
                <a16:creationId xmlns:a16="http://schemas.microsoft.com/office/drawing/2014/main" xmlns="" id="{31BA6931-3B6F-49E3-BB19-4817B2F7A3C2}"/>
              </a:ext>
            </a:extLst>
          </p:cNvPr>
          <p:cNvSpPr/>
          <p:nvPr/>
        </p:nvSpPr>
        <p:spPr>
          <a:xfrm>
            <a:off x="2095392" y="3524627"/>
            <a:ext cx="4493538" cy="338554"/>
          </a:xfrm>
          <a:prstGeom prst="rect">
            <a:avLst/>
          </a:prstGeom>
        </p:spPr>
        <p:txBody>
          <a:bodyPr wrap="none">
            <a:spAutoFit/>
          </a:bodyPr>
          <a:lstStyle/>
          <a:p>
            <a:r>
              <a:rPr lang="zh-TW" altLang="en-US" dirty="0">
                <a:highlight>
                  <a:srgbClr val="FFFF00"/>
                </a:highlight>
              </a:rPr>
              <a:t>從歷史上看，在公開的市場上很少有人聲稱隱私</a:t>
            </a:r>
          </a:p>
        </p:txBody>
      </p:sp>
      <p:sp>
        <p:nvSpPr>
          <p:cNvPr id="8" name="矩形 7">
            <a:extLst>
              <a:ext uri="{FF2B5EF4-FFF2-40B4-BE49-F238E27FC236}">
                <a16:creationId xmlns:a16="http://schemas.microsoft.com/office/drawing/2014/main" xmlns="" id="{4DB35582-C787-473D-AD71-FA68D7488520}"/>
              </a:ext>
            </a:extLst>
          </p:cNvPr>
          <p:cNvSpPr/>
          <p:nvPr/>
        </p:nvSpPr>
        <p:spPr>
          <a:xfrm>
            <a:off x="5068167" y="4554336"/>
            <a:ext cx="3877985" cy="369332"/>
          </a:xfrm>
          <a:prstGeom prst="rect">
            <a:avLst/>
          </a:prstGeom>
        </p:spPr>
        <p:txBody>
          <a:bodyPr wrap="none">
            <a:spAutoFit/>
          </a:bodyPr>
          <a:lstStyle/>
          <a:p>
            <a:r>
              <a:rPr lang="zh-TW" altLang="en-US" dirty="0">
                <a:highlight>
                  <a:srgbClr val="FFFF00"/>
                </a:highlight>
              </a:rPr>
              <a:t>互聯網的出現創造了大量的個人數據</a:t>
            </a:r>
          </a:p>
        </p:txBody>
      </p:sp>
      <p:sp>
        <p:nvSpPr>
          <p:cNvPr id="9" name="矩形 8">
            <a:extLst>
              <a:ext uri="{FF2B5EF4-FFF2-40B4-BE49-F238E27FC236}">
                <a16:creationId xmlns:a16="http://schemas.microsoft.com/office/drawing/2014/main" xmlns="" id="{9BBC1E24-6EB3-4A97-870E-83A9B4CB510C}"/>
              </a:ext>
            </a:extLst>
          </p:cNvPr>
          <p:cNvSpPr/>
          <p:nvPr/>
        </p:nvSpPr>
        <p:spPr>
          <a:xfrm>
            <a:off x="4619496" y="5335441"/>
            <a:ext cx="4570482" cy="369332"/>
          </a:xfrm>
          <a:prstGeom prst="rect">
            <a:avLst/>
          </a:prstGeom>
        </p:spPr>
        <p:txBody>
          <a:bodyPr wrap="none">
            <a:spAutoFit/>
          </a:bodyPr>
          <a:lstStyle/>
          <a:p>
            <a:r>
              <a:rPr lang="zh-TW" altLang="en-US" dirty="0">
                <a:highlight>
                  <a:srgbClr val="FFFF00"/>
                </a:highlight>
              </a:rPr>
              <a:t>商業和政府入侵個人消費者隱私的理想環境</a:t>
            </a:r>
          </a:p>
        </p:txBody>
      </p:sp>
    </p:spTree>
    <p:extLst>
      <p:ext uri="{BB962C8B-B14F-4D97-AF65-F5344CB8AC3E}">
        <p14:creationId xmlns:p14="http://schemas.microsoft.com/office/powerpoint/2010/main" val="1674838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Collected by Websites</a:t>
            </a:r>
          </a:p>
        </p:txBody>
      </p:sp>
      <p:sp>
        <p:nvSpPr>
          <p:cNvPr id="3" name="Content Placeholder 2"/>
          <p:cNvSpPr>
            <a:spLocks noGrp="1"/>
          </p:cNvSpPr>
          <p:nvPr>
            <p:ph idx="1"/>
          </p:nvPr>
        </p:nvSpPr>
        <p:spPr/>
        <p:txBody>
          <a:bodyPr/>
          <a:lstStyle/>
          <a:p>
            <a:r>
              <a:rPr lang="en-US" dirty="0"/>
              <a:t>Data collected includes</a:t>
            </a:r>
          </a:p>
          <a:p>
            <a:pPr lvl="1"/>
            <a:r>
              <a:rPr lang="en-US" dirty="0"/>
              <a:t>Personally identifiable information (PII)</a:t>
            </a:r>
          </a:p>
          <a:p>
            <a:pPr lvl="1"/>
            <a:r>
              <a:rPr lang="en-US" dirty="0"/>
              <a:t>Anonymous information</a:t>
            </a:r>
          </a:p>
          <a:p>
            <a:r>
              <a:rPr lang="en-US" dirty="0"/>
              <a:t>Types of data collected</a:t>
            </a:r>
          </a:p>
          <a:p>
            <a:pPr lvl="1"/>
            <a:r>
              <a:rPr lang="en-US" dirty="0"/>
              <a:t>Name, address, phone, e-mail, Social Security number</a:t>
            </a:r>
          </a:p>
          <a:p>
            <a:pPr lvl="1"/>
            <a:endParaRPr lang="en-US" dirty="0"/>
          </a:p>
          <a:p>
            <a:pPr lvl="1"/>
            <a:r>
              <a:rPr lang="en-US" dirty="0"/>
              <a:t>Bank and credit accounts, gender, age, occupation, education</a:t>
            </a:r>
          </a:p>
          <a:p>
            <a:pPr lvl="1"/>
            <a:endParaRPr lang="en-US" dirty="0"/>
          </a:p>
          <a:p>
            <a:pPr lvl="1"/>
            <a:r>
              <a:rPr lang="en-US" dirty="0"/>
              <a:t>Preference data, transaction data, clickstream data, browser type</a:t>
            </a:r>
          </a:p>
        </p:txBody>
      </p:sp>
      <p:sp>
        <p:nvSpPr>
          <p:cNvPr id="4" name="矩形 3">
            <a:extLst>
              <a:ext uri="{FF2B5EF4-FFF2-40B4-BE49-F238E27FC236}">
                <a16:creationId xmlns:a16="http://schemas.microsoft.com/office/drawing/2014/main" xmlns="" id="{2E7453D0-3182-46A5-A9B3-DA28A6FFFB51}"/>
              </a:ext>
            </a:extLst>
          </p:cNvPr>
          <p:cNvSpPr/>
          <p:nvPr/>
        </p:nvSpPr>
        <p:spPr>
          <a:xfrm>
            <a:off x="6892579" y="918431"/>
            <a:ext cx="1620957" cy="338554"/>
          </a:xfrm>
          <a:prstGeom prst="rect">
            <a:avLst/>
          </a:prstGeom>
        </p:spPr>
        <p:txBody>
          <a:bodyPr wrap="none">
            <a:spAutoFit/>
          </a:bodyPr>
          <a:lstStyle/>
          <a:p>
            <a:r>
              <a:rPr lang="zh-TW" altLang="en-US" dirty="0">
                <a:highlight>
                  <a:srgbClr val="FFFF00"/>
                </a:highlight>
              </a:rPr>
              <a:t>網站的訊息收集</a:t>
            </a:r>
          </a:p>
        </p:txBody>
      </p:sp>
      <p:sp>
        <p:nvSpPr>
          <p:cNvPr id="5" name="矩形 4">
            <a:extLst>
              <a:ext uri="{FF2B5EF4-FFF2-40B4-BE49-F238E27FC236}">
                <a16:creationId xmlns:a16="http://schemas.microsoft.com/office/drawing/2014/main" xmlns="" id="{C2E47251-6643-49E0-857B-D58FE644871E}"/>
              </a:ext>
            </a:extLst>
          </p:cNvPr>
          <p:cNvSpPr/>
          <p:nvPr/>
        </p:nvSpPr>
        <p:spPr>
          <a:xfrm>
            <a:off x="4437901" y="1683502"/>
            <a:ext cx="1415772" cy="338554"/>
          </a:xfrm>
          <a:prstGeom prst="rect">
            <a:avLst/>
          </a:prstGeom>
        </p:spPr>
        <p:txBody>
          <a:bodyPr wrap="none">
            <a:spAutoFit/>
          </a:bodyPr>
          <a:lstStyle/>
          <a:p>
            <a:r>
              <a:rPr lang="zh-TW" altLang="en-US" dirty="0">
                <a:highlight>
                  <a:srgbClr val="FFFF00"/>
                </a:highlight>
              </a:rPr>
              <a:t>資料收集包括</a:t>
            </a:r>
          </a:p>
        </p:txBody>
      </p:sp>
      <p:sp>
        <p:nvSpPr>
          <p:cNvPr id="6" name="矩形 5">
            <a:extLst>
              <a:ext uri="{FF2B5EF4-FFF2-40B4-BE49-F238E27FC236}">
                <a16:creationId xmlns:a16="http://schemas.microsoft.com/office/drawing/2014/main" xmlns="" id="{37F70464-7164-4D4A-9390-E37A905B4322}"/>
              </a:ext>
            </a:extLst>
          </p:cNvPr>
          <p:cNvSpPr/>
          <p:nvPr/>
        </p:nvSpPr>
        <p:spPr>
          <a:xfrm>
            <a:off x="5603473" y="2140327"/>
            <a:ext cx="2077813" cy="338554"/>
          </a:xfrm>
          <a:prstGeom prst="rect">
            <a:avLst/>
          </a:prstGeom>
        </p:spPr>
        <p:txBody>
          <a:bodyPr wrap="none">
            <a:spAutoFit/>
          </a:bodyPr>
          <a:lstStyle/>
          <a:p>
            <a:r>
              <a:rPr lang="zh-TW" altLang="en-US" dirty="0">
                <a:highlight>
                  <a:srgbClr val="FFFF00"/>
                </a:highlight>
              </a:rPr>
              <a:t>個人身份信息（PII）</a:t>
            </a:r>
          </a:p>
        </p:txBody>
      </p:sp>
      <p:sp>
        <p:nvSpPr>
          <p:cNvPr id="7" name="矩形 6">
            <a:extLst>
              <a:ext uri="{FF2B5EF4-FFF2-40B4-BE49-F238E27FC236}">
                <a16:creationId xmlns:a16="http://schemas.microsoft.com/office/drawing/2014/main" xmlns="" id="{86A1CBD0-4AD5-4746-99CB-739EE071AD69}"/>
              </a:ext>
            </a:extLst>
          </p:cNvPr>
          <p:cNvSpPr/>
          <p:nvPr/>
        </p:nvSpPr>
        <p:spPr>
          <a:xfrm>
            <a:off x="3935199" y="2533125"/>
            <a:ext cx="1005403" cy="338554"/>
          </a:xfrm>
          <a:prstGeom prst="rect">
            <a:avLst/>
          </a:prstGeom>
        </p:spPr>
        <p:txBody>
          <a:bodyPr wrap="none">
            <a:spAutoFit/>
          </a:bodyPr>
          <a:lstStyle/>
          <a:p>
            <a:r>
              <a:rPr lang="zh-TW" altLang="en-US" dirty="0">
                <a:highlight>
                  <a:srgbClr val="FFFF00"/>
                </a:highlight>
              </a:rPr>
              <a:t>匿名信息</a:t>
            </a:r>
          </a:p>
        </p:txBody>
      </p:sp>
      <p:sp>
        <p:nvSpPr>
          <p:cNvPr id="8" name="矩形 7">
            <a:extLst>
              <a:ext uri="{FF2B5EF4-FFF2-40B4-BE49-F238E27FC236}">
                <a16:creationId xmlns:a16="http://schemas.microsoft.com/office/drawing/2014/main" xmlns="" id="{2A15976E-86AF-4E47-929C-96290DD705D5}"/>
              </a:ext>
            </a:extLst>
          </p:cNvPr>
          <p:cNvSpPr/>
          <p:nvPr/>
        </p:nvSpPr>
        <p:spPr>
          <a:xfrm>
            <a:off x="4437900" y="3073252"/>
            <a:ext cx="1620957" cy="338554"/>
          </a:xfrm>
          <a:prstGeom prst="rect">
            <a:avLst/>
          </a:prstGeom>
        </p:spPr>
        <p:txBody>
          <a:bodyPr wrap="none">
            <a:spAutoFit/>
          </a:bodyPr>
          <a:lstStyle/>
          <a:p>
            <a:r>
              <a:rPr lang="zh-TW" altLang="en-US" dirty="0">
                <a:highlight>
                  <a:srgbClr val="FFFF00"/>
                </a:highlight>
              </a:rPr>
              <a:t>收集的數據類型</a:t>
            </a:r>
          </a:p>
        </p:txBody>
      </p:sp>
      <p:sp>
        <p:nvSpPr>
          <p:cNvPr id="9" name="矩形 8">
            <a:extLst>
              <a:ext uri="{FF2B5EF4-FFF2-40B4-BE49-F238E27FC236}">
                <a16:creationId xmlns:a16="http://schemas.microsoft.com/office/drawing/2014/main" xmlns="" id="{F3E588A9-D9B4-477F-8B53-D02952BBFA5F}"/>
              </a:ext>
            </a:extLst>
          </p:cNvPr>
          <p:cNvSpPr/>
          <p:nvPr/>
        </p:nvSpPr>
        <p:spPr>
          <a:xfrm>
            <a:off x="1143000" y="3836305"/>
            <a:ext cx="4288353" cy="338554"/>
          </a:xfrm>
          <a:prstGeom prst="rect">
            <a:avLst/>
          </a:prstGeom>
        </p:spPr>
        <p:txBody>
          <a:bodyPr wrap="none">
            <a:spAutoFit/>
          </a:bodyPr>
          <a:lstStyle/>
          <a:p>
            <a:r>
              <a:rPr lang="zh-TW" altLang="en-US" dirty="0">
                <a:highlight>
                  <a:srgbClr val="FFFF00"/>
                </a:highlight>
              </a:rPr>
              <a:t>姓名，地址，電話，電子郵件，社會安全號碼</a:t>
            </a:r>
          </a:p>
        </p:txBody>
      </p:sp>
      <p:sp>
        <p:nvSpPr>
          <p:cNvPr id="10" name="矩形 9">
            <a:extLst>
              <a:ext uri="{FF2B5EF4-FFF2-40B4-BE49-F238E27FC236}">
                <a16:creationId xmlns:a16="http://schemas.microsoft.com/office/drawing/2014/main" xmlns="" id="{90F06C2E-049E-4838-8372-29A3C9BDC9C5}"/>
              </a:ext>
            </a:extLst>
          </p:cNvPr>
          <p:cNvSpPr/>
          <p:nvPr/>
        </p:nvSpPr>
        <p:spPr>
          <a:xfrm>
            <a:off x="1135459" y="4642680"/>
            <a:ext cx="4083169" cy="338554"/>
          </a:xfrm>
          <a:prstGeom prst="rect">
            <a:avLst/>
          </a:prstGeom>
        </p:spPr>
        <p:txBody>
          <a:bodyPr wrap="none">
            <a:spAutoFit/>
          </a:bodyPr>
          <a:lstStyle/>
          <a:p>
            <a:r>
              <a:rPr lang="zh-TW" altLang="en-US" dirty="0">
                <a:highlight>
                  <a:srgbClr val="FFFF00"/>
                </a:highlight>
              </a:rPr>
              <a:t>銀行和信用賬戶，性別，年齡，職業，教育</a:t>
            </a:r>
          </a:p>
        </p:txBody>
      </p:sp>
      <p:sp>
        <p:nvSpPr>
          <p:cNvPr id="11" name="矩形 10">
            <a:extLst>
              <a:ext uri="{FF2B5EF4-FFF2-40B4-BE49-F238E27FC236}">
                <a16:creationId xmlns:a16="http://schemas.microsoft.com/office/drawing/2014/main" xmlns="" id="{A98132C9-B1FE-468D-AD2D-A8864B7AF364}"/>
              </a:ext>
            </a:extLst>
          </p:cNvPr>
          <p:cNvSpPr/>
          <p:nvPr/>
        </p:nvSpPr>
        <p:spPr>
          <a:xfrm>
            <a:off x="1143000" y="5406551"/>
            <a:ext cx="4572000" cy="338554"/>
          </a:xfrm>
          <a:prstGeom prst="rect">
            <a:avLst/>
          </a:prstGeom>
        </p:spPr>
        <p:txBody>
          <a:bodyPr wrap="none">
            <a:spAutoFit/>
          </a:bodyPr>
          <a:lstStyle/>
          <a:p>
            <a:r>
              <a:rPr lang="zh-TW" altLang="en-US" dirty="0">
                <a:highlight>
                  <a:srgbClr val="FFFF00"/>
                </a:highlight>
              </a:rPr>
              <a:t>偏好數據，交易數據，點擊流數據，瀏覽器類型</a:t>
            </a:r>
          </a:p>
        </p:txBody>
      </p:sp>
    </p:spTree>
    <p:extLst>
      <p:ext uri="{BB962C8B-B14F-4D97-AF65-F5344CB8AC3E}">
        <p14:creationId xmlns:p14="http://schemas.microsoft.com/office/powerpoint/2010/main" val="2861085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Issues in Online Privacy of Consumers	</a:t>
            </a:r>
          </a:p>
        </p:txBody>
      </p:sp>
      <p:sp>
        <p:nvSpPr>
          <p:cNvPr id="3" name="Content Placeholder 2"/>
          <p:cNvSpPr>
            <a:spLocks noGrp="1"/>
          </p:cNvSpPr>
          <p:nvPr>
            <p:ph idx="1"/>
          </p:nvPr>
        </p:nvSpPr>
        <p:spPr>
          <a:xfrm>
            <a:off x="457200" y="1600200"/>
            <a:ext cx="8229600" cy="4525963"/>
          </a:xfrm>
        </p:spPr>
        <p:txBody>
          <a:bodyPr/>
          <a:lstStyle/>
          <a:p>
            <a:r>
              <a:rPr lang="en-US" dirty="0"/>
              <a:t>Top concerns</a:t>
            </a:r>
          </a:p>
          <a:p>
            <a:pPr lvl="1"/>
            <a:r>
              <a:rPr lang="en-US" dirty="0"/>
              <a:t>Profiling and ad targeting</a:t>
            </a:r>
          </a:p>
          <a:p>
            <a:pPr lvl="1"/>
            <a:r>
              <a:rPr lang="en-US" dirty="0"/>
              <a:t>Social network privacy</a:t>
            </a:r>
          </a:p>
          <a:p>
            <a:pPr lvl="1"/>
            <a:r>
              <a:rPr lang="en-US" dirty="0"/>
              <a:t>Sharing of information by marketers</a:t>
            </a:r>
          </a:p>
          <a:p>
            <a:pPr lvl="1"/>
            <a:r>
              <a:rPr lang="en-US" dirty="0"/>
              <a:t>Mobile phone privacy</a:t>
            </a:r>
          </a:p>
          <a:p>
            <a:r>
              <a:rPr lang="en-US" dirty="0"/>
              <a:t>Of less concern</a:t>
            </a:r>
          </a:p>
          <a:p>
            <a:pPr lvl="1"/>
            <a:r>
              <a:rPr lang="en-US" dirty="0"/>
              <a:t>Monitoring employees</a:t>
            </a:r>
          </a:p>
          <a:p>
            <a:pPr lvl="1"/>
            <a:r>
              <a:rPr lang="en-US" dirty="0"/>
              <a:t>Sharing of health information</a:t>
            </a:r>
          </a:p>
          <a:p>
            <a:pPr lvl="1"/>
            <a:r>
              <a:rPr lang="en-US" dirty="0"/>
              <a:t>Surveillance to prevent terrorism</a:t>
            </a:r>
          </a:p>
        </p:txBody>
      </p:sp>
      <p:sp>
        <p:nvSpPr>
          <p:cNvPr id="4" name="矩形 3">
            <a:extLst>
              <a:ext uri="{FF2B5EF4-FFF2-40B4-BE49-F238E27FC236}">
                <a16:creationId xmlns:a16="http://schemas.microsoft.com/office/drawing/2014/main" xmlns="" id="{0CF5F8A5-534D-47D5-A458-11FC07F7C089}"/>
              </a:ext>
            </a:extLst>
          </p:cNvPr>
          <p:cNvSpPr/>
          <p:nvPr/>
        </p:nvSpPr>
        <p:spPr>
          <a:xfrm>
            <a:off x="6265435" y="1298657"/>
            <a:ext cx="2954655" cy="369332"/>
          </a:xfrm>
          <a:prstGeom prst="rect">
            <a:avLst/>
          </a:prstGeom>
        </p:spPr>
        <p:txBody>
          <a:bodyPr wrap="none">
            <a:spAutoFit/>
          </a:bodyPr>
          <a:lstStyle/>
          <a:p>
            <a:r>
              <a:rPr lang="zh-TW" altLang="en-US" dirty="0">
                <a:highlight>
                  <a:srgbClr val="FFFF00"/>
                </a:highlight>
              </a:rPr>
              <a:t>消費者在線隱私的關鍵問題</a:t>
            </a:r>
          </a:p>
        </p:txBody>
      </p:sp>
      <p:sp>
        <p:nvSpPr>
          <p:cNvPr id="5" name="矩形 4">
            <a:extLst>
              <a:ext uri="{FF2B5EF4-FFF2-40B4-BE49-F238E27FC236}">
                <a16:creationId xmlns:a16="http://schemas.microsoft.com/office/drawing/2014/main" xmlns="" id="{522E69EC-1B66-434D-A4FE-030159D73C78}"/>
              </a:ext>
            </a:extLst>
          </p:cNvPr>
          <p:cNvSpPr/>
          <p:nvPr/>
        </p:nvSpPr>
        <p:spPr>
          <a:xfrm>
            <a:off x="2819400" y="1650274"/>
            <a:ext cx="1415772" cy="338554"/>
          </a:xfrm>
          <a:prstGeom prst="rect">
            <a:avLst/>
          </a:prstGeom>
        </p:spPr>
        <p:txBody>
          <a:bodyPr wrap="none">
            <a:spAutoFit/>
          </a:bodyPr>
          <a:lstStyle/>
          <a:p>
            <a:r>
              <a:rPr lang="zh-TW" altLang="en-US" dirty="0">
                <a:highlight>
                  <a:srgbClr val="FFFF00"/>
                </a:highlight>
              </a:rPr>
              <a:t>最關心的問題</a:t>
            </a:r>
          </a:p>
        </p:txBody>
      </p:sp>
      <p:sp>
        <p:nvSpPr>
          <p:cNvPr id="6" name="矩形 5">
            <a:extLst>
              <a:ext uri="{FF2B5EF4-FFF2-40B4-BE49-F238E27FC236}">
                <a16:creationId xmlns:a16="http://schemas.microsoft.com/office/drawing/2014/main" xmlns="" id="{D29ADA1D-9B95-4531-A41C-1440C35F28A0}"/>
              </a:ext>
            </a:extLst>
          </p:cNvPr>
          <p:cNvSpPr/>
          <p:nvPr/>
        </p:nvSpPr>
        <p:spPr>
          <a:xfrm>
            <a:off x="4116129" y="2127328"/>
            <a:ext cx="1620957" cy="338554"/>
          </a:xfrm>
          <a:prstGeom prst="rect">
            <a:avLst/>
          </a:prstGeom>
        </p:spPr>
        <p:txBody>
          <a:bodyPr wrap="none">
            <a:spAutoFit/>
          </a:bodyPr>
          <a:lstStyle/>
          <a:p>
            <a:r>
              <a:rPr lang="zh-TW" altLang="en-US" dirty="0">
                <a:highlight>
                  <a:srgbClr val="FFFF00"/>
                </a:highlight>
              </a:rPr>
              <a:t>剖析和廣告定位</a:t>
            </a:r>
          </a:p>
        </p:txBody>
      </p:sp>
      <p:sp>
        <p:nvSpPr>
          <p:cNvPr id="7" name="矩形 6">
            <a:extLst>
              <a:ext uri="{FF2B5EF4-FFF2-40B4-BE49-F238E27FC236}">
                <a16:creationId xmlns:a16="http://schemas.microsoft.com/office/drawing/2014/main" xmlns="" id="{7655D93B-D371-43A9-9A0A-5EECB179505E}"/>
              </a:ext>
            </a:extLst>
          </p:cNvPr>
          <p:cNvSpPr/>
          <p:nvPr/>
        </p:nvSpPr>
        <p:spPr>
          <a:xfrm>
            <a:off x="3219512" y="3845891"/>
            <a:ext cx="1005403" cy="338554"/>
          </a:xfrm>
          <a:prstGeom prst="rect">
            <a:avLst/>
          </a:prstGeom>
        </p:spPr>
        <p:txBody>
          <a:bodyPr wrap="none">
            <a:spAutoFit/>
          </a:bodyPr>
          <a:lstStyle/>
          <a:p>
            <a:r>
              <a:rPr lang="zh-TW" altLang="en-US" dirty="0">
                <a:highlight>
                  <a:srgbClr val="FFFF00"/>
                </a:highlight>
              </a:rPr>
              <a:t>不太關心</a:t>
            </a:r>
          </a:p>
        </p:txBody>
      </p:sp>
      <p:sp>
        <p:nvSpPr>
          <p:cNvPr id="8" name="矩形 7">
            <a:extLst>
              <a:ext uri="{FF2B5EF4-FFF2-40B4-BE49-F238E27FC236}">
                <a16:creationId xmlns:a16="http://schemas.microsoft.com/office/drawing/2014/main" xmlns="" id="{E7C39CB2-205D-44BD-ABC4-D6914084C0E5}"/>
              </a:ext>
            </a:extLst>
          </p:cNvPr>
          <p:cNvSpPr/>
          <p:nvPr/>
        </p:nvSpPr>
        <p:spPr>
          <a:xfrm>
            <a:off x="3737768" y="4263662"/>
            <a:ext cx="1005403" cy="338554"/>
          </a:xfrm>
          <a:prstGeom prst="rect">
            <a:avLst/>
          </a:prstGeom>
        </p:spPr>
        <p:txBody>
          <a:bodyPr wrap="none">
            <a:spAutoFit/>
          </a:bodyPr>
          <a:lstStyle/>
          <a:p>
            <a:r>
              <a:rPr lang="zh-TW" altLang="en-US" dirty="0">
                <a:highlight>
                  <a:srgbClr val="FFFF00"/>
                </a:highlight>
              </a:rPr>
              <a:t>監控員工</a:t>
            </a:r>
          </a:p>
        </p:txBody>
      </p:sp>
      <p:sp>
        <p:nvSpPr>
          <p:cNvPr id="9" name="矩形 8">
            <a:extLst>
              <a:ext uri="{FF2B5EF4-FFF2-40B4-BE49-F238E27FC236}">
                <a16:creationId xmlns:a16="http://schemas.microsoft.com/office/drawing/2014/main" xmlns="" id="{9AE2BB45-2D5F-4DA9-83F0-EBC93229BE24}"/>
              </a:ext>
            </a:extLst>
          </p:cNvPr>
          <p:cNvSpPr/>
          <p:nvPr/>
        </p:nvSpPr>
        <p:spPr>
          <a:xfrm>
            <a:off x="4525168" y="4681433"/>
            <a:ext cx="1415772" cy="338554"/>
          </a:xfrm>
          <a:prstGeom prst="rect">
            <a:avLst/>
          </a:prstGeom>
        </p:spPr>
        <p:txBody>
          <a:bodyPr wrap="none">
            <a:spAutoFit/>
          </a:bodyPr>
          <a:lstStyle/>
          <a:p>
            <a:r>
              <a:rPr lang="zh-TW" altLang="en-US" dirty="0">
                <a:highlight>
                  <a:srgbClr val="FFFF00"/>
                </a:highlight>
              </a:rPr>
              <a:t>分享健康信息</a:t>
            </a:r>
          </a:p>
        </p:txBody>
      </p:sp>
      <p:sp>
        <p:nvSpPr>
          <p:cNvPr id="10" name="矩形 9">
            <a:extLst>
              <a:ext uri="{FF2B5EF4-FFF2-40B4-BE49-F238E27FC236}">
                <a16:creationId xmlns:a16="http://schemas.microsoft.com/office/drawing/2014/main" xmlns="" id="{92B1C9E2-8AD3-4C53-ABB9-D795D1BD496F}"/>
              </a:ext>
            </a:extLst>
          </p:cNvPr>
          <p:cNvSpPr/>
          <p:nvPr/>
        </p:nvSpPr>
        <p:spPr>
          <a:xfrm>
            <a:off x="4895745" y="5065244"/>
            <a:ext cx="1826141" cy="338554"/>
          </a:xfrm>
          <a:prstGeom prst="rect">
            <a:avLst/>
          </a:prstGeom>
        </p:spPr>
        <p:txBody>
          <a:bodyPr wrap="none">
            <a:spAutoFit/>
          </a:bodyPr>
          <a:lstStyle/>
          <a:p>
            <a:r>
              <a:rPr lang="zh-TW" altLang="en-US" dirty="0">
                <a:highlight>
                  <a:srgbClr val="FFFF00"/>
                </a:highlight>
              </a:rPr>
              <a:t>監視預防恐怖主義</a:t>
            </a:r>
          </a:p>
        </p:txBody>
      </p:sp>
      <p:sp>
        <p:nvSpPr>
          <p:cNvPr id="11" name="矩形 10">
            <a:extLst>
              <a:ext uri="{FF2B5EF4-FFF2-40B4-BE49-F238E27FC236}">
                <a16:creationId xmlns:a16="http://schemas.microsoft.com/office/drawing/2014/main" xmlns="" id="{0CB07125-AAC8-40A6-BD97-3C6AC8A8D542}"/>
              </a:ext>
            </a:extLst>
          </p:cNvPr>
          <p:cNvSpPr/>
          <p:nvPr/>
        </p:nvSpPr>
        <p:spPr>
          <a:xfrm>
            <a:off x="3613427" y="3292803"/>
            <a:ext cx="1005403" cy="338554"/>
          </a:xfrm>
          <a:prstGeom prst="rect">
            <a:avLst/>
          </a:prstGeom>
        </p:spPr>
        <p:txBody>
          <a:bodyPr wrap="none">
            <a:spAutoFit/>
          </a:bodyPr>
          <a:lstStyle/>
          <a:p>
            <a:r>
              <a:rPr lang="zh-TW" altLang="en-US" dirty="0">
                <a:highlight>
                  <a:srgbClr val="FFFF00"/>
                </a:highlight>
              </a:rPr>
              <a:t>手機隱私</a:t>
            </a:r>
          </a:p>
        </p:txBody>
      </p:sp>
      <p:sp>
        <p:nvSpPr>
          <p:cNvPr id="12" name="矩形 11">
            <a:extLst>
              <a:ext uri="{FF2B5EF4-FFF2-40B4-BE49-F238E27FC236}">
                <a16:creationId xmlns:a16="http://schemas.microsoft.com/office/drawing/2014/main" xmlns="" id="{EF894A96-A1CE-4B11-8822-47B5EF91159E}"/>
              </a:ext>
            </a:extLst>
          </p:cNvPr>
          <p:cNvSpPr/>
          <p:nvPr/>
        </p:nvSpPr>
        <p:spPr>
          <a:xfrm>
            <a:off x="5235919" y="2929771"/>
            <a:ext cx="1826141" cy="338554"/>
          </a:xfrm>
          <a:prstGeom prst="rect">
            <a:avLst/>
          </a:prstGeom>
        </p:spPr>
        <p:txBody>
          <a:bodyPr wrap="none">
            <a:spAutoFit/>
          </a:bodyPr>
          <a:lstStyle/>
          <a:p>
            <a:r>
              <a:rPr lang="zh-TW" altLang="en-US" dirty="0">
                <a:highlight>
                  <a:srgbClr val="FFFF00"/>
                </a:highlight>
              </a:rPr>
              <a:t>營銷人員共享信息</a:t>
            </a:r>
          </a:p>
        </p:txBody>
      </p:sp>
      <p:sp>
        <p:nvSpPr>
          <p:cNvPr id="13" name="矩形 12">
            <a:extLst>
              <a:ext uri="{FF2B5EF4-FFF2-40B4-BE49-F238E27FC236}">
                <a16:creationId xmlns:a16="http://schemas.microsoft.com/office/drawing/2014/main" xmlns="" id="{564C4412-7912-4996-AD3E-8C21638A6F50}"/>
              </a:ext>
            </a:extLst>
          </p:cNvPr>
          <p:cNvSpPr/>
          <p:nvPr/>
        </p:nvSpPr>
        <p:spPr>
          <a:xfrm>
            <a:off x="3820147" y="2570438"/>
            <a:ext cx="1415772" cy="338554"/>
          </a:xfrm>
          <a:prstGeom prst="rect">
            <a:avLst/>
          </a:prstGeom>
        </p:spPr>
        <p:txBody>
          <a:bodyPr wrap="none">
            <a:spAutoFit/>
          </a:bodyPr>
          <a:lstStyle/>
          <a:p>
            <a:r>
              <a:rPr lang="zh-TW" altLang="en-US" dirty="0">
                <a:highlight>
                  <a:srgbClr val="FFFF00"/>
                </a:highlight>
              </a:rPr>
              <a:t>社交網絡隱私</a:t>
            </a:r>
          </a:p>
        </p:txBody>
      </p:sp>
    </p:spTree>
    <p:extLst>
      <p:ext uri="{BB962C8B-B14F-4D97-AF65-F5344CB8AC3E}">
        <p14:creationId xmlns:p14="http://schemas.microsoft.com/office/powerpoint/2010/main" val="369771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Marketing: Profiling, Behavioral Targeting, and Retargeting (1 of 2)</a:t>
            </a:r>
            <a:endParaRPr lang="en-US" dirty="0"/>
          </a:p>
        </p:txBody>
      </p:sp>
      <p:sp>
        <p:nvSpPr>
          <p:cNvPr id="3" name="Content Placeholder 2"/>
          <p:cNvSpPr>
            <a:spLocks noGrp="1"/>
          </p:cNvSpPr>
          <p:nvPr>
            <p:ph idx="1"/>
          </p:nvPr>
        </p:nvSpPr>
        <p:spPr>
          <a:xfrm>
            <a:off x="457200" y="1600200"/>
            <a:ext cx="8229600" cy="4525963"/>
          </a:xfrm>
        </p:spPr>
        <p:txBody>
          <a:bodyPr/>
          <a:lstStyle/>
          <a:p>
            <a:r>
              <a:rPr lang="en-US" altLang="en-US" dirty="0"/>
              <a:t>Profiling</a:t>
            </a:r>
          </a:p>
          <a:p>
            <a:pPr lvl="1"/>
            <a:r>
              <a:rPr lang="en-US" altLang="en-US" dirty="0"/>
              <a:t>Creation of data images that characterize online individual and group behavior</a:t>
            </a:r>
          </a:p>
          <a:p>
            <a:pPr lvl="1"/>
            <a:r>
              <a:rPr lang="en-US" altLang="en-US" dirty="0"/>
              <a:t>Anonymous profiles</a:t>
            </a:r>
          </a:p>
          <a:p>
            <a:pPr lvl="1"/>
            <a:r>
              <a:rPr lang="en-US" altLang="en-US" dirty="0"/>
              <a:t>Personal profiles</a:t>
            </a:r>
          </a:p>
          <a:p>
            <a:r>
              <a:rPr lang="en-US" altLang="en-US" dirty="0"/>
              <a:t>Advertising networks</a:t>
            </a:r>
          </a:p>
          <a:p>
            <a:pPr lvl="1"/>
            <a:r>
              <a:rPr lang="en-US" altLang="en-US" dirty="0"/>
              <a:t>Track consumer and browsing behavior on Web</a:t>
            </a:r>
          </a:p>
          <a:p>
            <a:pPr lvl="1"/>
            <a:r>
              <a:rPr lang="en-US" altLang="en-US" dirty="0"/>
              <a:t>Dynamically adjust what user sees on screen</a:t>
            </a:r>
          </a:p>
          <a:p>
            <a:pPr lvl="1"/>
            <a:r>
              <a:rPr lang="en-US" altLang="en-US" dirty="0"/>
              <a:t>Build and refresh profiles of consumers</a:t>
            </a:r>
          </a:p>
          <a:p>
            <a:r>
              <a:rPr lang="en-US" altLang="en-US" dirty="0"/>
              <a:t>Google</a:t>
            </a:r>
            <a:r>
              <a:rPr lang="en-US" altLang="ja-JP" dirty="0"/>
              <a:t>'s AdWords program</a:t>
            </a:r>
            <a:endParaRPr lang="en-US" altLang="en-US" dirty="0"/>
          </a:p>
        </p:txBody>
      </p:sp>
      <p:sp>
        <p:nvSpPr>
          <p:cNvPr id="4" name="矩形 3">
            <a:extLst>
              <a:ext uri="{FF2B5EF4-FFF2-40B4-BE49-F238E27FC236}">
                <a16:creationId xmlns:a16="http://schemas.microsoft.com/office/drawing/2014/main" xmlns="" id="{E5EDF4B6-CC30-4EEC-B4A8-4CEAEC63D80E}"/>
              </a:ext>
            </a:extLst>
          </p:cNvPr>
          <p:cNvSpPr/>
          <p:nvPr/>
        </p:nvSpPr>
        <p:spPr>
          <a:xfrm>
            <a:off x="4949081" y="967145"/>
            <a:ext cx="4198585" cy="369332"/>
          </a:xfrm>
          <a:prstGeom prst="rect">
            <a:avLst/>
          </a:prstGeom>
        </p:spPr>
        <p:txBody>
          <a:bodyPr wrap="none">
            <a:spAutoFit/>
          </a:bodyPr>
          <a:lstStyle/>
          <a:p>
            <a:r>
              <a:rPr lang="zh-TW" altLang="en-US" dirty="0">
                <a:highlight>
                  <a:srgbClr val="FFFF00"/>
                </a:highlight>
              </a:rPr>
              <a:t>營銷：分析，行為定位和重定向（1/2）</a:t>
            </a:r>
          </a:p>
        </p:txBody>
      </p:sp>
      <p:sp>
        <p:nvSpPr>
          <p:cNvPr id="5" name="矩形 4">
            <a:extLst>
              <a:ext uri="{FF2B5EF4-FFF2-40B4-BE49-F238E27FC236}">
                <a16:creationId xmlns:a16="http://schemas.microsoft.com/office/drawing/2014/main" xmlns="" id="{48DCBA7B-5FD6-4CB7-9D93-4C31FD95E884}"/>
              </a:ext>
            </a:extLst>
          </p:cNvPr>
          <p:cNvSpPr/>
          <p:nvPr/>
        </p:nvSpPr>
        <p:spPr>
          <a:xfrm>
            <a:off x="2019296" y="1676400"/>
            <a:ext cx="595035" cy="338554"/>
          </a:xfrm>
          <a:prstGeom prst="rect">
            <a:avLst/>
          </a:prstGeom>
        </p:spPr>
        <p:txBody>
          <a:bodyPr wrap="none">
            <a:spAutoFit/>
          </a:bodyPr>
          <a:lstStyle/>
          <a:p>
            <a:r>
              <a:rPr lang="zh-TW" altLang="en-US" dirty="0">
                <a:highlight>
                  <a:srgbClr val="FFFF00"/>
                </a:highlight>
              </a:rPr>
              <a:t>剖析</a:t>
            </a:r>
          </a:p>
        </p:txBody>
      </p:sp>
      <p:sp>
        <p:nvSpPr>
          <p:cNvPr id="6" name="矩形 5">
            <a:extLst>
              <a:ext uri="{FF2B5EF4-FFF2-40B4-BE49-F238E27FC236}">
                <a16:creationId xmlns:a16="http://schemas.microsoft.com/office/drawing/2014/main" xmlns="" id="{2582CC04-7EF5-4424-804F-C62349B76B41}"/>
              </a:ext>
            </a:extLst>
          </p:cNvPr>
          <p:cNvSpPr/>
          <p:nvPr/>
        </p:nvSpPr>
        <p:spPr>
          <a:xfrm>
            <a:off x="4469407" y="2403212"/>
            <a:ext cx="3877985" cy="338554"/>
          </a:xfrm>
          <a:prstGeom prst="rect">
            <a:avLst/>
          </a:prstGeom>
        </p:spPr>
        <p:txBody>
          <a:bodyPr wrap="none">
            <a:spAutoFit/>
          </a:bodyPr>
          <a:lstStyle/>
          <a:p>
            <a:r>
              <a:rPr lang="zh-TW" altLang="en-US" dirty="0">
                <a:highlight>
                  <a:srgbClr val="FFFF00"/>
                </a:highlight>
              </a:rPr>
              <a:t>創建表徵在線個人和團體行為的數據圖像</a:t>
            </a:r>
          </a:p>
        </p:txBody>
      </p:sp>
      <p:sp>
        <p:nvSpPr>
          <p:cNvPr id="7" name="矩形 6">
            <a:extLst>
              <a:ext uri="{FF2B5EF4-FFF2-40B4-BE49-F238E27FC236}">
                <a16:creationId xmlns:a16="http://schemas.microsoft.com/office/drawing/2014/main" xmlns="" id="{A8835DA0-8B17-4FFE-928D-8F2D12BAD0B0}"/>
              </a:ext>
            </a:extLst>
          </p:cNvPr>
          <p:cNvSpPr/>
          <p:nvPr/>
        </p:nvSpPr>
        <p:spPr>
          <a:xfrm>
            <a:off x="3475155" y="2815827"/>
            <a:ext cx="1415772" cy="338554"/>
          </a:xfrm>
          <a:prstGeom prst="rect">
            <a:avLst/>
          </a:prstGeom>
        </p:spPr>
        <p:txBody>
          <a:bodyPr wrap="none">
            <a:spAutoFit/>
          </a:bodyPr>
          <a:lstStyle/>
          <a:p>
            <a:r>
              <a:rPr lang="zh-TW" altLang="en-US" dirty="0">
                <a:highlight>
                  <a:srgbClr val="FFFF00"/>
                </a:highlight>
              </a:rPr>
              <a:t>匿名配置文件</a:t>
            </a:r>
          </a:p>
        </p:txBody>
      </p:sp>
      <p:sp>
        <p:nvSpPr>
          <p:cNvPr id="8" name="矩形 7">
            <a:extLst>
              <a:ext uri="{FF2B5EF4-FFF2-40B4-BE49-F238E27FC236}">
                <a16:creationId xmlns:a16="http://schemas.microsoft.com/office/drawing/2014/main" xmlns="" id="{1221A542-633B-406E-BD96-A024585D2A28}"/>
              </a:ext>
            </a:extLst>
          </p:cNvPr>
          <p:cNvSpPr/>
          <p:nvPr/>
        </p:nvSpPr>
        <p:spPr>
          <a:xfrm>
            <a:off x="3133571" y="3221612"/>
            <a:ext cx="1005403" cy="338554"/>
          </a:xfrm>
          <a:prstGeom prst="rect">
            <a:avLst/>
          </a:prstGeom>
        </p:spPr>
        <p:txBody>
          <a:bodyPr wrap="none">
            <a:spAutoFit/>
          </a:bodyPr>
          <a:lstStyle/>
          <a:p>
            <a:r>
              <a:rPr lang="zh-TW" altLang="en-US" dirty="0">
                <a:highlight>
                  <a:srgbClr val="FFFF00"/>
                </a:highlight>
              </a:rPr>
              <a:t>個人資料</a:t>
            </a:r>
          </a:p>
        </p:txBody>
      </p:sp>
      <p:sp>
        <p:nvSpPr>
          <p:cNvPr id="9" name="矩形 8">
            <a:extLst>
              <a:ext uri="{FF2B5EF4-FFF2-40B4-BE49-F238E27FC236}">
                <a16:creationId xmlns:a16="http://schemas.microsoft.com/office/drawing/2014/main" xmlns="" id="{CED3D2F2-87FA-40AC-BB62-536B2934D7EE}"/>
              </a:ext>
            </a:extLst>
          </p:cNvPr>
          <p:cNvSpPr/>
          <p:nvPr/>
        </p:nvSpPr>
        <p:spPr>
          <a:xfrm>
            <a:off x="4069298" y="3719826"/>
            <a:ext cx="1005403" cy="338554"/>
          </a:xfrm>
          <a:prstGeom prst="rect">
            <a:avLst/>
          </a:prstGeom>
        </p:spPr>
        <p:txBody>
          <a:bodyPr wrap="none">
            <a:spAutoFit/>
          </a:bodyPr>
          <a:lstStyle/>
          <a:p>
            <a:r>
              <a:rPr lang="zh-TW" altLang="en-US" dirty="0">
                <a:highlight>
                  <a:srgbClr val="FFFF00"/>
                </a:highlight>
              </a:rPr>
              <a:t>廣告網絡</a:t>
            </a:r>
          </a:p>
        </p:txBody>
      </p:sp>
      <p:sp>
        <p:nvSpPr>
          <p:cNvPr id="10" name="矩形 9">
            <a:extLst>
              <a:ext uri="{FF2B5EF4-FFF2-40B4-BE49-F238E27FC236}">
                <a16:creationId xmlns:a16="http://schemas.microsoft.com/office/drawing/2014/main" xmlns="" id="{B758AC2E-2916-44C0-AAE7-8E0DAC2BA470}"/>
              </a:ext>
            </a:extLst>
          </p:cNvPr>
          <p:cNvSpPr/>
          <p:nvPr/>
        </p:nvSpPr>
        <p:spPr>
          <a:xfrm>
            <a:off x="5719023" y="3841922"/>
            <a:ext cx="3424977" cy="369332"/>
          </a:xfrm>
          <a:prstGeom prst="rect">
            <a:avLst/>
          </a:prstGeom>
        </p:spPr>
        <p:txBody>
          <a:bodyPr wrap="none">
            <a:spAutoFit/>
          </a:bodyPr>
          <a:lstStyle/>
          <a:p>
            <a:r>
              <a:rPr lang="zh-TW" altLang="en-US" dirty="0">
                <a:highlight>
                  <a:srgbClr val="FFFF00"/>
                </a:highlight>
              </a:rPr>
              <a:t>跟蹤Web上的消費者和瀏覽行為</a:t>
            </a:r>
          </a:p>
        </p:txBody>
      </p:sp>
      <p:sp>
        <p:nvSpPr>
          <p:cNvPr id="11" name="矩形 10">
            <a:extLst>
              <a:ext uri="{FF2B5EF4-FFF2-40B4-BE49-F238E27FC236}">
                <a16:creationId xmlns:a16="http://schemas.microsoft.com/office/drawing/2014/main" xmlns="" id="{C32D6D9E-3621-4879-8051-3768A633873C}"/>
              </a:ext>
            </a:extLst>
          </p:cNvPr>
          <p:cNvSpPr/>
          <p:nvPr/>
        </p:nvSpPr>
        <p:spPr>
          <a:xfrm>
            <a:off x="5607935" y="4379717"/>
            <a:ext cx="3647152" cy="369332"/>
          </a:xfrm>
          <a:prstGeom prst="rect">
            <a:avLst/>
          </a:prstGeom>
        </p:spPr>
        <p:txBody>
          <a:bodyPr wrap="none">
            <a:spAutoFit/>
          </a:bodyPr>
          <a:lstStyle/>
          <a:p>
            <a:r>
              <a:rPr lang="zh-TW" altLang="en-US" dirty="0">
                <a:highlight>
                  <a:srgbClr val="FFFF00"/>
                </a:highlight>
              </a:rPr>
              <a:t>動態調整用戶在螢幕上看到的內容</a:t>
            </a:r>
          </a:p>
        </p:txBody>
      </p:sp>
      <p:sp>
        <p:nvSpPr>
          <p:cNvPr id="12" name="矩形 11">
            <a:extLst>
              <a:ext uri="{FF2B5EF4-FFF2-40B4-BE49-F238E27FC236}">
                <a16:creationId xmlns:a16="http://schemas.microsoft.com/office/drawing/2014/main" xmlns="" id="{2F793552-7766-4B97-8BA5-FFE9095E2493}"/>
              </a:ext>
            </a:extLst>
          </p:cNvPr>
          <p:cNvSpPr/>
          <p:nvPr/>
        </p:nvSpPr>
        <p:spPr>
          <a:xfrm>
            <a:off x="5638800" y="4917513"/>
            <a:ext cx="2852063" cy="338554"/>
          </a:xfrm>
          <a:prstGeom prst="rect">
            <a:avLst/>
          </a:prstGeom>
        </p:spPr>
        <p:txBody>
          <a:bodyPr wrap="none">
            <a:spAutoFit/>
          </a:bodyPr>
          <a:lstStyle/>
          <a:p>
            <a:r>
              <a:rPr lang="zh-TW" altLang="en-US" dirty="0">
                <a:highlight>
                  <a:srgbClr val="FFFF00"/>
                </a:highlight>
              </a:rPr>
              <a:t>建構和刷新消費者的配置文件</a:t>
            </a:r>
          </a:p>
        </p:txBody>
      </p:sp>
      <p:sp>
        <p:nvSpPr>
          <p:cNvPr id="13" name="矩形 12">
            <a:extLst>
              <a:ext uri="{FF2B5EF4-FFF2-40B4-BE49-F238E27FC236}">
                <a16:creationId xmlns:a16="http://schemas.microsoft.com/office/drawing/2014/main" xmlns="" id="{0FB44384-CC5E-4E6C-A723-4C785E64C64F}"/>
              </a:ext>
            </a:extLst>
          </p:cNvPr>
          <p:cNvSpPr/>
          <p:nvPr/>
        </p:nvSpPr>
        <p:spPr>
          <a:xfrm>
            <a:off x="5098341" y="5510451"/>
            <a:ext cx="2300117" cy="338554"/>
          </a:xfrm>
          <a:prstGeom prst="rect">
            <a:avLst/>
          </a:prstGeom>
        </p:spPr>
        <p:txBody>
          <a:bodyPr wrap="none">
            <a:spAutoFit/>
          </a:bodyPr>
          <a:lstStyle/>
          <a:p>
            <a:r>
              <a:rPr lang="zh-TW" altLang="en-US" dirty="0">
                <a:highlight>
                  <a:srgbClr val="FFFF00"/>
                </a:highlight>
              </a:rPr>
              <a:t>Google的AdWords計劃</a:t>
            </a:r>
          </a:p>
        </p:txBody>
      </p:sp>
    </p:spTree>
    <p:extLst>
      <p:ext uri="{BB962C8B-B14F-4D97-AF65-F5344CB8AC3E}">
        <p14:creationId xmlns:p14="http://schemas.microsoft.com/office/powerpoint/2010/main" val="109827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Profiling, Behavioral Targeting, and Retargeting (2 of 2)</a:t>
            </a:r>
          </a:p>
        </p:txBody>
      </p:sp>
      <p:sp>
        <p:nvSpPr>
          <p:cNvPr id="3" name="Content Placeholder 2"/>
          <p:cNvSpPr>
            <a:spLocks noGrp="1"/>
          </p:cNvSpPr>
          <p:nvPr>
            <p:ph idx="1"/>
          </p:nvPr>
        </p:nvSpPr>
        <p:spPr/>
        <p:txBody>
          <a:bodyPr/>
          <a:lstStyle/>
          <a:p>
            <a:r>
              <a:rPr lang="en-US" altLang="en-US" dirty="0"/>
              <a:t>Facial recognition tools</a:t>
            </a:r>
          </a:p>
          <a:p>
            <a:r>
              <a:rPr lang="en-US" altLang="en-US" dirty="0"/>
              <a:t>Business perspective:</a:t>
            </a:r>
          </a:p>
          <a:p>
            <a:pPr lvl="1"/>
            <a:r>
              <a:rPr lang="en-US" altLang="en-US" dirty="0"/>
              <a:t>Increases effectiveness of advertising, subsidizes content</a:t>
            </a:r>
          </a:p>
          <a:p>
            <a:pPr lvl="1"/>
            <a:r>
              <a:rPr lang="en-US" altLang="en-US" dirty="0"/>
              <a:t>Enables sensing of demand for new products</a:t>
            </a:r>
          </a:p>
          <a:p>
            <a:r>
              <a:rPr lang="en-US" altLang="en-US" dirty="0"/>
              <a:t>Critics</a:t>
            </a:r>
            <a:r>
              <a:rPr lang="en-US" altLang="ja-JP" dirty="0"/>
              <a:t>' perspective:</a:t>
            </a:r>
          </a:p>
          <a:p>
            <a:pPr lvl="1"/>
            <a:r>
              <a:rPr lang="en-US" altLang="en-US" dirty="0"/>
              <a:t>Undermines expectation of anonymity and privacy</a:t>
            </a:r>
          </a:p>
          <a:p>
            <a:pPr lvl="1"/>
            <a:r>
              <a:rPr lang="en-US" altLang="en-US" dirty="0"/>
              <a:t>Enables price discrimination</a:t>
            </a:r>
          </a:p>
          <a:p>
            <a:r>
              <a:rPr lang="en-US" altLang="en-US" dirty="0"/>
              <a:t>The harm of false data</a:t>
            </a:r>
          </a:p>
        </p:txBody>
      </p:sp>
      <p:sp>
        <p:nvSpPr>
          <p:cNvPr id="4" name="矩形 3">
            <a:extLst>
              <a:ext uri="{FF2B5EF4-FFF2-40B4-BE49-F238E27FC236}">
                <a16:creationId xmlns:a16="http://schemas.microsoft.com/office/drawing/2014/main" xmlns="" id="{956FB56B-0755-4215-9FDE-00825FBCB6A2}"/>
              </a:ext>
            </a:extLst>
          </p:cNvPr>
          <p:cNvSpPr/>
          <p:nvPr/>
        </p:nvSpPr>
        <p:spPr>
          <a:xfrm>
            <a:off x="4839638" y="950712"/>
            <a:ext cx="4429418" cy="369332"/>
          </a:xfrm>
          <a:prstGeom prst="rect">
            <a:avLst/>
          </a:prstGeom>
        </p:spPr>
        <p:txBody>
          <a:bodyPr wrap="none">
            <a:spAutoFit/>
          </a:bodyPr>
          <a:lstStyle/>
          <a:p>
            <a:r>
              <a:rPr lang="zh-TW" altLang="en-US" dirty="0">
                <a:highlight>
                  <a:srgbClr val="FFFF00"/>
                </a:highlight>
              </a:rPr>
              <a:t>營銷：分析，行為定位和重新定位（2/2）</a:t>
            </a:r>
          </a:p>
        </p:txBody>
      </p:sp>
      <p:sp>
        <p:nvSpPr>
          <p:cNvPr id="5" name="矩形 4">
            <a:extLst>
              <a:ext uri="{FF2B5EF4-FFF2-40B4-BE49-F238E27FC236}">
                <a16:creationId xmlns:a16="http://schemas.microsoft.com/office/drawing/2014/main" xmlns="" id="{B75741CC-8E46-4A14-B0BB-4B3EE770365F}"/>
              </a:ext>
            </a:extLst>
          </p:cNvPr>
          <p:cNvSpPr/>
          <p:nvPr/>
        </p:nvSpPr>
        <p:spPr>
          <a:xfrm>
            <a:off x="4435051" y="1709438"/>
            <a:ext cx="1005403" cy="338554"/>
          </a:xfrm>
          <a:prstGeom prst="rect">
            <a:avLst/>
          </a:prstGeom>
        </p:spPr>
        <p:txBody>
          <a:bodyPr wrap="none">
            <a:spAutoFit/>
          </a:bodyPr>
          <a:lstStyle/>
          <a:p>
            <a:r>
              <a:rPr lang="zh-TW" altLang="en-US" dirty="0">
                <a:highlight>
                  <a:srgbClr val="FFFF00"/>
                </a:highlight>
              </a:rPr>
              <a:t>人臉辨識</a:t>
            </a:r>
          </a:p>
        </p:txBody>
      </p:sp>
      <p:sp>
        <p:nvSpPr>
          <p:cNvPr id="6" name="矩形 5">
            <a:extLst>
              <a:ext uri="{FF2B5EF4-FFF2-40B4-BE49-F238E27FC236}">
                <a16:creationId xmlns:a16="http://schemas.microsoft.com/office/drawing/2014/main" xmlns="" id="{095F8342-13B8-4C06-B006-A67FA7166181}"/>
              </a:ext>
            </a:extLst>
          </p:cNvPr>
          <p:cNvSpPr/>
          <p:nvPr/>
        </p:nvSpPr>
        <p:spPr>
          <a:xfrm>
            <a:off x="4234344" y="2290239"/>
            <a:ext cx="1210588" cy="338554"/>
          </a:xfrm>
          <a:prstGeom prst="rect">
            <a:avLst/>
          </a:prstGeom>
        </p:spPr>
        <p:txBody>
          <a:bodyPr wrap="none">
            <a:spAutoFit/>
          </a:bodyPr>
          <a:lstStyle/>
          <a:p>
            <a:r>
              <a:rPr lang="zh-TW" altLang="en-US" dirty="0">
                <a:highlight>
                  <a:srgbClr val="FFFF00"/>
                </a:highlight>
              </a:rPr>
              <a:t>商業視角：</a:t>
            </a:r>
          </a:p>
        </p:txBody>
      </p:sp>
      <p:sp>
        <p:nvSpPr>
          <p:cNvPr id="7" name="矩形 6">
            <a:extLst>
              <a:ext uri="{FF2B5EF4-FFF2-40B4-BE49-F238E27FC236}">
                <a16:creationId xmlns:a16="http://schemas.microsoft.com/office/drawing/2014/main" xmlns="" id="{392AB98D-3B6B-4111-BFBE-E6F51CF1709B}"/>
              </a:ext>
            </a:extLst>
          </p:cNvPr>
          <p:cNvSpPr/>
          <p:nvPr/>
        </p:nvSpPr>
        <p:spPr>
          <a:xfrm>
            <a:off x="6521284" y="2433387"/>
            <a:ext cx="2723823" cy="369332"/>
          </a:xfrm>
          <a:prstGeom prst="rect">
            <a:avLst/>
          </a:prstGeom>
        </p:spPr>
        <p:txBody>
          <a:bodyPr wrap="none">
            <a:spAutoFit/>
          </a:bodyPr>
          <a:lstStyle/>
          <a:p>
            <a:r>
              <a:rPr lang="zh-TW" altLang="en-US" dirty="0">
                <a:highlight>
                  <a:srgbClr val="FFFF00"/>
                </a:highlight>
              </a:rPr>
              <a:t>提高廣告效果，補貼內容</a:t>
            </a:r>
          </a:p>
        </p:txBody>
      </p:sp>
      <p:sp>
        <p:nvSpPr>
          <p:cNvPr id="8" name="矩形 7">
            <a:extLst>
              <a:ext uri="{FF2B5EF4-FFF2-40B4-BE49-F238E27FC236}">
                <a16:creationId xmlns:a16="http://schemas.microsoft.com/office/drawing/2014/main" xmlns="" id="{703CEEF6-CDDD-4A61-A549-099612074B5B}"/>
              </a:ext>
            </a:extLst>
          </p:cNvPr>
          <p:cNvSpPr/>
          <p:nvPr/>
        </p:nvSpPr>
        <p:spPr>
          <a:xfrm>
            <a:off x="6248400" y="3122615"/>
            <a:ext cx="2236510" cy="338554"/>
          </a:xfrm>
          <a:prstGeom prst="rect">
            <a:avLst/>
          </a:prstGeom>
        </p:spPr>
        <p:txBody>
          <a:bodyPr wrap="none">
            <a:spAutoFit/>
          </a:bodyPr>
          <a:lstStyle/>
          <a:p>
            <a:r>
              <a:rPr lang="zh-TW" altLang="en-US" dirty="0">
                <a:highlight>
                  <a:srgbClr val="FFFF00"/>
                </a:highlight>
              </a:rPr>
              <a:t>能夠感知新產品的需求</a:t>
            </a:r>
          </a:p>
        </p:txBody>
      </p:sp>
      <p:sp>
        <p:nvSpPr>
          <p:cNvPr id="9" name="矩形 8">
            <a:extLst>
              <a:ext uri="{FF2B5EF4-FFF2-40B4-BE49-F238E27FC236}">
                <a16:creationId xmlns:a16="http://schemas.microsoft.com/office/drawing/2014/main" xmlns="" id="{9EB03839-45BD-4F72-9F7D-AA417616D7E1}"/>
              </a:ext>
            </a:extLst>
          </p:cNvPr>
          <p:cNvSpPr/>
          <p:nvPr/>
        </p:nvSpPr>
        <p:spPr>
          <a:xfrm>
            <a:off x="3825802" y="3653411"/>
            <a:ext cx="1620957" cy="338554"/>
          </a:xfrm>
          <a:prstGeom prst="rect">
            <a:avLst/>
          </a:prstGeom>
        </p:spPr>
        <p:txBody>
          <a:bodyPr wrap="none">
            <a:spAutoFit/>
          </a:bodyPr>
          <a:lstStyle/>
          <a:p>
            <a:r>
              <a:rPr lang="zh-TW" altLang="en-US" dirty="0">
                <a:highlight>
                  <a:srgbClr val="FFFF00"/>
                </a:highlight>
              </a:rPr>
              <a:t>評論家的觀點：</a:t>
            </a:r>
          </a:p>
        </p:txBody>
      </p:sp>
      <p:sp>
        <p:nvSpPr>
          <p:cNvPr id="10" name="矩形 9">
            <a:extLst>
              <a:ext uri="{FF2B5EF4-FFF2-40B4-BE49-F238E27FC236}">
                <a16:creationId xmlns:a16="http://schemas.microsoft.com/office/drawing/2014/main" xmlns="" id="{7C676B56-6C9E-4EF9-B746-4DCCA4AC3B06}"/>
              </a:ext>
            </a:extLst>
          </p:cNvPr>
          <p:cNvSpPr/>
          <p:nvPr/>
        </p:nvSpPr>
        <p:spPr>
          <a:xfrm>
            <a:off x="6512337" y="3870616"/>
            <a:ext cx="2723823" cy="369332"/>
          </a:xfrm>
          <a:prstGeom prst="rect">
            <a:avLst/>
          </a:prstGeom>
        </p:spPr>
        <p:txBody>
          <a:bodyPr wrap="none">
            <a:spAutoFit/>
          </a:bodyPr>
          <a:lstStyle/>
          <a:p>
            <a:r>
              <a:rPr lang="zh-TW" altLang="en-US" dirty="0">
                <a:highlight>
                  <a:srgbClr val="FFFF00"/>
                </a:highlight>
              </a:rPr>
              <a:t>破壞對匿名和隱私的期望</a:t>
            </a:r>
          </a:p>
        </p:txBody>
      </p:sp>
      <p:sp>
        <p:nvSpPr>
          <p:cNvPr id="11" name="矩形 10">
            <a:extLst>
              <a:ext uri="{FF2B5EF4-FFF2-40B4-BE49-F238E27FC236}">
                <a16:creationId xmlns:a16="http://schemas.microsoft.com/office/drawing/2014/main" xmlns="" id="{CA24F190-7FDE-4075-822B-5112E4E1E72A}"/>
              </a:ext>
            </a:extLst>
          </p:cNvPr>
          <p:cNvSpPr/>
          <p:nvPr/>
        </p:nvSpPr>
        <p:spPr>
          <a:xfrm>
            <a:off x="4360341" y="4471455"/>
            <a:ext cx="1415772" cy="338554"/>
          </a:xfrm>
          <a:prstGeom prst="rect">
            <a:avLst/>
          </a:prstGeom>
        </p:spPr>
        <p:txBody>
          <a:bodyPr wrap="none">
            <a:spAutoFit/>
          </a:bodyPr>
          <a:lstStyle/>
          <a:p>
            <a:r>
              <a:rPr lang="zh-TW" altLang="en-US" dirty="0">
                <a:highlight>
                  <a:srgbClr val="FFFF00"/>
                </a:highlight>
              </a:rPr>
              <a:t>實現價格歧視</a:t>
            </a:r>
          </a:p>
        </p:txBody>
      </p:sp>
      <p:sp>
        <p:nvSpPr>
          <p:cNvPr id="12" name="矩形 11">
            <a:extLst>
              <a:ext uri="{FF2B5EF4-FFF2-40B4-BE49-F238E27FC236}">
                <a16:creationId xmlns:a16="http://schemas.microsoft.com/office/drawing/2014/main" xmlns="" id="{B9EF836D-9D59-4631-BBEC-A9180782A917}"/>
              </a:ext>
            </a:extLst>
          </p:cNvPr>
          <p:cNvSpPr/>
          <p:nvPr/>
        </p:nvSpPr>
        <p:spPr>
          <a:xfrm>
            <a:off x="4323330" y="5052256"/>
            <a:ext cx="1415772" cy="338554"/>
          </a:xfrm>
          <a:prstGeom prst="rect">
            <a:avLst/>
          </a:prstGeom>
        </p:spPr>
        <p:txBody>
          <a:bodyPr wrap="none">
            <a:spAutoFit/>
          </a:bodyPr>
          <a:lstStyle/>
          <a:p>
            <a:r>
              <a:rPr lang="zh-TW" altLang="en-US" dirty="0">
                <a:highlight>
                  <a:srgbClr val="FFFF00"/>
                </a:highlight>
              </a:rPr>
              <a:t>假資料的危害</a:t>
            </a:r>
          </a:p>
        </p:txBody>
      </p:sp>
    </p:spTree>
    <p:extLst>
      <p:ext uri="{BB962C8B-B14F-4D97-AF65-F5344CB8AC3E}">
        <p14:creationId xmlns:p14="http://schemas.microsoft.com/office/powerpoint/2010/main" val="4091704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E-commerce 2017  </a:t>
            </a:r>
            <a:br>
              <a:rPr lang="en-US" dirty="0"/>
            </a:br>
            <a:r>
              <a:rPr lang="en-US" dirty="0"/>
              <a:t>business. technology. society.</a:t>
            </a:r>
          </a:p>
        </p:txBody>
      </p:sp>
      <p:sp>
        <p:nvSpPr>
          <p:cNvPr id="3" name="Text Placeholder 2"/>
          <p:cNvSpPr>
            <a:spLocks noGrp="1"/>
          </p:cNvSpPr>
          <p:nvPr>
            <p:ph type="body" sz="quarter" idx="13"/>
          </p:nvPr>
        </p:nvSpPr>
        <p:spPr>
          <a:xfrm>
            <a:off x="457200" y="1300845"/>
            <a:ext cx="8229600" cy="478970"/>
          </a:xfrm>
        </p:spPr>
        <p:txBody>
          <a:bodyPr/>
          <a:lstStyle/>
          <a:p>
            <a:r>
              <a:rPr lang="en-US" dirty="0"/>
              <a:t>13</a:t>
            </a:r>
            <a:r>
              <a:rPr lang="en-US" baseline="30000" dirty="0"/>
              <a:t>th</a:t>
            </a:r>
            <a:r>
              <a:rPr lang="en-US" dirty="0"/>
              <a:t> edition</a:t>
            </a:r>
          </a:p>
        </p:txBody>
      </p:sp>
      <p:sp>
        <p:nvSpPr>
          <p:cNvPr id="4" name="Text Placeholder 3"/>
          <p:cNvSpPr>
            <a:spLocks noGrp="1"/>
          </p:cNvSpPr>
          <p:nvPr>
            <p:ph type="body" sz="quarter" idx="14"/>
          </p:nvPr>
        </p:nvSpPr>
        <p:spPr/>
        <p:txBody>
          <a:bodyPr/>
          <a:lstStyle/>
          <a:p>
            <a:r>
              <a:rPr lang="en-US" dirty="0"/>
              <a:t>Chapter 8</a:t>
            </a:r>
          </a:p>
        </p:txBody>
      </p:sp>
      <p:sp>
        <p:nvSpPr>
          <p:cNvPr id="5" name="Text Placeholder 4"/>
          <p:cNvSpPr>
            <a:spLocks noGrp="1"/>
          </p:cNvSpPr>
          <p:nvPr>
            <p:ph type="body" sz="quarter" idx="15"/>
          </p:nvPr>
        </p:nvSpPr>
        <p:spPr/>
        <p:txBody>
          <a:bodyPr/>
          <a:lstStyle/>
          <a:p>
            <a:pPr>
              <a:defRPr/>
            </a:pPr>
            <a:r>
              <a:rPr lang="en-US" altLang="en-US" dirty="0">
                <a:effectLst>
                  <a:outerShdw blurRad="38100" dist="38100" dir="2700000" algn="tl">
                    <a:srgbClr val="C0C0C0"/>
                  </a:outerShdw>
                </a:effectLst>
              </a:rPr>
              <a:t>Ethical, Social, and Political Issues in E-commerce</a:t>
            </a:r>
          </a:p>
        </p:txBody>
      </p:sp>
      <p:pic>
        <p:nvPicPr>
          <p:cNvPr id="6" name="Picture 5" descr="Book cov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2057476"/>
            <a:ext cx="2940655" cy="3763885"/>
          </a:xfrm>
          <a:prstGeom prst="rect">
            <a:avLst/>
          </a:prstGeom>
          <a:effectLst>
            <a:outerShdw blurRad="50800" dist="38100" dir="2700000" algn="tl" rotWithShape="0">
              <a:prstClr val="black">
                <a:alpha val="40000"/>
              </a:prstClr>
            </a:outerShdw>
          </a:effectLst>
        </p:spPr>
      </p:pic>
      <p:sp>
        <p:nvSpPr>
          <p:cNvPr id="7" name="矩形 6">
            <a:extLst>
              <a:ext uri="{FF2B5EF4-FFF2-40B4-BE49-F238E27FC236}">
                <a16:creationId xmlns:a16="http://schemas.microsoft.com/office/drawing/2014/main" xmlns="" id="{C03C83F6-3001-4CBE-9B75-31FDDE4B9D4B}"/>
              </a:ext>
            </a:extLst>
          </p:cNvPr>
          <p:cNvSpPr/>
          <p:nvPr/>
        </p:nvSpPr>
        <p:spPr>
          <a:xfrm>
            <a:off x="4919007" y="3939418"/>
            <a:ext cx="3877985" cy="369332"/>
          </a:xfrm>
          <a:prstGeom prst="rect">
            <a:avLst/>
          </a:prstGeom>
        </p:spPr>
        <p:txBody>
          <a:bodyPr wrap="none">
            <a:spAutoFit/>
          </a:bodyPr>
          <a:lstStyle/>
          <a:p>
            <a:r>
              <a:rPr lang="zh-TW" altLang="en-US" dirty="0">
                <a:highlight>
                  <a:srgbClr val="FFFF00"/>
                </a:highlight>
              </a:rPr>
              <a:t>電子商務中的倫理，社會和政治問題</a:t>
            </a:r>
          </a:p>
        </p:txBody>
      </p:sp>
    </p:spTree>
    <p:extLst>
      <p:ext uri="{BB962C8B-B14F-4D97-AF65-F5344CB8AC3E}">
        <p14:creationId xmlns:p14="http://schemas.microsoft.com/office/powerpoint/2010/main" val="917871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Social Networks and Privacy</a:t>
            </a:r>
            <a:endParaRPr lang="en-US" dirty="0"/>
          </a:p>
        </p:txBody>
      </p:sp>
      <p:sp>
        <p:nvSpPr>
          <p:cNvPr id="3" name="Content Placeholder 2"/>
          <p:cNvSpPr>
            <a:spLocks noGrp="1"/>
          </p:cNvSpPr>
          <p:nvPr>
            <p:ph idx="1"/>
          </p:nvPr>
        </p:nvSpPr>
        <p:spPr>
          <a:xfrm>
            <a:off x="457200" y="1600200"/>
            <a:ext cx="8229600" cy="4525963"/>
          </a:xfrm>
        </p:spPr>
        <p:txBody>
          <a:bodyPr/>
          <a:lstStyle/>
          <a:p>
            <a:r>
              <a:rPr lang="en-US" altLang="en-US" dirty="0"/>
              <a:t>Social networks</a:t>
            </a:r>
          </a:p>
          <a:p>
            <a:pPr lvl="1"/>
            <a:r>
              <a:rPr lang="en-US" altLang="en-US" dirty="0"/>
              <a:t>Encourage sharing personal details</a:t>
            </a:r>
          </a:p>
          <a:p>
            <a:pPr lvl="1"/>
            <a:r>
              <a:rPr lang="en-US" altLang="en-US" dirty="0"/>
              <a:t>Pose unique challenge to maintaining privacy</a:t>
            </a:r>
          </a:p>
          <a:p>
            <a:r>
              <a:rPr lang="en-US" altLang="en-US" dirty="0"/>
              <a:t>Facebook</a:t>
            </a:r>
            <a:endParaRPr lang="en-US" altLang="ja-JP" dirty="0"/>
          </a:p>
          <a:p>
            <a:pPr lvl="1"/>
            <a:r>
              <a:rPr lang="en-US" altLang="ja-JP" dirty="0"/>
              <a:t>Facial recognition technology and tagging</a:t>
            </a:r>
          </a:p>
          <a:p>
            <a:pPr lvl="1"/>
            <a:r>
              <a:rPr lang="en-US" altLang="ja-JP" dirty="0"/>
              <a:t>Serving ads to users not on Facebook</a:t>
            </a:r>
          </a:p>
          <a:p>
            <a:pPr lvl="1"/>
            <a:r>
              <a:rPr lang="en-US" altLang="ja-JP" dirty="0"/>
              <a:t>Sharing information with third parties</a:t>
            </a:r>
          </a:p>
          <a:p>
            <a:r>
              <a:rPr lang="en-US" altLang="en-US" dirty="0"/>
              <a:t>Personal control over personal information vs. organization</a:t>
            </a:r>
            <a:r>
              <a:rPr lang="en-US" altLang="ja-JP" dirty="0"/>
              <a:t>'s desire to monetize social network</a:t>
            </a:r>
            <a:endParaRPr lang="en-US" altLang="en-US" dirty="0"/>
          </a:p>
        </p:txBody>
      </p:sp>
      <p:sp>
        <p:nvSpPr>
          <p:cNvPr id="4" name="矩形 3">
            <a:extLst>
              <a:ext uri="{FF2B5EF4-FFF2-40B4-BE49-F238E27FC236}">
                <a16:creationId xmlns:a16="http://schemas.microsoft.com/office/drawing/2014/main" xmlns="" id="{6272E893-CB84-4925-B9E3-2311E472DBFD}"/>
              </a:ext>
            </a:extLst>
          </p:cNvPr>
          <p:cNvSpPr/>
          <p:nvPr/>
        </p:nvSpPr>
        <p:spPr>
          <a:xfrm>
            <a:off x="5791200" y="968660"/>
            <a:ext cx="1800493" cy="369332"/>
          </a:xfrm>
          <a:prstGeom prst="rect">
            <a:avLst/>
          </a:prstGeom>
        </p:spPr>
        <p:txBody>
          <a:bodyPr wrap="none">
            <a:spAutoFit/>
          </a:bodyPr>
          <a:lstStyle/>
          <a:p>
            <a:r>
              <a:rPr lang="zh-TW" altLang="en-US" dirty="0">
                <a:highlight>
                  <a:srgbClr val="FFFF00"/>
                </a:highlight>
              </a:rPr>
              <a:t>社交網路和隱私</a:t>
            </a:r>
          </a:p>
        </p:txBody>
      </p:sp>
      <p:sp>
        <p:nvSpPr>
          <p:cNvPr id="5" name="矩形 4">
            <a:extLst>
              <a:ext uri="{FF2B5EF4-FFF2-40B4-BE49-F238E27FC236}">
                <a16:creationId xmlns:a16="http://schemas.microsoft.com/office/drawing/2014/main" xmlns="" id="{64FB6EC2-241B-409C-8A90-A1C186E29197}"/>
              </a:ext>
            </a:extLst>
          </p:cNvPr>
          <p:cNvSpPr/>
          <p:nvPr/>
        </p:nvSpPr>
        <p:spPr>
          <a:xfrm>
            <a:off x="3219178" y="1667685"/>
            <a:ext cx="1005403" cy="338554"/>
          </a:xfrm>
          <a:prstGeom prst="rect">
            <a:avLst/>
          </a:prstGeom>
        </p:spPr>
        <p:txBody>
          <a:bodyPr wrap="none">
            <a:spAutoFit/>
          </a:bodyPr>
          <a:lstStyle/>
          <a:p>
            <a:r>
              <a:rPr lang="zh-TW" altLang="en-US" dirty="0">
                <a:highlight>
                  <a:srgbClr val="FFFF00"/>
                </a:highlight>
              </a:rPr>
              <a:t>社交網路</a:t>
            </a:r>
          </a:p>
        </p:txBody>
      </p:sp>
      <p:sp>
        <p:nvSpPr>
          <p:cNvPr id="6" name="矩形 5">
            <a:extLst>
              <a:ext uri="{FF2B5EF4-FFF2-40B4-BE49-F238E27FC236}">
                <a16:creationId xmlns:a16="http://schemas.microsoft.com/office/drawing/2014/main" xmlns="" id="{32198D0D-1414-46DE-A0C5-8E2342F8E84C}"/>
              </a:ext>
            </a:extLst>
          </p:cNvPr>
          <p:cNvSpPr/>
          <p:nvPr/>
        </p:nvSpPr>
        <p:spPr>
          <a:xfrm>
            <a:off x="5217119" y="2083182"/>
            <a:ext cx="1826141" cy="338554"/>
          </a:xfrm>
          <a:prstGeom prst="rect">
            <a:avLst/>
          </a:prstGeom>
        </p:spPr>
        <p:txBody>
          <a:bodyPr wrap="none">
            <a:spAutoFit/>
          </a:bodyPr>
          <a:lstStyle/>
          <a:p>
            <a:r>
              <a:rPr lang="zh-TW" altLang="en-US" dirty="0">
                <a:highlight>
                  <a:srgbClr val="FFFF00"/>
                </a:highlight>
              </a:rPr>
              <a:t>鼓勵分享個人訊息</a:t>
            </a:r>
          </a:p>
        </p:txBody>
      </p:sp>
      <p:sp>
        <p:nvSpPr>
          <p:cNvPr id="7" name="矩形 6">
            <a:extLst>
              <a:ext uri="{FF2B5EF4-FFF2-40B4-BE49-F238E27FC236}">
                <a16:creationId xmlns:a16="http://schemas.microsoft.com/office/drawing/2014/main" xmlns="" id="{8280D77B-5E83-428B-93E4-2297AE5DA407}"/>
              </a:ext>
            </a:extLst>
          </p:cNvPr>
          <p:cNvSpPr/>
          <p:nvPr/>
        </p:nvSpPr>
        <p:spPr>
          <a:xfrm>
            <a:off x="6264812" y="2507023"/>
            <a:ext cx="2646878" cy="338554"/>
          </a:xfrm>
          <a:prstGeom prst="rect">
            <a:avLst/>
          </a:prstGeom>
        </p:spPr>
        <p:txBody>
          <a:bodyPr wrap="none">
            <a:spAutoFit/>
          </a:bodyPr>
          <a:lstStyle/>
          <a:p>
            <a:r>
              <a:rPr lang="zh-TW" altLang="en-US" dirty="0">
                <a:highlight>
                  <a:srgbClr val="FFFF00"/>
                </a:highlight>
              </a:rPr>
              <a:t>對維護隱私構成獨特的挑戰</a:t>
            </a:r>
          </a:p>
        </p:txBody>
      </p:sp>
      <p:sp>
        <p:nvSpPr>
          <p:cNvPr id="8" name="矩形 7">
            <a:extLst>
              <a:ext uri="{FF2B5EF4-FFF2-40B4-BE49-F238E27FC236}">
                <a16:creationId xmlns:a16="http://schemas.microsoft.com/office/drawing/2014/main" xmlns="" id="{42F457D7-4FFC-4BA8-AE88-C5AA5BA498C1}"/>
              </a:ext>
            </a:extLst>
          </p:cNvPr>
          <p:cNvSpPr/>
          <p:nvPr/>
        </p:nvSpPr>
        <p:spPr>
          <a:xfrm>
            <a:off x="5943600" y="3471258"/>
            <a:ext cx="2031325" cy="338554"/>
          </a:xfrm>
          <a:prstGeom prst="rect">
            <a:avLst/>
          </a:prstGeom>
        </p:spPr>
        <p:txBody>
          <a:bodyPr wrap="none">
            <a:spAutoFit/>
          </a:bodyPr>
          <a:lstStyle/>
          <a:p>
            <a:r>
              <a:rPr lang="zh-TW" altLang="en-US" dirty="0">
                <a:highlight>
                  <a:srgbClr val="FFFF00"/>
                </a:highlight>
              </a:rPr>
              <a:t>人臉辨識技術和標籤</a:t>
            </a:r>
          </a:p>
        </p:txBody>
      </p:sp>
      <p:sp>
        <p:nvSpPr>
          <p:cNvPr id="9" name="矩形 8">
            <a:extLst>
              <a:ext uri="{FF2B5EF4-FFF2-40B4-BE49-F238E27FC236}">
                <a16:creationId xmlns:a16="http://schemas.microsoft.com/office/drawing/2014/main" xmlns="" id="{1D0CB10C-482F-4D63-8A8B-6190B5168F57}"/>
              </a:ext>
            </a:extLst>
          </p:cNvPr>
          <p:cNvSpPr/>
          <p:nvPr/>
        </p:nvSpPr>
        <p:spPr>
          <a:xfrm>
            <a:off x="5458266" y="3870671"/>
            <a:ext cx="3340979" cy="338554"/>
          </a:xfrm>
          <a:prstGeom prst="rect">
            <a:avLst/>
          </a:prstGeom>
        </p:spPr>
        <p:txBody>
          <a:bodyPr wrap="none">
            <a:spAutoFit/>
          </a:bodyPr>
          <a:lstStyle/>
          <a:p>
            <a:r>
              <a:rPr lang="zh-TW" altLang="en-US" dirty="0">
                <a:highlight>
                  <a:srgbClr val="FFFF00"/>
                </a:highlight>
              </a:rPr>
              <a:t>向不在Facebook上的用戶投放廣告</a:t>
            </a:r>
          </a:p>
        </p:txBody>
      </p:sp>
      <p:sp>
        <p:nvSpPr>
          <p:cNvPr id="10" name="矩形 9">
            <a:extLst>
              <a:ext uri="{FF2B5EF4-FFF2-40B4-BE49-F238E27FC236}">
                <a16:creationId xmlns:a16="http://schemas.microsoft.com/office/drawing/2014/main" xmlns="" id="{F17E00FD-2879-453D-967C-B2959D683520}"/>
              </a:ext>
            </a:extLst>
          </p:cNvPr>
          <p:cNvSpPr/>
          <p:nvPr/>
        </p:nvSpPr>
        <p:spPr>
          <a:xfrm>
            <a:off x="5327089" y="4260450"/>
            <a:ext cx="1826141" cy="338554"/>
          </a:xfrm>
          <a:prstGeom prst="rect">
            <a:avLst/>
          </a:prstGeom>
        </p:spPr>
        <p:txBody>
          <a:bodyPr wrap="none">
            <a:spAutoFit/>
          </a:bodyPr>
          <a:lstStyle/>
          <a:p>
            <a:r>
              <a:rPr lang="zh-TW" altLang="en-US" dirty="0">
                <a:highlight>
                  <a:srgbClr val="FFFF00"/>
                </a:highlight>
              </a:rPr>
              <a:t>與第三方分享訊息</a:t>
            </a:r>
          </a:p>
        </p:txBody>
      </p:sp>
      <p:sp>
        <p:nvSpPr>
          <p:cNvPr id="11" name="矩形 10">
            <a:extLst>
              <a:ext uri="{FF2B5EF4-FFF2-40B4-BE49-F238E27FC236}">
                <a16:creationId xmlns:a16="http://schemas.microsoft.com/office/drawing/2014/main" xmlns="" id="{3A19EBD2-9AC1-48D0-88E5-83B90A542AF7}"/>
              </a:ext>
            </a:extLst>
          </p:cNvPr>
          <p:cNvSpPr/>
          <p:nvPr/>
        </p:nvSpPr>
        <p:spPr>
          <a:xfrm>
            <a:off x="2222639" y="5643945"/>
            <a:ext cx="4698722" cy="338554"/>
          </a:xfrm>
          <a:prstGeom prst="rect">
            <a:avLst/>
          </a:prstGeom>
        </p:spPr>
        <p:txBody>
          <a:bodyPr wrap="none">
            <a:spAutoFit/>
          </a:bodyPr>
          <a:lstStyle/>
          <a:p>
            <a:r>
              <a:rPr lang="zh-TW" altLang="en-US" dirty="0">
                <a:highlight>
                  <a:srgbClr val="FFFF00"/>
                </a:highlight>
              </a:rPr>
              <a:t>個人訊息與組織希望通過社交網絡獲利的個人控制</a:t>
            </a:r>
          </a:p>
        </p:txBody>
      </p:sp>
    </p:spTree>
    <p:extLst>
      <p:ext uri="{BB962C8B-B14F-4D97-AF65-F5344CB8AC3E}">
        <p14:creationId xmlns:p14="http://schemas.microsoft.com/office/powerpoint/2010/main" val="3587802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Devices: Location-Based Privacy Issues</a:t>
            </a:r>
          </a:p>
        </p:txBody>
      </p:sp>
      <p:sp>
        <p:nvSpPr>
          <p:cNvPr id="3" name="Content Placeholder 2"/>
          <p:cNvSpPr>
            <a:spLocks noGrp="1"/>
          </p:cNvSpPr>
          <p:nvPr>
            <p:ph idx="1"/>
          </p:nvPr>
        </p:nvSpPr>
        <p:spPr/>
        <p:txBody>
          <a:bodyPr/>
          <a:lstStyle/>
          <a:p>
            <a:r>
              <a:rPr lang="en-US" dirty="0"/>
              <a:t>Smartphone apps</a:t>
            </a:r>
          </a:p>
          <a:p>
            <a:pPr lvl="1"/>
            <a:r>
              <a:rPr lang="en-US" dirty="0"/>
              <a:t>Funnel personal information to mobile advertisers for targeting ads</a:t>
            </a:r>
          </a:p>
          <a:p>
            <a:pPr lvl="1"/>
            <a:r>
              <a:rPr lang="en-US" dirty="0"/>
              <a:t>Track and store user locations</a:t>
            </a:r>
          </a:p>
          <a:p>
            <a:pPr lvl="1"/>
            <a:r>
              <a:rPr lang="en-US" dirty="0"/>
              <a:t>Track users’ use of other apps</a:t>
            </a:r>
          </a:p>
          <a:p>
            <a:r>
              <a:rPr lang="en-US" dirty="0"/>
              <a:t>Twitter’s “Find Friends” feature</a:t>
            </a:r>
          </a:p>
          <a:p>
            <a:r>
              <a:rPr lang="en-US" dirty="0"/>
              <a:t>U.S. Supreme Court rules that police need warrant prior to searching a cell phone for information</a:t>
            </a:r>
          </a:p>
        </p:txBody>
      </p:sp>
      <p:sp>
        <p:nvSpPr>
          <p:cNvPr id="4" name="文字方塊 3"/>
          <p:cNvSpPr txBox="1"/>
          <p:nvPr/>
        </p:nvSpPr>
        <p:spPr>
          <a:xfrm>
            <a:off x="4720094" y="1810721"/>
            <a:ext cx="3877985" cy="338554"/>
          </a:xfrm>
          <a:prstGeom prst="rect">
            <a:avLst/>
          </a:prstGeom>
          <a:solidFill>
            <a:srgbClr val="FFFF00"/>
          </a:solidFill>
          <a:ln>
            <a:noFill/>
          </a:ln>
        </p:spPr>
        <p:txBody>
          <a:bodyPr wrap="none" rtlCol="0">
            <a:spAutoFit/>
          </a:bodyPr>
          <a:lstStyle/>
          <a:p>
            <a:r>
              <a:rPr lang="zh-TW" altLang="en-US" sz="1600" dirty="0"/>
              <a:t>向移動廣告商提供個人信息用於定位廣告</a:t>
            </a:r>
          </a:p>
        </p:txBody>
      </p:sp>
      <p:sp>
        <p:nvSpPr>
          <p:cNvPr id="5" name="文字方塊 4"/>
          <p:cNvSpPr txBox="1"/>
          <p:nvPr/>
        </p:nvSpPr>
        <p:spPr>
          <a:xfrm>
            <a:off x="4720094" y="2495424"/>
            <a:ext cx="2441694" cy="338554"/>
          </a:xfrm>
          <a:prstGeom prst="rect">
            <a:avLst/>
          </a:prstGeom>
          <a:solidFill>
            <a:srgbClr val="FFFF00"/>
          </a:solidFill>
          <a:ln>
            <a:noFill/>
          </a:ln>
        </p:spPr>
        <p:txBody>
          <a:bodyPr wrap="none" rtlCol="0">
            <a:spAutoFit/>
          </a:bodyPr>
          <a:lstStyle>
            <a:defPPr>
              <a:defRPr lang="en-US"/>
            </a:defPPr>
            <a:lvl1pPr>
              <a:defRPr sz="1600"/>
            </a:lvl1pPr>
          </a:lstStyle>
          <a:p>
            <a:r>
              <a:rPr lang="zh-TW" altLang="en-US" dirty="0"/>
              <a:t>追蹤與儲存使用者的位置</a:t>
            </a:r>
          </a:p>
        </p:txBody>
      </p:sp>
      <p:sp>
        <p:nvSpPr>
          <p:cNvPr id="6" name="文字方塊 5"/>
          <p:cNvSpPr txBox="1"/>
          <p:nvPr/>
        </p:nvSpPr>
        <p:spPr>
          <a:xfrm>
            <a:off x="4720094" y="2895600"/>
            <a:ext cx="3005951" cy="400110"/>
          </a:xfrm>
          <a:prstGeom prst="rect">
            <a:avLst/>
          </a:prstGeom>
          <a:solidFill>
            <a:srgbClr val="FFFF00"/>
          </a:solidFill>
          <a:ln>
            <a:noFill/>
          </a:ln>
        </p:spPr>
        <p:txBody>
          <a:bodyPr wrap="none" rtlCol="0">
            <a:spAutoFit/>
          </a:bodyPr>
          <a:lstStyle>
            <a:defPPr>
              <a:defRPr lang="en-US"/>
            </a:defPPr>
            <a:lvl1pPr>
              <a:defRPr sz="1600"/>
            </a:lvl1pPr>
          </a:lstStyle>
          <a:p>
            <a:r>
              <a:rPr lang="zh-TW" altLang="en-US" dirty="0"/>
              <a:t>追蹤使用者其他應用程式</a:t>
            </a:r>
          </a:p>
        </p:txBody>
      </p:sp>
      <p:sp>
        <p:nvSpPr>
          <p:cNvPr id="7" name="文字方塊 6"/>
          <p:cNvSpPr txBox="1"/>
          <p:nvPr/>
        </p:nvSpPr>
        <p:spPr>
          <a:xfrm>
            <a:off x="5733421" y="3435630"/>
            <a:ext cx="1758815" cy="338554"/>
          </a:xfrm>
          <a:prstGeom prst="rect">
            <a:avLst/>
          </a:prstGeom>
          <a:solidFill>
            <a:srgbClr val="FFFF00"/>
          </a:solidFill>
          <a:ln>
            <a:noFill/>
          </a:ln>
        </p:spPr>
        <p:txBody>
          <a:bodyPr wrap="none" rtlCol="0">
            <a:spAutoFit/>
          </a:bodyPr>
          <a:lstStyle>
            <a:defPPr>
              <a:defRPr lang="en-US"/>
            </a:defPPr>
            <a:lvl1pPr>
              <a:defRPr sz="1600"/>
            </a:lvl1pPr>
          </a:lstStyle>
          <a:p>
            <a:r>
              <a:rPr lang="zh-TW" altLang="en-US" dirty="0"/>
              <a:t>推特</a:t>
            </a:r>
            <a:r>
              <a:rPr lang="en-US" altLang="zh-TW" dirty="0"/>
              <a:t>”</a:t>
            </a:r>
            <a:r>
              <a:rPr lang="zh-TW" altLang="en-US" dirty="0"/>
              <a:t>找朋友</a:t>
            </a:r>
            <a:r>
              <a:rPr lang="en-US" altLang="zh-TW" dirty="0"/>
              <a:t>“</a:t>
            </a:r>
            <a:r>
              <a:rPr lang="zh-TW" altLang="en-US" dirty="0"/>
              <a:t>特徵</a:t>
            </a:r>
          </a:p>
        </p:txBody>
      </p:sp>
      <p:sp>
        <p:nvSpPr>
          <p:cNvPr id="8" name="文字方塊 7"/>
          <p:cNvSpPr txBox="1"/>
          <p:nvPr/>
        </p:nvSpPr>
        <p:spPr>
          <a:xfrm>
            <a:off x="2588329" y="4919246"/>
            <a:ext cx="4903907" cy="338554"/>
          </a:xfrm>
          <a:prstGeom prst="rect">
            <a:avLst/>
          </a:prstGeom>
          <a:solidFill>
            <a:srgbClr val="FFFF00"/>
          </a:solidFill>
          <a:ln>
            <a:noFill/>
          </a:ln>
        </p:spPr>
        <p:txBody>
          <a:bodyPr wrap="none" rtlCol="0">
            <a:spAutoFit/>
          </a:bodyPr>
          <a:lstStyle>
            <a:defPPr>
              <a:defRPr lang="en-US"/>
            </a:defPPr>
            <a:lvl1pPr>
              <a:defRPr sz="1600"/>
            </a:lvl1pPr>
          </a:lstStyle>
          <a:p>
            <a:r>
              <a:rPr lang="zh-TW" altLang="en-US" dirty="0"/>
              <a:t>美國最高法院規定警方在搜索手機信息前需要許可證</a:t>
            </a:r>
          </a:p>
        </p:txBody>
      </p:sp>
      <p:sp>
        <p:nvSpPr>
          <p:cNvPr id="9" name="文字方塊 8"/>
          <p:cNvSpPr txBox="1"/>
          <p:nvPr/>
        </p:nvSpPr>
        <p:spPr>
          <a:xfrm>
            <a:off x="3581400" y="807720"/>
            <a:ext cx="2704587" cy="338554"/>
          </a:xfrm>
          <a:prstGeom prst="rect">
            <a:avLst/>
          </a:prstGeom>
          <a:solidFill>
            <a:srgbClr val="FFFF00"/>
          </a:solidFill>
          <a:ln>
            <a:noFill/>
          </a:ln>
        </p:spPr>
        <p:txBody>
          <a:bodyPr wrap="none" rtlCol="0">
            <a:spAutoFit/>
          </a:bodyPr>
          <a:lstStyle/>
          <a:p>
            <a:r>
              <a:rPr lang="zh-TW" altLang="en-US" sz="1600" dirty="0"/>
              <a:t>行動設備</a:t>
            </a:r>
            <a:r>
              <a:rPr lang="en-US" altLang="zh-TW" sz="1600" dirty="0"/>
              <a:t>:</a:t>
            </a:r>
            <a:r>
              <a:rPr lang="zh-TW" altLang="en-US" sz="1600" dirty="0"/>
              <a:t>行動定位隱私議題</a:t>
            </a:r>
          </a:p>
        </p:txBody>
      </p:sp>
      <p:sp>
        <p:nvSpPr>
          <p:cNvPr id="10" name="文字方塊 9"/>
          <p:cNvSpPr txBox="1"/>
          <p:nvPr/>
        </p:nvSpPr>
        <p:spPr>
          <a:xfrm>
            <a:off x="2087084" y="1398724"/>
            <a:ext cx="1415772" cy="338554"/>
          </a:xfrm>
          <a:prstGeom prst="rect">
            <a:avLst/>
          </a:prstGeom>
          <a:solidFill>
            <a:srgbClr val="FFFF00"/>
          </a:solidFill>
          <a:ln>
            <a:noFill/>
          </a:ln>
        </p:spPr>
        <p:txBody>
          <a:bodyPr wrap="none" rtlCol="0">
            <a:spAutoFit/>
          </a:bodyPr>
          <a:lstStyle/>
          <a:p>
            <a:r>
              <a:rPr lang="zh-TW" altLang="en-US" sz="1600" dirty="0"/>
              <a:t>手機應用程式</a:t>
            </a:r>
          </a:p>
        </p:txBody>
      </p:sp>
    </p:spTree>
    <p:extLst>
      <p:ext uri="{BB962C8B-B14F-4D97-AF65-F5344CB8AC3E}">
        <p14:creationId xmlns:p14="http://schemas.microsoft.com/office/powerpoint/2010/main" val="1511755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Privacy Regulation: The FTC </a:t>
            </a:r>
            <a:br>
              <a:rPr lang="en-US" dirty="0"/>
            </a:br>
            <a:r>
              <a:rPr lang="en-US" dirty="0"/>
              <a:t>(1 of 2)</a:t>
            </a:r>
          </a:p>
        </p:txBody>
      </p:sp>
      <p:sp>
        <p:nvSpPr>
          <p:cNvPr id="3" name="Content Placeholder 2"/>
          <p:cNvSpPr>
            <a:spLocks noGrp="1"/>
          </p:cNvSpPr>
          <p:nvPr>
            <p:ph idx="1"/>
          </p:nvPr>
        </p:nvSpPr>
        <p:spPr/>
        <p:txBody>
          <a:bodyPr/>
          <a:lstStyle/>
          <a:p>
            <a:r>
              <a:rPr lang="en-US" altLang="en-US" dirty="0"/>
              <a:t>Fair Information Practice (FIP) principles</a:t>
            </a:r>
          </a:p>
          <a:p>
            <a:r>
              <a:rPr lang="en-US" altLang="en-US" dirty="0"/>
              <a:t>Informed consent: Opt-in and opt-out</a:t>
            </a:r>
          </a:p>
          <a:p>
            <a:r>
              <a:rPr lang="en-US" altLang="en-US" dirty="0"/>
              <a:t>Harm-based approach</a:t>
            </a:r>
          </a:p>
          <a:p>
            <a:r>
              <a:rPr lang="en-US" altLang="en-US" dirty="0"/>
              <a:t>“Do Not Track” mechanism</a:t>
            </a:r>
          </a:p>
          <a:p>
            <a:r>
              <a:rPr lang="en-US" altLang="en-US" dirty="0"/>
              <a:t>Recent emphasis is to give consumer rights regarding collected personal information</a:t>
            </a:r>
          </a:p>
        </p:txBody>
      </p:sp>
      <p:sp>
        <p:nvSpPr>
          <p:cNvPr id="4" name="文字方塊 3"/>
          <p:cNvSpPr txBox="1"/>
          <p:nvPr/>
        </p:nvSpPr>
        <p:spPr>
          <a:xfrm>
            <a:off x="1971194" y="945197"/>
            <a:ext cx="3172663" cy="338554"/>
          </a:xfrm>
          <a:prstGeom prst="rect">
            <a:avLst/>
          </a:prstGeom>
          <a:solidFill>
            <a:srgbClr val="FFFF00"/>
          </a:solidFill>
          <a:ln>
            <a:noFill/>
          </a:ln>
        </p:spPr>
        <p:txBody>
          <a:bodyPr wrap="none" rtlCol="0">
            <a:spAutoFit/>
          </a:bodyPr>
          <a:lstStyle/>
          <a:p>
            <a:r>
              <a:rPr lang="zh-TW" altLang="en-US" sz="1600" dirty="0"/>
              <a:t>消費者隱私條例</a:t>
            </a:r>
            <a:r>
              <a:rPr lang="en-US" altLang="zh-TW" sz="1600" dirty="0"/>
              <a:t>:</a:t>
            </a:r>
            <a:r>
              <a:rPr lang="zh-TW" altLang="en-US" sz="1600" dirty="0"/>
              <a:t> 聯邦交易委員會</a:t>
            </a:r>
          </a:p>
        </p:txBody>
      </p:sp>
      <p:sp>
        <p:nvSpPr>
          <p:cNvPr id="5" name="文字方塊 4"/>
          <p:cNvSpPr txBox="1"/>
          <p:nvPr/>
        </p:nvSpPr>
        <p:spPr>
          <a:xfrm>
            <a:off x="7239000" y="1645920"/>
            <a:ext cx="1826141" cy="338554"/>
          </a:xfrm>
          <a:prstGeom prst="rect">
            <a:avLst/>
          </a:prstGeom>
          <a:solidFill>
            <a:srgbClr val="FFFF00"/>
          </a:solidFill>
          <a:ln>
            <a:noFill/>
          </a:ln>
        </p:spPr>
        <p:txBody>
          <a:bodyPr wrap="none" rtlCol="0">
            <a:spAutoFit/>
          </a:bodyPr>
          <a:lstStyle>
            <a:defPPr>
              <a:defRPr lang="en-US"/>
            </a:defPPr>
            <a:lvl1pPr>
              <a:defRPr sz="1600"/>
            </a:lvl1pPr>
          </a:lstStyle>
          <a:p>
            <a:r>
              <a:rPr lang="zh-TW" altLang="en-US" dirty="0"/>
              <a:t>公平資訊實施原則</a:t>
            </a:r>
          </a:p>
        </p:txBody>
      </p:sp>
      <p:sp>
        <p:nvSpPr>
          <p:cNvPr id="6" name="文字方塊 5"/>
          <p:cNvSpPr txBox="1"/>
          <p:nvPr/>
        </p:nvSpPr>
        <p:spPr>
          <a:xfrm>
            <a:off x="4435971" y="2880677"/>
            <a:ext cx="1415772" cy="338554"/>
          </a:xfrm>
          <a:prstGeom prst="rect">
            <a:avLst/>
          </a:prstGeom>
          <a:solidFill>
            <a:srgbClr val="FFFF00"/>
          </a:solidFill>
          <a:ln>
            <a:noFill/>
          </a:ln>
        </p:spPr>
        <p:txBody>
          <a:bodyPr wrap="none" rtlCol="0">
            <a:spAutoFit/>
          </a:bodyPr>
          <a:lstStyle>
            <a:defPPr>
              <a:defRPr lang="en-US"/>
            </a:defPPr>
            <a:lvl1pPr>
              <a:defRPr sz="1600"/>
            </a:lvl1pPr>
          </a:lstStyle>
          <a:p>
            <a:r>
              <a:rPr lang="zh-TW" altLang="en-US" dirty="0"/>
              <a:t>損害為本原則</a:t>
            </a:r>
          </a:p>
        </p:txBody>
      </p:sp>
      <p:sp>
        <p:nvSpPr>
          <p:cNvPr id="7" name="文字方塊 6"/>
          <p:cNvSpPr txBox="1"/>
          <p:nvPr/>
        </p:nvSpPr>
        <p:spPr>
          <a:xfrm>
            <a:off x="5029200" y="3503354"/>
            <a:ext cx="1348446" cy="338554"/>
          </a:xfrm>
          <a:prstGeom prst="rect">
            <a:avLst/>
          </a:prstGeom>
          <a:solidFill>
            <a:srgbClr val="FFFF00"/>
          </a:solidFill>
          <a:ln>
            <a:noFill/>
          </a:ln>
        </p:spPr>
        <p:txBody>
          <a:bodyPr wrap="none" rtlCol="0">
            <a:spAutoFit/>
          </a:bodyPr>
          <a:lstStyle>
            <a:defPPr>
              <a:defRPr lang="en-US"/>
            </a:defPPr>
            <a:lvl1pPr>
              <a:defRPr sz="1600"/>
            </a:lvl1pPr>
          </a:lstStyle>
          <a:p>
            <a:r>
              <a:rPr lang="en-US" altLang="zh-TW" dirty="0"/>
              <a:t>“</a:t>
            </a:r>
            <a:r>
              <a:rPr lang="zh-TW" altLang="en-US" dirty="0"/>
              <a:t>不追蹤</a:t>
            </a:r>
            <a:r>
              <a:rPr lang="en-US" altLang="zh-TW" dirty="0"/>
              <a:t>”</a:t>
            </a:r>
            <a:r>
              <a:rPr lang="zh-TW" altLang="en-US" dirty="0"/>
              <a:t>機制</a:t>
            </a:r>
          </a:p>
        </p:txBody>
      </p:sp>
      <p:sp>
        <p:nvSpPr>
          <p:cNvPr id="8" name="文字方塊 7"/>
          <p:cNvSpPr txBox="1"/>
          <p:nvPr/>
        </p:nvSpPr>
        <p:spPr>
          <a:xfrm>
            <a:off x="1567744" y="4953108"/>
            <a:ext cx="4288353" cy="338554"/>
          </a:xfrm>
          <a:prstGeom prst="rect">
            <a:avLst/>
          </a:prstGeom>
          <a:solidFill>
            <a:srgbClr val="FFFF00"/>
          </a:solidFill>
          <a:ln>
            <a:noFill/>
          </a:ln>
        </p:spPr>
        <p:txBody>
          <a:bodyPr wrap="none" rtlCol="0">
            <a:spAutoFit/>
          </a:bodyPr>
          <a:lstStyle>
            <a:defPPr>
              <a:defRPr lang="en-US"/>
            </a:defPPr>
            <a:lvl1pPr>
              <a:defRPr sz="1600"/>
            </a:lvl1pPr>
          </a:lstStyle>
          <a:p>
            <a:r>
              <a:rPr lang="zh-TW" altLang="en-US" dirty="0"/>
              <a:t>近來強調賦予消費者關於收集個人資訊的權利</a:t>
            </a:r>
          </a:p>
        </p:txBody>
      </p:sp>
      <p:sp>
        <p:nvSpPr>
          <p:cNvPr id="9" name="文字方塊 8"/>
          <p:cNvSpPr txBox="1"/>
          <p:nvPr/>
        </p:nvSpPr>
        <p:spPr>
          <a:xfrm>
            <a:off x="6651943" y="2133600"/>
            <a:ext cx="2031325" cy="584775"/>
          </a:xfrm>
          <a:prstGeom prst="rect">
            <a:avLst/>
          </a:prstGeom>
          <a:solidFill>
            <a:srgbClr val="FFFF00"/>
          </a:solidFill>
          <a:ln>
            <a:noFill/>
          </a:ln>
        </p:spPr>
        <p:txBody>
          <a:bodyPr wrap="none" rtlCol="0">
            <a:spAutoFit/>
          </a:bodyPr>
          <a:lstStyle>
            <a:defPPr>
              <a:defRPr lang="en-US"/>
            </a:defPPr>
            <a:lvl1pPr>
              <a:defRPr sz="1600"/>
            </a:lvl1pPr>
          </a:lstStyle>
          <a:p>
            <a:r>
              <a:rPr lang="zh-TW" altLang="en-US" dirty="0"/>
              <a:t>告知後同意</a:t>
            </a:r>
            <a:r>
              <a:rPr lang="en-US" altLang="zh-TW" dirty="0"/>
              <a:t>:</a:t>
            </a:r>
            <a:r>
              <a:rPr lang="zh-TW" altLang="en-US" dirty="0"/>
              <a:t> </a:t>
            </a:r>
            <a:endParaRPr lang="en-US" altLang="zh-TW" dirty="0"/>
          </a:p>
          <a:p>
            <a:r>
              <a:rPr lang="zh-TW" altLang="en-US" dirty="0"/>
              <a:t>選擇加入及選擇退出</a:t>
            </a:r>
          </a:p>
        </p:txBody>
      </p:sp>
    </p:spTree>
    <p:extLst>
      <p:ext uri="{BB962C8B-B14F-4D97-AF65-F5344CB8AC3E}">
        <p14:creationId xmlns:p14="http://schemas.microsoft.com/office/powerpoint/2010/main" val="980630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Privacy Regulation: The FTC </a:t>
            </a:r>
            <a:br>
              <a:rPr lang="en-US" dirty="0"/>
            </a:br>
            <a:r>
              <a:rPr lang="en-US" dirty="0"/>
              <a:t>(2 of 2)</a:t>
            </a:r>
          </a:p>
        </p:txBody>
      </p:sp>
      <p:sp>
        <p:nvSpPr>
          <p:cNvPr id="3" name="Content Placeholder 2"/>
          <p:cNvSpPr>
            <a:spLocks noGrp="1"/>
          </p:cNvSpPr>
          <p:nvPr>
            <p:ph idx="1"/>
          </p:nvPr>
        </p:nvSpPr>
        <p:spPr/>
        <p:txBody>
          <a:bodyPr/>
          <a:lstStyle/>
          <a:p>
            <a:r>
              <a:rPr lang="en-US" altLang="en-US" sz="3200" dirty="0"/>
              <a:t>FTC’s new privacy framework</a:t>
            </a:r>
          </a:p>
          <a:p>
            <a:pPr lvl="1"/>
            <a:r>
              <a:rPr lang="en-US" altLang="en-US" sz="2400" dirty="0"/>
              <a:t>Scope:</a:t>
            </a:r>
          </a:p>
          <a:p>
            <a:pPr lvl="2"/>
            <a:r>
              <a:rPr lang="en-US" altLang="en-US" sz="1800" dirty="0"/>
              <a:t>Applies to all commercial entities</a:t>
            </a:r>
          </a:p>
          <a:p>
            <a:pPr lvl="1"/>
            <a:r>
              <a:rPr lang="en-US" altLang="en-US" sz="2400" dirty="0"/>
              <a:t>Privacy by Design:</a:t>
            </a:r>
          </a:p>
          <a:p>
            <a:pPr lvl="2"/>
            <a:r>
              <a:rPr lang="en-US" altLang="en-US" sz="1800" dirty="0"/>
              <a:t>Companies should promote consumer privacy throughout the organization and at all stages in the development of products</a:t>
            </a:r>
          </a:p>
          <a:p>
            <a:pPr marL="914400" lvl="2" indent="0">
              <a:buNone/>
            </a:pPr>
            <a:endParaRPr lang="en-US" altLang="en-US" sz="1800" dirty="0"/>
          </a:p>
          <a:p>
            <a:pPr lvl="1"/>
            <a:r>
              <a:rPr lang="en-US" altLang="en-US" sz="2400" dirty="0"/>
              <a:t>Simplified Choice:</a:t>
            </a:r>
          </a:p>
          <a:p>
            <a:pPr lvl="2"/>
            <a:r>
              <a:rPr lang="en-US" altLang="en-US" sz="1800" dirty="0"/>
              <a:t>Companies should simplify consumer choice</a:t>
            </a:r>
          </a:p>
          <a:p>
            <a:pPr lvl="1"/>
            <a:r>
              <a:rPr lang="en-US" altLang="en-US" sz="2400" dirty="0"/>
              <a:t>Greater Transparency</a:t>
            </a:r>
          </a:p>
        </p:txBody>
      </p:sp>
      <p:sp>
        <p:nvSpPr>
          <p:cNvPr id="4" name="文字方塊 3"/>
          <p:cNvSpPr txBox="1"/>
          <p:nvPr/>
        </p:nvSpPr>
        <p:spPr>
          <a:xfrm>
            <a:off x="6155800" y="1699736"/>
            <a:ext cx="2852063" cy="338554"/>
          </a:xfrm>
          <a:prstGeom prst="rect">
            <a:avLst/>
          </a:prstGeom>
          <a:solidFill>
            <a:srgbClr val="FFFF00"/>
          </a:solidFill>
          <a:ln>
            <a:noFill/>
          </a:ln>
        </p:spPr>
        <p:txBody>
          <a:bodyPr wrap="none" rtlCol="0">
            <a:spAutoFit/>
          </a:bodyPr>
          <a:lstStyle/>
          <a:p>
            <a:r>
              <a:rPr lang="zh-TW" altLang="en-US" sz="1600" dirty="0"/>
              <a:t>聯邦交易委員會的新隱私框架</a:t>
            </a:r>
          </a:p>
        </p:txBody>
      </p:sp>
      <p:sp>
        <p:nvSpPr>
          <p:cNvPr id="5" name="文字方塊 4"/>
          <p:cNvSpPr txBox="1"/>
          <p:nvPr/>
        </p:nvSpPr>
        <p:spPr>
          <a:xfrm>
            <a:off x="2286000" y="2267613"/>
            <a:ext cx="652743" cy="338554"/>
          </a:xfrm>
          <a:prstGeom prst="rect">
            <a:avLst/>
          </a:prstGeom>
          <a:solidFill>
            <a:srgbClr val="FFFF00"/>
          </a:solidFill>
          <a:ln>
            <a:noFill/>
          </a:ln>
        </p:spPr>
        <p:txBody>
          <a:bodyPr wrap="none" rtlCol="0">
            <a:spAutoFit/>
          </a:bodyPr>
          <a:lstStyle>
            <a:defPPr>
              <a:defRPr lang="en-US"/>
            </a:defPPr>
            <a:lvl1pPr>
              <a:defRPr sz="1600"/>
            </a:lvl1pPr>
          </a:lstStyle>
          <a:p>
            <a:r>
              <a:rPr lang="zh-TW" altLang="en-US"/>
              <a:t>範圍</a:t>
            </a:r>
            <a:r>
              <a:rPr lang="en-US" altLang="zh-TW" dirty="0"/>
              <a:t>:</a:t>
            </a:r>
            <a:endParaRPr lang="zh-TW" altLang="en-US" dirty="0"/>
          </a:p>
        </p:txBody>
      </p:sp>
      <p:sp>
        <p:nvSpPr>
          <p:cNvPr id="6" name="文字方塊 5"/>
          <p:cNvSpPr txBox="1"/>
          <p:nvPr/>
        </p:nvSpPr>
        <p:spPr>
          <a:xfrm>
            <a:off x="6245106" y="4818145"/>
            <a:ext cx="2441694" cy="338554"/>
          </a:xfrm>
          <a:prstGeom prst="rect">
            <a:avLst/>
          </a:prstGeom>
          <a:solidFill>
            <a:srgbClr val="FFFF00"/>
          </a:solidFill>
          <a:ln>
            <a:noFill/>
          </a:ln>
        </p:spPr>
        <p:txBody>
          <a:bodyPr wrap="none" rtlCol="0">
            <a:spAutoFit/>
          </a:bodyPr>
          <a:lstStyle>
            <a:defPPr>
              <a:defRPr lang="en-US"/>
            </a:defPPr>
            <a:lvl1pPr>
              <a:defRPr sz="1600"/>
            </a:lvl1pPr>
          </a:lstStyle>
          <a:p>
            <a:r>
              <a:rPr lang="zh-TW" altLang="en-US" dirty="0"/>
              <a:t>公司應該簡化消費者選擇</a:t>
            </a:r>
          </a:p>
        </p:txBody>
      </p:sp>
      <p:sp>
        <p:nvSpPr>
          <p:cNvPr id="7" name="文字方塊 6"/>
          <p:cNvSpPr txBox="1"/>
          <p:nvPr/>
        </p:nvSpPr>
        <p:spPr>
          <a:xfrm>
            <a:off x="3748080" y="4419600"/>
            <a:ext cx="1281120" cy="400110"/>
          </a:xfrm>
          <a:prstGeom prst="rect">
            <a:avLst/>
          </a:prstGeom>
          <a:solidFill>
            <a:srgbClr val="FFFF00"/>
          </a:solidFill>
          <a:ln>
            <a:noFill/>
          </a:ln>
        </p:spPr>
        <p:txBody>
          <a:bodyPr wrap="none" rtlCol="0">
            <a:spAutoFit/>
          </a:bodyPr>
          <a:lstStyle>
            <a:defPPr>
              <a:defRPr lang="en-US"/>
            </a:defPPr>
            <a:lvl1pPr>
              <a:defRPr sz="1600"/>
            </a:lvl1pPr>
          </a:lstStyle>
          <a:p>
            <a:r>
              <a:rPr lang="zh-TW" altLang="en-US" dirty="0"/>
              <a:t>選擇簡化</a:t>
            </a:r>
            <a:r>
              <a:rPr lang="en-US" altLang="zh-TW" dirty="0"/>
              <a:t>:</a:t>
            </a:r>
            <a:endParaRPr lang="zh-TW" altLang="en-US" dirty="0"/>
          </a:p>
        </p:txBody>
      </p:sp>
      <p:sp>
        <p:nvSpPr>
          <p:cNvPr id="8" name="文字方塊 7"/>
          <p:cNvSpPr txBox="1"/>
          <p:nvPr/>
        </p:nvSpPr>
        <p:spPr>
          <a:xfrm>
            <a:off x="1709678" y="3974366"/>
            <a:ext cx="5724644" cy="338554"/>
          </a:xfrm>
          <a:prstGeom prst="rect">
            <a:avLst/>
          </a:prstGeom>
          <a:solidFill>
            <a:srgbClr val="FFFF00"/>
          </a:solidFill>
          <a:ln>
            <a:noFill/>
          </a:ln>
        </p:spPr>
        <p:txBody>
          <a:bodyPr wrap="none" rtlCol="0">
            <a:spAutoFit/>
          </a:bodyPr>
          <a:lstStyle>
            <a:defPPr>
              <a:defRPr lang="en-US"/>
            </a:defPPr>
            <a:lvl1pPr>
              <a:defRPr sz="1600"/>
            </a:lvl1pPr>
          </a:lstStyle>
          <a:p>
            <a:r>
              <a:rPr lang="zh-TW" altLang="en-US" dirty="0"/>
              <a:t>公司應在整個組織內以及產品開發的所有階段促進消費者隱私</a:t>
            </a:r>
          </a:p>
        </p:txBody>
      </p:sp>
      <p:sp>
        <p:nvSpPr>
          <p:cNvPr id="9" name="文字方塊 8"/>
          <p:cNvSpPr txBox="1"/>
          <p:nvPr/>
        </p:nvSpPr>
        <p:spPr>
          <a:xfrm>
            <a:off x="3835774" y="3014246"/>
            <a:ext cx="1063112" cy="338554"/>
          </a:xfrm>
          <a:prstGeom prst="rect">
            <a:avLst/>
          </a:prstGeom>
          <a:solidFill>
            <a:srgbClr val="FFFF00"/>
          </a:solidFill>
          <a:ln>
            <a:noFill/>
          </a:ln>
        </p:spPr>
        <p:txBody>
          <a:bodyPr wrap="none" rtlCol="0">
            <a:spAutoFit/>
          </a:bodyPr>
          <a:lstStyle>
            <a:defPPr>
              <a:defRPr lang="en-US"/>
            </a:defPPr>
            <a:lvl1pPr>
              <a:defRPr sz="1600"/>
            </a:lvl1pPr>
          </a:lstStyle>
          <a:p>
            <a:r>
              <a:rPr lang="zh-TW" altLang="en-US" dirty="0"/>
              <a:t>設計隱私</a:t>
            </a:r>
            <a:r>
              <a:rPr lang="en-US" altLang="zh-TW" dirty="0"/>
              <a:t>:</a:t>
            </a:r>
            <a:endParaRPr lang="zh-TW" altLang="en-US" dirty="0"/>
          </a:p>
        </p:txBody>
      </p:sp>
      <p:sp>
        <p:nvSpPr>
          <p:cNvPr id="10" name="文字方塊 9"/>
          <p:cNvSpPr txBox="1"/>
          <p:nvPr/>
        </p:nvSpPr>
        <p:spPr>
          <a:xfrm>
            <a:off x="5080337" y="2562965"/>
            <a:ext cx="2031325" cy="338554"/>
          </a:xfrm>
          <a:prstGeom prst="rect">
            <a:avLst/>
          </a:prstGeom>
          <a:solidFill>
            <a:srgbClr val="FFFF00"/>
          </a:solidFill>
          <a:ln>
            <a:noFill/>
          </a:ln>
        </p:spPr>
        <p:txBody>
          <a:bodyPr wrap="none" rtlCol="0">
            <a:spAutoFit/>
          </a:bodyPr>
          <a:lstStyle>
            <a:defPPr>
              <a:defRPr lang="en-US"/>
            </a:defPPr>
            <a:lvl1pPr>
              <a:defRPr sz="1600"/>
            </a:lvl1pPr>
          </a:lstStyle>
          <a:p>
            <a:r>
              <a:rPr lang="zh-TW" altLang="en-US" dirty="0"/>
              <a:t>適用於所有商業實體</a:t>
            </a:r>
          </a:p>
        </p:txBody>
      </p:sp>
      <p:sp>
        <p:nvSpPr>
          <p:cNvPr id="11" name="文字方塊 10"/>
          <p:cNvSpPr txBox="1"/>
          <p:nvPr/>
        </p:nvSpPr>
        <p:spPr>
          <a:xfrm>
            <a:off x="4279636" y="5216490"/>
            <a:ext cx="1415772" cy="338554"/>
          </a:xfrm>
          <a:prstGeom prst="rect">
            <a:avLst/>
          </a:prstGeom>
          <a:solidFill>
            <a:srgbClr val="FFFF00"/>
          </a:solidFill>
          <a:ln>
            <a:noFill/>
          </a:ln>
        </p:spPr>
        <p:txBody>
          <a:bodyPr wrap="none" rtlCol="0">
            <a:spAutoFit/>
          </a:bodyPr>
          <a:lstStyle>
            <a:defPPr>
              <a:defRPr lang="en-US"/>
            </a:defPPr>
            <a:lvl1pPr>
              <a:defRPr sz="1600"/>
            </a:lvl1pPr>
          </a:lstStyle>
          <a:p>
            <a:r>
              <a:rPr lang="zh-TW" altLang="en-US" dirty="0"/>
              <a:t>更好的透明度</a:t>
            </a:r>
          </a:p>
        </p:txBody>
      </p:sp>
    </p:spTree>
    <p:extLst>
      <p:ext uri="{BB962C8B-B14F-4D97-AF65-F5344CB8AC3E}">
        <p14:creationId xmlns:p14="http://schemas.microsoft.com/office/powerpoint/2010/main" val="3910991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Privacy Regulation: The Federal Communications Commission (FCC)</a:t>
            </a:r>
          </a:p>
        </p:txBody>
      </p:sp>
      <p:sp>
        <p:nvSpPr>
          <p:cNvPr id="3" name="Content Placeholder 2"/>
          <p:cNvSpPr>
            <a:spLocks noGrp="1"/>
          </p:cNvSpPr>
          <p:nvPr>
            <p:ph idx="1"/>
          </p:nvPr>
        </p:nvSpPr>
        <p:spPr/>
        <p:txBody>
          <a:bodyPr/>
          <a:lstStyle/>
          <a:p>
            <a:r>
              <a:rPr lang="en-US" dirty="0"/>
              <a:t>2015 classification of broadband Internet service providers as similar to public utility services and subject to FCC regulation</a:t>
            </a:r>
          </a:p>
          <a:p>
            <a:r>
              <a:rPr lang="en-US" dirty="0"/>
              <a:t>2016 FCC approved new privacy rules for ISPs</a:t>
            </a:r>
          </a:p>
          <a:p>
            <a:pPr lvl="1"/>
            <a:r>
              <a:rPr lang="en-US" dirty="0"/>
              <a:t>Must notify users of privacy options or obtain user consent to collect information</a:t>
            </a:r>
          </a:p>
          <a:p>
            <a:pPr lvl="1"/>
            <a:r>
              <a:rPr lang="en-US" dirty="0"/>
              <a:t>Service cannot be contingent on users surrendering privacy</a:t>
            </a:r>
          </a:p>
        </p:txBody>
      </p:sp>
      <p:sp>
        <p:nvSpPr>
          <p:cNvPr id="4" name="文字方塊 3"/>
          <p:cNvSpPr txBox="1"/>
          <p:nvPr/>
        </p:nvSpPr>
        <p:spPr>
          <a:xfrm>
            <a:off x="5848911" y="1300001"/>
            <a:ext cx="3262432" cy="338554"/>
          </a:xfrm>
          <a:prstGeom prst="rect">
            <a:avLst/>
          </a:prstGeom>
          <a:solidFill>
            <a:srgbClr val="FFFF00"/>
          </a:solidFill>
          <a:ln>
            <a:noFill/>
          </a:ln>
        </p:spPr>
        <p:txBody>
          <a:bodyPr wrap="none" rtlCol="0">
            <a:spAutoFit/>
          </a:bodyPr>
          <a:lstStyle/>
          <a:p>
            <a:r>
              <a:rPr lang="zh-TW" altLang="en-US" sz="1600" dirty="0"/>
              <a:t>消費者隱私條例：聯邦通信委員會</a:t>
            </a:r>
          </a:p>
        </p:txBody>
      </p:sp>
      <p:sp>
        <p:nvSpPr>
          <p:cNvPr id="5" name="文字方塊 4"/>
          <p:cNvSpPr txBox="1"/>
          <p:nvPr/>
        </p:nvSpPr>
        <p:spPr>
          <a:xfrm>
            <a:off x="4876800" y="2426726"/>
            <a:ext cx="3581400" cy="592916"/>
          </a:xfrm>
          <a:prstGeom prst="rect">
            <a:avLst/>
          </a:prstGeom>
          <a:solidFill>
            <a:srgbClr val="FFFF00"/>
          </a:solidFill>
          <a:ln>
            <a:noFill/>
          </a:ln>
        </p:spPr>
        <p:txBody>
          <a:bodyPr wrap="square" rtlCol="0">
            <a:spAutoFit/>
          </a:bodyPr>
          <a:lstStyle>
            <a:defPPr>
              <a:defRPr lang="en-US"/>
            </a:defPPr>
            <a:lvl1pPr>
              <a:defRPr sz="1600"/>
            </a:lvl1pPr>
          </a:lstStyle>
          <a:p>
            <a:r>
              <a:rPr lang="en-US" altLang="zh-TW" dirty="0"/>
              <a:t>2015</a:t>
            </a:r>
            <a:r>
              <a:rPr lang="zh-TW" altLang="en-US" dirty="0"/>
              <a:t>年寬頻服務提供商的分類類似於公共事業服務，並受到</a:t>
            </a:r>
            <a:r>
              <a:rPr lang="en-US" altLang="zh-TW" dirty="0"/>
              <a:t>FCC</a:t>
            </a:r>
            <a:r>
              <a:rPr lang="zh-TW" altLang="en-US" dirty="0"/>
              <a:t>法規管制</a:t>
            </a:r>
          </a:p>
        </p:txBody>
      </p:sp>
      <p:sp>
        <p:nvSpPr>
          <p:cNvPr id="6" name="文字方塊 5"/>
          <p:cNvSpPr txBox="1"/>
          <p:nvPr/>
        </p:nvSpPr>
        <p:spPr>
          <a:xfrm>
            <a:off x="32657" y="2831023"/>
            <a:ext cx="4958409" cy="338554"/>
          </a:xfrm>
          <a:prstGeom prst="rect">
            <a:avLst/>
          </a:prstGeom>
          <a:solidFill>
            <a:srgbClr val="FFFF00"/>
          </a:solidFill>
          <a:ln>
            <a:noFill/>
          </a:ln>
        </p:spPr>
        <p:txBody>
          <a:bodyPr wrap="none" rtlCol="0">
            <a:spAutoFit/>
          </a:bodyPr>
          <a:lstStyle>
            <a:defPPr>
              <a:defRPr lang="en-US"/>
            </a:defPPr>
            <a:lvl1pPr>
              <a:defRPr sz="1600"/>
            </a:lvl1pPr>
          </a:lstStyle>
          <a:p>
            <a:r>
              <a:rPr lang="en-US" altLang="zh-TW" dirty="0"/>
              <a:t>2016</a:t>
            </a:r>
            <a:r>
              <a:rPr lang="zh-TW" altLang="en-US" dirty="0"/>
              <a:t>年</a:t>
            </a:r>
            <a:r>
              <a:rPr lang="en-US" altLang="zh-TW" dirty="0"/>
              <a:t>FCC</a:t>
            </a:r>
            <a:r>
              <a:rPr lang="zh-TW" altLang="en-US" dirty="0"/>
              <a:t>批准了網際網路服務供應商的新隱私規則</a:t>
            </a:r>
            <a:endParaRPr lang="en-US" altLang="zh-TW" dirty="0"/>
          </a:p>
        </p:txBody>
      </p:sp>
      <p:sp>
        <p:nvSpPr>
          <p:cNvPr id="8" name="矩形 7">
            <a:extLst>
              <a:ext uri="{FF2B5EF4-FFF2-40B4-BE49-F238E27FC236}">
                <a16:creationId xmlns:a16="http://schemas.microsoft.com/office/drawing/2014/main" xmlns="" id="{31E25974-998D-4B98-A90C-D69BDF63DD63}"/>
              </a:ext>
            </a:extLst>
          </p:cNvPr>
          <p:cNvSpPr/>
          <p:nvPr/>
        </p:nvSpPr>
        <p:spPr>
          <a:xfrm>
            <a:off x="3429000" y="3911911"/>
            <a:ext cx="4572000" cy="338554"/>
          </a:xfrm>
          <a:prstGeom prst="rect">
            <a:avLst/>
          </a:prstGeom>
          <a:solidFill>
            <a:srgbClr val="FFFF00"/>
          </a:solidFill>
          <a:ln>
            <a:noFill/>
          </a:ln>
        </p:spPr>
        <p:txBody>
          <a:bodyPr wrap="none" rtlCol="0">
            <a:spAutoFit/>
          </a:bodyPr>
          <a:lstStyle/>
          <a:p>
            <a:r>
              <a:rPr lang="zh-TW" altLang="en-US" sz="1600" dirty="0"/>
              <a:t>必須通知用戶隱私選項或獲得用戶同意收集信息</a:t>
            </a:r>
          </a:p>
        </p:txBody>
      </p:sp>
      <p:sp>
        <p:nvSpPr>
          <p:cNvPr id="9" name="矩形 8">
            <a:extLst>
              <a:ext uri="{FF2B5EF4-FFF2-40B4-BE49-F238E27FC236}">
                <a16:creationId xmlns:a16="http://schemas.microsoft.com/office/drawing/2014/main" xmlns="" id="{85F07271-7D0D-40CC-BDD6-520DDDF210D6}"/>
              </a:ext>
            </a:extLst>
          </p:cNvPr>
          <p:cNvSpPr/>
          <p:nvPr/>
        </p:nvSpPr>
        <p:spPr>
          <a:xfrm>
            <a:off x="4114800" y="4654245"/>
            <a:ext cx="2852063" cy="338554"/>
          </a:xfrm>
          <a:prstGeom prst="rect">
            <a:avLst/>
          </a:prstGeom>
          <a:solidFill>
            <a:srgbClr val="FFFF00"/>
          </a:solidFill>
          <a:ln>
            <a:noFill/>
          </a:ln>
        </p:spPr>
        <p:txBody>
          <a:bodyPr wrap="none" rtlCol="0">
            <a:spAutoFit/>
          </a:bodyPr>
          <a:lstStyle/>
          <a:p>
            <a:r>
              <a:rPr lang="zh-TW" altLang="en-US" sz="1600" dirty="0"/>
              <a:t>服務不能取決於用戶放棄隱私</a:t>
            </a:r>
          </a:p>
        </p:txBody>
      </p:sp>
    </p:spTree>
    <p:extLst>
      <p:ext uri="{BB962C8B-B14F-4D97-AF65-F5344CB8AC3E}">
        <p14:creationId xmlns:p14="http://schemas.microsoft.com/office/powerpoint/2010/main" val="2415605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Policies</a:t>
            </a:r>
          </a:p>
        </p:txBody>
      </p:sp>
      <p:sp>
        <p:nvSpPr>
          <p:cNvPr id="3" name="Content Placeholder 2"/>
          <p:cNvSpPr>
            <a:spLocks noGrp="1"/>
          </p:cNvSpPr>
          <p:nvPr>
            <p:ph idx="1"/>
          </p:nvPr>
        </p:nvSpPr>
        <p:spPr/>
        <p:txBody>
          <a:bodyPr/>
          <a:lstStyle/>
          <a:p>
            <a:r>
              <a:rPr lang="en-US" dirty="0"/>
              <a:t>Website Terms of Use Notices </a:t>
            </a:r>
          </a:p>
          <a:p>
            <a:r>
              <a:rPr lang="en-US" dirty="0"/>
              <a:t>Recent study showed these polices would take average reader 8 hours to read</a:t>
            </a:r>
          </a:p>
          <a:p>
            <a:r>
              <a:rPr lang="en-US" dirty="0"/>
              <a:t>Have conflicting statements</a:t>
            </a:r>
          </a:p>
          <a:p>
            <a:r>
              <a:rPr lang="en-US" dirty="0"/>
              <a:t>Little oversight and comparison between policies of different companies</a:t>
            </a:r>
          </a:p>
        </p:txBody>
      </p:sp>
      <p:sp>
        <p:nvSpPr>
          <p:cNvPr id="4" name="文字方塊 3"/>
          <p:cNvSpPr txBox="1"/>
          <p:nvPr/>
        </p:nvSpPr>
        <p:spPr>
          <a:xfrm>
            <a:off x="3581400" y="914400"/>
            <a:ext cx="1005403" cy="338554"/>
          </a:xfrm>
          <a:prstGeom prst="rect">
            <a:avLst/>
          </a:prstGeom>
          <a:solidFill>
            <a:srgbClr val="FFFF00"/>
          </a:solidFill>
          <a:ln>
            <a:noFill/>
          </a:ln>
        </p:spPr>
        <p:txBody>
          <a:bodyPr wrap="none" rtlCol="0">
            <a:spAutoFit/>
          </a:bodyPr>
          <a:lstStyle/>
          <a:p>
            <a:r>
              <a:rPr lang="zh-TW" altLang="en-US" sz="1600" dirty="0"/>
              <a:t>隱私政策</a:t>
            </a:r>
          </a:p>
        </p:txBody>
      </p:sp>
      <p:sp>
        <p:nvSpPr>
          <p:cNvPr id="5" name="文字方塊 4"/>
          <p:cNvSpPr txBox="1"/>
          <p:nvPr/>
        </p:nvSpPr>
        <p:spPr>
          <a:xfrm>
            <a:off x="5562600" y="1658261"/>
            <a:ext cx="1826141" cy="338554"/>
          </a:xfrm>
          <a:prstGeom prst="rect">
            <a:avLst/>
          </a:prstGeom>
          <a:solidFill>
            <a:srgbClr val="FFFF00"/>
          </a:solidFill>
          <a:ln>
            <a:noFill/>
          </a:ln>
        </p:spPr>
        <p:txBody>
          <a:bodyPr wrap="none" rtlCol="0">
            <a:spAutoFit/>
          </a:bodyPr>
          <a:lstStyle>
            <a:defPPr>
              <a:defRPr lang="en-US"/>
            </a:defPPr>
            <a:lvl1pPr>
              <a:defRPr sz="1600"/>
            </a:lvl1pPr>
          </a:lstStyle>
          <a:p>
            <a:r>
              <a:rPr lang="zh-TW" altLang="en-US" dirty="0"/>
              <a:t>網站使用條款聲明</a:t>
            </a:r>
          </a:p>
        </p:txBody>
      </p:sp>
      <p:sp>
        <p:nvSpPr>
          <p:cNvPr id="6" name="文字方塊 5"/>
          <p:cNvSpPr txBox="1"/>
          <p:nvPr/>
        </p:nvSpPr>
        <p:spPr>
          <a:xfrm>
            <a:off x="5712122" y="2679413"/>
            <a:ext cx="2674697" cy="584775"/>
          </a:xfrm>
          <a:prstGeom prst="rect">
            <a:avLst/>
          </a:prstGeom>
          <a:solidFill>
            <a:srgbClr val="FFFF00"/>
          </a:solidFill>
          <a:ln>
            <a:noFill/>
          </a:ln>
        </p:spPr>
        <p:txBody>
          <a:bodyPr wrap="square" rtlCol="0">
            <a:spAutoFit/>
          </a:bodyPr>
          <a:lstStyle>
            <a:defPPr>
              <a:defRPr lang="en-US"/>
            </a:defPPr>
            <a:lvl1pPr>
              <a:defRPr sz="1600"/>
            </a:lvl1pPr>
          </a:lstStyle>
          <a:p>
            <a:r>
              <a:rPr lang="zh-TW" altLang="en-US" dirty="0"/>
              <a:t>近來研究顯示這些政策將會花費讀者平均</a:t>
            </a:r>
            <a:r>
              <a:rPr lang="en-US" altLang="zh-TW" dirty="0"/>
              <a:t>8</a:t>
            </a:r>
            <a:r>
              <a:rPr lang="zh-TW" altLang="en-US" dirty="0"/>
              <a:t>小時閱讀</a:t>
            </a:r>
          </a:p>
        </p:txBody>
      </p:sp>
      <p:sp>
        <p:nvSpPr>
          <p:cNvPr id="7" name="文字方塊 6"/>
          <p:cNvSpPr txBox="1"/>
          <p:nvPr/>
        </p:nvSpPr>
        <p:spPr>
          <a:xfrm>
            <a:off x="5200789" y="3341683"/>
            <a:ext cx="1005403" cy="338554"/>
          </a:xfrm>
          <a:prstGeom prst="rect">
            <a:avLst/>
          </a:prstGeom>
          <a:solidFill>
            <a:srgbClr val="FFFF00"/>
          </a:solidFill>
          <a:ln>
            <a:noFill/>
          </a:ln>
        </p:spPr>
        <p:txBody>
          <a:bodyPr wrap="none" rtlCol="0">
            <a:spAutoFit/>
          </a:bodyPr>
          <a:lstStyle>
            <a:defPPr>
              <a:defRPr lang="en-US"/>
            </a:defPPr>
            <a:lvl1pPr>
              <a:defRPr sz="1600"/>
            </a:lvl1pPr>
          </a:lstStyle>
          <a:p>
            <a:r>
              <a:rPr lang="zh-TW" altLang="en-US" dirty="0"/>
              <a:t>矛盾說法</a:t>
            </a:r>
          </a:p>
        </p:txBody>
      </p:sp>
      <p:sp>
        <p:nvSpPr>
          <p:cNvPr id="8" name="文字方塊 7"/>
          <p:cNvSpPr txBox="1"/>
          <p:nvPr/>
        </p:nvSpPr>
        <p:spPr>
          <a:xfrm>
            <a:off x="4343400" y="4395369"/>
            <a:ext cx="3877985" cy="338554"/>
          </a:xfrm>
          <a:prstGeom prst="rect">
            <a:avLst/>
          </a:prstGeom>
          <a:solidFill>
            <a:srgbClr val="FFFF00"/>
          </a:solidFill>
          <a:ln>
            <a:noFill/>
          </a:ln>
        </p:spPr>
        <p:txBody>
          <a:bodyPr wrap="none" rtlCol="0">
            <a:spAutoFit/>
          </a:bodyPr>
          <a:lstStyle>
            <a:defPPr>
              <a:defRPr lang="en-US"/>
            </a:defPPr>
            <a:lvl1pPr>
              <a:defRPr sz="1600"/>
            </a:lvl1pPr>
          </a:lstStyle>
          <a:p>
            <a:r>
              <a:rPr lang="zh-TW" altLang="en-US" dirty="0"/>
              <a:t>對不同公司的政策進行小小的監督和比較</a:t>
            </a:r>
          </a:p>
        </p:txBody>
      </p:sp>
    </p:spTree>
    <p:extLst>
      <p:ext uri="{BB962C8B-B14F-4D97-AF65-F5344CB8AC3E}">
        <p14:creationId xmlns:p14="http://schemas.microsoft.com/office/powerpoint/2010/main" val="251621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European Data Protection Directive</a:t>
            </a:r>
          </a:p>
        </p:txBody>
      </p:sp>
      <p:sp>
        <p:nvSpPr>
          <p:cNvPr id="3" name="Content Placeholder 2"/>
          <p:cNvSpPr>
            <a:spLocks noGrp="1"/>
          </p:cNvSpPr>
          <p:nvPr>
            <p:ph idx="1"/>
          </p:nvPr>
        </p:nvSpPr>
        <p:spPr>
          <a:xfrm>
            <a:off x="381000" y="1600200"/>
            <a:ext cx="8229600" cy="4525963"/>
          </a:xfrm>
        </p:spPr>
        <p:txBody>
          <a:bodyPr/>
          <a:lstStyle/>
          <a:p>
            <a:r>
              <a:rPr lang="en-US" altLang="en-US" sz="2400" dirty="0"/>
              <a:t>European privacy protection much stronger than in United States</a:t>
            </a:r>
          </a:p>
          <a:p>
            <a:r>
              <a:rPr lang="en-US" altLang="en-US" sz="2400" dirty="0"/>
              <a:t>1998 European Commission</a:t>
            </a:r>
            <a:r>
              <a:rPr lang="en-US" altLang="ja-JP" sz="2400" dirty="0"/>
              <a:t>'s Directive on Data Protection (1998)</a:t>
            </a:r>
            <a:r>
              <a:rPr lang="en-US" altLang="en-US" sz="2400" dirty="0"/>
              <a:t> </a:t>
            </a:r>
          </a:p>
          <a:p>
            <a:pPr lvl="1"/>
            <a:r>
              <a:rPr lang="en-US" altLang="en-US" sz="1800" dirty="0"/>
              <a:t>Safe harbor </a:t>
            </a:r>
          </a:p>
          <a:p>
            <a:r>
              <a:rPr lang="en-US" altLang="ja-JP" sz="2400" dirty="0"/>
              <a:t>2015 E.U. General Data Protection Regulation (GDPR) </a:t>
            </a:r>
          </a:p>
          <a:p>
            <a:pPr lvl="1"/>
            <a:r>
              <a:rPr lang="en-US" altLang="en-US" sz="1800" dirty="0"/>
              <a:t>Privacy Shield</a:t>
            </a:r>
          </a:p>
          <a:p>
            <a:r>
              <a:rPr lang="en-US" altLang="en-US" sz="2400" dirty="0"/>
              <a:t>Privacy environment has turned against U.S. firms like Facebook and unfettered collection and use of personal data</a:t>
            </a:r>
          </a:p>
        </p:txBody>
      </p:sp>
      <p:sp>
        <p:nvSpPr>
          <p:cNvPr id="4" name="文字方塊 3"/>
          <p:cNvSpPr txBox="1"/>
          <p:nvPr/>
        </p:nvSpPr>
        <p:spPr>
          <a:xfrm>
            <a:off x="6172200" y="482527"/>
            <a:ext cx="1826141" cy="338554"/>
          </a:xfrm>
          <a:prstGeom prst="rect">
            <a:avLst/>
          </a:prstGeom>
          <a:solidFill>
            <a:srgbClr val="FFFF00"/>
          </a:solidFill>
          <a:ln>
            <a:noFill/>
          </a:ln>
        </p:spPr>
        <p:txBody>
          <a:bodyPr wrap="none" rtlCol="0">
            <a:spAutoFit/>
          </a:bodyPr>
          <a:lstStyle/>
          <a:p>
            <a:r>
              <a:rPr lang="zh-TW" altLang="en-US" sz="1600" dirty="0"/>
              <a:t>歐洲資料保護行動</a:t>
            </a:r>
          </a:p>
        </p:txBody>
      </p:sp>
      <p:sp>
        <p:nvSpPr>
          <p:cNvPr id="5" name="文字方塊 4"/>
          <p:cNvSpPr txBox="1"/>
          <p:nvPr/>
        </p:nvSpPr>
        <p:spPr>
          <a:xfrm>
            <a:off x="1371600" y="5475203"/>
            <a:ext cx="7649851" cy="338554"/>
          </a:xfrm>
          <a:prstGeom prst="rect">
            <a:avLst/>
          </a:prstGeom>
          <a:solidFill>
            <a:srgbClr val="FFFF00"/>
          </a:solidFill>
          <a:ln>
            <a:noFill/>
          </a:ln>
        </p:spPr>
        <p:txBody>
          <a:bodyPr wrap="none" rtlCol="0">
            <a:spAutoFit/>
          </a:bodyPr>
          <a:lstStyle>
            <a:defPPr>
              <a:defRPr lang="en-US"/>
            </a:defPPr>
            <a:lvl1pPr>
              <a:defRPr sz="1600"/>
            </a:lvl1pPr>
          </a:lstStyle>
          <a:p>
            <a:r>
              <a:rPr lang="zh-TW" altLang="en-US" dirty="0"/>
              <a:t>隱私環境已經對</a:t>
            </a:r>
            <a:r>
              <a:rPr lang="en-US" altLang="zh-TW" dirty="0"/>
              <a:t>Facebook</a:t>
            </a:r>
            <a:r>
              <a:rPr lang="zh-TW" altLang="en-US" dirty="0"/>
              <a:t>等美國公司和個人數據的自由收集和使用產生了不利影響</a:t>
            </a:r>
          </a:p>
        </p:txBody>
      </p:sp>
      <p:sp>
        <p:nvSpPr>
          <p:cNvPr id="6" name="文字方塊 5"/>
          <p:cNvSpPr txBox="1"/>
          <p:nvPr/>
        </p:nvSpPr>
        <p:spPr>
          <a:xfrm>
            <a:off x="5306578" y="3453063"/>
            <a:ext cx="2691763" cy="338554"/>
          </a:xfrm>
          <a:prstGeom prst="rect">
            <a:avLst/>
          </a:prstGeom>
          <a:solidFill>
            <a:srgbClr val="FFFF00"/>
          </a:solidFill>
          <a:ln>
            <a:noFill/>
          </a:ln>
        </p:spPr>
        <p:txBody>
          <a:bodyPr wrap="none" rtlCol="0">
            <a:spAutoFit/>
          </a:bodyPr>
          <a:lstStyle>
            <a:defPPr>
              <a:defRPr lang="en-US"/>
            </a:defPPr>
            <a:lvl1pPr>
              <a:defRPr sz="1600"/>
            </a:lvl1pPr>
          </a:lstStyle>
          <a:p>
            <a:r>
              <a:rPr lang="en-US" altLang="zh-TW" dirty="0"/>
              <a:t>2015</a:t>
            </a:r>
            <a:r>
              <a:rPr lang="zh-TW" altLang="en-US" dirty="0"/>
              <a:t>歐盟一般資料保護法規</a:t>
            </a:r>
          </a:p>
        </p:txBody>
      </p:sp>
      <p:sp>
        <p:nvSpPr>
          <p:cNvPr id="7" name="文字方塊 6"/>
          <p:cNvSpPr txBox="1"/>
          <p:nvPr/>
        </p:nvSpPr>
        <p:spPr>
          <a:xfrm>
            <a:off x="2730282" y="4221480"/>
            <a:ext cx="1210588" cy="400110"/>
          </a:xfrm>
          <a:prstGeom prst="rect">
            <a:avLst/>
          </a:prstGeom>
          <a:solidFill>
            <a:srgbClr val="FFFF00"/>
          </a:solidFill>
          <a:ln>
            <a:noFill/>
          </a:ln>
        </p:spPr>
        <p:txBody>
          <a:bodyPr wrap="none" rtlCol="0">
            <a:spAutoFit/>
          </a:bodyPr>
          <a:lstStyle>
            <a:defPPr>
              <a:defRPr lang="en-US"/>
            </a:defPPr>
            <a:lvl1pPr>
              <a:defRPr sz="1600"/>
            </a:lvl1pPr>
          </a:lstStyle>
          <a:p>
            <a:r>
              <a:rPr lang="zh-TW" altLang="en-US" dirty="0"/>
              <a:t>隱私保護</a:t>
            </a:r>
          </a:p>
        </p:txBody>
      </p:sp>
      <p:sp>
        <p:nvSpPr>
          <p:cNvPr id="8" name="文字方塊 7"/>
          <p:cNvSpPr txBox="1"/>
          <p:nvPr/>
        </p:nvSpPr>
        <p:spPr>
          <a:xfrm>
            <a:off x="2432763" y="3334073"/>
            <a:ext cx="800219" cy="338554"/>
          </a:xfrm>
          <a:prstGeom prst="rect">
            <a:avLst/>
          </a:prstGeom>
          <a:solidFill>
            <a:srgbClr val="FFFF00"/>
          </a:solidFill>
          <a:ln>
            <a:noFill/>
          </a:ln>
        </p:spPr>
        <p:txBody>
          <a:bodyPr wrap="none" rtlCol="0">
            <a:spAutoFit/>
          </a:bodyPr>
          <a:lstStyle>
            <a:defPPr>
              <a:defRPr lang="en-US"/>
            </a:defPPr>
            <a:lvl1pPr>
              <a:defRPr sz="1600"/>
            </a:lvl1pPr>
          </a:lstStyle>
          <a:p>
            <a:r>
              <a:rPr lang="zh-TW" altLang="en-US" dirty="0"/>
              <a:t>避風港</a:t>
            </a:r>
          </a:p>
        </p:txBody>
      </p:sp>
      <p:sp>
        <p:nvSpPr>
          <p:cNvPr id="9" name="文字方塊 8"/>
          <p:cNvSpPr txBox="1"/>
          <p:nvPr/>
        </p:nvSpPr>
        <p:spPr>
          <a:xfrm>
            <a:off x="1724831" y="2923626"/>
            <a:ext cx="2486578" cy="338554"/>
          </a:xfrm>
          <a:prstGeom prst="rect">
            <a:avLst/>
          </a:prstGeom>
          <a:solidFill>
            <a:srgbClr val="FFFF00"/>
          </a:solidFill>
          <a:ln>
            <a:noFill/>
          </a:ln>
        </p:spPr>
        <p:txBody>
          <a:bodyPr wrap="none" rtlCol="0">
            <a:spAutoFit/>
          </a:bodyPr>
          <a:lstStyle>
            <a:defPPr>
              <a:defRPr lang="en-US"/>
            </a:defPPr>
            <a:lvl1pPr>
              <a:defRPr sz="1600"/>
            </a:lvl1pPr>
          </a:lstStyle>
          <a:p>
            <a:r>
              <a:rPr lang="en-US" altLang="zh-TW" dirty="0"/>
              <a:t>1998</a:t>
            </a:r>
            <a:r>
              <a:rPr lang="zh-TW" altLang="en-US" dirty="0"/>
              <a:t>歐盟的資料保護指令</a:t>
            </a:r>
          </a:p>
        </p:txBody>
      </p:sp>
      <p:sp>
        <p:nvSpPr>
          <p:cNvPr id="10" name="文字方塊 9"/>
          <p:cNvSpPr txBox="1"/>
          <p:nvPr/>
        </p:nvSpPr>
        <p:spPr>
          <a:xfrm>
            <a:off x="1806951" y="1996498"/>
            <a:ext cx="2852063" cy="338554"/>
          </a:xfrm>
          <a:prstGeom prst="rect">
            <a:avLst/>
          </a:prstGeom>
          <a:solidFill>
            <a:srgbClr val="FFFF00"/>
          </a:solidFill>
          <a:ln>
            <a:noFill/>
          </a:ln>
        </p:spPr>
        <p:txBody>
          <a:bodyPr wrap="none" rtlCol="0">
            <a:spAutoFit/>
          </a:bodyPr>
          <a:lstStyle>
            <a:defPPr>
              <a:defRPr lang="en-US"/>
            </a:defPPr>
            <a:lvl1pPr>
              <a:defRPr sz="1600"/>
            </a:lvl1pPr>
          </a:lstStyle>
          <a:p>
            <a:r>
              <a:rPr lang="zh-TW" altLang="en-US" dirty="0"/>
              <a:t>歐洲隱私權保護比美國更強大</a:t>
            </a:r>
          </a:p>
        </p:txBody>
      </p:sp>
    </p:spTree>
    <p:extLst>
      <p:ext uri="{BB962C8B-B14F-4D97-AF65-F5344CB8AC3E}">
        <p14:creationId xmlns:p14="http://schemas.microsoft.com/office/powerpoint/2010/main" val="4081983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Industry Self-Regulation</a:t>
            </a:r>
          </a:p>
        </p:txBody>
      </p:sp>
      <p:sp>
        <p:nvSpPr>
          <p:cNvPr id="3" name="Content Placeholder 2"/>
          <p:cNvSpPr>
            <a:spLocks noGrp="1"/>
          </p:cNvSpPr>
          <p:nvPr>
            <p:ph idx="1"/>
          </p:nvPr>
        </p:nvSpPr>
        <p:spPr/>
        <p:txBody>
          <a:bodyPr/>
          <a:lstStyle/>
          <a:p>
            <a:r>
              <a:rPr lang="en-US" dirty="0"/>
              <a:t>Online Privacy Alliance (OPA)</a:t>
            </a:r>
          </a:p>
          <a:p>
            <a:pPr lvl="1"/>
            <a:r>
              <a:rPr lang="en-US" dirty="0"/>
              <a:t>Privacy seal programs like TRUSTe</a:t>
            </a:r>
          </a:p>
          <a:p>
            <a:r>
              <a:rPr lang="en-US" dirty="0"/>
              <a:t>Network Advertising Initiative (NAI)</a:t>
            </a:r>
          </a:p>
          <a:p>
            <a:r>
              <a:rPr lang="en-US" dirty="0"/>
              <a:t>Ad Choices Program</a:t>
            </a:r>
          </a:p>
          <a:p>
            <a:r>
              <a:rPr lang="en-US" dirty="0"/>
              <a:t>In general, self-regulation has not succeeded in reducing American fears of privacy invasion or reducing the level of privacy invasion</a:t>
            </a:r>
          </a:p>
        </p:txBody>
      </p:sp>
      <p:sp>
        <p:nvSpPr>
          <p:cNvPr id="4" name="文字方塊 3"/>
          <p:cNvSpPr txBox="1"/>
          <p:nvPr/>
        </p:nvSpPr>
        <p:spPr>
          <a:xfrm>
            <a:off x="6414056" y="2667000"/>
            <a:ext cx="1723549" cy="400110"/>
          </a:xfrm>
          <a:prstGeom prst="rect">
            <a:avLst/>
          </a:prstGeom>
          <a:solidFill>
            <a:srgbClr val="FFFF00"/>
          </a:solidFill>
          <a:ln>
            <a:noFill/>
          </a:ln>
        </p:spPr>
        <p:txBody>
          <a:bodyPr wrap="none" rtlCol="0">
            <a:spAutoFit/>
          </a:bodyPr>
          <a:lstStyle/>
          <a:p>
            <a:r>
              <a:rPr lang="zh-TW" altLang="en-US" sz="2000" dirty="0"/>
              <a:t>網路廣告組織</a:t>
            </a:r>
          </a:p>
        </p:txBody>
      </p:sp>
      <p:sp>
        <p:nvSpPr>
          <p:cNvPr id="5" name="文字方塊 4"/>
          <p:cNvSpPr txBox="1"/>
          <p:nvPr/>
        </p:nvSpPr>
        <p:spPr>
          <a:xfrm>
            <a:off x="5203468" y="2133600"/>
            <a:ext cx="2951898" cy="400110"/>
          </a:xfrm>
          <a:prstGeom prst="rect">
            <a:avLst/>
          </a:prstGeom>
          <a:solidFill>
            <a:srgbClr val="FFFF00"/>
          </a:solidFill>
          <a:ln>
            <a:noFill/>
          </a:ln>
        </p:spPr>
        <p:txBody>
          <a:bodyPr wrap="none" rtlCol="0">
            <a:spAutoFit/>
          </a:bodyPr>
          <a:lstStyle/>
          <a:p>
            <a:r>
              <a:rPr lang="zh-TW" altLang="en-US" sz="2000" dirty="0"/>
              <a:t>隱私保護方案如</a:t>
            </a:r>
            <a:r>
              <a:rPr lang="en-US" altLang="zh-TW" sz="2000" dirty="0" err="1"/>
              <a:t>TRUSTe</a:t>
            </a:r>
            <a:endParaRPr lang="zh-TW" altLang="en-US" sz="2000" dirty="0"/>
          </a:p>
        </p:txBody>
      </p:sp>
      <p:sp>
        <p:nvSpPr>
          <p:cNvPr id="6" name="文字方塊 5"/>
          <p:cNvSpPr txBox="1"/>
          <p:nvPr/>
        </p:nvSpPr>
        <p:spPr>
          <a:xfrm>
            <a:off x="5486400" y="1600200"/>
            <a:ext cx="1980029" cy="400110"/>
          </a:xfrm>
          <a:prstGeom prst="rect">
            <a:avLst/>
          </a:prstGeom>
          <a:solidFill>
            <a:srgbClr val="FFFF00"/>
          </a:solidFill>
          <a:ln>
            <a:noFill/>
          </a:ln>
        </p:spPr>
        <p:txBody>
          <a:bodyPr wrap="none" rtlCol="0">
            <a:spAutoFit/>
          </a:bodyPr>
          <a:lstStyle/>
          <a:p>
            <a:r>
              <a:rPr lang="zh-TW" altLang="en-US" sz="2000" dirty="0"/>
              <a:t>線上隱私權聯盟</a:t>
            </a:r>
          </a:p>
        </p:txBody>
      </p:sp>
      <p:sp>
        <p:nvSpPr>
          <p:cNvPr id="7" name="文字方塊 6"/>
          <p:cNvSpPr txBox="1"/>
          <p:nvPr/>
        </p:nvSpPr>
        <p:spPr>
          <a:xfrm>
            <a:off x="5105400" y="838200"/>
            <a:ext cx="1723549" cy="400110"/>
          </a:xfrm>
          <a:prstGeom prst="rect">
            <a:avLst/>
          </a:prstGeom>
          <a:solidFill>
            <a:srgbClr val="FFFF00"/>
          </a:solidFill>
          <a:ln>
            <a:noFill/>
          </a:ln>
        </p:spPr>
        <p:txBody>
          <a:bodyPr wrap="none" rtlCol="0">
            <a:spAutoFit/>
          </a:bodyPr>
          <a:lstStyle/>
          <a:p>
            <a:r>
              <a:rPr lang="zh-TW" altLang="en-US" sz="2000" dirty="0"/>
              <a:t>產業自我規章</a:t>
            </a:r>
          </a:p>
        </p:txBody>
      </p:sp>
      <p:sp>
        <p:nvSpPr>
          <p:cNvPr id="8" name="文字方塊 7"/>
          <p:cNvSpPr txBox="1"/>
          <p:nvPr/>
        </p:nvSpPr>
        <p:spPr>
          <a:xfrm>
            <a:off x="4114800" y="3276600"/>
            <a:ext cx="1723549" cy="400110"/>
          </a:xfrm>
          <a:prstGeom prst="rect">
            <a:avLst/>
          </a:prstGeom>
          <a:solidFill>
            <a:srgbClr val="FFFF00"/>
          </a:solidFill>
          <a:ln>
            <a:noFill/>
          </a:ln>
        </p:spPr>
        <p:txBody>
          <a:bodyPr wrap="none" rtlCol="0">
            <a:spAutoFit/>
          </a:bodyPr>
          <a:lstStyle/>
          <a:p>
            <a:r>
              <a:rPr lang="zh-TW" altLang="en-US" sz="2000" dirty="0"/>
              <a:t>廣告選擇程序</a:t>
            </a:r>
          </a:p>
        </p:txBody>
      </p:sp>
      <p:sp>
        <p:nvSpPr>
          <p:cNvPr id="9" name="文字方塊 8"/>
          <p:cNvSpPr txBox="1"/>
          <p:nvPr/>
        </p:nvSpPr>
        <p:spPr>
          <a:xfrm>
            <a:off x="914400" y="5153055"/>
            <a:ext cx="7223205" cy="707886"/>
          </a:xfrm>
          <a:prstGeom prst="rect">
            <a:avLst/>
          </a:prstGeom>
          <a:solidFill>
            <a:srgbClr val="FFFF00"/>
          </a:solidFill>
          <a:ln>
            <a:noFill/>
          </a:ln>
        </p:spPr>
        <p:txBody>
          <a:bodyPr wrap="square" rtlCol="0">
            <a:spAutoFit/>
          </a:bodyPr>
          <a:lstStyle/>
          <a:p>
            <a:r>
              <a:rPr lang="zh-TW" altLang="en-US" sz="2000" dirty="0"/>
              <a:t>普遍來說，線上隱私權的自我規章並未成功降低美國人民對於從事線上交易時害怕隱私權遭受入侵的恐懼</a:t>
            </a:r>
          </a:p>
        </p:txBody>
      </p:sp>
    </p:spTree>
    <p:extLst>
      <p:ext uri="{BB962C8B-B14F-4D97-AF65-F5344CB8AC3E}">
        <p14:creationId xmlns:p14="http://schemas.microsoft.com/office/powerpoint/2010/main" val="1339477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Solutions</a:t>
            </a:r>
          </a:p>
        </p:txBody>
      </p:sp>
      <p:sp>
        <p:nvSpPr>
          <p:cNvPr id="3" name="Content Placeholder 2"/>
          <p:cNvSpPr>
            <a:spLocks noGrp="1"/>
          </p:cNvSpPr>
          <p:nvPr>
            <p:ph idx="1"/>
          </p:nvPr>
        </p:nvSpPr>
        <p:spPr/>
        <p:txBody>
          <a:bodyPr/>
          <a:lstStyle/>
          <a:p>
            <a:r>
              <a:rPr lang="en-US" dirty="0"/>
              <a:t>Solutions include</a:t>
            </a:r>
          </a:p>
          <a:p>
            <a:pPr lvl="1"/>
            <a:r>
              <a:rPr lang="en-US" dirty="0"/>
              <a:t>Spyware blockers</a:t>
            </a:r>
          </a:p>
          <a:p>
            <a:pPr lvl="1"/>
            <a:r>
              <a:rPr lang="en-US" dirty="0"/>
              <a:t>Pop-up blockers and ad blockers</a:t>
            </a:r>
          </a:p>
          <a:p>
            <a:pPr lvl="1"/>
            <a:r>
              <a:rPr lang="en-US" dirty="0"/>
              <a:t>Secure e-mail, anonymous remailers</a:t>
            </a:r>
          </a:p>
          <a:p>
            <a:pPr lvl="1"/>
            <a:r>
              <a:rPr lang="en-US" dirty="0"/>
              <a:t>Cookie managers</a:t>
            </a:r>
          </a:p>
          <a:p>
            <a:pPr lvl="1"/>
            <a:r>
              <a:rPr lang="en-US" dirty="0"/>
              <a:t>Disk/file erasing programs</a:t>
            </a:r>
          </a:p>
          <a:p>
            <a:pPr lvl="1"/>
            <a:r>
              <a:rPr lang="en-US" dirty="0"/>
              <a:t>Public key encryption</a:t>
            </a:r>
          </a:p>
          <a:p>
            <a:r>
              <a:rPr lang="en-US" dirty="0"/>
              <a:t>None address core issues of consumer privacy</a:t>
            </a:r>
          </a:p>
          <a:p>
            <a:pPr lvl="1"/>
            <a:r>
              <a:rPr lang="en-US" dirty="0"/>
              <a:t>What information is collected and how it is used</a:t>
            </a:r>
          </a:p>
          <a:p>
            <a:pPr lvl="1"/>
            <a:r>
              <a:rPr lang="en-US" dirty="0"/>
              <a:t>Consumer rights</a:t>
            </a:r>
          </a:p>
        </p:txBody>
      </p:sp>
      <p:sp>
        <p:nvSpPr>
          <p:cNvPr id="4" name="文字方塊 3"/>
          <p:cNvSpPr txBox="1"/>
          <p:nvPr/>
        </p:nvSpPr>
        <p:spPr>
          <a:xfrm>
            <a:off x="3662538" y="3979738"/>
            <a:ext cx="1723549" cy="400110"/>
          </a:xfrm>
          <a:prstGeom prst="rect">
            <a:avLst/>
          </a:prstGeom>
          <a:solidFill>
            <a:srgbClr val="FFFF00"/>
          </a:solidFill>
          <a:ln>
            <a:noFill/>
          </a:ln>
        </p:spPr>
        <p:txBody>
          <a:bodyPr wrap="none" rtlCol="0">
            <a:spAutoFit/>
          </a:bodyPr>
          <a:lstStyle/>
          <a:p>
            <a:r>
              <a:rPr lang="zh-TW" altLang="en-US" sz="2000" dirty="0"/>
              <a:t>公開金鑰加密</a:t>
            </a:r>
          </a:p>
        </p:txBody>
      </p:sp>
      <p:sp>
        <p:nvSpPr>
          <p:cNvPr id="5" name="文字方塊 4"/>
          <p:cNvSpPr txBox="1"/>
          <p:nvPr/>
        </p:nvSpPr>
        <p:spPr>
          <a:xfrm>
            <a:off x="4324249" y="3590069"/>
            <a:ext cx="2307042" cy="400110"/>
          </a:xfrm>
          <a:prstGeom prst="rect">
            <a:avLst/>
          </a:prstGeom>
          <a:solidFill>
            <a:srgbClr val="FFFF00"/>
          </a:solidFill>
          <a:ln>
            <a:noFill/>
          </a:ln>
        </p:spPr>
        <p:txBody>
          <a:bodyPr wrap="none" rtlCol="0">
            <a:spAutoFit/>
          </a:bodyPr>
          <a:lstStyle/>
          <a:p>
            <a:r>
              <a:rPr lang="zh-TW" altLang="en-US" sz="2000" dirty="0"/>
              <a:t>磁碟</a:t>
            </a:r>
            <a:r>
              <a:rPr lang="en-US" altLang="zh-TW" sz="2000" dirty="0"/>
              <a:t>/</a:t>
            </a:r>
            <a:r>
              <a:rPr lang="zh-TW" altLang="en-US" sz="2000" dirty="0"/>
              <a:t>檔案刪除程式</a:t>
            </a:r>
          </a:p>
        </p:txBody>
      </p:sp>
      <p:sp>
        <p:nvSpPr>
          <p:cNvPr id="6" name="文字方塊 5"/>
          <p:cNvSpPr txBox="1"/>
          <p:nvPr/>
        </p:nvSpPr>
        <p:spPr>
          <a:xfrm>
            <a:off x="3200400" y="3200400"/>
            <a:ext cx="1754006" cy="400110"/>
          </a:xfrm>
          <a:prstGeom prst="rect">
            <a:avLst/>
          </a:prstGeom>
          <a:solidFill>
            <a:srgbClr val="FFFF00"/>
          </a:solidFill>
          <a:ln>
            <a:noFill/>
          </a:ln>
        </p:spPr>
        <p:txBody>
          <a:bodyPr wrap="none" rtlCol="0">
            <a:spAutoFit/>
          </a:bodyPr>
          <a:lstStyle/>
          <a:p>
            <a:r>
              <a:rPr lang="en-US" altLang="zh-TW" sz="2000" dirty="0"/>
              <a:t>Cookie</a:t>
            </a:r>
            <a:r>
              <a:rPr lang="zh-TW" altLang="en-US" sz="2000" dirty="0"/>
              <a:t>管理器</a:t>
            </a:r>
          </a:p>
        </p:txBody>
      </p:sp>
      <p:sp>
        <p:nvSpPr>
          <p:cNvPr id="7" name="文字方塊 6"/>
          <p:cNvSpPr txBox="1"/>
          <p:nvPr/>
        </p:nvSpPr>
        <p:spPr>
          <a:xfrm>
            <a:off x="5386087" y="2843309"/>
            <a:ext cx="3518912" cy="400110"/>
          </a:xfrm>
          <a:prstGeom prst="rect">
            <a:avLst/>
          </a:prstGeom>
          <a:solidFill>
            <a:srgbClr val="FFFF00"/>
          </a:solidFill>
          <a:ln>
            <a:noFill/>
          </a:ln>
        </p:spPr>
        <p:txBody>
          <a:bodyPr wrap="none" rtlCol="0">
            <a:spAutoFit/>
          </a:bodyPr>
          <a:lstStyle/>
          <a:p>
            <a:r>
              <a:rPr lang="zh-TW" altLang="en-US" sz="2000" dirty="0"/>
              <a:t>安全電子郵件，匿名回覆地址</a:t>
            </a:r>
          </a:p>
        </p:txBody>
      </p:sp>
      <p:sp>
        <p:nvSpPr>
          <p:cNvPr id="8" name="文字方塊 7"/>
          <p:cNvSpPr txBox="1"/>
          <p:nvPr/>
        </p:nvSpPr>
        <p:spPr>
          <a:xfrm>
            <a:off x="4954406" y="2453640"/>
            <a:ext cx="2236510" cy="400110"/>
          </a:xfrm>
          <a:prstGeom prst="rect">
            <a:avLst/>
          </a:prstGeom>
          <a:solidFill>
            <a:srgbClr val="FFFF00"/>
          </a:solidFill>
          <a:ln>
            <a:noFill/>
          </a:ln>
        </p:spPr>
        <p:txBody>
          <a:bodyPr wrap="none" rtlCol="0">
            <a:spAutoFit/>
          </a:bodyPr>
          <a:lstStyle/>
          <a:p>
            <a:r>
              <a:rPr lang="zh-TW" altLang="en-US" sz="2000" dirty="0"/>
              <a:t>彈出與廣告攔截器</a:t>
            </a:r>
          </a:p>
        </p:txBody>
      </p:sp>
      <p:sp>
        <p:nvSpPr>
          <p:cNvPr id="9" name="文字方塊 8"/>
          <p:cNvSpPr txBox="1"/>
          <p:nvPr/>
        </p:nvSpPr>
        <p:spPr>
          <a:xfrm>
            <a:off x="3353971" y="2057400"/>
            <a:ext cx="1980029" cy="400110"/>
          </a:xfrm>
          <a:prstGeom prst="rect">
            <a:avLst/>
          </a:prstGeom>
          <a:solidFill>
            <a:srgbClr val="FFFF00"/>
          </a:solidFill>
          <a:ln>
            <a:noFill/>
          </a:ln>
        </p:spPr>
        <p:txBody>
          <a:bodyPr wrap="none" rtlCol="0">
            <a:spAutoFit/>
          </a:bodyPr>
          <a:lstStyle/>
          <a:p>
            <a:r>
              <a:rPr lang="zh-TW" altLang="en-US" sz="2000" dirty="0"/>
              <a:t>間諜軟體攔截器</a:t>
            </a:r>
          </a:p>
        </p:txBody>
      </p:sp>
      <p:sp>
        <p:nvSpPr>
          <p:cNvPr id="11" name="文字方塊 10"/>
          <p:cNvSpPr txBox="1"/>
          <p:nvPr/>
        </p:nvSpPr>
        <p:spPr>
          <a:xfrm>
            <a:off x="4489479" y="853440"/>
            <a:ext cx="1723549" cy="400110"/>
          </a:xfrm>
          <a:prstGeom prst="rect">
            <a:avLst/>
          </a:prstGeom>
          <a:solidFill>
            <a:srgbClr val="FFFF00"/>
          </a:solidFill>
          <a:ln>
            <a:noFill/>
          </a:ln>
        </p:spPr>
        <p:txBody>
          <a:bodyPr wrap="none" rtlCol="0">
            <a:spAutoFit/>
          </a:bodyPr>
          <a:lstStyle/>
          <a:p>
            <a:r>
              <a:rPr lang="zh-TW" altLang="en-US" sz="2000" dirty="0"/>
              <a:t>科技解決方案</a:t>
            </a:r>
          </a:p>
        </p:txBody>
      </p:sp>
      <p:sp>
        <p:nvSpPr>
          <p:cNvPr id="12" name="文字方塊 11"/>
          <p:cNvSpPr txBox="1"/>
          <p:nvPr/>
        </p:nvSpPr>
        <p:spPr>
          <a:xfrm>
            <a:off x="2837587" y="5724118"/>
            <a:ext cx="1467068" cy="400110"/>
          </a:xfrm>
          <a:prstGeom prst="rect">
            <a:avLst/>
          </a:prstGeom>
          <a:solidFill>
            <a:srgbClr val="FFFF00"/>
          </a:solidFill>
          <a:ln>
            <a:noFill/>
          </a:ln>
        </p:spPr>
        <p:txBody>
          <a:bodyPr wrap="none" rtlCol="0">
            <a:spAutoFit/>
          </a:bodyPr>
          <a:lstStyle/>
          <a:p>
            <a:r>
              <a:rPr lang="zh-TW" altLang="en-US" sz="2000" dirty="0"/>
              <a:t>消費者權利</a:t>
            </a:r>
          </a:p>
        </p:txBody>
      </p:sp>
      <p:sp>
        <p:nvSpPr>
          <p:cNvPr id="13" name="文字方塊 12"/>
          <p:cNvSpPr txBox="1"/>
          <p:nvPr/>
        </p:nvSpPr>
        <p:spPr>
          <a:xfrm>
            <a:off x="5337841" y="5307588"/>
            <a:ext cx="3775393" cy="400110"/>
          </a:xfrm>
          <a:prstGeom prst="rect">
            <a:avLst/>
          </a:prstGeom>
          <a:solidFill>
            <a:srgbClr val="FFFF00"/>
          </a:solidFill>
          <a:ln>
            <a:noFill/>
          </a:ln>
        </p:spPr>
        <p:txBody>
          <a:bodyPr wrap="none" rtlCol="0">
            <a:spAutoFit/>
          </a:bodyPr>
          <a:lstStyle/>
          <a:p>
            <a:r>
              <a:rPr lang="zh-TW" altLang="en-US" sz="2000" dirty="0"/>
              <a:t>收集哪些信息以及如何使用它們</a:t>
            </a:r>
          </a:p>
        </p:txBody>
      </p:sp>
      <p:sp>
        <p:nvSpPr>
          <p:cNvPr id="14" name="文字方塊 13"/>
          <p:cNvSpPr txBox="1"/>
          <p:nvPr/>
        </p:nvSpPr>
        <p:spPr>
          <a:xfrm>
            <a:off x="5334000" y="4243005"/>
            <a:ext cx="3775393" cy="400110"/>
          </a:xfrm>
          <a:prstGeom prst="rect">
            <a:avLst/>
          </a:prstGeom>
          <a:solidFill>
            <a:srgbClr val="FFFF00"/>
          </a:solidFill>
          <a:ln>
            <a:noFill/>
          </a:ln>
        </p:spPr>
        <p:txBody>
          <a:bodyPr wrap="none" rtlCol="0">
            <a:spAutoFit/>
          </a:bodyPr>
          <a:lstStyle/>
          <a:p>
            <a:r>
              <a:rPr lang="zh-TW" altLang="en-US" sz="2000" dirty="0"/>
              <a:t>沒有解決消費者隱私的核心問題</a:t>
            </a:r>
          </a:p>
        </p:txBody>
      </p:sp>
    </p:spTree>
    <p:extLst>
      <p:ext uri="{BB962C8B-B14F-4D97-AF65-F5344CB8AC3E}">
        <p14:creationId xmlns:p14="http://schemas.microsoft.com/office/powerpoint/2010/main" val="23434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Protection</a:t>
            </a:r>
          </a:p>
        </p:txBody>
      </p:sp>
      <p:sp>
        <p:nvSpPr>
          <p:cNvPr id="3" name="Content Placeholder 2"/>
          <p:cNvSpPr>
            <a:spLocks noGrp="1"/>
          </p:cNvSpPr>
          <p:nvPr>
            <p:ph idx="1"/>
          </p:nvPr>
        </p:nvSpPr>
        <p:spPr/>
        <p:txBody>
          <a:bodyPr/>
          <a:lstStyle/>
          <a:p>
            <a:r>
              <a:rPr lang="en-US" dirty="0"/>
              <a:t>Privacy protection as a business</a:t>
            </a:r>
          </a:p>
          <a:p>
            <a:r>
              <a:rPr lang="en-US" dirty="0"/>
              <a:t>Privacy advocacy groups</a:t>
            </a:r>
          </a:p>
          <a:p>
            <a:r>
              <a:rPr lang="en-US" dirty="0"/>
              <a:t>Limitations on the right to privacy</a:t>
            </a:r>
          </a:p>
          <a:p>
            <a:pPr lvl="1"/>
            <a:r>
              <a:rPr lang="en-US" dirty="0"/>
              <a:t>Edward Snowden &amp; NSA Prism program</a:t>
            </a:r>
          </a:p>
          <a:p>
            <a:pPr lvl="1"/>
            <a:r>
              <a:rPr lang="en-US" dirty="0"/>
              <a:t>Law enforcement and surveillance</a:t>
            </a:r>
          </a:p>
          <a:p>
            <a:pPr lvl="1"/>
            <a:r>
              <a:rPr lang="en-US" dirty="0"/>
              <a:t>USA Freedom Act</a:t>
            </a:r>
          </a:p>
          <a:p>
            <a:pPr lvl="1"/>
            <a:r>
              <a:rPr lang="en-US" dirty="0"/>
              <a:t>Apple’s iPhone 6 and encryption</a:t>
            </a:r>
          </a:p>
          <a:p>
            <a:pPr lvl="1"/>
            <a:r>
              <a:rPr lang="en-US" dirty="0"/>
              <a:t>Use of personal data by government agencies</a:t>
            </a:r>
          </a:p>
        </p:txBody>
      </p:sp>
      <p:sp>
        <p:nvSpPr>
          <p:cNvPr id="4" name="文字方塊 3"/>
          <p:cNvSpPr txBox="1"/>
          <p:nvPr/>
        </p:nvSpPr>
        <p:spPr>
          <a:xfrm>
            <a:off x="3962400" y="866745"/>
            <a:ext cx="1210588" cy="400110"/>
          </a:xfrm>
          <a:prstGeom prst="rect">
            <a:avLst/>
          </a:prstGeom>
          <a:solidFill>
            <a:srgbClr val="FFFF00"/>
          </a:solidFill>
          <a:ln>
            <a:noFill/>
          </a:ln>
        </p:spPr>
        <p:txBody>
          <a:bodyPr wrap="none" rtlCol="0">
            <a:spAutoFit/>
          </a:bodyPr>
          <a:lstStyle/>
          <a:p>
            <a:r>
              <a:rPr lang="zh-TW" altLang="en-US" sz="2000" dirty="0"/>
              <a:t>隱私保護</a:t>
            </a:r>
          </a:p>
        </p:txBody>
      </p:sp>
      <p:sp>
        <p:nvSpPr>
          <p:cNvPr id="5" name="文字方塊 4"/>
          <p:cNvSpPr txBox="1"/>
          <p:nvPr/>
        </p:nvSpPr>
        <p:spPr>
          <a:xfrm>
            <a:off x="5876012" y="1600200"/>
            <a:ext cx="2749471" cy="400110"/>
          </a:xfrm>
          <a:prstGeom prst="rect">
            <a:avLst/>
          </a:prstGeom>
          <a:solidFill>
            <a:srgbClr val="FFFF00"/>
          </a:solidFill>
          <a:ln>
            <a:noFill/>
          </a:ln>
        </p:spPr>
        <p:txBody>
          <a:bodyPr wrap="none" rtlCol="0">
            <a:spAutoFit/>
          </a:bodyPr>
          <a:lstStyle/>
          <a:p>
            <a:r>
              <a:rPr lang="zh-TW" altLang="en-US" sz="2000" dirty="0"/>
              <a:t>隱私保護作為一項業務</a:t>
            </a:r>
          </a:p>
        </p:txBody>
      </p:sp>
      <p:sp>
        <p:nvSpPr>
          <p:cNvPr id="6" name="文字方塊 5"/>
          <p:cNvSpPr txBox="1"/>
          <p:nvPr/>
        </p:nvSpPr>
        <p:spPr>
          <a:xfrm>
            <a:off x="4781915" y="2219235"/>
            <a:ext cx="1980029" cy="400110"/>
          </a:xfrm>
          <a:prstGeom prst="rect">
            <a:avLst/>
          </a:prstGeom>
          <a:solidFill>
            <a:srgbClr val="FFFF00"/>
          </a:solidFill>
          <a:ln>
            <a:noFill/>
          </a:ln>
        </p:spPr>
        <p:txBody>
          <a:bodyPr wrap="none" rtlCol="0">
            <a:spAutoFit/>
          </a:bodyPr>
          <a:lstStyle/>
          <a:p>
            <a:r>
              <a:rPr lang="zh-TW" altLang="en-US" sz="2000" dirty="0"/>
              <a:t>隱私權倡導團體</a:t>
            </a:r>
            <a:endParaRPr lang="en-US" altLang="zh-TW" sz="2000" dirty="0"/>
          </a:p>
        </p:txBody>
      </p:sp>
      <p:sp>
        <p:nvSpPr>
          <p:cNvPr id="7" name="文字方塊 6"/>
          <p:cNvSpPr txBox="1"/>
          <p:nvPr/>
        </p:nvSpPr>
        <p:spPr>
          <a:xfrm>
            <a:off x="6051986" y="2921567"/>
            <a:ext cx="1723549" cy="400110"/>
          </a:xfrm>
          <a:prstGeom prst="rect">
            <a:avLst/>
          </a:prstGeom>
          <a:solidFill>
            <a:srgbClr val="FFFF00"/>
          </a:solidFill>
          <a:ln>
            <a:noFill/>
          </a:ln>
        </p:spPr>
        <p:txBody>
          <a:bodyPr wrap="none" rtlCol="0">
            <a:spAutoFit/>
          </a:bodyPr>
          <a:lstStyle/>
          <a:p>
            <a:r>
              <a:rPr lang="zh-TW" altLang="en-US" sz="2000" dirty="0"/>
              <a:t>隱私權的限制</a:t>
            </a:r>
            <a:endParaRPr lang="en-US" altLang="zh-TW" sz="2000" dirty="0"/>
          </a:p>
        </p:txBody>
      </p:sp>
      <p:sp>
        <p:nvSpPr>
          <p:cNvPr id="8" name="文字方塊 7"/>
          <p:cNvSpPr txBox="1"/>
          <p:nvPr/>
        </p:nvSpPr>
        <p:spPr>
          <a:xfrm>
            <a:off x="5837620" y="3295710"/>
            <a:ext cx="3448636" cy="400110"/>
          </a:xfrm>
          <a:prstGeom prst="rect">
            <a:avLst/>
          </a:prstGeom>
          <a:solidFill>
            <a:srgbClr val="FFFF00"/>
          </a:solidFill>
          <a:ln>
            <a:noFill/>
          </a:ln>
        </p:spPr>
        <p:txBody>
          <a:bodyPr wrap="none" rtlCol="0">
            <a:spAutoFit/>
          </a:bodyPr>
          <a:lstStyle/>
          <a:p>
            <a:r>
              <a:rPr lang="en-US" altLang="zh-TW" sz="2000" dirty="0"/>
              <a:t>Edward ….&amp; NSA Prism</a:t>
            </a:r>
            <a:r>
              <a:rPr lang="zh-TW" altLang="en-US" sz="2000" dirty="0"/>
              <a:t>計畫</a:t>
            </a:r>
            <a:endParaRPr lang="en-US" altLang="zh-TW" sz="2000" dirty="0"/>
          </a:p>
        </p:txBody>
      </p:sp>
      <p:sp>
        <p:nvSpPr>
          <p:cNvPr id="9" name="文字方塊 8"/>
          <p:cNvSpPr txBox="1"/>
          <p:nvPr/>
        </p:nvSpPr>
        <p:spPr>
          <a:xfrm>
            <a:off x="5172988" y="3671630"/>
            <a:ext cx="1467068" cy="400110"/>
          </a:xfrm>
          <a:prstGeom prst="rect">
            <a:avLst/>
          </a:prstGeom>
          <a:solidFill>
            <a:srgbClr val="FFFF00"/>
          </a:solidFill>
          <a:ln>
            <a:noFill/>
          </a:ln>
        </p:spPr>
        <p:txBody>
          <a:bodyPr wrap="none" rtlCol="0">
            <a:spAutoFit/>
          </a:bodyPr>
          <a:lstStyle/>
          <a:p>
            <a:r>
              <a:rPr lang="zh-TW" altLang="en-US" sz="2000" dirty="0"/>
              <a:t>執法和監督</a:t>
            </a:r>
            <a:endParaRPr lang="en-US" altLang="zh-TW" sz="2000" dirty="0"/>
          </a:p>
        </p:txBody>
      </p:sp>
      <p:sp>
        <p:nvSpPr>
          <p:cNvPr id="10" name="文字方塊 9"/>
          <p:cNvSpPr txBox="1"/>
          <p:nvPr/>
        </p:nvSpPr>
        <p:spPr>
          <a:xfrm>
            <a:off x="3382208" y="4062064"/>
            <a:ext cx="1723549" cy="400110"/>
          </a:xfrm>
          <a:prstGeom prst="rect">
            <a:avLst/>
          </a:prstGeom>
          <a:solidFill>
            <a:srgbClr val="FFFF00"/>
          </a:solidFill>
          <a:ln>
            <a:noFill/>
          </a:ln>
        </p:spPr>
        <p:txBody>
          <a:bodyPr wrap="none" rtlCol="0">
            <a:spAutoFit/>
          </a:bodyPr>
          <a:lstStyle/>
          <a:p>
            <a:r>
              <a:rPr lang="zh-TW" altLang="en-US" sz="2000" dirty="0"/>
              <a:t>美國自由法案</a:t>
            </a:r>
            <a:endParaRPr lang="en-US" altLang="zh-TW" sz="2000" dirty="0"/>
          </a:p>
        </p:txBody>
      </p:sp>
      <p:sp>
        <p:nvSpPr>
          <p:cNvPr id="11" name="文字方塊 10"/>
          <p:cNvSpPr txBox="1"/>
          <p:nvPr/>
        </p:nvSpPr>
        <p:spPr>
          <a:xfrm>
            <a:off x="4881558" y="4447660"/>
            <a:ext cx="2736647" cy="400110"/>
          </a:xfrm>
          <a:prstGeom prst="rect">
            <a:avLst/>
          </a:prstGeom>
          <a:solidFill>
            <a:srgbClr val="FFFF00"/>
          </a:solidFill>
          <a:ln>
            <a:noFill/>
          </a:ln>
        </p:spPr>
        <p:txBody>
          <a:bodyPr wrap="none" rtlCol="0">
            <a:spAutoFit/>
          </a:bodyPr>
          <a:lstStyle/>
          <a:p>
            <a:r>
              <a:rPr lang="zh-TW" altLang="en-US" sz="2000" dirty="0"/>
              <a:t>蘋果的</a:t>
            </a:r>
            <a:r>
              <a:rPr lang="en-US" altLang="zh-TW" sz="2000" dirty="0"/>
              <a:t>iPhone 6</a:t>
            </a:r>
            <a:r>
              <a:rPr lang="zh-TW" altLang="en-US" sz="2000" dirty="0"/>
              <a:t>和加密</a:t>
            </a:r>
            <a:endParaRPr lang="en-US" altLang="zh-TW" sz="2000" dirty="0"/>
          </a:p>
        </p:txBody>
      </p:sp>
      <p:sp>
        <p:nvSpPr>
          <p:cNvPr id="12" name="文字方塊 11"/>
          <p:cNvSpPr txBox="1"/>
          <p:nvPr/>
        </p:nvSpPr>
        <p:spPr>
          <a:xfrm>
            <a:off x="6394529" y="4829942"/>
            <a:ext cx="2749471" cy="400110"/>
          </a:xfrm>
          <a:prstGeom prst="rect">
            <a:avLst/>
          </a:prstGeom>
          <a:solidFill>
            <a:srgbClr val="FFFF00"/>
          </a:solidFill>
          <a:ln>
            <a:noFill/>
          </a:ln>
        </p:spPr>
        <p:txBody>
          <a:bodyPr wrap="none" rtlCol="0">
            <a:spAutoFit/>
          </a:bodyPr>
          <a:lstStyle/>
          <a:p>
            <a:r>
              <a:rPr lang="zh-TW" altLang="en-US" sz="2000" dirty="0"/>
              <a:t>政府機構使用個人資料</a:t>
            </a:r>
            <a:endParaRPr lang="en-US" altLang="zh-TW" sz="2000" dirty="0"/>
          </a:p>
        </p:txBody>
      </p:sp>
    </p:spTree>
    <p:extLst>
      <p:ext uri="{BB962C8B-B14F-4D97-AF65-F5344CB8AC3E}">
        <p14:creationId xmlns:p14="http://schemas.microsoft.com/office/powerpoint/2010/main" val="157100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C03C83F6-3001-4CBE-9B75-31FDDE4B9D4B}"/>
              </a:ext>
            </a:extLst>
          </p:cNvPr>
          <p:cNvSpPr/>
          <p:nvPr/>
        </p:nvSpPr>
        <p:spPr>
          <a:xfrm>
            <a:off x="3621458" y="3837724"/>
            <a:ext cx="4216694" cy="646331"/>
          </a:xfrm>
          <a:prstGeom prst="rect">
            <a:avLst/>
          </a:prstGeom>
        </p:spPr>
        <p:txBody>
          <a:bodyPr wrap="square">
            <a:spAutoFit/>
          </a:bodyPr>
          <a:lstStyle/>
          <a:p>
            <a:r>
              <a:rPr lang="zh-TW" altLang="en-US" dirty="0">
                <a:highlight>
                  <a:srgbClr val="FFFF00"/>
                </a:highlight>
              </a:rPr>
              <a:t>了解互聯網如何管理以及為什麼電子商務稅收會引發治理和管轄權問題。</a:t>
            </a:r>
          </a:p>
        </p:txBody>
      </p:sp>
      <p:sp>
        <p:nvSpPr>
          <p:cNvPr id="2" name="Learning Objectives"/>
          <p:cNvSpPr>
            <a:spLocks noGrp="1"/>
          </p:cNvSpPr>
          <p:nvPr>
            <p:ph type="title"/>
          </p:nvPr>
        </p:nvSpPr>
        <p:spPr/>
        <p:txBody>
          <a:bodyPr/>
          <a:lstStyle/>
          <a:p>
            <a:r>
              <a:rPr lang="en-US" b="1" dirty="0"/>
              <a:t>Learning </a:t>
            </a:r>
            <a:r>
              <a:rPr lang="en-US" b="1" dirty="0" smtClean="0"/>
              <a:t>Objectives</a:t>
            </a:r>
            <a:endParaRPr lang="en-US" b="1" dirty="0"/>
          </a:p>
        </p:txBody>
      </p:sp>
      <p:sp>
        <p:nvSpPr>
          <p:cNvPr id="6" name="矩形 5">
            <a:extLst>
              <a:ext uri="{FF2B5EF4-FFF2-40B4-BE49-F238E27FC236}">
                <a16:creationId xmlns:a16="http://schemas.microsoft.com/office/drawing/2014/main" xmlns="" id="{C03C83F6-3001-4CBE-9B75-31FDDE4B9D4B}"/>
              </a:ext>
            </a:extLst>
          </p:cNvPr>
          <p:cNvSpPr/>
          <p:nvPr/>
        </p:nvSpPr>
        <p:spPr>
          <a:xfrm>
            <a:off x="898936" y="1929924"/>
            <a:ext cx="8092663" cy="646331"/>
          </a:xfrm>
          <a:prstGeom prst="rect">
            <a:avLst/>
          </a:prstGeom>
        </p:spPr>
        <p:txBody>
          <a:bodyPr wrap="square">
            <a:spAutoFit/>
          </a:bodyPr>
          <a:lstStyle/>
          <a:p>
            <a:r>
              <a:rPr lang="zh-TW" altLang="en-US" dirty="0">
                <a:highlight>
                  <a:srgbClr val="FFFF00"/>
                </a:highlight>
              </a:rPr>
              <a:t>了解有關隱私和信息權利的基本概念，電子商務公司的威脅隱私的做法以及可用於保護在線隱私的不同方法。</a:t>
            </a:r>
          </a:p>
        </p:txBody>
      </p:sp>
      <p:sp>
        <p:nvSpPr>
          <p:cNvPr id="3" name="Learning Objective List"/>
          <p:cNvSpPr>
            <a:spLocks noGrp="1"/>
          </p:cNvSpPr>
          <p:nvPr>
            <p:ph idx="1"/>
          </p:nvPr>
        </p:nvSpPr>
        <p:spPr>
          <a:xfrm>
            <a:off x="9939" y="1655683"/>
            <a:ext cx="8229600" cy="4525963"/>
          </a:xfrm>
        </p:spPr>
        <p:txBody>
          <a:bodyPr/>
          <a:lstStyle/>
          <a:p>
            <a:pPr>
              <a:buClr>
                <a:schemeClr val="bg1"/>
              </a:buClr>
            </a:pPr>
            <a:r>
              <a:rPr lang="en-US" sz="2000" b="1" dirty="0" smtClean="0">
                <a:solidFill>
                  <a:srgbClr val="007FA3"/>
                </a:solidFill>
              </a:rPr>
              <a:t>8.1</a:t>
            </a:r>
            <a:r>
              <a:rPr lang="en-US" sz="2000" dirty="0" smtClean="0"/>
              <a:t> </a:t>
            </a:r>
            <a:r>
              <a:rPr lang="en-US" sz="2000" dirty="0"/>
              <a:t>Understand why e-commerce raises ethical, social, and political issues</a:t>
            </a:r>
            <a:r>
              <a:rPr lang="en-US" sz="2000" dirty="0" smtClean="0"/>
              <a:t>.</a:t>
            </a:r>
            <a:endParaRPr lang="en-US" sz="2000" dirty="0"/>
          </a:p>
          <a:p>
            <a:r>
              <a:rPr lang="en-US" sz="2000" b="1" dirty="0" smtClean="0">
                <a:solidFill>
                  <a:srgbClr val="007FA3"/>
                </a:solidFill>
              </a:rPr>
              <a:t>8.2</a:t>
            </a:r>
            <a:r>
              <a:rPr lang="en-US" sz="2000" b="1" dirty="0" smtClean="0">
                <a:solidFill>
                  <a:schemeClr val="accent1"/>
                </a:solidFill>
              </a:rPr>
              <a:t> </a:t>
            </a:r>
            <a:r>
              <a:rPr lang="en-US" sz="2000" dirty="0"/>
              <a:t>Understand basic concepts related to privacy and information rights, the practices </a:t>
            </a:r>
            <a:r>
              <a:rPr lang="en-US" sz="2000" dirty="0" smtClean="0"/>
              <a:t>of e-commerce </a:t>
            </a:r>
            <a:r>
              <a:rPr lang="en-US" sz="2000" dirty="0"/>
              <a:t>companies that threaten privacy, and the different methods that can </a:t>
            </a:r>
            <a:r>
              <a:rPr lang="en-US" sz="2000" dirty="0" smtClean="0"/>
              <a:t>be used </a:t>
            </a:r>
            <a:r>
              <a:rPr lang="en-US" sz="2000" dirty="0"/>
              <a:t>to protect online </a:t>
            </a:r>
            <a:r>
              <a:rPr lang="en-US" sz="2000" dirty="0" smtClean="0"/>
              <a:t>privacy.</a:t>
            </a:r>
            <a:endParaRPr lang="en-US" sz="2000" dirty="0"/>
          </a:p>
          <a:p>
            <a:r>
              <a:rPr lang="en-US" sz="2000" b="1" dirty="0" smtClean="0">
                <a:solidFill>
                  <a:srgbClr val="007FA3"/>
                </a:solidFill>
              </a:rPr>
              <a:t>8.3</a:t>
            </a:r>
            <a:r>
              <a:rPr lang="en-US" sz="2000" dirty="0" smtClean="0"/>
              <a:t> </a:t>
            </a:r>
            <a:r>
              <a:rPr lang="en-US" sz="2000" dirty="0"/>
              <a:t>Understand the various forms of intellectual property and the challenges involved </a:t>
            </a:r>
            <a:r>
              <a:rPr lang="en-US" sz="2000" dirty="0" smtClean="0"/>
              <a:t>in protecting </a:t>
            </a:r>
            <a:r>
              <a:rPr lang="en-US" sz="2000" dirty="0"/>
              <a:t>it</a:t>
            </a:r>
            <a:r>
              <a:rPr lang="en-US" sz="2000" dirty="0" smtClean="0"/>
              <a:t>.</a:t>
            </a:r>
            <a:endParaRPr lang="en-US" sz="2000" dirty="0"/>
          </a:p>
          <a:p>
            <a:pPr>
              <a:spcAft>
                <a:spcPts val="600"/>
              </a:spcAft>
            </a:pPr>
            <a:r>
              <a:rPr lang="en-US" sz="2000" b="1" dirty="0" smtClean="0">
                <a:solidFill>
                  <a:srgbClr val="007FA3"/>
                </a:solidFill>
              </a:rPr>
              <a:t>8.4</a:t>
            </a:r>
            <a:r>
              <a:rPr lang="en-US" sz="2000" b="1" dirty="0" smtClean="0">
                <a:solidFill>
                  <a:schemeClr val="accent1"/>
                </a:solidFill>
              </a:rPr>
              <a:t> </a:t>
            </a:r>
            <a:r>
              <a:rPr lang="en-US" sz="2000" dirty="0"/>
              <a:t>Understand how the Internet is governed and why taxation of e-commerce </a:t>
            </a:r>
            <a:r>
              <a:rPr lang="en-US" sz="2000" dirty="0" smtClean="0"/>
              <a:t>raises governance </a:t>
            </a:r>
            <a:r>
              <a:rPr lang="en-US" sz="2000" dirty="0"/>
              <a:t>and jurisdiction issues</a:t>
            </a:r>
            <a:r>
              <a:rPr lang="en-US" sz="2000" dirty="0" smtClean="0"/>
              <a:t>.</a:t>
            </a:r>
            <a:endParaRPr lang="en-US" sz="2000" dirty="0"/>
          </a:p>
          <a:p>
            <a:pPr>
              <a:buClr>
                <a:schemeClr val="bg1"/>
              </a:buClr>
            </a:pPr>
            <a:r>
              <a:rPr lang="en-US" sz="2000" b="1" dirty="0" smtClean="0">
                <a:solidFill>
                  <a:srgbClr val="007FA3"/>
                </a:solidFill>
              </a:rPr>
              <a:t>8.5</a:t>
            </a:r>
            <a:r>
              <a:rPr lang="en-US" sz="2000" dirty="0" smtClean="0"/>
              <a:t> </a:t>
            </a:r>
            <a:r>
              <a:rPr lang="en-US" sz="2000" dirty="0"/>
              <a:t>Identify major public safety and welfare issues raised by e-commerce</a:t>
            </a:r>
            <a:r>
              <a:rPr lang="en-US" sz="2000" dirty="0" smtClean="0"/>
              <a:t>.</a:t>
            </a:r>
          </a:p>
        </p:txBody>
      </p:sp>
      <p:sp>
        <p:nvSpPr>
          <p:cNvPr id="5" name="矩形 4">
            <a:extLst>
              <a:ext uri="{FF2B5EF4-FFF2-40B4-BE49-F238E27FC236}">
                <a16:creationId xmlns:a16="http://schemas.microsoft.com/office/drawing/2014/main" xmlns="" id="{C03C83F6-3001-4CBE-9B75-31FDDE4B9D4B}"/>
              </a:ext>
            </a:extLst>
          </p:cNvPr>
          <p:cNvSpPr/>
          <p:nvPr/>
        </p:nvSpPr>
        <p:spPr>
          <a:xfrm>
            <a:off x="824552" y="1319481"/>
            <a:ext cx="5262979" cy="369332"/>
          </a:xfrm>
          <a:prstGeom prst="rect">
            <a:avLst/>
          </a:prstGeom>
        </p:spPr>
        <p:txBody>
          <a:bodyPr wrap="none">
            <a:spAutoFit/>
          </a:bodyPr>
          <a:lstStyle/>
          <a:p>
            <a:r>
              <a:rPr lang="zh-TW" altLang="en-US" dirty="0">
                <a:highlight>
                  <a:srgbClr val="FFFF00"/>
                </a:highlight>
              </a:rPr>
              <a:t>了解電子商務為何會引發道德，社會和政治問題。</a:t>
            </a:r>
          </a:p>
        </p:txBody>
      </p:sp>
      <p:sp>
        <p:nvSpPr>
          <p:cNvPr id="4" name="矩形 3">
            <a:extLst>
              <a:ext uri="{FF2B5EF4-FFF2-40B4-BE49-F238E27FC236}">
                <a16:creationId xmlns:a16="http://schemas.microsoft.com/office/drawing/2014/main" xmlns="" id="{C03C83F6-3001-4CBE-9B75-31FDDE4B9D4B}"/>
              </a:ext>
            </a:extLst>
          </p:cNvPr>
          <p:cNvSpPr/>
          <p:nvPr/>
        </p:nvSpPr>
        <p:spPr>
          <a:xfrm>
            <a:off x="4191000" y="932139"/>
            <a:ext cx="1107996" cy="369332"/>
          </a:xfrm>
          <a:prstGeom prst="rect">
            <a:avLst/>
          </a:prstGeom>
        </p:spPr>
        <p:txBody>
          <a:bodyPr wrap="none">
            <a:spAutoFit/>
          </a:bodyPr>
          <a:lstStyle/>
          <a:p>
            <a:r>
              <a:rPr lang="zh-TW" altLang="en-US" dirty="0">
                <a:highlight>
                  <a:srgbClr val="FFFF00"/>
                </a:highlight>
              </a:rPr>
              <a:t>學習目標</a:t>
            </a:r>
          </a:p>
        </p:txBody>
      </p:sp>
      <p:sp>
        <p:nvSpPr>
          <p:cNvPr id="7" name="矩形 6">
            <a:extLst>
              <a:ext uri="{FF2B5EF4-FFF2-40B4-BE49-F238E27FC236}">
                <a16:creationId xmlns:a16="http://schemas.microsoft.com/office/drawing/2014/main" xmlns="" id="{C03C83F6-3001-4CBE-9B75-31FDDE4B9D4B}"/>
              </a:ext>
            </a:extLst>
          </p:cNvPr>
          <p:cNvSpPr/>
          <p:nvPr/>
        </p:nvSpPr>
        <p:spPr>
          <a:xfrm>
            <a:off x="1981200" y="5612608"/>
            <a:ext cx="5032147" cy="369332"/>
          </a:xfrm>
          <a:prstGeom prst="rect">
            <a:avLst/>
          </a:prstGeom>
        </p:spPr>
        <p:txBody>
          <a:bodyPr wrap="none">
            <a:spAutoFit/>
          </a:bodyPr>
          <a:lstStyle/>
          <a:p>
            <a:r>
              <a:rPr lang="zh-TW" altLang="en-US" dirty="0">
                <a:highlight>
                  <a:srgbClr val="FFFF00"/>
                </a:highlight>
              </a:rPr>
              <a:t>識別電子商務引起的重大公共安全和福利問題。</a:t>
            </a:r>
          </a:p>
        </p:txBody>
      </p:sp>
      <p:sp>
        <p:nvSpPr>
          <p:cNvPr id="9" name="矩形 8">
            <a:extLst>
              <a:ext uri="{FF2B5EF4-FFF2-40B4-BE49-F238E27FC236}">
                <a16:creationId xmlns:a16="http://schemas.microsoft.com/office/drawing/2014/main" xmlns="" id="{C03C83F6-3001-4CBE-9B75-31FDDE4B9D4B}"/>
              </a:ext>
            </a:extLst>
          </p:cNvPr>
          <p:cNvSpPr/>
          <p:nvPr/>
        </p:nvSpPr>
        <p:spPr>
          <a:xfrm>
            <a:off x="2994376" y="3306842"/>
            <a:ext cx="6186309" cy="369332"/>
          </a:xfrm>
          <a:prstGeom prst="rect">
            <a:avLst/>
          </a:prstGeom>
        </p:spPr>
        <p:txBody>
          <a:bodyPr wrap="none">
            <a:spAutoFit/>
          </a:bodyPr>
          <a:lstStyle/>
          <a:p>
            <a:r>
              <a:rPr lang="zh-TW" altLang="en-US" dirty="0">
                <a:highlight>
                  <a:srgbClr val="FFFF00"/>
                </a:highlight>
              </a:rPr>
              <a:t>了解知識產權的各種形式以及保護知識產權所面臨的挑戰。</a:t>
            </a:r>
          </a:p>
        </p:txBody>
      </p:sp>
    </p:spTree>
    <p:extLst>
      <p:ext uri="{BB962C8B-B14F-4D97-AF65-F5344CB8AC3E}">
        <p14:creationId xmlns:p14="http://schemas.microsoft.com/office/powerpoint/2010/main" val="1438900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on Technology: </a:t>
            </a:r>
            <a:r>
              <a:rPr lang="en-US" altLang="en-US" dirty="0"/>
              <a:t>Apple: Defender of Privacy?</a:t>
            </a:r>
            <a:endParaRPr lang="en-US" dirty="0"/>
          </a:p>
        </p:txBody>
      </p:sp>
      <p:sp>
        <p:nvSpPr>
          <p:cNvPr id="3" name="Content Placeholder 2"/>
          <p:cNvSpPr>
            <a:spLocks noGrp="1"/>
          </p:cNvSpPr>
          <p:nvPr>
            <p:ph idx="1"/>
          </p:nvPr>
        </p:nvSpPr>
        <p:spPr/>
        <p:txBody>
          <a:bodyPr/>
          <a:lstStyle/>
          <a:p>
            <a:r>
              <a:rPr lang="en-US" dirty="0"/>
              <a:t>Class Discussion</a:t>
            </a:r>
          </a:p>
          <a:p>
            <a:pPr lvl="1"/>
            <a:r>
              <a:rPr lang="en-US" altLang="en-US" dirty="0"/>
              <a:t>Are there circumstances that warrant the invasion of personal digital information and property?</a:t>
            </a:r>
          </a:p>
          <a:p>
            <a:pPr lvl="1"/>
            <a:r>
              <a:rPr lang="en-US" altLang="en-US" dirty="0"/>
              <a:t>Do you think the All Writs Act of 1789 should be applicable to today’s technology-driven privacy issues?</a:t>
            </a:r>
          </a:p>
          <a:p>
            <a:pPr lvl="1"/>
            <a:r>
              <a:rPr lang="en-US" altLang="ja-JP" dirty="0"/>
              <a:t>Should citizens charged with a crime or convicted criminals have any rights to privacy? </a:t>
            </a:r>
          </a:p>
          <a:p>
            <a:pPr lvl="1"/>
            <a:r>
              <a:rPr lang="en-US" altLang="en-US" dirty="0"/>
              <a:t>How does Apple’s view on privacy differ from those of Facebook’s and Google’s?</a:t>
            </a:r>
          </a:p>
        </p:txBody>
      </p:sp>
      <p:sp>
        <p:nvSpPr>
          <p:cNvPr id="4" name="文字方塊 3"/>
          <p:cNvSpPr txBox="1"/>
          <p:nvPr/>
        </p:nvSpPr>
        <p:spPr>
          <a:xfrm>
            <a:off x="2216527" y="895290"/>
            <a:ext cx="4031873" cy="400110"/>
          </a:xfrm>
          <a:prstGeom prst="rect">
            <a:avLst/>
          </a:prstGeom>
          <a:solidFill>
            <a:srgbClr val="FFFF00"/>
          </a:solidFill>
          <a:ln>
            <a:noFill/>
          </a:ln>
        </p:spPr>
        <p:txBody>
          <a:bodyPr wrap="none" rtlCol="0">
            <a:spAutoFit/>
          </a:bodyPr>
          <a:lstStyle/>
          <a:p>
            <a:r>
              <a:rPr lang="zh-TW" altLang="en-US" sz="2000" dirty="0"/>
              <a:t>技術洞察：蘋果：隱私的捍衛者？</a:t>
            </a:r>
          </a:p>
        </p:txBody>
      </p:sp>
      <p:sp>
        <p:nvSpPr>
          <p:cNvPr id="5" name="文字方塊 4"/>
          <p:cNvSpPr txBox="1"/>
          <p:nvPr/>
        </p:nvSpPr>
        <p:spPr>
          <a:xfrm>
            <a:off x="1200337" y="4781490"/>
            <a:ext cx="5200463" cy="400110"/>
          </a:xfrm>
          <a:prstGeom prst="rect">
            <a:avLst/>
          </a:prstGeom>
          <a:solidFill>
            <a:srgbClr val="FFFF00"/>
          </a:solidFill>
          <a:ln>
            <a:noFill/>
          </a:ln>
        </p:spPr>
        <p:txBody>
          <a:bodyPr wrap="none" rtlCol="0">
            <a:spAutoFit/>
          </a:bodyPr>
          <a:lstStyle/>
          <a:p>
            <a:r>
              <a:rPr lang="zh-TW" altLang="en-US" sz="2000" dirty="0"/>
              <a:t>是否有需要侵入個人數字信息和財產的情況</a:t>
            </a:r>
            <a:r>
              <a:rPr lang="en-US" altLang="zh-TW" sz="2000" dirty="0"/>
              <a:t>?</a:t>
            </a:r>
            <a:endParaRPr lang="zh-TW" altLang="en-US" sz="2000" dirty="0"/>
          </a:p>
        </p:txBody>
      </p:sp>
      <p:sp>
        <p:nvSpPr>
          <p:cNvPr id="6" name="文字方塊 5"/>
          <p:cNvSpPr txBox="1"/>
          <p:nvPr/>
        </p:nvSpPr>
        <p:spPr>
          <a:xfrm>
            <a:off x="1190605" y="5238690"/>
            <a:ext cx="7566495" cy="400110"/>
          </a:xfrm>
          <a:prstGeom prst="rect">
            <a:avLst/>
          </a:prstGeom>
          <a:solidFill>
            <a:srgbClr val="FFFF00"/>
          </a:solidFill>
          <a:ln>
            <a:noFill/>
          </a:ln>
        </p:spPr>
        <p:txBody>
          <a:bodyPr wrap="none" rtlCol="0">
            <a:spAutoFit/>
          </a:bodyPr>
          <a:lstStyle/>
          <a:p>
            <a:r>
              <a:rPr lang="zh-TW" altLang="en-US" sz="2000" dirty="0"/>
              <a:t>你認為</a:t>
            </a:r>
            <a:r>
              <a:rPr lang="en-US" altLang="zh-TW" sz="2000" dirty="0"/>
              <a:t>1789</a:t>
            </a:r>
            <a:r>
              <a:rPr lang="zh-TW" altLang="en-US" sz="2000" dirty="0"/>
              <a:t>年的全民法案應該適用於當今技術衍生的隱私問題嗎</a:t>
            </a:r>
            <a:r>
              <a:rPr lang="en-US" altLang="zh-TW" sz="2000" dirty="0"/>
              <a:t>?</a:t>
            </a:r>
            <a:endParaRPr lang="zh-TW" altLang="en-US" sz="2000" dirty="0"/>
          </a:p>
        </p:txBody>
      </p:sp>
      <p:sp>
        <p:nvSpPr>
          <p:cNvPr id="7" name="文字方塊 6"/>
          <p:cNvSpPr txBox="1"/>
          <p:nvPr/>
        </p:nvSpPr>
        <p:spPr>
          <a:xfrm>
            <a:off x="1186348" y="5695890"/>
            <a:ext cx="5200463" cy="400110"/>
          </a:xfrm>
          <a:prstGeom prst="rect">
            <a:avLst/>
          </a:prstGeom>
          <a:solidFill>
            <a:srgbClr val="FFFF00"/>
          </a:solidFill>
          <a:ln>
            <a:noFill/>
          </a:ln>
        </p:spPr>
        <p:txBody>
          <a:bodyPr wrap="none" rtlCol="0">
            <a:spAutoFit/>
          </a:bodyPr>
          <a:lstStyle/>
          <a:p>
            <a:r>
              <a:rPr lang="zh-TW" altLang="en-US" sz="2000" dirty="0"/>
              <a:t>公民被控犯罪或被定罪的罪犯是否有隱私權</a:t>
            </a:r>
            <a:r>
              <a:rPr lang="en-US" altLang="zh-TW" sz="2000" dirty="0"/>
              <a:t>?</a:t>
            </a:r>
            <a:endParaRPr lang="zh-TW" altLang="en-US" sz="2000" dirty="0"/>
          </a:p>
        </p:txBody>
      </p:sp>
      <p:sp>
        <p:nvSpPr>
          <p:cNvPr id="8" name="文字方塊 7"/>
          <p:cNvSpPr txBox="1"/>
          <p:nvPr/>
        </p:nvSpPr>
        <p:spPr>
          <a:xfrm>
            <a:off x="1190605" y="6153090"/>
            <a:ext cx="5985934" cy="400110"/>
          </a:xfrm>
          <a:prstGeom prst="rect">
            <a:avLst/>
          </a:prstGeom>
          <a:solidFill>
            <a:srgbClr val="FFFF00"/>
          </a:solidFill>
          <a:ln>
            <a:noFill/>
          </a:ln>
        </p:spPr>
        <p:txBody>
          <a:bodyPr wrap="none" rtlCol="0">
            <a:spAutoFit/>
          </a:bodyPr>
          <a:lstStyle/>
          <a:p>
            <a:r>
              <a:rPr lang="zh-TW" altLang="en-US" sz="2000" dirty="0"/>
              <a:t>蘋果對隱私的看法與</a:t>
            </a:r>
            <a:r>
              <a:rPr lang="en-US" altLang="zh-TW" sz="2000" dirty="0"/>
              <a:t>Facebook</a:t>
            </a:r>
            <a:r>
              <a:rPr lang="zh-TW" altLang="en-US" sz="2000" dirty="0"/>
              <a:t>和</a:t>
            </a:r>
            <a:r>
              <a:rPr lang="en-US" altLang="zh-TW" sz="2000" dirty="0"/>
              <a:t>Google</a:t>
            </a:r>
            <a:r>
              <a:rPr lang="zh-TW" altLang="en-US" sz="2000" dirty="0"/>
              <a:t>有何不同？</a:t>
            </a:r>
          </a:p>
        </p:txBody>
      </p:sp>
    </p:spTree>
    <p:extLst>
      <p:ext uri="{BB962C8B-B14F-4D97-AF65-F5344CB8AC3E}">
        <p14:creationId xmlns:p14="http://schemas.microsoft.com/office/powerpoint/2010/main" val="1212087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Intellectual Property Rights</a:t>
            </a:r>
          </a:p>
        </p:txBody>
      </p:sp>
      <p:sp>
        <p:nvSpPr>
          <p:cNvPr id="3" name="Content Placeholder 2"/>
          <p:cNvSpPr>
            <a:spLocks noGrp="1"/>
          </p:cNvSpPr>
          <p:nvPr>
            <p:ph idx="1"/>
          </p:nvPr>
        </p:nvSpPr>
        <p:spPr/>
        <p:txBody>
          <a:bodyPr/>
          <a:lstStyle/>
          <a:p>
            <a:r>
              <a:rPr lang="en-US" dirty="0"/>
              <a:t>Intellectual property:</a:t>
            </a:r>
          </a:p>
          <a:p>
            <a:pPr lvl="1"/>
            <a:r>
              <a:rPr lang="en-US" dirty="0"/>
              <a:t>All tangible and intangible products of human mind</a:t>
            </a:r>
          </a:p>
          <a:p>
            <a:r>
              <a:rPr lang="en-US" dirty="0"/>
              <a:t>Major ethical issue:</a:t>
            </a:r>
          </a:p>
          <a:p>
            <a:pPr lvl="1"/>
            <a:r>
              <a:rPr lang="en-US" dirty="0"/>
              <a:t>How should we treat property that belongs to others?</a:t>
            </a:r>
          </a:p>
          <a:p>
            <a:r>
              <a:rPr lang="en-US" dirty="0"/>
              <a:t>Major social issue:</a:t>
            </a:r>
          </a:p>
          <a:p>
            <a:pPr lvl="1"/>
            <a:r>
              <a:rPr lang="en-US" dirty="0"/>
              <a:t>Is there continued value in protecting intellectual property in the Internet age?</a:t>
            </a:r>
          </a:p>
          <a:p>
            <a:r>
              <a:rPr lang="en-US" dirty="0"/>
              <a:t>Major political issue:</a:t>
            </a:r>
          </a:p>
          <a:p>
            <a:pPr lvl="1"/>
            <a:r>
              <a:rPr lang="en-US" dirty="0"/>
              <a:t>How can Internet and e-commerce be regulated or governed to protect intellectual property?</a:t>
            </a:r>
          </a:p>
        </p:txBody>
      </p:sp>
      <p:sp>
        <p:nvSpPr>
          <p:cNvPr id="4" name="文字方塊 3"/>
          <p:cNvSpPr txBox="1"/>
          <p:nvPr/>
        </p:nvSpPr>
        <p:spPr>
          <a:xfrm>
            <a:off x="5853797" y="890427"/>
            <a:ext cx="1467068" cy="400110"/>
          </a:xfrm>
          <a:prstGeom prst="rect">
            <a:avLst/>
          </a:prstGeom>
          <a:solidFill>
            <a:srgbClr val="FFFF00"/>
          </a:solidFill>
          <a:ln>
            <a:noFill/>
          </a:ln>
        </p:spPr>
        <p:txBody>
          <a:bodyPr wrap="none" rtlCol="0">
            <a:spAutoFit/>
          </a:bodyPr>
          <a:lstStyle/>
          <a:p>
            <a:r>
              <a:rPr lang="zh-TW" altLang="en-US" sz="2000" dirty="0"/>
              <a:t>智慧財產權</a:t>
            </a:r>
            <a:endParaRPr lang="zh-TW" altLang="en-US" sz="2000" dirty="0"/>
          </a:p>
        </p:txBody>
      </p:sp>
      <p:sp>
        <p:nvSpPr>
          <p:cNvPr id="5" name="文字方塊 4"/>
          <p:cNvSpPr txBox="1"/>
          <p:nvPr/>
        </p:nvSpPr>
        <p:spPr>
          <a:xfrm>
            <a:off x="3974903" y="1652140"/>
            <a:ext cx="1210588" cy="400110"/>
          </a:xfrm>
          <a:prstGeom prst="rect">
            <a:avLst/>
          </a:prstGeom>
          <a:solidFill>
            <a:srgbClr val="FFFF00"/>
          </a:solidFill>
          <a:ln>
            <a:noFill/>
          </a:ln>
        </p:spPr>
        <p:txBody>
          <a:bodyPr wrap="none" rtlCol="0">
            <a:spAutoFit/>
          </a:bodyPr>
          <a:lstStyle/>
          <a:p>
            <a:r>
              <a:rPr lang="zh-TW" altLang="en-US" sz="2000" dirty="0"/>
              <a:t>智慧</a:t>
            </a:r>
            <a:r>
              <a:rPr lang="zh-TW" altLang="en-US" sz="2000" dirty="0" smtClean="0"/>
              <a:t>財產</a:t>
            </a:r>
            <a:endParaRPr lang="zh-TW" altLang="en-US" sz="2000" dirty="0"/>
          </a:p>
        </p:txBody>
      </p:sp>
      <p:sp>
        <p:nvSpPr>
          <p:cNvPr id="6" name="文字方塊 5"/>
          <p:cNvSpPr txBox="1"/>
          <p:nvPr/>
        </p:nvSpPr>
        <p:spPr>
          <a:xfrm>
            <a:off x="5376263" y="2344789"/>
            <a:ext cx="3775393" cy="400110"/>
          </a:xfrm>
          <a:prstGeom prst="rect">
            <a:avLst/>
          </a:prstGeom>
          <a:solidFill>
            <a:srgbClr val="FFFF00"/>
          </a:solidFill>
          <a:ln>
            <a:noFill/>
          </a:ln>
        </p:spPr>
        <p:txBody>
          <a:bodyPr wrap="none" rtlCol="0">
            <a:spAutoFit/>
          </a:bodyPr>
          <a:lstStyle/>
          <a:p>
            <a:r>
              <a:rPr lang="zh-TW" altLang="en-US" sz="2000" dirty="0"/>
              <a:t>人類思維的所有有形及無形產品</a:t>
            </a:r>
          </a:p>
        </p:txBody>
      </p:sp>
      <p:sp>
        <p:nvSpPr>
          <p:cNvPr id="7" name="文字方塊 6"/>
          <p:cNvSpPr txBox="1"/>
          <p:nvPr/>
        </p:nvSpPr>
        <p:spPr>
          <a:xfrm>
            <a:off x="3920807" y="2663157"/>
            <a:ext cx="1723549" cy="400110"/>
          </a:xfrm>
          <a:prstGeom prst="rect">
            <a:avLst/>
          </a:prstGeom>
          <a:solidFill>
            <a:srgbClr val="FFFF00"/>
          </a:solidFill>
          <a:ln>
            <a:noFill/>
          </a:ln>
        </p:spPr>
        <p:txBody>
          <a:bodyPr wrap="none" rtlCol="0">
            <a:spAutoFit/>
          </a:bodyPr>
          <a:lstStyle/>
          <a:p>
            <a:r>
              <a:rPr lang="zh-TW" altLang="en-US" sz="2000" dirty="0"/>
              <a:t>主要倫理議題</a:t>
            </a:r>
          </a:p>
        </p:txBody>
      </p:sp>
      <p:sp>
        <p:nvSpPr>
          <p:cNvPr id="9" name="文字方塊 8"/>
          <p:cNvSpPr txBox="1"/>
          <p:nvPr/>
        </p:nvSpPr>
        <p:spPr>
          <a:xfrm>
            <a:off x="3672847" y="3713415"/>
            <a:ext cx="1723549" cy="400110"/>
          </a:xfrm>
          <a:prstGeom prst="rect">
            <a:avLst/>
          </a:prstGeom>
          <a:solidFill>
            <a:srgbClr val="FFFF00"/>
          </a:solidFill>
          <a:ln>
            <a:noFill/>
          </a:ln>
        </p:spPr>
        <p:txBody>
          <a:bodyPr wrap="none" rtlCol="0">
            <a:spAutoFit/>
          </a:bodyPr>
          <a:lstStyle/>
          <a:p>
            <a:r>
              <a:rPr lang="zh-TW" altLang="en-US" sz="2000" dirty="0"/>
              <a:t>主要社會議題</a:t>
            </a:r>
          </a:p>
        </p:txBody>
      </p:sp>
      <p:sp>
        <p:nvSpPr>
          <p:cNvPr id="10" name="文字方塊 9"/>
          <p:cNvSpPr txBox="1"/>
          <p:nvPr/>
        </p:nvSpPr>
        <p:spPr>
          <a:xfrm>
            <a:off x="2822291" y="4401073"/>
            <a:ext cx="5456943" cy="400110"/>
          </a:xfrm>
          <a:prstGeom prst="rect">
            <a:avLst/>
          </a:prstGeom>
          <a:solidFill>
            <a:srgbClr val="FFFF00"/>
          </a:solidFill>
          <a:ln>
            <a:noFill/>
          </a:ln>
        </p:spPr>
        <p:txBody>
          <a:bodyPr wrap="none" rtlCol="0">
            <a:spAutoFit/>
          </a:bodyPr>
          <a:lstStyle/>
          <a:p>
            <a:r>
              <a:rPr lang="zh-TW" altLang="en-US" sz="2000" dirty="0"/>
              <a:t>在互聯網時代</a:t>
            </a:r>
            <a:r>
              <a:rPr lang="zh-TW" altLang="en-US" sz="2000" dirty="0"/>
              <a:t>保護智慧財產權是否</a:t>
            </a:r>
            <a:r>
              <a:rPr lang="zh-TW" altLang="en-US" sz="2000" dirty="0"/>
              <a:t>有持續價值</a:t>
            </a:r>
            <a:r>
              <a:rPr lang="en-US" altLang="zh-TW" sz="2000" dirty="0"/>
              <a:t>?</a:t>
            </a:r>
            <a:endParaRPr lang="zh-TW" altLang="en-US" sz="2000" dirty="0"/>
          </a:p>
        </p:txBody>
      </p:sp>
      <p:sp>
        <p:nvSpPr>
          <p:cNvPr id="11" name="文字方塊 10"/>
          <p:cNvSpPr txBox="1"/>
          <p:nvPr/>
        </p:nvSpPr>
        <p:spPr>
          <a:xfrm>
            <a:off x="3925887" y="4953000"/>
            <a:ext cx="1723549" cy="400110"/>
          </a:xfrm>
          <a:prstGeom prst="rect">
            <a:avLst/>
          </a:prstGeom>
          <a:solidFill>
            <a:srgbClr val="FFFF00"/>
          </a:solidFill>
          <a:ln>
            <a:noFill/>
          </a:ln>
        </p:spPr>
        <p:txBody>
          <a:bodyPr wrap="none" rtlCol="0">
            <a:spAutoFit/>
          </a:bodyPr>
          <a:lstStyle/>
          <a:p>
            <a:r>
              <a:rPr lang="zh-TW" altLang="en-US" sz="2000" dirty="0"/>
              <a:t>主要政治議題</a:t>
            </a:r>
          </a:p>
        </p:txBody>
      </p:sp>
      <p:sp>
        <p:nvSpPr>
          <p:cNvPr id="12" name="文字方塊 11"/>
          <p:cNvSpPr txBox="1"/>
          <p:nvPr/>
        </p:nvSpPr>
        <p:spPr>
          <a:xfrm>
            <a:off x="1099653" y="6040408"/>
            <a:ext cx="6961088" cy="400110"/>
          </a:xfrm>
          <a:prstGeom prst="rect">
            <a:avLst/>
          </a:prstGeom>
          <a:solidFill>
            <a:srgbClr val="FFFF00"/>
          </a:solidFill>
          <a:ln>
            <a:noFill/>
          </a:ln>
        </p:spPr>
        <p:txBody>
          <a:bodyPr wrap="square" rtlCol="0">
            <a:spAutoFit/>
          </a:bodyPr>
          <a:lstStyle/>
          <a:p>
            <a:r>
              <a:rPr lang="zh-TW" altLang="en-US" sz="2000" dirty="0"/>
              <a:t>如何監督或管理互聯網和電子商務  以</a:t>
            </a:r>
            <a:r>
              <a:rPr lang="zh-TW" altLang="en-US" sz="2000" dirty="0"/>
              <a:t>保護</a:t>
            </a:r>
            <a:r>
              <a:rPr lang="zh-TW" altLang="en-US" sz="2000" dirty="0" smtClean="0"/>
              <a:t>智慧財產權</a:t>
            </a:r>
            <a:r>
              <a:rPr lang="zh-TW" altLang="en-US" sz="2000" dirty="0" smtClean="0"/>
              <a:t>？</a:t>
            </a:r>
            <a:endParaRPr lang="zh-TW" altLang="en-US" sz="2000" dirty="0"/>
          </a:p>
        </p:txBody>
      </p:sp>
      <p:sp>
        <p:nvSpPr>
          <p:cNvPr id="8" name="文字方塊 7"/>
          <p:cNvSpPr txBox="1"/>
          <p:nvPr/>
        </p:nvSpPr>
        <p:spPr>
          <a:xfrm>
            <a:off x="4977115" y="3381636"/>
            <a:ext cx="4174541" cy="400110"/>
          </a:xfrm>
          <a:prstGeom prst="rect">
            <a:avLst/>
          </a:prstGeom>
          <a:solidFill>
            <a:srgbClr val="FFFF00"/>
          </a:solidFill>
          <a:ln>
            <a:noFill/>
          </a:ln>
        </p:spPr>
        <p:txBody>
          <a:bodyPr wrap="none" rtlCol="0">
            <a:spAutoFit/>
          </a:bodyPr>
          <a:lstStyle/>
          <a:p>
            <a:r>
              <a:rPr lang="zh-TW" altLang="en-US" sz="2000" dirty="0"/>
              <a:t>我們應該如何處理屬於他人的財產</a:t>
            </a:r>
            <a:r>
              <a:rPr lang="en-US" altLang="zh-TW" sz="2000" dirty="0"/>
              <a:t>?</a:t>
            </a:r>
            <a:endParaRPr lang="zh-TW" altLang="en-US" sz="2000" dirty="0"/>
          </a:p>
        </p:txBody>
      </p:sp>
    </p:spTree>
    <p:extLst>
      <p:ext uri="{BB962C8B-B14F-4D97-AF65-F5344CB8AC3E}">
        <p14:creationId xmlns:p14="http://schemas.microsoft.com/office/powerpoint/2010/main" val="1373514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Intellectual Property Protection</a:t>
            </a:r>
          </a:p>
        </p:txBody>
      </p:sp>
      <p:sp>
        <p:nvSpPr>
          <p:cNvPr id="3" name="Content Placeholder 2"/>
          <p:cNvSpPr>
            <a:spLocks noGrp="1"/>
          </p:cNvSpPr>
          <p:nvPr>
            <p:ph idx="1"/>
          </p:nvPr>
        </p:nvSpPr>
        <p:spPr/>
        <p:txBody>
          <a:bodyPr/>
          <a:lstStyle/>
          <a:p>
            <a:r>
              <a:rPr lang="en-US" altLang="en-US" dirty="0"/>
              <a:t>Three main types of protection:</a:t>
            </a:r>
          </a:p>
          <a:p>
            <a:pPr lvl="1"/>
            <a:r>
              <a:rPr lang="en-US" altLang="en-US" dirty="0"/>
              <a:t>Copyright</a:t>
            </a:r>
          </a:p>
          <a:p>
            <a:pPr lvl="1"/>
            <a:r>
              <a:rPr lang="en-US" altLang="en-US" dirty="0"/>
              <a:t>Patent</a:t>
            </a:r>
          </a:p>
          <a:p>
            <a:pPr lvl="1"/>
            <a:r>
              <a:rPr lang="en-US" altLang="en-US" dirty="0"/>
              <a:t>Trademark law</a:t>
            </a:r>
          </a:p>
          <a:p>
            <a:r>
              <a:rPr lang="en-US" altLang="en-US" dirty="0"/>
              <a:t>Goal of intellectual property law:</a:t>
            </a:r>
          </a:p>
          <a:p>
            <a:pPr lvl="1"/>
            <a:r>
              <a:rPr lang="en-US" altLang="en-US" dirty="0"/>
              <a:t>Balance two competing interests—public and private</a:t>
            </a:r>
          </a:p>
          <a:p>
            <a:r>
              <a:rPr lang="en-US" altLang="en-US" dirty="0"/>
              <a:t>Maintaining this balance of interests is always challenged by the invention of new technologies</a:t>
            </a:r>
          </a:p>
        </p:txBody>
      </p:sp>
      <p:sp>
        <p:nvSpPr>
          <p:cNvPr id="4" name="文字方塊 3"/>
          <p:cNvSpPr txBox="1"/>
          <p:nvPr/>
        </p:nvSpPr>
        <p:spPr>
          <a:xfrm>
            <a:off x="6373407" y="912542"/>
            <a:ext cx="1980029" cy="400110"/>
          </a:xfrm>
          <a:prstGeom prst="rect">
            <a:avLst/>
          </a:prstGeom>
          <a:solidFill>
            <a:srgbClr val="FFFF00"/>
          </a:solidFill>
          <a:ln>
            <a:noFill/>
          </a:ln>
        </p:spPr>
        <p:txBody>
          <a:bodyPr wrap="none" rtlCol="0">
            <a:spAutoFit/>
          </a:bodyPr>
          <a:lstStyle/>
          <a:p>
            <a:r>
              <a:rPr lang="zh-TW" altLang="en-US" sz="2000" dirty="0"/>
              <a:t>智慧財產權保護</a:t>
            </a:r>
            <a:endParaRPr lang="zh-TW" altLang="en-US" sz="2000" dirty="0"/>
          </a:p>
        </p:txBody>
      </p:sp>
      <p:sp>
        <p:nvSpPr>
          <p:cNvPr id="5" name="文字方塊 4"/>
          <p:cNvSpPr txBox="1"/>
          <p:nvPr/>
        </p:nvSpPr>
        <p:spPr>
          <a:xfrm>
            <a:off x="5678200" y="1622455"/>
            <a:ext cx="2492990" cy="400110"/>
          </a:xfrm>
          <a:prstGeom prst="rect">
            <a:avLst/>
          </a:prstGeom>
          <a:solidFill>
            <a:srgbClr val="FFFF00"/>
          </a:solidFill>
          <a:ln>
            <a:noFill/>
          </a:ln>
        </p:spPr>
        <p:txBody>
          <a:bodyPr wrap="none" rtlCol="0">
            <a:spAutoFit/>
          </a:bodyPr>
          <a:lstStyle/>
          <a:p>
            <a:r>
              <a:rPr lang="zh-TW" altLang="en-US" sz="2000" dirty="0"/>
              <a:t>三種主要的保護類型</a:t>
            </a:r>
          </a:p>
        </p:txBody>
      </p:sp>
      <p:sp>
        <p:nvSpPr>
          <p:cNvPr id="6" name="文字方塊 5"/>
          <p:cNvSpPr txBox="1"/>
          <p:nvPr/>
        </p:nvSpPr>
        <p:spPr>
          <a:xfrm>
            <a:off x="3124200" y="2183575"/>
            <a:ext cx="954107" cy="1015663"/>
          </a:xfrm>
          <a:prstGeom prst="rect">
            <a:avLst/>
          </a:prstGeom>
          <a:solidFill>
            <a:srgbClr val="FFFF00"/>
          </a:solidFill>
          <a:ln>
            <a:noFill/>
          </a:ln>
        </p:spPr>
        <p:txBody>
          <a:bodyPr wrap="none" rtlCol="0">
            <a:spAutoFit/>
          </a:bodyPr>
          <a:lstStyle/>
          <a:p>
            <a:r>
              <a:rPr lang="zh-TW" altLang="en-US" sz="2000" dirty="0"/>
              <a:t>版權</a:t>
            </a:r>
          </a:p>
          <a:p>
            <a:r>
              <a:rPr lang="zh-TW" altLang="en-US" sz="2000" dirty="0"/>
              <a:t>專利</a:t>
            </a:r>
          </a:p>
          <a:p>
            <a:r>
              <a:rPr lang="zh-TW" altLang="en-US" sz="2000" dirty="0"/>
              <a:t>商標法</a:t>
            </a:r>
          </a:p>
        </p:txBody>
      </p:sp>
      <p:sp>
        <p:nvSpPr>
          <p:cNvPr id="7" name="文字方塊 6"/>
          <p:cNvSpPr txBox="1"/>
          <p:nvPr/>
        </p:nvSpPr>
        <p:spPr>
          <a:xfrm>
            <a:off x="5806440" y="3352800"/>
            <a:ext cx="2492990" cy="400110"/>
          </a:xfrm>
          <a:prstGeom prst="rect">
            <a:avLst/>
          </a:prstGeom>
          <a:solidFill>
            <a:srgbClr val="FFFF00"/>
          </a:solidFill>
          <a:ln>
            <a:noFill/>
          </a:ln>
        </p:spPr>
        <p:txBody>
          <a:bodyPr wrap="none" rtlCol="0">
            <a:spAutoFit/>
          </a:bodyPr>
          <a:lstStyle/>
          <a:p>
            <a:r>
              <a:rPr lang="zh-TW" altLang="en-US" sz="2000" dirty="0"/>
              <a:t>智慧財產權法</a:t>
            </a:r>
            <a:r>
              <a:rPr lang="zh-TW" altLang="en-US" sz="2000" dirty="0"/>
              <a:t>的目標</a:t>
            </a:r>
          </a:p>
        </p:txBody>
      </p:sp>
      <p:sp>
        <p:nvSpPr>
          <p:cNvPr id="8" name="文字方塊 7"/>
          <p:cNvSpPr txBox="1"/>
          <p:nvPr/>
        </p:nvSpPr>
        <p:spPr>
          <a:xfrm>
            <a:off x="3601253" y="4143725"/>
            <a:ext cx="3536546" cy="338554"/>
          </a:xfrm>
          <a:prstGeom prst="rect">
            <a:avLst/>
          </a:prstGeom>
          <a:solidFill>
            <a:srgbClr val="FFFF00"/>
          </a:solidFill>
          <a:ln>
            <a:noFill/>
          </a:ln>
        </p:spPr>
        <p:txBody>
          <a:bodyPr wrap="none" rtlCol="0">
            <a:spAutoFit/>
          </a:bodyPr>
          <a:lstStyle/>
          <a:p>
            <a:r>
              <a:rPr lang="zh-TW" altLang="en-US" sz="1600" dirty="0"/>
              <a:t>平衡兩個相互競爭的利益</a:t>
            </a:r>
            <a:r>
              <a:rPr lang="en-US" altLang="zh-TW" sz="1600" dirty="0"/>
              <a:t>-</a:t>
            </a:r>
            <a:r>
              <a:rPr lang="zh-TW" altLang="en-US" sz="1600" dirty="0"/>
              <a:t>公眾和私人</a:t>
            </a:r>
          </a:p>
        </p:txBody>
      </p:sp>
      <p:sp>
        <p:nvSpPr>
          <p:cNvPr id="9" name="文字方塊 8"/>
          <p:cNvSpPr txBox="1"/>
          <p:nvPr/>
        </p:nvSpPr>
        <p:spPr>
          <a:xfrm>
            <a:off x="1606066" y="5235545"/>
            <a:ext cx="5314275" cy="400110"/>
          </a:xfrm>
          <a:prstGeom prst="rect">
            <a:avLst/>
          </a:prstGeom>
          <a:solidFill>
            <a:srgbClr val="FFFF00"/>
          </a:solidFill>
          <a:ln>
            <a:noFill/>
          </a:ln>
        </p:spPr>
        <p:txBody>
          <a:bodyPr wrap="none" rtlCol="0">
            <a:spAutoFit/>
          </a:bodyPr>
          <a:lstStyle/>
          <a:p>
            <a:r>
              <a:rPr lang="zh-TW" altLang="en-US" sz="2000" dirty="0"/>
              <a:t>保持這種利益平衡始終受到新技術發明的挑戰</a:t>
            </a:r>
          </a:p>
        </p:txBody>
      </p:sp>
    </p:spTree>
    <p:extLst>
      <p:ext uri="{BB962C8B-B14F-4D97-AF65-F5344CB8AC3E}">
        <p14:creationId xmlns:p14="http://schemas.microsoft.com/office/powerpoint/2010/main" val="1321121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a:t>
            </a:r>
          </a:p>
        </p:txBody>
      </p:sp>
      <p:sp>
        <p:nvSpPr>
          <p:cNvPr id="3" name="Content Placeholder 2"/>
          <p:cNvSpPr>
            <a:spLocks noGrp="1"/>
          </p:cNvSpPr>
          <p:nvPr>
            <p:ph idx="1"/>
          </p:nvPr>
        </p:nvSpPr>
        <p:spPr/>
        <p:txBody>
          <a:bodyPr/>
          <a:lstStyle/>
          <a:p>
            <a:r>
              <a:rPr lang="en-US" altLang="en-US" dirty="0"/>
              <a:t>Protects original forms of expression (not ideas) from being copied by others for a period of time</a:t>
            </a:r>
          </a:p>
          <a:p>
            <a:r>
              <a:rPr lang="ja-JP" altLang="en-US" dirty="0"/>
              <a:t>“</a:t>
            </a:r>
            <a:r>
              <a:rPr lang="en-US" altLang="ja-JP" dirty="0"/>
              <a:t>Look and feel</a:t>
            </a:r>
            <a:r>
              <a:rPr lang="ja-JP" altLang="en-US" dirty="0"/>
              <a:t>”</a:t>
            </a:r>
            <a:r>
              <a:rPr lang="en-US" altLang="ja-JP" dirty="0"/>
              <a:t> copyright infringement lawsuits</a:t>
            </a:r>
          </a:p>
          <a:p>
            <a:r>
              <a:rPr lang="en-US" altLang="en-US" dirty="0"/>
              <a:t>Fair use doctrine</a:t>
            </a:r>
          </a:p>
          <a:p>
            <a:r>
              <a:rPr lang="en-US" altLang="en-US" dirty="0"/>
              <a:t>Digital Millennium Copyright Act of 1998</a:t>
            </a:r>
          </a:p>
          <a:p>
            <a:pPr lvl="1"/>
            <a:r>
              <a:rPr lang="en-US" altLang="en-US" dirty="0"/>
              <a:t>First major effort to adjust copyright laws to Internet age</a:t>
            </a:r>
          </a:p>
          <a:p>
            <a:pPr lvl="1"/>
            <a:r>
              <a:rPr lang="en-US" altLang="en-US" dirty="0"/>
              <a:t>Implements WIPO treaty that makes it illegal to make, distribute, or use devices that circumvent technology-based protections of copyrighted materials </a:t>
            </a:r>
          </a:p>
          <a:p>
            <a:pPr lvl="1"/>
            <a:r>
              <a:rPr lang="en-US" altLang="en-US" dirty="0"/>
              <a:t>Safe-harbor provisions</a:t>
            </a:r>
          </a:p>
        </p:txBody>
      </p:sp>
      <p:sp>
        <p:nvSpPr>
          <p:cNvPr id="4" name="文字方塊 3"/>
          <p:cNvSpPr txBox="1"/>
          <p:nvPr/>
        </p:nvSpPr>
        <p:spPr>
          <a:xfrm>
            <a:off x="2438400" y="1219200"/>
            <a:ext cx="6596678" cy="400110"/>
          </a:xfrm>
          <a:prstGeom prst="rect">
            <a:avLst/>
          </a:prstGeom>
          <a:solidFill>
            <a:srgbClr val="FFFF00"/>
          </a:solidFill>
          <a:ln>
            <a:noFill/>
          </a:ln>
        </p:spPr>
        <p:txBody>
          <a:bodyPr wrap="none" rtlCol="0">
            <a:spAutoFit/>
          </a:bodyPr>
          <a:lstStyle/>
          <a:p>
            <a:r>
              <a:rPr lang="zh-TW" altLang="en-US" sz="2000" dirty="0"/>
              <a:t>保護原始形式的表達（而不是想法）被他人複製一段時間</a:t>
            </a:r>
          </a:p>
        </p:txBody>
      </p:sp>
      <p:sp>
        <p:nvSpPr>
          <p:cNvPr id="5" name="文字方塊 4"/>
          <p:cNvSpPr txBox="1"/>
          <p:nvPr/>
        </p:nvSpPr>
        <p:spPr>
          <a:xfrm>
            <a:off x="457200" y="457200"/>
            <a:ext cx="697627" cy="400110"/>
          </a:xfrm>
          <a:prstGeom prst="rect">
            <a:avLst/>
          </a:prstGeom>
          <a:solidFill>
            <a:srgbClr val="FFFF00"/>
          </a:solidFill>
          <a:ln>
            <a:noFill/>
          </a:ln>
        </p:spPr>
        <p:txBody>
          <a:bodyPr wrap="none" rtlCol="0">
            <a:spAutoFit/>
          </a:bodyPr>
          <a:lstStyle/>
          <a:p>
            <a:r>
              <a:rPr lang="zh-TW" altLang="en-US" sz="2000" dirty="0"/>
              <a:t>版權</a:t>
            </a:r>
          </a:p>
        </p:txBody>
      </p:sp>
      <p:sp>
        <p:nvSpPr>
          <p:cNvPr id="6" name="文字方塊 5"/>
          <p:cNvSpPr txBox="1"/>
          <p:nvPr/>
        </p:nvSpPr>
        <p:spPr>
          <a:xfrm>
            <a:off x="5859209" y="2376472"/>
            <a:ext cx="3175869" cy="400110"/>
          </a:xfrm>
          <a:prstGeom prst="rect">
            <a:avLst/>
          </a:prstGeom>
          <a:solidFill>
            <a:srgbClr val="FFFF00"/>
          </a:solidFill>
          <a:ln>
            <a:noFill/>
          </a:ln>
        </p:spPr>
        <p:txBody>
          <a:bodyPr wrap="none" rtlCol="0">
            <a:spAutoFit/>
          </a:bodyPr>
          <a:lstStyle/>
          <a:p>
            <a:r>
              <a:rPr lang="en-US" altLang="zh-TW" sz="2000" dirty="0"/>
              <a:t>“</a:t>
            </a:r>
            <a:r>
              <a:rPr lang="zh-TW" altLang="en-US" sz="2000" dirty="0"/>
              <a:t>外觀和感覺</a:t>
            </a:r>
            <a:r>
              <a:rPr lang="en-US" altLang="zh-TW" sz="2000" dirty="0"/>
              <a:t>”</a:t>
            </a:r>
            <a:r>
              <a:rPr lang="zh-TW" altLang="en-US" sz="2000" dirty="0"/>
              <a:t>版權侵權訴訟</a:t>
            </a:r>
          </a:p>
        </p:txBody>
      </p:sp>
      <p:sp>
        <p:nvSpPr>
          <p:cNvPr id="7" name="文字方塊 6"/>
          <p:cNvSpPr txBox="1"/>
          <p:nvPr/>
        </p:nvSpPr>
        <p:spPr>
          <a:xfrm>
            <a:off x="3429000" y="3285291"/>
            <a:ext cx="1723549" cy="400110"/>
          </a:xfrm>
          <a:prstGeom prst="rect">
            <a:avLst/>
          </a:prstGeom>
          <a:solidFill>
            <a:srgbClr val="FFFF00"/>
          </a:solidFill>
          <a:ln>
            <a:noFill/>
          </a:ln>
        </p:spPr>
        <p:txBody>
          <a:bodyPr wrap="none" rtlCol="0">
            <a:spAutoFit/>
          </a:bodyPr>
          <a:lstStyle/>
          <a:p>
            <a:r>
              <a:rPr lang="zh-TW" altLang="en-US" sz="2000" dirty="0"/>
              <a:t>公平使用原則</a:t>
            </a:r>
          </a:p>
        </p:txBody>
      </p:sp>
      <p:sp>
        <p:nvSpPr>
          <p:cNvPr id="8" name="文字方塊 7"/>
          <p:cNvSpPr txBox="1"/>
          <p:nvPr/>
        </p:nvSpPr>
        <p:spPr>
          <a:xfrm>
            <a:off x="5971419" y="3533744"/>
            <a:ext cx="3063659" cy="400110"/>
          </a:xfrm>
          <a:prstGeom prst="rect">
            <a:avLst/>
          </a:prstGeom>
          <a:solidFill>
            <a:srgbClr val="FFFF00"/>
          </a:solidFill>
          <a:ln>
            <a:noFill/>
          </a:ln>
        </p:spPr>
        <p:txBody>
          <a:bodyPr wrap="none" rtlCol="0">
            <a:spAutoFit/>
          </a:bodyPr>
          <a:lstStyle/>
          <a:p>
            <a:r>
              <a:rPr lang="en-US" altLang="zh-TW" sz="2000" dirty="0"/>
              <a:t>1998</a:t>
            </a:r>
            <a:r>
              <a:rPr lang="zh-TW" altLang="en-US" sz="2000" dirty="0"/>
              <a:t>年數字千年版權法案</a:t>
            </a:r>
          </a:p>
        </p:txBody>
      </p:sp>
      <p:sp>
        <p:nvSpPr>
          <p:cNvPr id="9" name="文字方塊 8"/>
          <p:cNvSpPr txBox="1"/>
          <p:nvPr/>
        </p:nvSpPr>
        <p:spPr>
          <a:xfrm>
            <a:off x="3961956" y="5351382"/>
            <a:ext cx="5061406" cy="1107996"/>
          </a:xfrm>
          <a:prstGeom prst="rect">
            <a:avLst/>
          </a:prstGeom>
          <a:solidFill>
            <a:srgbClr val="FFFF00"/>
          </a:solidFill>
          <a:ln>
            <a:noFill/>
          </a:ln>
        </p:spPr>
        <p:txBody>
          <a:bodyPr wrap="square" rtlCol="0">
            <a:spAutoFit/>
          </a:bodyPr>
          <a:lstStyle/>
          <a:p>
            <a:pPr marL="342900" indent="-342900">
              <a:buFont typeface="Arial" panose="020B0604020202020204" pitchFamily="34" charset="0"/>
              <a:buChar char="•"/>
            </a:pPr>
            <a:r>
              <a:rPr lang="zh-TW" altLang="en-US" sz="1600" dirty="0"/>
              <a:t>首要重大努力將版權法調整為互聯網時代</a:t>
            </a:r>
          </a:p>
          <a:p>
            <a:pPr marL="342900" indent="-342900">
              <a:buFont typeface="Arial" panose="020B0604020202020204" pitchFamily="34" charset="0"/>
              <a:buChar char="•"/>
            </a:pPr>
            <a:r>
              <a:rPr lang="zh-TW" altLang="en-US" sz="1600" dirty="0"/>
              <a:t>實施</a:t>
            </a:r>
            <a:r>
              <a:rPr lang="en-US" altLang="zh-TW" sz="1600" dirty="0"/>
              <a:t>WIPO</a:t>
            </a:r>
            <a:r>
              <a:rPr lang="zh-TW" altLang="en-US" sz="1600" dirty="0"/>
              <a:t>條約，規定製作，分發或使用違反基於技術版權材料保護的設備是非法的</a:t>
            </a:r>
            <a:endParaRPr lang="en-US" altLang="zh-TW" sz="1600" dirty="0"/>
          </a:p>
          <a:p>
            <a:pPr marL="342900" indent="-342900">
              <a:buFont typeface="Arial" panose="020B0604020202020204" pitchFamily="34" charset="0"/>
              <a:buChar char="•"/>
            </a:pPr>
            <a:r>
              <a:rPr lang="zh-TW" altLang="en-US" sz="1600" dirty="0"/>
              <a:t>安全港條款</a:t>
            </a:r>
          </a:p>
        </p:txBody>
      </p:sp>
    </p:spTree>
    <p:extLst>
      <p:ext uri="{BB962C8B-B14F-4D97-AF65-F5344CB8AC3E}">
        <p14:creationId xmlns:p14="http://schemas.microsoft.com/office/powerpoint/2010/main" val="2702897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Patents</a:t>
            </a:r>
          </a:p>
        </p:txBody>
      </p:sp>
      <p:sp>
        <p:nvSpPr>
          <p:cNvPr id="3" name="Content Placeholder 2"/>
          <p:cNvSpPr>
            <a:spLocks noGrp="1"/>
          </p:cNvSpPr>
          <p:nvPr>
            <p:ph idx="1"/>
          </p:nvPr>
        </p:nvSpPr>
        <p:spPr/>
        <p:txBody>
          <a:bodyPr/>
          <a:lstStyle/>
          <a:p>
            <a:r>
              <a:rPr lang="en-US" sz="2400" dirty="0"/>
              <a:t>Grant owner 20-year monopoly on ideas behind an invention</a:t>
            </a:r>
          </a:p>
          <a:p>
            <a:r>
              <a:rPr lang="en-US" sz="2400" dirty="0"/>
              <a:t>Invention must be new, non-obvious, novel</a:t>
            </a:r>
          </a:p>
          <a:p>
            <a:r>
              <a:rPr lang="en-US" sz="2400" dirty="0"/>
              <a:t>Encourages inventors</a:t>
            </a:r>
          </a:p>
          <a:p>
            <a:r>
              <a:rPr lang="en-US" sz="2400" dirty="0"/>
              <a:t>Promotes dissemination of new techniques through licensing</a:t>
            </a:r>
          </a:p>
          <a:p>
            <a:r>
              <a:rPr lang="en-US" sz="2400" dirty="0"/>
              <a:t>Stifles competition by raising barriers to entry</a:t>
            </a:r>
          </a:p>
          <a:p>
            <a:r>
              <a:rPr lang="en-US" sz="2400" dirty="0"/>
              <a:t>Apple vs. Samsung patent wars</a:t>
            </a:r>
          </a:p>
        </p:txBody>
      </p:sp>
      <p:sp>
        <p:nvSpPr>
          <p:cNvPr id="4" name="文字方塊 3"/>
          <p:cNvSpPr txBox="1"/>
          <p:nvPr/>
        </p:nvSpPr>
        <p:spPr>
          <a:xfrm>
            <a:off x="1947049" y="901074"/>
            <a:ext cx="646331" cy="369332"/>
          </a:xfrm>
          <a:prstGeom prst="rect">
            <a:avLst/>
          </a:prstGeom>
          <a:solidFill>
            <a:srgbClr val="FFFF00"/>
          </a:solidFill>
          <a:ln>
            <a:noFill/>
          </a:ln>
        </p:spPr>
        <p:txBody>
          <a:bodyPr wrap="none" rtlCol="0">
            <a:spAutoFit/>
          </a:bodyPr>
          <a:lstStyle>
            <a:defPPr>
              <a:defRPr lang="en-US"/>
            </a:defPPr>
          </a:lstStyle>
          <a:p>
            <a:r>
              <a:rPr lang="zh-TW" altLang="en-US" dirty="0"/>
              <a:t>專利</a:t>
            </a:r>
          </a:p>
        </p:txBody>
      </p:sp>
      <p:sp>
        <p:nvSpPr>
          <p:cNvPr id="5" name="文字方塊 4"/>
          <p:cNvSpPr txBox="1"/>
          <p:nvPr/>
        </p:nvSpPr>
        <p:spPr>
          <a:xfrm>
            <a:off x="2050639" y="1992605"/>
            <a:ext cx="3441968" cy="369332"/>
          </a:xfrm>
          <a:prstGeom prst="rect">
            <a:avLst/>
          </a:prstGeom>
          <a:solidFill>
            <a:srgbClr val="FFFF00"/>
          </a:solidFill>
          <a:ln>
            <a:noFill/>
          </a:ln>
        </p:spPr>
        <p:txBody>
          <a:bodyPr wrap="none" rtlCol="0">
            <a:spAutoFit/>
          </a:bodyPr>
          <a:lstStyle>
            <a:defPPr>
              <a:defRPr lang="en-US"/>
            </a:defPPr>
          </a:lstStyle>
          <a:p>
            <a:r>
              <a:rPr lang="zh-TW" altLang="en-US" dirty="0"/>
              <a:t>授予所有者發明後</a:t>
            </a:r>
            <a:r>
              <a:rPr lang="en-US" altLang="zh-TW" dirty="0"/>
              <a:t>20</a:t>
            </a:r>
            <a:r>
              <a:rPr lang="zh-TW" altLang="en-US" dirty="0"/>
              <a:t>年的壟斷權</a:t>
            </a:r>
          </a:p>
        </p:txBody>
      </p:sp>
      <p:sp>
        <p:nvSpPr>
          <p:cNvPr id="6" name="文字方塊 5"/>
          <p:cNvSpPr txBox="1"/>
          <p:nvPr/>
        </p:nvSpPr>
        <p:spPr>
          <a:xfrm>
            <a:off x="4692530" y="2831932"/>
            <a:ext cx="4339650" cy="369332"/>
          </a:xfrm>
          <a:prstGeom prst="rect">
            <a:avLst/>
          </a:prstGeom>
          <a:solidFill>
            <a:srgbClr val="FFFF00"/>
          </a:solidFill>
          <a:ln>
            <a:noFill/>
          </a:ln>
        </p:spPr>
        <p:txBody>
          <a:bodyPr wrap="none" rtlCol="0">
            <a:spAutoFit/>
          </a:bodyPr>
          <a:lstStyle/>
          <a:p>
            <a:r>
              <a:rPr lang="zh-TW" altLang="en-US" dirty="0"/>
              <a:t>發明必須是新的</a:t>
            </a:r>
            <a:r>
              <a:rPr lang="zh-TW" altLang="en-US" dirty="0"/>
              <a:t>，非顯而易見性，</a:t>
            </a:r>
            <a:r>
              <a:rPr lang="zh-TW" altLang="en-US" dirty="0"/>
              <a:t>新穎的</a:t>
            </a:r>
          </a:p>
        </p:txBody>
      </p:sp>
      <p:sp>
        <p:nvSpPr>
          <p:cNvPr id="7" name="文字方塊 6"/>
          <p:cNvSpPr txBox="1"/>
          <p:nvPr/>
        </p:nvSpPr>
        <p:spPr>
          <a:xfrm>
            <a:off x="3699081" y="3106958"/>
            <a:ext cx="1338828" cy="369332"/>
          </a:xfrm>
          <a:prstGeom prst="rect">
            <a:avLst/>
          </a:prstGeom>
          <a:solidFill>
            <a:srgbClr val="FFFF00"/>
          </a:solidFill>
          <a:ln>
            <a:noFill/>
          </a:ln>
        </p:spPr>
        <p:txBody>
          <a:bodyPr wrap="none" rtlCol="0">
            <a:spAutoFit/>
          </a:bodyPr>
          <a:lstStyle>
            <a:defPPr>
              <a:defRPr lang="en-US"/>
            </a:defPPr>
          </a:lstStyle>
          <a:p>
            <a:r>
              <a:rPr lang="zh-TW" altLang="en-US" dirty="0"/>
              <a:t>鼓勵發明人</a:t>
            </a:r>
          </a:p>
        </p:txBody>
      </p:sp>
      <p:sp>
        <p:nvSpPr>
          <p:cNvPr id="8" name="文字方塊 7"/>
          <p:cNvSpPr txBox="1"/>
          <p:nvPr/>
        </p:nvSpPr>
        <p:spPr>
          <a:xfrm>
            <a:off x="1973175" y="4036645"/>
            <a:ext cx="2954655" cy="369332"/>
          </a:xfrm>
          <a:prstGeom prst="rect">
            <a:avLst/>
          </a:prstGeom>
          <a:solidFill>
            <a:srgbClr val="FFFF00"/>
          </a:solidFill>
          <a:ln>
            <a:noFill/>
          </a:ln>
        </p:spPr>
        <p:txBody>
          <a:bodyPr wrap="none" rtlCol="0">
            <a:spAutoFit/>
          </a:bodyPr>
          <a:lstStyle>
            <a:defPPr>
              <a:defRPr lang="en-US"/>
            </a:defPPr>
          </a:lstStyle>
          <a:p>
            <a:r>
              <a:rPr lang="zh-TW" altLang="en-US" dirty="0"/>
              <a:t>促進通過許可的新技術傳播</a:t>
            </a:r>
          </a:p>
        </p:txBody>
      </p:sp>
      <p:sp>
        <p:nvSpPr>
          <p:cNvPr id="9" name="文字方塊 8"/>
          <p:cNvSpPr txBox="1"/>
          <p:nvPr/>
        </p:nvSpPr>
        <p:spPr>
          <a:xfrm>
            <a:off x="5825792" y="4221311"/>
            <a:ext cx="3185487" cy="369332"/>
          </a:xfrm>
          <a:prstGeom prst="rect">
            <a:avLst/>
          </a:prstGeom>
          <a:solidFill>
            <a:srgbClr val="FFFF00"/>
          </a:solidFill>
          <a:ln>
            <a:noFill/>
          </a:ln>
        </p:spPr>
        <p:txBody>
          <a:bodyPr wrap="none" rtlCol="0">
            <a:spAutoFit/>
          </a:bodyPr>
          <a:lstStyle>
            <a:defPPr>
              <a:defRPr lang="en-US"/>
            </a:defPPr>
          </a:lstStyle>
          <a:p>
            <a:r>
              <a:rPr lang="zh-TW" altLang="en-US" dirty="0"/>
              <a:t>通過提高進入壁壘來遏制競爭</a:t>
            </a:r>
          </a:p>
        </p:txBody>
      </p:sp>
      <p:sp>
        <p:nvSpPr>
          <p:cNvPr id="10" name="文字方塊 9"/>
          <p:cNvSpPr txBox="1"/>
          <p:nvPr/>
        </p:nvSpPr>
        <p:spPr>
          <a:xfrm>
            <a:off x="5029200" y="5105400"/>
            <a:ext cx="2749471" cy="400110"/>
          </a:xfrm>
          <a:prstGeom prst="rect">
            <a:avLst/>
          </a:prstGeom>
          <a:solidFill>
            <a:srgbClr val="FFFF00"/>
          </a:solidFill>
          <a:ln>
            <a:noFill/>
          </a:ln>
        </p:spPr>
        <p:txBody>
          <a:bodyPr wrap="none" rtlCol="0">
            <a:spAutoFit/>
          </a:bodyPr>
          <a:lstStyle>
            <a:defPPr>
              <a:defRPr lang="en-US"/>
            </a:defPPr>
          </a:lstStyle>
          <a:p>
            <a:r>
              <a:rPr lang="zh-TW" altLang="en-US" dirty="0"/>
              <a:t>蘋果與三星的專利戰爭</a:t>
            </a:r>
          </a:p>
        </p:txBody>
      </p:sp>
    </p:spTree>
    <p:extLst>
      <p:ext uri="{BB962C8B-B14F-4D97-AF65-F5344CB8AC3E}">
        <p14:creationId xmlns:p14="http://schemas.microsoft.com/office/powerpoint/2010/main" val="718517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E-commerce Patents</a:t>
            </a:r>
          </a:p>
        </p:txBody>
      </p:sp>
      <p:sp>
        <p:nvSpPr>
          <p:cNvPr id="3" name="Content Placeholder 2"/>
          <p:cNvSpPr>
            <a:spLocks noGrp="1"/>
          </p:cNvSpPr>
          <p:nvPr>
            <p:ph idx="1"/>
          </p:nvPr>
        </p:nvSpPr>
        <p:spPr/>
        <p:txBody>
          <a:bodyPr/>
          <a:lstStyle/>
          <a:p>
            <a:r>
              <a:rPr lang="en-US" dirty="0"/>
              <a:t>1998 State Street Bank &amp; Trust vs. Signature Financial Group</a:t>
            </a:r>
          </a:p>
          <a:p>
            <a:pPr lvl="1"/>
            <a:r>
              <a:rPr lang="en-US" dirty="0"/>
              <a:t>Business method patents</a:t>
            </a:r>
          </a:p>
          <a:p>
            <a:r>
              <a:rPr lang="en-US" dirty="0"/>
              <a:t>2014 Alice Corporation: </a:t>
            </a:r>
          </a:p>
          <a:p>
            <a:pPr lvl="1"/>
            <a:r>
              <a:rPr lang="en-US" dirty="0"/>
              <a:t>Supreme Court rules that software does not make a basic business method or abstract idea patentable</a:t>
            </a:r>
          </a:p>
          <a:p>
            <a:r>
              <a:rPr lang="en-US" dirty="0"/>
              <a:t>E-commerce patents</a:t>
            </a:r>
          </a:p>
          <a:p>
            <a:pPr lvl="1"/>
            <a:r>
              <a:rPr lang="en-US" dirty="0"/>
              <a:t>Amazon: One-click purchasing</a:t>
            </a:r>
          </a:p>
          <a:p>
            <a:pPr lvl="1"/>
            <a:r>
              <a:rPr lang="en-US" dirty="0"/>
              <a:t>Akamai: Internet content delivery global hosting system</a:t>
            </a:r>
          </a:p>
        </p:txBody>
      </p:sp>
      <p:sp>
        <p:nvSpPr>
          <p:cNvPr id="4" name="文字方塊 3"/>
          <p:cNvSpPr txBox="1"/>
          <p:nvPr/>
        </p:nvSpPr>
        <p:spPr>
          <a:xfrm>
            <a:off x="4419600" y="930044"/>
            <a:ext cx="1723549" cy="400110"/>
          </a:xfrm>
          <a:prstGeom prst="rect">
            <a:avLst/>
          </a:prstGeom>
          <a:solidFill>
            <a:srgbClr val="FFFF00"/>
          </a:solidFill>
          <a:ln>
            <a:noFill/>
          </a:ln>
        </p:spPr>
        <p:txBody>
          <a:bodyPr wrap="none" rtlCol="0">
            <a:spAutoFit/>
          </a:bodyPr>
          <a:lstStyle/>
          <a:p>
            <a:r>
              <a:rPr lang="zh-TW" altLang="en-US" sz="2000" dirty="0"/>
              <a:t>電子商務專利</a:t>
            </a:r>
          </a:p>
        </p:txBody>
      </p:sp>
      <p:sp>
        <p:nvSpPr>
          <p:cNvPr id="5" name="文字方塊 4"/>
          <p:cNvSpPr txBox="1"/>
          <p:nvPr/>
        </p:nvSpPr>
        <p:spPr>
          <a:xfrm>
            <a:off x="3394164" y="2109656"/>
            <a:ext cx="1723549" cy="400110"/>
          </a:xfrm>
          <a:prstGeom prst="rect">
            <a:avLst/>
          </a:prstGeom>
          <a:solidFill>
            <a:srgbClr val="FFFF00"/>
          </a:solidFill>
          <a:ln>
            <a:noFill/>
          </a:ln>
        </p:spPr>
        <p:txBody>
          <a:bodyPr wrap="none" rtlCol="0">
            <a:spAutoFit/>
          </a:bodyPr>
          <a:lstStyle/>
          <a:p>
            <a:r>
              <a:rPr lang="zh-TW" altLang="en-US" sz="2000" dirty="0"/>
              <a:t>商業方法專利</a:t>
            </a:r>
          </a:p>
        </p:txBody>
      </p:sp>
      <p:sp>
        <p:nvSpPr>
          <p:cNvPr id="6" name="文字方塊 5"/>
          <p:cNvSpPr txBox="1"/>
          <p:nvPr/>
        </p:nvSpPr>
        <p:spPr>
          <a:xfrm>
            <a:off x="4921984" y="2871656"/>
            <a:ext cx="4024432" cy="707886"/>
          </a:xfrm>
          <a:prstGeom prst="rect">
            <a:avLst/>
          </a:prstGeom>
          <a:solidFill>
            <a:srgbClr val="FFFF00"/>
          </a:solidFill>
          <a:ln>
            <a:noFill/>
          </a:ln>
        </p:spPr>
        <p:txBody>
          <a:bodyPr wrap="square" rtlCol="0">
            <a:spAutoFit/>
          </a:bodyPr>
          <a:lstStyle/>
          <a:p>
            <a:r>
              <a:rPr lang="zh-TW" altLang="en-US" sz="2000" dirty="0"/>
              <a:t>最高法院規定，軟體不能將基本的商業方法或抽象概念製作為專利</a:t>
            </a:r>
          </a:p>
        </p:txBody>
      </p:sp>
      <p:sp>
        <p:nvSpPr>
          <p:cNvPr id="7" name="文字方塊 6"/>
          <p:cNvSpPr txBox="1"/>
          <p:nvPr/>
        </p:nvSpPr>
        <p:spPr>
          <a:xfrm>
            <a:off x="4712117" y="4800600"/>
            <a:ext cx="2222083" cy="400110"/>
          </a:xfrm>
          <a:prstGeom prst="rect">
            <a:avLst/>
          </a:prstGeom>
          <a:solidFill>
            <a:srgbClr val="FFFF00"/>
          </a:solidFill>
          <a:ln>
            <a:noFill/>
          </a:ln>
        </p:spPr>
        <p:txBody>
          <a:bodyPr wrap="none" rtlCol="0">
            <a:spAutoFit/>
          </a:bodyPr>
          <a:lstStyle/>
          <a:p>
            <a:r>
              <a:rPr lang="en-US" altLang="zh-TW" sz="2000" dirty="0"/>
              <a:t>Amazon:</a:t>
            </a:r>
            <a:r>
              <a:rPr lang="zh-TW" altLang="en-US" sz="2000" dirty="0"/>
              <a:t>一鍵購買</a:t>
            </a:r>
          </a:p>
        </p:txBody>
      </p:sp>
      <p:sp>
        <p:nvSpPr>
          <p:cNvPr id="8" name="文字方塊 7"/>
          <p:cNvSpPr txBox="1"/>
          <p:nvPr/>
        </p:nvSpPr>
        <p:spPr>
          <a:xfrm>
            <a:off x="1130717" y="5562600"/>
            <a:ext cx="4631396" cy="400110"/>
          </a:xfrm>
          <a:prstGeom prst="rect">
            <a:avLst/>
          </a:prstGeom>
          <a:solidFill>
            <a:srgbClr val="FFFF00"/>
          </a:solidFill>
          <a:ln>
            <a:noFill/>
          </a:ln>
        </p:spPr>
        <p:txBody>
          <a:bodyPr wrap="none" rtlCol="0">
            <a:spAutoFit/>
          </a:bodyPr>
          <a:lstStyle/>
          <a:p>
            <a:r>
              <a:rPr lang="en-US" altLang="zh-TW" sz="2000" dirty="0"/>
              <a:t>Akamai</a:t>
            </a:r>
            <a:r>
              <a:rPr lang="zh-TW" altLang="en-US" sz="2000" dirty="0"/>
              <a:t>：互聯網內容傳送全球主機系統</a:t>
            </a:r>
          </a:p>
        </p:txBody>
      </p:sp>
    </p:spTree>
    <p:extLst>
      <p:ext uri="{BB962C8B-B14F-4D97-AF65-F5344CB8AC3E}">
        <p14:creationId xmlns:p14="http://schemas.microsoft.com/office/powerpoint/2010/main" val="460702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Trademarks</a:t>
            </a:r>
          </a:p>
        </p:txBody>
      </p:sp>
      <p:sp>
        <p:nvSpPr>
          <p:cNvPr id="3" name="Content Placeholder 2"/>
          <p:cNvSpPr>
            <a:spLocks noGrp="1"/>
          </p:cNvSpPr>
          <p:nvPr>
            <p:ph idx="1"/>
          </p:nvPr>
        </p:nvSpPr>
        <p:spPr/>
        <p:txBody>
          <a:bodyPr/>
          <a:lstStyle/>
          <a:p>
            <a:r>
              <a:rPr lang="en-US" sz="2400" dirty="0"/>
              <a:t>Identify, distinguish goods, and indicate their source</a:t>
            </a:r>
          </a:p>
          <a:p>
            <a:r>
              <a:rPr lang="en-US" sz="2400" dirty="0"/>
              <a:t>Purpose</a:t>
            </a:r>
          </a:p>
          <a:p>
            <a:pPr lvl="1"/>
            <a:r>
              <a:rPr lang="en-US" sz="1800" dirty="0"/>
              <a:t>Ensure consumer gets what is paid for/expected to receive</a:t>
            </a:r>
          </a:p>
          <a:p>
            <a:pPr lvl="1"/>
            <a:r>
              <a:rPr lang="en-US" sz="1800" dirty="0"/>
              <a:t>Protect owner against piracy and misappropriation</a:t>
            </a:r>
          </a:p>
          <a:p>
            <a:r>
              <a:rPr lang="en-US" sz="2400" dirty="0"/>
              <a:t>Infringement</a:t>
            </a:r>
          </a:p>
          <a:p>
            <a:r>
              <a:rPr lang="en-US" sz="2400" dirty="0"/>
              <a:t>Dilution</a:t>
            </a:r>
          </a:p>
          <a:p>
            <a:pPr lvl="1"/>
            <a:r>
              <a:rPr lang="en-US" sz="1600" dirty="0"/>
              <a:t>Federal Trademark Dilution Act and Trademark Dilution Revision Act </a:t>
            </a:r>
          </a:p>
          <a:p>
            <a:r>
              <a:rPr lang="en-US" sz="2400" dirty="0"/>
              <a:t>Uniform Rapid Suspension System (URS)</a:t>
            </a:r>
          </a:p>
        </p:txBody>
      </p:sp>
      <p:sp>
        <p:nvSpPr>
          <p:cNvPr id="4" name="文字方塊 3"/>
          <p:cNvSpPr txBox="1"/>
          <p:nvPr/>
        </p:nvSpPr>
        <p:spPr>
          <a:xfrm>
            <a:off x="533400" y="457200"/>
            <a:ext cx="697627" cy="400110"/>
          </a:xfrm>
          <a:prstGeom prst="rect">
            <a:avLst/>
          </a:prstGeom>
          <a:solidFill>
            <a:srgbClr val="FFFF00"/>
          </a:solidFill>
          <a:ln>
            <a:noFill/>
          </a:ln>
        </p:spPr>
        <p:txBody>
          <a:bodyPr wrap="none" rtlCol="0">
            <a:spAutoFit/>
          </a:bodyPr>
          <a:lstStyle/>
          <a:p>
            <a:r>
              <a:rPr lang="zh-TW" altLang="en-US" sz="2000" dirty="0"/>
              <a:t>商標</a:t>
            </a:r>
            <a:endParaRPr lang="en-US" altLang="zh-TW" sz="2000" dirty="0"/>
          </a:p>
        </p:txBody>
      </p:sp>
      <p:sp>
        <p:nvSpPr>
          <p:cNvPr id="5" name="文字方塊 4"/>
          <p:cNvSpPr txBox="1"/>
          <p:nvPr/>
        </p:nvSpPr>
        <p:spPr>
          <a:xfrm>
            <a:off x="3886200" y="1240444"/>
            <a:ext cx="3775393" cy="400110"/>
          </a:xfrm>
          <a:prstGeom prst="rect">
            <a:avLst/>
          </a:prstGeom>
          <a:solidFill>
            <a:srgbClr val="FFFF00"/>
          </a:solidFill>
          <a:ln>
            <a:noFill/>
          </a:ln>
        </p:spPr>
        <p:txBody>
          <a:bodyPr wrap="none" rtlCol="0">
            <a:spAutoFit/>
          </a:bodyPr>
          <a:lstStyle/>
          <a:p>
            <a:r>
              <a:rPr lang="zh-TW" altLang="en-US" sz="2000" dirty="0"/>
              <a:t>識別，區分商品，和指明其來源</a:t>
            </a:r>
            <a:endParaRPr lang="en-US" altLang="zh-TW" sz="2000" dirty="0"/>
          </a:p>
        </p:txBody>
      </p:sp>
      <p:sp>
        <p:nvSpPr>
          <p:cNvPr id="7" name="文字方塊 6"/>
          <p:cNvSpPr txBox="1"/>
          <p:nvPr/>
        </p:nvSpPr>
        <p:spPr>
          <a:xfrm>
            <a:off x="711200" y="5257800"/>
            <a:ext cx="2236510" cy="400110"/>
          </a:xfrm>
          <a:prstGeom prst="rect">
            <a:avLst/>
          </a:prstGeom>
          <a:solidFill>
            <a:srgbClr val="FFFF00"/>
          </a:solidFill>
          <a:ln>
            <a:noFill/>
          </a:ln>
        </p:spPr>
        <p:txBody>
          <a:bodyPr wrap="none" rtlCol="0">
            <a:spAutoFit/>
          </a:bodyPr>
          <a:lstStyle/>
          <a:p>
            <a:r>
              <a:rPr lang="zh-TW" altLang="en-US" sz="2000" dirty="0"/>
              <a:t>統一快速懸掛系統</a:t>
            </a:r>
            <a:endParaRPr lang="en-US" altLang="zh-TW" sz="2000" dirty="0"/>
          </a:p>
        </p:txBody>
      </p:sp>
      <p:sp>
        <p:nvSpPr>
          <p:cNvPr id="8" name="文字方塊 7"/>
          <p:cNvSpPr txBox="1"/>
          <p:nvPr/>
        </p:nvSpPr>
        <p:spPr>
          <a:xfrm>
            <a:off x="5004455" y="4035292"/>
            <a:ext cx="4031873" cy="400110"/>
          </a:xfrm>
          <a:prstGeom prst="rect">
            <a:avLst/>
          </a:prstGeom>
          <a:solidFill>
            <a:srgbClr val="FFFF00"/>
          </a:solidFill>
          <a:ln>
            <a:noFill/>
          </a:ln>
        </p:spPr>
        <p:txBody>
          <a:bodyPr wrap="none" rtlCol="0">
            <a:spAutoFit/>
          </a:bodyPr>
          <a:lstStyle/>
          <a:p>
            <a:r>
              <a:rPr lang="zh-TW" altLang="en-US" sz="2000" dirty="0"/>
              <a:t>聯邦商標稀釋法和商標稀釋修正法</a:t>
            </a:r>
            <a:endParaRPr lang="en-US" altLang="zh-TW" sz="2000" dirty="0"/>
          </a:p>
        </p:txBody>
      </p:sp>
      <p:sp>
        <p:nvSpPr>
          <p:cNvPr id="9" name="文字方塊 8"/>
          <p:cNvSpPr txBox="1"/>
          <p:nvPr/>
        </p:nvSpPr>
        <p:spPr>
          <a:xfrm>
            <a:off x="1752600" y="3943290"/>
            <a:ext cx="697627" cy="400110"/>
          </a:xfrm>
          <a:prstGeom prst="rect">
            <a:avLst/>
          </a:prstGeom>
          <a:solidFill>
            <a:srgbClr val="FFFF00"/>
          </a:solidFill>
          <a:ln>
            <a:noFill/>
          </a:ln>
        </p:spPr>
        <p:txBody>
          <a:bodyPr wrap="none" rtlCol="0">
            <a:spAutoFit/>
          </a:bodyPr>
          <a:lstStyle/>
          <a:p>
            <a:r>
              <a:rPr lang="zh-TW" altLang="en-US" sz="2000" dirty="0"/>
              <a:t>稀釋</a:t>
            </a:r>
            <a:endParaRPr lang="en-US" altLang="zh-TW" sz="2000" dirty="0"/>
          </a:p>
        </p:txBody>
      </p:sp>
      <p:sp>
        <p:nvSpPr>
          <p:cNvPr id="10" name="文字方塊 9"/>
          <p:cNvSpPr txBox="1"/>
          <p:nvPr/>
        </p:nvSpPr>
        <p:spPr>
          <a:xfrm>
            <a:off x="2438400" y="3429000"/>
            <a:ext cx="697627" cy="400110"/>
          </a:xfrm>
          <a:prstGeom prst="rect">
            <a:avLst/>
          </a:prstGeom>
          <a:solidFill>
            <a:srgbClr val="FFFF00"/>
          </a:solidFill>
          <a:ln>
            <a:noFill/>
          </a:ln>
        </p:spPr>
        <p:txBody>
          <a:bodyPr wrap="none" rtlCol="0">
            <a:spAutoFit/>
          </a:bodyPr>
          <a:lstStyle/>
          <a:p>
            <a:r>
              <a:rPr lang="zh-TW" altLang="en-US" sz="2000" dirty="0"/>
              <a:t>侵害</a:t>
            </a:r>
            <a:endParaRPr lang="en-US" altLang="zh-TW" sz="2000" dirty="0"/>
          </a:p>
        </p:txBody>
      </p:sp>
      <p:sp>
        <p:nvSpPr>
          <p:cNvPr id="11" name="文字方塊 10"/>
          <p:cNvSpPr txBox="1"/>
          <p:nvPr/>
        </p:nvSpPr>
        <p:spPr>
          <a:xfrm>
            <a:off x="2004076" y="2165532"/>
            <a:ext cx="697627" cy="400110"/>
          </a:xfrm>
          <a:prstGeom prst="rect">
            <a:avLst/>
          </a:prstGeom>
          <a:solidFill>
            <a:srgbClr val="FFFF00"/>
          </a:solidFill>
          <a:ln>
            <a:noFill/>
          </a:ln>
        </p:spPr>
        <p:txBody>
          <a:bodyPr wrap="none" rtlCol="0">
            <a:spAutoFit/>
          </a:bodyPr>
          <a:lstStyle/>
          <a:p>
            <a:r>
              <a:rPr lang="zh-TW" altLang="en-US" sz="2000" dirty="0"/>
              <a:t>目的</a:t>
            </a:r>
            <a:endParaRPr lang="en-US" altLang="zh-TW" sz="2000" dirty="0"/>
          </a:p>
        </p:txBody>
      </p:sp>
      <p:sp>
        <p:nvSpPr>
          <p:cNvPr id="12" name="文字方塊 11"/>
          <p:cNvSpPr txBox="1"/>
          <p:nvPr/>
        </p:nvSpPr>
        <p:spPr>
          <a:xfrm>
            <a:off x="4259759" y="2201575"/>
            <a:ext cx="4801314" cy="400110"/>
          </a:xfrm>
          <a:prstGeom prst="rect">
            <a:avLst/>
          </a:prstGeom>
          <a:solidFill>
            <a:srgbClr val="FFFF00"/>
          </a:solidFill>
          <a:ln>
            <a:noFill/>
          </a:ln>
        </p:spPr>
        <p:txBody>
          <a:bodyPr wrap="none" rtlCol="0">
            <a:spAutoFit/>
          </a:bodyPr>
          <a:lstStyle/>
          <a:p>
            <a:r>
              <a:rPr lang="zh-TW" altLang="en-US" sz="2000" dirty="0"/>
              <a:t>確保消費者獲得所支付及預期收到的商品</a:t>
            </a:r>
          </a:p>
        </p:txBody>
      </p:sp>
      <p:sp>
        <p:nvSpPr>
          <p:cNvPr id="13" name="文字方塊 12"/>
          <p:cNvSpPr txBox="1"/>
          <p:nvPr/>
        </p:nvSpPr>
        <p:spPr>
          <a:xfrm>
            <a:off x="5773896" y="3218461"/>
            <a:ext cx="3262432" cy="400110"/>
          </a:xfrm>
          <a:prstGeom prst="rect">
            <a:avLst/>
          </a:prstGeom>
          <a:solidFill>
            <a:srgbClr val="FFFF00"/>
          </a:solidFill>
          <a:ln>
            <a:noFill/>
          </a:ln>
        </p:spPr>
        <p:txBody>
          <a:bodyPr wrap="none" rtlCol="0">
            <a:spAutoFit/>
          </a:bodyPr>
          <a:lstStyle/>
          <a:p>
            <a:r>
              <a:rPr lang="zh-TW" altLang="en-US" sz="2000" dirty="0"/>
              <a:t>保護所有者免受盜版和盜用</a:t>
            </a:r>
            <a:endParaRPr lang="en-US" altLang="zh-TW" sz="2000" dirty="0"/>
          </a:p>
        </p:txBody>
      </p:sp>
    </p:spTree>
    <p:extLst>
      <p:ext uri="{BB962C8B-B14F-4D97-AF65-F5344CB8AC3E}">
        <p14:creationId xmlns:p14="http://schemas.microsoft.com/office/powerpoint/2010/main" val="295027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Trademarks and the Internet</a:t>
            </a:r>
          </a:p>
        </p:txBody>
      </p:sp>
      <p:sp>
        <p:nvSpPr>
          <p:cNvPr id="3" name="Content Placeholder 2"/>
          <p:cNvSpPr>
            <a:spLocks noGrp="1"/>
          </p:cNvSpPr>
          <p:nvPr>
            <p:ph idx="1"/>
          </p:nvPr>
        </p:nvSpPr>
        <p:spPr/>
        <p:txBody>
          <a:bodyPr/>
          <a:lstStyle/>
          <a:p>
            <a:r>
              <a:rPr lang="en-US" dirty="0"/>
              <a:t>Cybersquatting and brand-jacking</a:t>
            </a:r>
          </a:p>
          <a:p>
            <a:pPr lvl="1"/>
            <a:r>
              <a:rPr lang="en-US" dirty="0"/>
              <a:t>Anticybersquatting Consumer Protection Act (ACPA)</a:t>
            </a:r>
          </a:p>
          <a:p>
            <a:r>
              <a:rPr lang="en-US" dirty="0"/>
              <a:t>Cyberpiracy</a:t>
            </a:r>
          </a:p>
          <a:p>
            <a:pPr lvl="1"/>
            <a:r>
              <a:rPr lang="en-US" dirty="0"/>
              <a:t>Typosquatting</a:t>
            </a:r>
          </a:p>
          <a:p>
            <a:r>
              <a:rPr lang="en-US" dirty="0"/>
              <a:t>Metatagging</a:t>
            </a:r>
          </a:p>
          <a:p>
            <a:r>
              <a:rPr lang="en-US" dirty="0"/>
              <a:t>Keywording</a:t>
            </a:r>
          </a:p>
          <a:p>
            <a:r>
              <a:rPr lang="en-US" dirty="0"/>
              <a:t>Linking and deep linking</a:t>
            </a:r>
          </a:p>
          <a:p>
            <a:r>
              <a:rPr lang="en-US" dirty="0"/>
              <a:t>Framing</a:t>
            </a:r>
          </a:p>
        </p:txBody>
      </p:sp>
      <p:sp>
        <p:nvSpPr>
          <p:cNvPr id="4" name="文字方塊 3"/>
          <p:cNvSpPr txBox="1"/>
          <p:nvPr/>
        </p:nvSpPr>
        <p:spPr>
          <a:xfrm>
            <a:off x="5943600" y="837211"/>
            <a:ext cx="1752600" cy="400110"/>
          </a:xfrm>
          <a:prstGeom prst="rect">
            <a:avLst/>
          </a:prstGeom>
          <a:solidFill>
            <a:srgbClr val="FFFF00"/>
          </a:solidFill>
        </p:spPr>
        <p:txBody>
          <a:bodyPr wrap="square" rtlCol="0">
            <a:spAutoFit/>
          </a:bodyPr>
          <a:lstStyle/>
          <a:p>
            <a:r>
              <a:rPr lang="zh-TW" altLang="en-US" sz="2000" dirty="0"/>
              <a:t>商標和互聯網</a:t>
            </a:r>
          </a:p>
        </p:txBody>
      </p:sp>
      <p:sp>
        <p:nvSpPr>
          <p:cNvPr id="5" name="文字方塊 4"/>
          <p:cNvSpPr txBox="1"/>
          <p:nvPr/>
        </p:nvSpPr>
        <p:spPr>
          <a:xfrm>
            <a:off x="6096000" y="1659105"/>
            <a:ext cx="25908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域名搶注和</a:t>
            </a:r>
            <a:r>
              <a:rPr lang="zh-TW" altLang="en-US" dirty="0"/>
              <a:t>品牌劫持</a:t>
            </a:r>
            <a:endParaRPr lang="zh-TW" altLang="en-US" dirty="0"/>
          </a:p>
        </p:txBody>
      </p:sp>
      <p:sp>
        <p:nvSpPr>
          <p:cNvPr id="6" name="文字方塊 5"/>
          <p:cNvSpPr txBox="1"/>
          <p:nvPr/>
        </p:nvSpPr>
        <p:spPr>
          <a:xfrm>
            <a:off x="7086600" y="2114490"/>
            <a:ext cx="1981200" cy="707886"/>
          </a:xfrm>
          <a:prstGeom prst="rect">
            <a:avLst/>
          </a:prstGeom>
          <a:solidFill>
            <a:srgbClr val="FFFF00"/>
          </a:solidFill>
        </p:spPr>
        <p:txBody>
          <a:bodyPr wrap="square" rtlCol="0">
            <a:spAutoFit/>
          </a:bodyPr>
          <a:lstStyle>
            <a:defPPr>
              <a:defRPr lang="en-US"/>
            </a:defPPr>
            <a:lvl1pPr>
              <a:defRPr sz="2000"/>
            </a:lvl1pPr>
          </a:lstStyle>
          <a:p>
            <a:r>
              <a:rPr lang="zh-TW" altLang="en-US" dirty="0"/>
              <a:t>反網絡消費者保護法（</a:t>
            </a:r>
            <a:r>
              <a:rPr lang="en-US" altLang="zh-TW" dirty="0"/>
              <a:t>ACPA</a:t>
            </a:r>
            <a:r>
              <a:rPr lang="zh-TW" altLang="en-US" dirty="0"/>
              <a:t>）</a:t>
            </a:r>
          </a:p>
        </p:txBody>
      </p:sp>
      <p:sp>
        <p:nvSpPr>
          <p:cNvPr id="7" name="文字方塊 6"/>
          <p:cNvSpPr txBox="1"/>
          <p:nvPr/>
        </p:nvSpPr>
        <p:spPr>
          <a:xfrm>
            <a:off x="2667000" y="2622321"/>
            <a:ext cx="12192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域名搶注</a:t>
            </a:r>
          </a:p>
        </p:txBody>
      </p:sp>
      <p:sp>
        <p:nvSpPr>
          <p:cNvPr id="8" name="文字方塊 7"/>
          <p:cNvSpPr txBox="1"/>
          <p:nvPr/>
        </p:nvSpPr>
        <p:spPr>
          <a:xfrm>
            <a:off x="2895600" y="3109924"/>
            <a:ext cx="17526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註冊近似域名</a:t>
            </a:r>
          </a:p>
        </p:txBody>
      </p:sp>
      <p:sp>
        <p:nvSpPr>
          <p:cNvPr id="9" name="文字方塊 8"/>
          <p:cNvSpPr txBox="1"/>
          <p:nvPr/>
        </p:nvSpPr>
        <p:spPr>
          <a:xfrm>
            <a:off x="2686050" y="3644442"/>
            <a:ext cx="120015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加元標籤</a:t>
            </a:r>
          </a:p>
        </p:txBody>
      </p:sp>
      <p:sp>
        <p:nvSpPr>
          <p:cNvPr id="10" name="文字方塊 9"/>
          <p:cNvSpPr txBox="1"/>
          <p:nvPr/>
        </p:nvSpPr>
        <p:spPr>
          <a:xfrm>
            <a:off x="2686050" y="4267200"/>
            <a:ext cx="150495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關鍵字提取</a:t>
            </a:r>
          </a:p>
        </p:txBody>
      </p:sp>
      <p:sp>
        <p:nvSpPr>
          <p:cNvPr id="11" name="文字方塊 10"/>
          <p:cNvSpPr txBox="1"/>
          <p:nvPr/>
        </p:nvSpPr>
        <p:spPr>
          <a:xfrm>
            <a:off x="4648200" y="4876800"/>
            <a:ext cx="19812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鏈接和深層鏈接</a:t>
            </a:r>
          </a:p>
        </p:txBody>
      </p:sp>
      <p:sp>
        <p:nvSpPr>
          <p:cNvPr id="12" name="文字方塊 11"/>
          <p:cNvSpPr txBox="1"/>
          <p:nvPr/>
        </p:nvSpPr>
        <p:spPr>
          <a:xfrm>
            <a:off x="2133600" y="5486400"/>
            <a:ext cx="7620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取景</a:t>
            </a:r>
          </a:p>
        </p:txBody>
      </p:sp>
    </p:spTree>
    <p:extLst>
      <p:ext uri="{BB962C8B-B14F-4D97-AF65-F5344CB8AC3E}">
        <p14:creationId xmlns:p14="http://schemas.microsoft.com/office/powerpoint/2010/main" val="1857057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Secrets</a:t>
            </a:r>
          </a:p>
        </p:txBody>
      </p:sp>
      <p:sp>
        <p:nvSpPr>
          <p:cNvPr id="3" name="Content Placeholder 2"/>
          <p:cNvSpPr>
            <a:spLocks noGrp="1"/>
          </p:cNvSpPr>
          <p:nvPr>
            <p:ph idx="1"/>
          </p:nvPr>
        </p:nvSpPr>
        <p:spPr/>
        <p:txBody>
          <a:bodyPr/>
          <a:lstStyle/>
          <a:p>
            <a:r>
              <a:rPr lang="en-US" dirty="0"/>
              <a:t>Business procedures, formulas, methods of manufacture and service delivery</a:t>
            </a:r>
          </a:p>
          <a:p>
            <a:r>
              <a:rPr lang="en-US" dirty="0"/>
              <a:t>May not be unique or novel</a:t>
            </a:r>
          </a:p>
          <a:p>
            <a:r>
              <a:rPr lang="en-US" dirty="0"/>
              <a:t>Trade secrets are</a:t>
            </a:r>
          </a:p>
          <a:p>
            <a:pPr lvl="1"/>
            <a:r>
              <a:rPr lang="en-US" dirty="0"/>
              <a:t>(a) secret</a:t>
            </a:r>
          </a:p>
          <a:p>
            <a:pPr lvl="1"/>
            <a:r>
              <a:rPr lang="en-US" dirty="0"/>
              <a:t>(b) have commercial value to owner</a:t>
            </a:r>
          </a:p>
          <a:p>
            <a:pPr lvl="1"/>
            <a:r>
              <a:rPr lang="en-US" dirty="0"/>
              <a:t>(c) owner has taken steps to protect</a:t>
            </a:r>
          </a:p>
          <a:p>
            <a:r>
              <a:rPr lang="en-US" dirty="0"/>
              <a:t>2016 Defend Trade Secrets Act</a:t>
            </a:r>
          </a:p>
        </p:txBody>
      </p:sp>
      <p:sp>
        <p:nvSpPr>
          <p:cNvPr id="4" name="文字方塊 3"/>
          <p:cNvSpPr txBox="1"/>
          <p:nvPr/>
        </p:nvSpPr>
        <p:spPr>
          <a:xfrm>
            <a:off x="3093881" y="912542"/>
            <a:ext cx="1249519"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商業機密</a:t>
            </a:r>
          </a:p>
        </p:txBody>
      </p:sp>
      <p:sp>
        <p:nvSpPr>
          <p:cNvPr id="5" name="文字方塊 4"/>
          <p:cNvSpPr txBox="1"/>
          <p:nvPr/>
        </p:nvSpPr>
        <p:spPr>
          <a:xfrm>
            <a:off x="6270401" y="2000776"/>
            <a:ext cx="2819400" cy="1015663"/>
          </a:xfrm>
          <a:prstGeom prst="rect">
            <a:avLst/>
          </a:prstGeom>
          <a:solidFill>
            <a:srgbClr val="FFFF00"/>
          </a:solidFill>
        </p:spPr>
        <p:txBody>
          <a:bodyPr wrap="square" rtlCol="0">
            <a:spAutoFit/>
          </a:bodyPr>
          <a:lstStyle>
            <a:defPPr>
              <a:defRPr lang="en-US"/>
            </a:defPPr>
            <a:lvl1pPr>
              <a:defRPr sz="2000"/>
            </a:lvl1pPr>
          </a:lstStyle>
          <a:p>
            <a:r>
              <a:rPr lang="zh-TW" altLang="en-US" dirty="0"/>
              <a:t>業務程序，公式，製造方法和服務交付可能不是獨特的或新穎的</a:t>
            </a:r>
          </a:p>
        </p:txBody>
      </p:sp>
      <p:sp>
        <p:nvSpPr>
          <p:cNvPr id="6" name="文字方塊 5"/>
          <p:cNvSpPr txBox="1"/>
          <p:nvPr/>
        </p:nvSpPr>
        <p:spPr>
          <a:xfrm>
            <a:off x="4945889" y="2722903"/>
            <a:ext cx="1249519"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商業機密</a:t>
            </a:r>
          </a:p>
        </p:txBody>
      </p:sp>
      <p:sp>
        <p:nvSpPr>
          <p:cNvPr id="7" name="文字方塊 6"/>
          <p:cNvSpPr txBox="1"/>
          <p:nvPr/>
        </p:nvSpPr>
        <p:spPr>
          <a:xfrm>
            <a:off x="3581400" y="3276600"/>
            <a:ext cx="15240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商業機密是</a:t>
            </a:r>
          </a:p>
        </p:txBody>
      </p:sp>
      <p:sp>
        <p:nvSpPr>
          <p:cNvPr id="8" name="文字方塊 7"/>
          <p:cNvSpPr txBox="1"/>
          <p:nvPr/>
        </p:nvSpPr>
        <p:spPr>
          <a:xfrm>
            <a:off x="2331882" y="3676710"/>
            <a:ext cx="746438"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機密</a:t>
            </a:r>
          </a:p>
        </p:txBody>
      </p:sp>
      <p:sp>
        <p:nvSpPr>
          <p:cNvPr id="9" name="文字方塊 8"/>
          <p:cNvSpPr txBox="1"/>
          <p:nvPr/>
        </p:nvSpPr>
        <p:spPr>
          <a:xfrm>
            <a:off x="5257800" y="4076820"/>
            <a:ext cx="28194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對所有者俱有商業價值</a:t>
            </a:r>
          </a:p>
        </p:txBody>
      </p:sp>
      <p:sp>
        <p:nvSpPr>
          <p:cNvPr id="10" name="文字方塊 9"/>
          <p:cNvSpPr txBox="1"/>
          <p:nvPr/>
        </p:nvSpPr>
        <p:spPr>
          <a:xfrm>
            <a:off x="5269739" y="4520516"/>
            <a:ext cx="2502661"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業主已採取措施保護</a:t>
            </a:r>
          </a:p>
        </p:txBody>
      </p:sp>
      <p:sp>
        <p:nvSpPr>
          <p:cNvPr id="11" name="文字方塊 10"/>
          <p:cNvSpPr txBox="1"/>
          <p:nvPr/>
        </p:nvSpPr>
        <p:spPr>
          <a:xfrm>
            <a:off x="5730159" y="5101491"/>
            <a:ext cx="3109041" cy="400110"/>
          </a:xfrm>
          <a:prstGeom prst="rect">
            <a:avLst/>
          </a:prstGeom>
          <a:solidFill>
            <a:srgbClr val="FFFF00"/>
          </a:solidFill>
        </p:spPr>
        <p:txBody>
          <a:bodyPr wrap="square" rtlCol="0">
            <a:spAutoFit/>
          </a:bodyPr>
          <a:lstStyle>
            <a:defPPr>
              <a:defRPr lang="en-US"/>
            </a:defPPr>
            <a:lvl1pPr>
              <a:defRPr sz="2000"/>
            </a:lvl1pPr>
          </a:lstStyle>
          <a:p>
            <a:r>
              <a:rPr lang="en-US" altLang="zh-TW" dirty="0"/>
              <a:t>2016</a:t>
            </a:r>
            <a:r>
              <a:rPr lang="zh-TW" altLang="en-US" dirty="0"/>
              <a:t>年保衛商業秘密法案</a:t>
            </a:r>
          </a:p>
        </p:txBody>
      </p:sp>
    </p:spTree>
    <p:extLst>
      <p:ext uri="{BB962C8B-B14F-4D97-AF65-F5344CB8AC3E}">
        <p14:creationId xmlns:p14="http://schemas.microsoft.com/office/powerpoint/2010/main" val="5463926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82000" cy="1097280"/>
          </a:xfrm>
        </p:spPr>
        <p:txBody>
          <a:bodyPr/>
          <a:lstStyle/>
          <a:p>
            <a:r>
              <a:rPr lang="en-US" dirty="0"/>
              <a:t>Who Governs the Internet and E-commerce?</a:t>
            </a:r>
          </a:p>
        </p:txBody>
      </p:sp>
      <p:sp>
        <p:nvSpPr>
          <p:cNvPr id="3" name="Content Placeholder 2"/>
          <p:cNvSpPr>
            <a:spLocks noGrp="1"/>
          </p:cNvSpPr>
          <p:nvPr>
            <p:ph idx="1"/>
          </p:nvPr>
        </p:nvSpPr>
        <p:spPr/>
        <p:txBody>
          <a:bodyPr/>
          <a:lstStyle/>
          <a:p>
            <a:r>
              <a:rPr lang="en-US" dirty="0"/>
              <a:t>Mixed mode environment</a:t>
            </a:r>
          </a:p>
          <a:p>
            <a:pPr lvl="1">
              <a:spcAft>
                <a:spcPts val="1200"/>
              </a:spcAft>
            </a:pPr>
            <a:r>
              <a:rPr lang="en-US" dirty="0"/>
              <a:t>Self-regulation, through variety of Internet policy and technical bodies, co-exists with limited government regulation</a:t>
            </a:r>
          </a:p>
          <a:p>
            <a:r>
              <a:rPr lang="en-US" dirty="0"/>
              <a:t>ICANN : Domain Name System</a:t>
            </a:r>
          </a:p>
          <a:p>
            <a:r>
              <a:rPr lang="en-US" dirty="0"/>
              <a:t>Internet can be easily controlled, monitored, and regulated from a central location</a:t>
            </a:r>
          </a:p>
        </p:txBody>
      </p:sp>
      <p:sp>
        <p:nvSpPr>
          <p:cNvPr id="4" name="文字方塊 3"/>
          <p:cNvSpPr txBox="1"/>
          <p:nvPr/>
        </p:nvSpPr>
        <p:spPr>
          <a:xfrm>
            <a:off x="457200" y="1251005"/>
            <a:ext cx="32766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誰管理互聯網和電子商務？</a:t>
            </a:r>
          </a:p>
        </p:txBody>
      </p:sp>
      <p:sp>
        <p:nvSpPr>
          <p:cNvPr id="5" name="文字方塊 4"/>
          <p:cNvSpPr txBox="1"/>
          <p:nvPr/>
        </p:nvSpPr>
        <p:spPr>
          <a:xfrm>
            <a:off x="4800600" y="1651115"/>
            <a:ext cx="17526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混合模式環境</a:t>
            </a:r>
          </a:p>
        </p:txBody>
      </p:sp>
      <p:sp>
        <p:nvSpPr>
          <p:cNvPr id="6" name="文字方塊 5"/>
          <p:cNvSpPr txBox="1"/>
          <p:nvPr/>
        </p:nvSpPr>
        <p:spPr>
          <a:xfrm>
            <a:off x="1143000" y="2667000"/>
            <a:ext cx="73152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通過各種互聯網政策和技術機構的自律，與政府的有限監管並存</a:t>
            </a:r>
          </a:p>
        </p:txBody>
      </p:sp>
      <p:sp>
        <p:nvSpPr>
          <p:cNvPr id="7" name="文字方塊 6"/>
          <p:cNvSpPr txBox="1"/>
          <p:nvPr/>
        </p:nvSpPr>
        <p:spPr>
          <a:xfrm>
            <a:off x="5791200" y="3118025"/>
            <a:ext cx="2286000" cy="400110"/>
          </a:xfrm>
          <a:prstGeom prst="rect">
            <a:avLst/>
          </a:prstGeom>
          <a:solidFill>
            <a:srgbClr val="FFFF00"/>
          </a:solidFill>
        </p:spPr>
        <p:txBody>
          <a:bodyPr wrap="square" rtlCol="0">
            <a:spAutoFit/>
          </a:bodyPr>
          <a:lstStyle>
            <a:defPPr>
              <a:defRPr lang="en-US"/>
            </a:defPPr>
            <a:lvl1pPr>
              <a:defRPr sz="2000"/>
            </a:lvl1pPr>
          </a:lstStyle>
          <a:p>
            <a:r>
              <a:rPr lang="en-US" altLang="zh-TW" dirty="0"/>
              <a:t>ICANN</a:t>
            </a:r>
            <a:r>
              <a:rPr lang="zh-TW" altLang="en-US" dirty="0"/>
              <a:t>：域名系統</a:t>
            </a:r>
          </a:p>
        </p:txBody>
      </p:sp>
      <p:sp>
        <p:nvSpPr>
          <p:cNvPr id="8" name="文字方塊 7"/>
          <p:cNvSpPr txBox="1"/>
          <p:nvPr/>
        </p:nvSpPr>
        <p:spPr>
          <a:xfrm>
            <a:off x="5943600" y="4196526"/>
            <a:ext cx="2514600" cy="1015663"/>
          </a:xfrm>
          <a:prstGeom prst="rect">
            <a:avLst/>
          </a:prstGeom>
          <a:solidFill>
            <a:srgbClr val="FFFF00"/>
          </a:solidFill>
        </p:spPr>
        <p:txBody>
          <a:bodyPr wrap="square" rtlCol="0">
            <a:spAutoFit/>
          </a:bodyPr>
          <a:lstStyle>
            <a:defPPr>
              <a:defRPr lang="en-US"/>
            </a:defPPr>
            <a:lvl1pPr>
              <a:defRPr sz="2000"/>
            </a:lvl1pPr>
          </a:lstStyle>
          <a:p>
            <a:r>
              <a:rPr lang="zh-TW" altLang="en-US" dirty="0"/>
              <a:t>互聯網可以從中央位置輕鬆控制，監控和管理</a:t>
            </a:r>
          </a:p>
        </p:txBody>
      </p:sp>
    </p:spTree>
    <p:extLst>
      <p:ext uri="{BB962C8B-B14F-4D97-AF65-F5344CB8AC3E}">
        <p14:creationId xmlns:p14="http://schemas.microsoft.com/office/powerpoint/2010/main" val="204700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C03C83F6-3001-4CBE-9B75-31FDDE4B9D4B}"/>
              </a:ext>
            </a:extLst>
          </p:cNvPr>
          <p:cNvSpPr/>
          <p:nvPr/>
        </p:nvSpPr>
        <p:spPr>
          <a:xfrm>
            <a:off x="1132562" y="1914525"/>
            <a:ext cx="6135013" cy="369332"/>
          </a:xfrm>
          <a:prstGeom prst="rect">
            <a:avLst/>
          </a:prstGeom>
        </p:spPr>
        <p:txBody>
          <a:bodyPr wrap="none">
            <a:spAutoFit/>
          </a:bodyPr>
          <a:lstStyle/>
          <a:p>
            <a:r>
              <a:rPr lang="en-US" altLang="zh-TW" dirty="0">
                <a:highlight>
                  <a:srgbClr val="FFFF00"/>
                </a:highlight>
              </a:rPr>
              <a:t>Google</a:t>
            </a:r>
            <a:r>
              <a:rPr lang="zh-TW" altLang="en-US" dirty="0">
                <a:highlight>
                  <a:srgbClr val="FFFF00"/>
                </a:highlight>
              </a:rPr>
              <a:t>是否</a:t>
            </a:r>
            <a:r>
              <a:rPr lang="zh-TW" altLang="en-US" dirty="0" smtClean="0">
                <a:highlight>
                  <a:srgbClr val="FFFF00"/>
                </a:highlight>
              </a:rPr>
              <a:t>負責準確鏈</a:t>
            </a:r>
            <a:r>
              <a:rPr lang="zh-TW" altLang="en-US" dirty="0">
                <a:highlight>
                  <a:srgbClr val="FFFF00"/>
                </a:highlight>
              </a:rPr>
              <a:t>接到其他</a:t>
            </a:r>
            <a:r>
              <a:rPr lang="zh-TW" altLang="en-US" dirty="0" smtClean="0">
                <a:highlight>
                  <a:srgbClr val="FFFF00"/>
                </a:highlight>
              </a:rPr>
              <a:t>信息</a:t>
            </a:r>
            <a:r>
              <a:rPr lang="en-US" altLang="zh-TW" dirty="0" smtClean="0">
                <a:highlight>
                  <a:srgbClr val="FFFF00"/>
                </a:highlight>
              </a:rPr>
              <a:t>?</a:t>
            </a:r>
            <a:r>
              <a:rPr lang="zh-TW" altLang="en-US" dirty="0" smtClean="0">
                <a:highlight>
                  <a:srgbClr val="FFFF00"/>
                </a:highlight>
              </a:rPr>
              <a:t>為什麼或為什麼不</a:t>
            </a:r>
            <a:r>
              <a:rPr lang="en-US" altLang="zh-TW" dirty="0" smtClean="0">
                <a:highlight>
                  <a:srgbClr val="FFFF00"/>
                </a:highlight>
              </a:rPr>
              <a:t>?</a:t>
            </a:r>
            <a:endParaRPr lang="zh-TW" altLang="en-US" dirty="0">
              <a:highlight>
                <a:srgbClr val="FFFF00"/>
              </a:highlight>
            </a:endParaRPr>
          </a:p>
        </p:txBody>
      </p:sp>
      <p:sp>
        <p:nvSpPr>
          <p:cNvPr id="2" name="Title 1"/>
          <p:cNvSpPr>
            <a:spLocks noGrp="1"/>
          </p:cNvSpPr>
          <p:nvPr>
            <p:ph type="title"/>
          </p:nvPr>
        </p:nvSpPr>
        <p:spPr/>
        <p:txBody>
          <a:bodyPr/>
          <a:lstStyle/>
          <a:p>
            <a:r>
              <a:rPr lang="en-US" altLang="en-US" dirty="0"/>
              <a:t>The Right to Be Forgotten: Europe Leads on Internet Privacy</a:t>
            </a:r>
            <a:endParaRPr lang="en-US" dirty="0"/>
          </a:p>
        </p:txBody>
      </p:sp>
      <p:sp>
        <p:nvSpPr>
          <p:cNvPr id="6" name="矩形 5">
            <a:extLst>
              <a:ext uri="{FF2B5EF4-FFF2-40B4-BE49-F238E27FC236}">
                <a16:creationId xmlns:a16="http://schemas.microsoft.com/office/drawing/2014/main" xmlns="" id="{C03C83F6-3001-4CBE-9B75-31FDDE4B9D4B}"/>
              </a:ext>
            </a:extLst>
          </p:cNvPr>
          <p:cNvSpPr/>
          <p:nvPr/>
        </p:nvSpPr>
        <p:spPr>
          <a:xfrm>
            <a:off x="1114425" y="2754868"/>
            <a:ext cx="5262979" cy="369332"/>
          </a:xfrm>
          <a:prstGeom prst="rect">
            <a:avLst/>
          </a:prstGeom>
        </p:spPr>
        <p:txBody>
          <a:bodyPr wrap="none">
            <a:spAutoFit/>
          </a:bodyPr>
          <a:lstStyle/>
          <a:p>
            <a:r>
              <a:rPr lang="zh-TW" altLang="en-US" dirty="0">
                <a:highlight>
                  <a:srgbClr val="FFFF00"/>
                </a:highlight>
              </a:rPr>
              <a:t>為什麼歐美在隱私保護方面的觀點差異如此顯著？</a:t>
            </a:r>
          </a:p>
        </p:txBody>
      </p:sp>
      <p:sp>
        <p:nvSpPr>
          <p:cNvPr id="7" name="矩形 6">
            <a:extLst>
              <a:ext uri="{FF2B5EF4-FFF2-40B4-BE49-F238E27FC236}">
                <a16:creationId xmlns:a16="http://schemas.microsoft.com/office/drawing/2014/main" xmlns="" id="{C03C83F6-3001-4CBE-9B75-31FDDE4B9D4B}"/>
              </a:ext>
            </a:extLst>
          </p:cNvPr>
          <p:cNvSpPr/>
          <p:nvPr/>
        </p:nvSpPr>
        <p:spPr>
          <a:xfrm>
            <a:off x="1123950" y="3593068"/>
            <a:ext cx="5724644" cy="369332"/>
          </a:xfrm>
          <a:prstGeom prst="rect">
            <a:avLst/>
          </a:prstGeom>
        </p:spPr>
        <p:txBody>
          <a:bodyPr wrap="none">
            <a:spAutoFit/>
          </a:bodyPr>
          <a:lstStyle/>
          <a:p>
            <a:r>
              <a:rPr lang="zh-TW" altLang="en-US" dirty="0">
                <a:highlight>
                  <a:srgbClr val="FFFF00"/>
                </a:highlight>
              </a:rPr>
              <a:t>在互聯網這樣的全球環境中如何管理隱私的不同觀點？</a:t>
            </a:r>
          </a:p>
        </p:txBody>
      </p:sp>
      <p:sp>
        <p:nvSpPr>
          <p:cNvPr id="3" name="Content Placeholder 2"/>
          <p:cNvSpPr>
            <a:spLocks noGrp="1"/>
          </p:cNvSpPr>
          <p:nvPr>
            <p:ph idx="1"/>
          </p:nvPr>
        </p:nvSpPr>
        <p:spPr>
          <a:xfrm>
            <a:off x="609600" y="1524000"/>
            <a:ext cx="8229600" cy="4525963"/>
          </a:xfrm>
        </p:spPr>
        <p:txBody>
          <a:bodyPr/>
          <a:lstStyle/>
          <a:p>
            <a:pPr>
              <a:spcAft>
                <a:spcPts val="600"/>
              </a:spcAft>
            </a:pPr>
            <a:r>
              <a:rPr lang="en-US" dirty="0" smtClean="0"/>
              <a:t>Class Discussion</a:t>
            </a:r>
          </a:p>
          <a:p>
            <a:pPr lvl="1">
              <a:spcAft>
                <a:spcPts val="600"/>
              </a:spcAft>
              <a:defRPr/>
            </a:pPr>
            <a:r>
              <a:rPr lang="en-US" altLang="en-US" sz="2400" dirty="0"/>
              <a:t>Is Google responsible for the accuracy of links to other information? Why or why not</a:t>
            </a:r>
            <a:r>
              <a:rPr lang="en-US" altLang="en-US" sz="2400" dirty="0" smtClean="0"/>
              <a:t>?</a:t>
            </a:r>
            <a:endParaRPr lang="en-US" altLang="ja-JP" sz="2400" dirty="0"/>
          </a:p>
          <a:p>
            <a:pPr lvl="1">
              <a:spcAft>
                <a:spcPts val="600"/>
              </a:spcAft>
              <a:defRPr/>
            </a:pPr>
            <a:r>
              <a:rPr lang="en-US" altLang="en-US" sz="2400" dirty="0"/>
              <a:t>Why do European and American views on privacy protection differ so dramatically? </a:t>
            </a:r>
          </a:p>
          <a:p>
            <a:pPr lvl="1">
              <a:spcAft>
                <a:spcPts val="600"/>
              </a:spcAft>
              <a:defRPr/>
            </a:pPr>
            <a:r>
              <a:rPr lang="en-US" altLang="en-US" sz="2400" dirty="0" smtClean="0"/>
              <a:t>How </a:t>
            </a:r>
            <a:r>
              <a:rPr lang="en-US" altLang="en-US" sz="2400" dirty="0"/>
              <a:t>can the different perspectives on privacy be managed in a global environment like the Internet?</a:t>
            </a:r>
          </a:p>
        </p:txBody>
      </p:sp>
      <p:sp>
        <p:nvSpPr>
          <p:cNvPr id="4" name="矩形 3">
            <a:extLst>
              <a:ext uri="{FF2B5EF4-FFF2-40B4-BE49-F238E27FC236}">
                <a16:creationId xmlns:a16="http://schemas.microsoft.com/office/drawing/2014/main" xmlns="" id="{C03C83F6-3001-4CBE-9B75-31FDDE4B9D4B}"/>
              </a:ext>
            </a:extLst>
          </p:cNvPr>
          <p:cNvSpPr/>
          <p:nvPr/>
        </p:nvSpPr>
        <p:spPr>
          <a:xfrm>
            <a:off x="644604" y="1230868"/>
            <a:ext cx="1107996" cy="369332"/>
          </a:xfrm>
          <a:prstGeom prst="rect">
            <a:avLst/>
          </a:prstGeom>
        </p:spPr>
        <p:txBody>
          <a:bodyPr wrap="none">
            <a:spAutoFit/>
          </a:bodyPr>
          <a:lstStyle/>
          <a:p>
            <a:r>
              <a:rPr lang="zh-TW" altLang="en-US" dirty="0" smtClean="0">
                <a:highlight>
                  <a:srgbClr val="FFFF00"/>
                </a:highlight>
              </a:rPr>
              <a:t>課堂討</a:t>
            </a:r>
            <a:r>
              <a:rPr lang="zh-TW" altLang="en-US" dirty="0">
                <a:highlight>
                  <a:srgbClr val="FFFF00"/>
                </a:highlight>
              </a:rPr>
              <a:t>論</a:t>
            </a:r>
          </a:p>
        </p:txBody>
      </p:sp>
      <p:sp>
        <p:nvSpPr>
          <p:cNvPr id="8" name="矩形 7">
            <a:extLst>
              <a:ext uri="{FF2B5EF4-FFF2-40B4-BE49-F238E27FC236}">
                <a16:creationId xmlns:a16="http://schemas.microsoft.com/office/drawing/2014/main" xmlns="" id="{C03C83F6-3001-4CBE-9B75-31FDDE4B9D4B}"/>
              </a:ext>
            </a:extLst>
          </p:cNvPr>
          <p:cNvSpPr/>
          <p:nvPr/>
        </p:nvSpPr>
        <p:spPr>
          <a:xfrm>
            <a:off x="4005441" y="902428"/>
            <a:ext cx="3877985" cy="369332"/>
          </a:xfrm>
          <a:prstGeom prst="rect">
            <a:avLst/>
          </a:prstGeom>
        </p:spPr>
        <p:txBody>
          <a:bodyPr wrap="none">
            <a:spAutoFit/>
          </a:bodyPr>
          <a:lstStyle/>
          <a:p>
            <a:r>
              <a:rPr lang="zh-TW" altLang="en-US" dirty="0">
                <a:highlight>
                  <a:srgbClr val="FFFF00"/>
                </a:highlight>
              </a:rPr>
              <a:t>被遺忘的權利：歐洲引領互聯網隱私</a:t>
            </a:r>
          </a:p>
        </p:txBody>
      </p:sp>
    </p:spTree>
    <p:extLst>
      <p:ext uri="{BB962C8B-B14F-4D97-AF65-F5344CB8AC3E}">
        <p14:creationId xmlns:p14="http://schemas.microsoft.com/office/powerpoint/2010/main" val="337544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Taxation</a:t>
            </a:r>
          </a:p>
        </p:txBody>
      </p:sp>
      <p:sp>
        <p:nvSpPr>
          <p:cNvPr id="3" name="Content Placeholder 2"/>
          <p:cNvSpPr>
            <a:spLocks noGrp="1"/>
          </p:cNvSpPr>
          <p:nvPr>
            <p:ph idx="1"/>
          </p:nvPr>
        </p:nvSpPr>
        <p:spPr/>
        <p:txBody>
          <a:bodyPr/>
          <a:lstStyle/>
          <a:p>
            <a:pPr>
              <a:spcAft>
                <a:spcPts val="1200"/>
              </a:spcAft>
            </a:pPr>
            <a:r>
              <a:rPr lang="en-US" dirty="0"/>
              <a:t>Non-local nature of Internet commerce complicates governance and jurisdiction issues</a:t>
            </a:r>
          </a:p>
          <a:p>
            <a:r>
              <a:rPr lang="en-US" dirty="0"/>
              <a:t>Sales taxes</a:t>
            </a:r>
          </a:p>
          <a:p>
            <a:pPr lvl="1">
              <a:spcAft>
                <a:spcPts val="1200"/>
              </a:spcAft>
            </a:pPr>
            <a:r>
              <a:rPr lang="en-US" dirty="0"/>
              <a:t>Governments in Europe and U.S. rely on sales taxes</a:t>
            </a:r>
          </a:p>
          <a:p>
            <a:r>
              <a:rPr lang="en-US" dirty="0"/>
              <a:t>MOTO retailing tax subsidies</a:t>
            </a:r>
          </a:p>
          <a:p>
            <a:r>
              <a:rPr lang="en-US" dirty="0"/>
              <a:t>E-commerce tax subsidy</a:t>
            </a:r>
          </a:p>
          <a:p>
            <a:r>
              <a:rPr lang="en-US" dirty="0"/>
              <a:t>Internet Tax Freedom Act</a:t>
            </a:r>
          </a:p>
        </p:txBody>
      </p:sp>
      <p:sp>
        <p:nvSpPr>
          <p:cNvPr id="4" name="文字方塊 3"/>
          <p:cNvSpPr txBox="1"/>
          <p:nvPr/>
        </p:nvSpPr>
        <p:spPr>
          <a:xfrm>
            <a:off x="2133600" y="856261"/>
            <a:ext cx="7620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稅收</a:t>
            </a:r>
          </a:p>
        </p:txBody>
      </p:sp>
      <p:sp>
        <p:nvSpPr>
          <p:cNvPr id="5" name="文字方塊 4"/>
          <p:cNvSpPr txBox="1"/>
          <p:nvPr/>
        </p:nvSpPr>
        <p:spPr>
          <a:xfrm>
            <a:off x="685800" y="2438400"/>
            <a:ext cx="60960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互聯網商業的非本地性質使治理和管轄權問題複雜化</a:t>
            </a:r>
          </a:p>
        </p:txBody>
      </p:sp>
      <p:sp>
        <p:nvSpPr>
          <p:cNvPr id="6" name="文字方塊 5"/>
          <p:cNvSpPr txBox="1"/>
          <p:nvPr/>
        </p:nvSpPr>
        <p:spPr>
          <a:xfrm>
            <a:off x="2575775" y="2895600"/>
            <a:ext cx="1005625"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銷售稅</a:t>
            </a:r>
          </a:p>
        </p:txBody>
      </p:sp>
      <p:sp>
        <p:nvSpPr>
          <p:cNvPr id="7" name="文字方塊 6"/>
          <p:cNvSpPr txBox="1"/>
          <p:nvPr/>
        </p:nvSpPr>
        <p:spPr>
          <a:xfrm>
            <a:off x="1219200" y="3583258"/>
            <a:ext cx="35052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歐洲和美國的政府依靠銷售稅</a:t>
            </a:r>
          </a:p>
        </p:txBody>
      </p:sp>
      <p:sp>
        <p:nvSpPr>
          <p:cNvPr id="8" name="文字方塊 7"/>
          <p:cNvSpPr txBox="1"/>
          <p:nvPr/>
        </p:nvSpPr>
        <p:spPr>
          <a:xfrm>
            <a:off x="5334000" y="3983368"/>
            <a:ext cx="2514600" cy="400110"/>
          </a:xfrm>
          <a:prstGeom prst="rect">
            <a:avLst/>
          </a:prstGeom>
          <a:solidFill>
            <a:srgbClr val="FFFF00"/>
          </a:solidFill>
        </p:spPr>
        <p:txBody>
          <a:bodyPr wrap="square" rtlCol="0">
            <a:spAutoFit/>
          </a:bodyPr>
          <a:lstStyle>
            <a:defPPr>
              <a:defRPr lang="en-US"/>
            </a:defPPr>
            <a:lvl1pPr>
              <a:defRPr sz="2000"/>
            </a:lvl1pPr>
          </a:lstStyle>
          <a:p>
            <a:r>
              <a:rPr lang="en-US" altLang="zh-TW" dirty="0"/>
              <a:t>MOTO</a:t>
            </a:r>
            <a:r>
              <a:rPr lang="zh-TW" altLang="en-US" dirty="0"/>
              <a:t>零售稅收補貼</a:t>
            </a:r>
          </a:p>
        </p:txBody>
      </p:sp>
      <p:sp>
        <p:nvSpPr>
          <p:cNvPr id="9" name="文字方塊 8"/>
          <p:cNvSpPr txBox="1"/>
          <p:nvPr/>
        </p:nvSpPr>
        <p:spPr>
          <a:xfrm>
            <a:off x="4709375" y="4572000"/>
            <a:ext cx="2224825"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電子商務稅收補貼</a:t>
            </a:r>
          </a:p>
        </p:txBody>
      </p:sp>
      <p:sp>
        <p:nvSpPr>
          <p:cNvPr id="10" name="文字方塊 9"/>
          <p:cNvSpPr txBox="1"/>
          <p:nvPr/>
        </p:nvSpPr>
        <p:spPr>
          <a:xfrm>
            <a:off x="4800600" y="5181600"/>
            <a:ext cx="25146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互聯網稅收自由法案</a:t>
            </a:r>
          </a:p>
        </p:txBody>
      </p:sp>
    </p:spTree>
    <p:extLst>
      <p:ext uri="{BB962C8B-B14F-4D97-AF65-F5344CB8AC3E}">
        <p14:creationId xmlns:p14="http://schemas.microsoft.com/office/powerpoint/2010/main" val="760225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on Business: </a:t>
            </a:r>
            <a:r>
              <a:rPr lang="en-US" altLang="en-US" dirty="0"/>
              <a:t>Internet Sales Tax Battle</a:t>
            </a:r>
            <a:endParaRPr lang="en-US" dirty="0"/>
          </a:p>
        </p:txBody>
      </p:sp>
      <p:sp>
        <p:nvSpPr>
          <p:cNvPr id="3" name="Content Placeholder 2"/>
          <p:cNvSpPr>
            <a:spLocks noGrp="1"/>
          </p:cNvSpPr>
          <p:nvPr>
            <p:ph idx="1"/>
          </p:nvPr>
        </p:nvSpPr>
        <p:spPr/>
        <p:txBody>
          <a:bodyPr/>
          <a:lstStyle/>
          <a:p>
            <a:r>
              <a:rPr lang="en-US" dirty="0"/>
              <a:t>Class discussion:</a:t>
            </a:r>
          </a:p>
          <a:p>
            <a:pPr lvl="1">
              <a:spcAft>
                <a:spcPts val="2400"/>
              </a:spcAft>
            </a:pPr>
            <a:r>
              <a:rPr lang="en-US" altLang="en-US" dirty="0"/>
              <a:t>Given the nature of the Internet, should sales tax be based on the location of the consumer rather than the seller?</a:t>
            </a:r>
          </a:p>
          <a:p>
            <a:pPr lvl="1">
              <a:spcAft>
                <a:spcPts val="2400"/>
              </a:spcAft>
            </a:pPr>
            <a:r>
              <a:rPr lang="en-US" altLang="ja-JP" dirty="0"/>
              <a:t>What are the different approaches Amazon has taken with respect to sales taxes?</a:t>
            </a:r>
          </a:p>
          <a:p>
            <a:pPr lvl="1"/>
            <a:r>
              <a:rPr lang="en-US" altLang="en-US" dirty="0"/>
              <a:t>Are bricks-and-clicks retailers disadvantaged by local sales tax laws?</a:t>
            </a:r>
            <a:endParaRPr lang="en-US" dirty="0"/>
          </a:p>
        </p:txBody>
      </p:sp>
      <p:sp>
        <p:nvSpPr>
          <p:cNvPr id="4" name="文字方塊 3"/>
          <p:cNvSpPr txBox="1"/>
          <p:nvPr/>
        </p:nvSpPr>
        <p:spPr>
          <a:xfrm>
            <a:off x="1676400" y="856261"/>
            <a:ext cx="43434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對商業的看法：互聯</a:t>
            </a:r>
            <a:r>
              <a:rPr lang="zh-TW" altLang="en-US" dirty="0" smtClean="0"/>
              <a:t>網營業稅</a:t>
            </a:r>
            <a:r>
              <a:rPr lang="zh-TW" altLang="en-US" dirty="0"/>
              <a:t>的爭奪</a:t>
            </a:r>
          </a:p>
        </p:txBody>
      </p:sp>
      <p:sp>
        <p:nvSpPr>
          <p:cNvPr id="5" name="文字方塊 4"/>
          <p:cNvSpPr txBox="1"/>
          <p:nvPr/>
        </p:nvSpPr>
        <p:spPr>
          <a:xfrm>
            <a:off x="3505200" y="1697205"/>
            <a:ext cx="13716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課堂討論：</a:t>
            </a:r>
          </a:p>
        </p:txBody>
      </p:sp>
      <p:sp>
        <p:nvSpPr>
          <p:cNvPr id="6" name="文字方塊 5"/>
          <p:cNvSpPr txBox="1"/>
          <p:nvPr/>
        </p:nvSpPr>
        <p:spPr>
          <a:xfrm>
            <a:off x="1066800" y="2667000"/>
            <a:ext cx="79248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鑑於互聯網的性質，營業稅應該以消費者而不是銷售者的位置為基礎？</a:t>
            </a:r>
          </a:p>
        </p:txBody>
      </p:sp>
      <p:sp>
        <p:nvSpPr>
          <p:cNvPr id="7" name="文字方塊 6"/>
          <p:cNvSpPr txBox="1"/>
          <p:nvPr/>
        </p:nvSpPr>
        <p:spPr>
          <a:xfrm>
            <a:off x="1066800" y="3657600"/>
            <a:ext cx="52578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亞馬遜在營業稅方面採取了哪些不同的方法？</a:t>
            </a:r>
          </a:p>
        </p:txBody>
      </p:sp>
      <p:sp>
        <p:nvSpPr>
          <p:cNvPr id="8" name="文字方塊 7"/>
          <p:cNvSpPr txBox="1"/>
          <p:nvPr/>
        </p:nvSpPr>
        <p:spPr>
          <a:xfrm>
            <a:off x="1066800" y="4648200"/>
            <a:ext cx="52578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當地的營業稅法對於零售商來說是不利的？</a:t>
            </a:r>
          </a:p>
        </p:txBody>
      </p:sp>
    </p:spTree>
    <p:extLst>
      <p:ext uri="{BB962C8B-B14F-4D97-AF65-F5344CB8AC3E}">
        <p14:creationId xmlns:p14="http://schemas.microsoft.com/office/powerpoint/2010/main" val="26457615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Neutrality</a:t>
            </a:r>
          </a:p>
        </p:txBody>
      </p:sp>
      <p:sp>
        <p:nvSpPr>
          <p:cNvPr id="3" name="Content Placeholder 2"/>
          <p:cNvSpPr>
            <a:spLocks noGrp="1"/>
          </p:cNvSpPr>
          <p:nvPr>
            <p:ph idx="1"/>
          </p:nvPr>
        </p:nvSpPr>
        <p:spPr/>
        <p:txBody>
          <a:bodyPr/>
          <a:lstStyle/>
          <a:p>
            <a:pPr>
              <a:spcAft>
                <a:spcPts val="600"/>
              </a:spcAft>
            </a:pPr>
            <a:r>
              <a:rPr lang="en-US" altLang="en-US" sz="2400" dirty="0"/>
              <a:t>All Internet activities charged the same rate, regardless of bandwidth used</a:t>
            </a:r>
          </a:p>
          <a:p>
            <a:pPr>
              <a:spcAft>
                <a:spcPts val="600"/>
              </a:spcAft>
            </a:pPr>
            <a:r>
              <a:rPr lang="en-US" altLang="en-US" sz="2400" dirty="0"/>
              <a:t>Netflix and YouTube together consume about 50% of bandwidth in United States</a:t>
            </a:r>
          </a:p>
          <a:p>
            <a:pPr>
              <a:spcAft>
                <a:spcPts val="1200"/>
              </a:spcAft>
            </a:pPr>
            <a:r>
              <a:rPr lang="en-US" altLang="en-US" sz="2400" dirty="0"/>
              <a:t>Prior to 2015, ISPs could throttle high-volume users</a:t>
            </a:r>
          </a:p>
          <a:p>
            <a:pPr>
              <a:spcAft>
                <a:spcPts val="1200"/>
              </a:spcAft>
            </a:pPr>
            <a:r>
              <a:rPr lang="en-US" altLang="en-US" sz="2400" dirty="0"/>
              <a:t>February 2015, FCC ruled that broadband service providers should be viewed and regulated as public utilities</a:t>
            </a:r>
          </a:p>
          <a:p>
            <a:pPr>
              <a:spcAft>
                <a:spcPts val="1200"/>
              </a:spcAft>
            </a:pPr>
            <a:r>
              <a:rPr lang="en-US" altLang="en-US" sz="2400" dirty="0"/>
              <a:t>Large carriers preparing challenges to ruling</a:t>
            </a:r>
          </a:p>
        </p:txBody>
      </p:sp>
      <p:sp>
        <p:nvSpPr>
          <p:cNvPr id="4" name="文字方塊 3"/>
          <p:cNvSpPr txBox="1"/>
          <p:nvPr/>
        </p:nvSpPr>
        <p:spPr>
          <a:xfrm>
            <a:off x="3124200" y="856261"/>
            <a:ext cx="12192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網絡中立</a:t>
            </a:r>
          </a:p>
        </p:txBody>
      </p:sp>
      <p:sp>
        <p:nvSpPr>
          <p:cNvPr id="5" name="文字方塊 4"/>
          <p:cNvSpPr txBox="1"/>
          <p:nvPr/>
        </p:nvSpPr>
        <p:spPr>
          <a:xfrm>
            <a:off x="2895600" y="1958907"/>
            <a:ext cx="4876800" cy="707886"/>
          </a:xfrm>
          <a:prstGeom prst="rect">
            <a:avLst/>
          </a:prstGeom>
          <a:solidFill>
            <a:srgbClr val="FFFF00"/>
          </a:solidFill>
        </p:spPr>
        <p:txBody>
          <a:bodyPr wrap="square" rtlCol="0">
            <a:spAutoFit/>
          </a:bodyPr>
          <a:lstStyle>
            <a:defPPr>
              <a:defRPr lang="en-US"/>
            </a:defPPr>
            <a:lvl1pPr>
              <a:defRPr sz="2000"/>
            </a:lvl1pPr>
          </a:lstStyle>
          <a:p>
            <a:r>
              <a:rPr lang="zh-TW" altLang="en-US" dirty="0"/>
              <a:t>無論使用的帶寬如何，所有互聯網活動都收取相同的費用</a:t>
            </a:r>
          </a:p>
        </p:txBody>
      </p:sp>
      <p:sp>
        <p:nvSpPr>
          <p:cNvPr id="6" name="文字方塊 5"/>
          <p:cNvSpPr txBox="1"/>
          <p:nvPr/>
        </p:nvSpPr>
        <p:spPr>
          <a:xfrm>
            <a:off x="4343400" y="2895600"/>
            <a:ext cx="3657600" cy="707886"/>
          </a:xfrm>
          <a:prstGeom prst="rect">
            <a:avLst/>
          </a:prstGeom>
          <a:solidFill>
            <a:srgbClr val="FFFF00"/>
          </a:solidFill>
        </p:spPr>
        <p:txBody>
          <a:bodyPr wrap="square" rtlCol="0">
            <a:spAutoFit/>
          </a:bodyPr>
          <a:lstStyle>
            <a:defPPr>
              <a:defRPr lang="en-US"/>
            </a:defPPr>
            <a:lvl1pPr>
              <a:defRPr sz="2000"/>
            </a:lvl1pPr>
          </a:lstStyle>
          <a:p>
            <a:r>
              <a:rPr lang="en-US" altLang="zh-TW" dirty="0"/>
              <a:t>Netflix</a:t>
            </a:r>
            <a:r>
              <a:rPr lang="zh-TW" altLang="en-US" dirty="0"/>
              <a:t>和</a:t>
            </a:r>
            <a:r>
              <a:rPr lang="en-US" altLang="zh-TW" dirty="0"/>
              <a:t>YouTube</a:t>
            </a:r>
            <a:r>
              <a:rPr lang="zh-TW" altLang="en-US" dirty="0"/>
              <a:t>共同消耗美國約</a:t>
            </a:r>
            <a:r>
              <a:rPr lang="en-US" altLang="zh-TW" dirty="0"/>
              <a:t>50</a:t>
            </a:r>
            <a:r>
              <a:rPr lang="zh-TW" altLang="en-US" dirty="0"/>
              <a:t>％的頻寬</a:t>
            </a:r>
          </a:p>
        </p:txBody>
      </p:sp>
      <p:sp>
        <p:nvSpPr>
          <p:cNvPr id="7" name="文字方塊 6"/>
          <p:cNvSpPr txBox="1"/>
          <p:nvPr/>
        </p:nvSpPr>
        <p:spPr>
          <a:xfrm>
            <a:off x="692238" y="3891034"/>
            <a:ext cx="6470562"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在</a:t>
            </a:r>
            <a:r>
              <a:rPr lang="en-US" altLang="zh-TW" dirty="0"/>
              <a:t>2015</a:t>
            </a:r>
            <a:r>
              <a:rPr lang="zh-TW" altLang="en-US" dirty="0"/>
              <a:t>年之前，互聯網服務提供商可能會抑制大量用戶</a:t>
            </a:r>
          </a:p>
        </p:txBody>
      </p:sp>
      <p:sp>
        <p:nvSpPr>
          <p:cNvPr id="8" name="文字方塊 7"/>
          <p:cNvSpPr txBox="1"/>
          <p:nvPr/>
        </p:nvSpPr>
        <p:spPr>
          <a:xfrm>
            <a:off x="692238" y="5029200"/>
            <a:ext cx="6546762" cy="400110"/>
          </a:xfrm>
          <a:prstGeom prst="rect">
            <a:avLst/>
          </a:prstGeom>
          <a:solidFill>
            <a:srgbClr val="FFFF00"/>
          </a:solidFill>
        </p:spPr>
        <p:txBody>
          <a:bodyPr wrap="square" rtlCol="0">
            <a:spAutoFit/>
          </a:bodyPr>
          <a:lstStyle>
            <a:defPPr>
              <a:defRPr lang="en-US"/>
            </a:defPPr>
            <a:lvl1pPr>
              <a:defRPr sz="2000"/>
            </a:lvl1pPr>
          </a:lstStyle>
          <a:p>
            <a:r>
              <a:rPr lang="en-US" altLang="zh-TW" dirty="0"/>
              <a:t>2015</a:t>
            </a:r>
            <a:r>
              <a:rPr lang="zh-TW" altLang="en-US" dirty="0"/>
              <a:t>年</a:t>
            </a:r>
            <a:r>
              <a:rPr lang="en-US" altLang="zh-TW" dirty="0"/>
              <a:t>2</a:t>
            </a:r>
            <a:r>
              <a:rPr lang="zh-TW" altLang="en-US" dirty="0"/>
              <a:t>月，</a:t>
            </a:r>
            <a:r>
              <a:rPr lang="en-US" altLang="zh-TW" dirty="0"/>
              <a:t>FCC</a:t>
            </a:r>
            <a:r>
              <a:rPr lang="zh-TW" altLang="en-US" dirty="0"/>
              <a:t>裁定應將寬頻服務提供商視為公共事業</a:t>
            </a:r>
          </a:p>
        </p:txBody>
      </p:sp>
      <p:sp>
        <p:nvSpPr>
          <p:cNvPr id="9" name="文字方塊 8"/>
          <p:cNvSpPr txBox="1"/>
          <p:nvPr/>
        </p:nvSpPr>
        <p:spPr>
          <a:xfrm>
            <a:off x="692238" y="5772090"/>
            <a:ext cx="4032162"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大型運營商正在為裁決提出挑戰</a:t>
            </a:r>
          </a:p>
        </p:txBody>
      </p:sp>
    </p:spTree>
    <p:extLst>
      <p:ext uri="{BB962C8B-B14F-4D97-AF65-F5344CB8AC3E}">
        <p14:creationId xmlns:p14="http://schemas.microsoft.com/office/powerpoint/2010/main" val="269826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Safety and Welfare </a:t>
            </a:r>
          </a:p>
        </p:txBody>
      </p:sp>
      <p:sp>
        <p:nvSpPr>
          <p:cNvPr id="3" name="Content Placeholder 2"/>
          <p:cNvSpPr>
            <a:spLocks noGrp="1"/>
          </p:cNvSpPr>
          <p:nvPr>
            <p:ph idx="1"/>
          </p:nvPr>
        </p:nvSpPr>
        <p:spPr/>
        <p:txBody>
          <a:bodyPr/>
          <a:lstStyle/>
          <a:p>
            <a:r>
              <a:rPr lang="en-US" dirty="0"/>
              <a:t>Protection of children against pornography and privacy infringement</a:t>
            </a:r>
          </a:p>
          <a:p>
            <a:pPr lvl="1"/>
            <a:r>
              <a:rPr lang="en-US" dirty="0"/>
              <a:t>Passing legislation that will survive court challenges has proved difficult</a:t>
            </a:r>
          </a:p>
          <a:p>
            <a:r>
              <a:rPr lang="en-US" dirty="0"/>
              <a:t>Efforts to control gambling and restrict sales of drugs and cigarettes</a:t>
            </a:r>
          </a:p>
          <a:p>
            <a:pPr lvl="1"/>
            <a:r>
              <a:rPr lang="en-US" dirty="0"/>
              <a:t>Prevent All Cigarette Trafficking Act</a:t>
            </a:r>
          </a:p>
          <a:p>
            <a:pPr lvl="1"/>
            <a:r>
              <a:rPr lang="en-US" dirty="0"/>
              <a:t>Unlawful Internet Gambling Enforcement Act</a:t>
            </a:r>
          </a:p>
          <a:p>
            <a:pPr lvl="1"/>
            <a:r>
              <a:rPr lang="en-US" dirty="0"/>
              <a:t>Increase in number of states allowing online gambling</a:t>
            </a:r>
          </a:p>
        </p:txBody>
      </p:sp>
      <p:sp>
        <p:nvSpPr>
          <p:cNvPr id="4" name="文字方塊 3"/>
          <p:cNvSpPr txBox="1"/>
          <p:nvPr/>
        </p:nvSpPr>
        <p:spPr>
          <a:xfrm>
            <a:off x="5334000" y="827413"/>
            <a:ext cx="19812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公共安全和福利</a:t>
            </a:r>
          </a:p>
        </p:txBody>
      </p:sp>
      <p:sp>
        <p:nvSpPr>
          <p:cNvPr id="5" name="文字方塊 4"/>
          <p:cNvSpPr txBox="1"/>
          <p:nvPr/>
        </p:nvSpPr>
        <p:spPr>
          <a:xfrm>
            <a:off x="4038600" y="2057400"/>
            <a:ext cx="35052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保護兒童免受色情和侵犯隱私</a:t>
            </a:r>
          </a:p>
        </p:txBody>
      </p:sp>
      <p:sp>
        <p:nvSpPr>
          <p:cNvPr id="6" name="文字方塊 5"/>
          <p:cNvSpPr txBox="1"/>
          <p:nvPr/>
        </p:nvSpPr>
        <p:spPr>
          <a:xfrm>
            <a:off x="2057400" y="2861794"/>
            <a:ext cx="55626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證明在法院挑戰中倖存下來的立法證明是困難的</a:t>
            </a:r>
          </a:p>
        </p:txBody>
      </p:sp>
      <p:sp>
        <p:nvSpPr>
          <p:cNvPr id="7" name="文字方塊 6"/>
          <p:cNvSpPr txBox="1"/>
          <p:nvPr/>
        </p:nvSpPr>
        <p:spPr>
          <a:xfrm>
            <a:off x="3962400" y="3753448"/>
            <a:ext cx="45720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努力控制賭博並限製藥物和香煙的銷售</a:t>
            </a:r>
          </a:p>
        </p:txBody>
      </p:sp>
      <p:sp>
        <p:nvSpPr>
          <p:cNvPr id="8" name="文字方塊 7"/>
          <p:cNvSpPr txBox="1"/>
          <p:nvPr/>
        </p:nvSpPr>
        <p:spPr>
          <a:xfrm>
            <a:off x="5257800" y="4210648"/>
            <a:ext cx="27432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防止所有香煙販賣法案</a:t>
            </a:r>
          </a:p>
        </p:txBody>
      </p:sp>
      <p:sp>
        <p:nvSpPr>
          <p:cNvPr id="9" name="文字方塊 8"/>
          <p:cNvSpPr txBox="1"/>
          <p:nvPr/>
        </p:nvSpPr>
        <p:spPr>
          <a:xfrm>
            <a:off x="6248400" y="4648200"/>
            <a:ext cx="30480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非法互聯網賭博執法法案</a:t>
            </a:r>
          </a:p>
        </p:txBody>
      </p:sp>
      <p:sp>
        <p:nvSpPr>
          <p:cNvPr id="10" name="文字方塊 9"/>
          <p:cNvSpPr txBox="1"/>
          <p:nvPr/>
        </p:nvSpPr>
        <p:spPr>
          <a:xfrm>
            <a:off x="5562600" y="5356458"/>
            <a:ext cx="35052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允許在線賭博的狀態數量增加</a:t>
            </a:r>
          </a:p>
        </p:txBody>
      </p:sp>
    </p:spTree>
    <p:extLst>
      <p:ext uri="{BB962C8B-B14F-4D97-AF65-F5344CB8AC3E}">
        <p14:creationId xmlns:p14="http://schemas.microsoft.com/office/powerpoint/2010/main" val="26098396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on Society: </a:t>
            </a:r>
            <a:r>
              <a:rPr lang="en-US" altLang="en-US" dirty="0"/>
              <a:t>The Internet Drug Bazaar</a:t>
            </a:r>
            <a:endParaRPr lang="en-US" dirty="0"/>
          </a:p>
        </p:txBody>
      </p:sp>
      <p:sp>
        <p:nvSpPr>
          <p:cNvPr id="3" name="Content Placeholder 2"/>
          <p:cNvSpPr>
            <a:spLocks noGrp="1"/>
          </p:cNvSpPr>
          <p:nvPr>
            <p:ph idx="1"/>
          </p:nvPr>
        </p:nvSpPr>
        <p:spPr/>
        <p:txBody>
          <a:bodyPr/>
          <a:lstStyle/>
          <a:p>
            <a:r>
              <a:rPr lang="en-US" dirty="0"/>
              <a:t>Class discussion:</a:t>
            </a:r>
          </a:p>
          <a:p>
            <a:pPr lvl="1">
              <a:spcAft>
                <a:spcPts val="1800"/>
              </a:spcAft>
            </a:pPr>
            <a:r>
              <a:rPr lang="en-US" altLang="en-US" dirty="0"/>
              <a:t>What</a:t>
            </a:r>
            <a:r>
              <a:rPr lang="en-US" altLang="ja-JP" dirty="0"/>
              <a:t>'s wrong with buying prescription drugs online, especially if the prices are lower?</a:t>
            </a:r>
          </a:p>
          <a:p>
            <a:pPr lvl="1">
              <a:spcAft>
                <a:spcPts val="1800"/>
              </a:spcAft>
            </a:pPr>
            <a:r>
              <a:rPr lang="en-US" altLang="en-US" dirty="0"/>
              <a:t>What are the risks and benefits of online pharmacies?</a:t>
            </a:r>
          </a:p>
          <a:p>
            <a:pPr lvl="1">
              <a:spcAft>
                <a:spcPts val="1800"/>
              </a:spcAft>
            </a:pPr>
            <a:r>
              <a:rPr lang="en-US" altLang="en-US" dirty="0"/>
              <a:t>Should online pharmacies require a physician</a:t>
            </a:r>
            <a:r>
              <a:rPr lang="en-US" altLang="ja-JP" dirty="0"/>
              <a:t>'s prescription?</a:t>
            </a:r>
          </a:p>
          <a:p>
            <a:pPr lvl="1">
              <a:spcAft>
                <a:spcPts val="1800"/>
              </a:spcAft>
            </a:pPr>
            <a:r>
              <a:rPr lang="en-US" altLang="en-US" dirty="0"/>
              <a:t>How do online pharmacies challenge the traditional business model of pharmacies and drug firms?</a:t>
            </a:r>
          </a:p>
          <a:p>
            <a:pPr lvl="1">
              <a:spcAft>
                <a:spcPts val="1800"/>
              </a:spcAft>
            </a:pPr>
            <a:r>
              <a:rPr lang="en-US" altLang="en-US" dirty="0"/>
              <a:t>What are the challenges in regulating online pharmacies? </a:t>
            </a:r>
          </a:p>
          <a:p>
            <a:pPr lvl="1"/>
            <a:r>
              <a:rPr lang="en-US" altLang="en-US" dirty="0"/>
              <a:t>Who benefits and who loses from online pharmacies?</a:t>
            </a:r>
          </a:p>
          <a:p>
            <a:pPr lvl="2"/>
            <a:endParaRPr lang="en-US" dirty="0"/>
          </a:p>
        </p:txBody>
      </p:sp>
      <p:sp>
        <p:nvSpPr>
          <p:cNvPr id="4" name="文字方塊 3"/>
          <p:cNvSpPr txBox="1"/>
          <p:nvPr/>
        </p:nvSpPr>
        <p:spPr>
          <a:xfrm>
            <a:off x="1981200" y="884165"/>
            <a:ext cx="38100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對社會的見解：互聯網藥物集市</a:t>
            </a:r>
          </a:p>
        </p:txBody>
      </p:sp>
      <p:sp>
        <p:nvSpPr>
          <p:cNvPr id="5" name="文字方塊 4"/>
          <p:cNvSpPr txBox="1"/>
          <p:nvPr/>
        </p:nvSpPr>
        <p:spPr>
          <a:xfrm>
            <a:off x="3505200" y="1600200"/>
            <a:ext cx="14478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課堂討論：</a:t>
            </a:r>
          </a:p>
        </p:txBody>
      </p:sp>
      <p:sp>
        <p:nvSpPr>
          <p:cNvPr id="6" name="文字方塊 5"/>
          <p:cNvSpPr txBox="1"/>
          <p:nvPr/>
        </p:nvSpPr>
        <p:spPr>
          <a:xfrm>
            <a:off x="1143000" y="2667000"/>
            <a:ext cx="61722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在線購買處方藥有什麼問題，特別是如果價格較低？</a:t>
            </a:r>
          </a:p>
        </p:txBody>
      </p:sp>
      <p:sp>
        <p:nvSpPr>
          <p:cNvPr id="7" name="文字方塊 6"/>
          <p:cNvSpPr txBox="1"/>
          <p:nvPr/>
        </p:nvSpPr>
        <p:spPr>
          <a:xfrm>
            <a:off x="1143000" y="3257490"/>
            <a:ext cx="35052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在線藥店有哪些風險和好處？</a:t>
            </a:r>
          </a:p>
        </p:txBody>
      </p:sp>
      <p:sp>
        <p:nvSpPr>
          <p:cNvPr id="8" name="文字方塊 7"/>
          <p:cNvSpPr txBox="1"/>
          <p:nvPr/>
        </p:nvSpPr>
        <p:spPr>
          <a:xfrm>
            <a:off x="1143000" y="3886200"/>
            <a:ext cx="35052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在線藥店是否需要醫生處方？</a:t>
            </a:r>
          </a:p>
        </p:txBody>
      </p:sp>
      <p:sp>
        <p:nvSpPr>
          <p:cNvPr id="9" name="文字方塊 8"/>
          <p:cNvSpPr txBox="1"/>
          <p:nvPr/>
        </p:nvSpPr>
        <p:spPr>
          <a:xfrm>
            <a:off x="1143000" y="4800600"/>
            <a:ext cx="60198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在線藥店如何挑戰藥房和藥品公司的傳統商業模式？</a:t>
            </a:r>
          </a:p>
        </p:txBody>
      </p:sp>
      <p:sp>
        <p:nvSpPr>
          <p:cNvPr id="10" name="文字方塊 9"/>
          <p:cNvSpPr txBox="1"/>
          <p:nvPr/>
        </p:nvSpPr>
        <p:spPr>
          <a:xfrm>
            <a:off x="1143000" y="5410200"/>
            <a:ext cx="32004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管理在線藥店有哪些挑戰？</a:t>
            </a:r>
          </a:p>
        </p:txBody>
      </p:sp>
      <p:sp>
        <p:nvSpPr>
          <p:cNvPr id="11" name="文字方塊 10"/>
          <p:cNvSpPr txBox="1"/>
          <p:nvPr/>
        </p:nvSpPr>
        <p:spPr>
          <a:xfrm>
            <a:off x="1143000" y="6019800"/>
            <a:ext cx="3505200" cy="400110"/>
          </a:xfrm>
          <a:prstGeom prst="rect">
            <a:avLst/>
          </a:prstGeom>
          <a:solidFill>
            <a:srgbClr val="FFFF00"/>
          </a:solidFill>
        </p:spPr>
        <p:txBody>
          <a:bodyPr wrap="square" rtlCol="0">
            <a:spAutoFit/>
          </a:bodyPr>
          <a:lstStyle>
            <a:defPPr>
              <a:defRPr lang="en-US"/>
            </a:defPPr>
            <a:lvl1pPr>
              <a:defRPr sz="2000"/>
            </a:lvl1pPr>
          </a:lstStyle>
          <a:p>
            <a:r>
              <a:rPr lang="zh-TW" altLang="en-US" dirty="0"/>
              <a:t>誰從線上藥店中受益誰失利？</a:t>
            </a:r>
          </a:p>
        </p:txBody>
      </p:sp>
    </p:spTree>
    <p:extLst>
      <p:ext uri="{BB962C8B-B14F-4D97-AF65-F5344CB8AC3E}">
        <p14:creationId xmlns:p14="http://schemas.microsoft.com/office/powerpoint/2010/main" val="2625992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Ethical, Social, and Political Issues in E-commerce</a:t>
            </a:r>
            <a:endParaRPr lang="en-US" dirty="0"/>
          </a:p>
        </p:txBody>
      </p:sp>
      <p:sp>
        <p:nvSpPr>
          <p:cNvPr id="3" name="Content Placeholder 2"/>
          <p:cNvSpPr>
            <a:spLocks noGrp="1"/>
          </p:cNvSpPr>
          <p:nvPr>
            <p:ph idx="1"/>
          </p:nvPr>
        </p:nvSpPr>
        <p:spPr/>
        <p:txBody>
          <a:bodyPr/>
          <a:lstStyle/>
          <a:p>
            <a:r>
              <a:rPr lang="en-US" dirty="0" smtClean="0"/>
              <a:t>Internet, like other technologies, can:</a:t>
            </a:r>
          </a:p>
          <a:p>
            <a:pPr lvl="1"/>
            <a:r>
              <a:rPr lang="en-US" dirty="0" smtClean="0"/>
              <a:t>Enable new crimes</a:t>
            </a:r>
          </a:p>
          <a:p>
            <a:pPr lvl="1"/>
            <a:r>
              <a:rPr lang="en-US" dirty="0" smtClean="0"/>
              <a:t>Affect environment</a:t>
            </a:r>
          </a:p>
          <a:p>
            <a:pPr lvl="1"/>
            <a:r>
              <a:rPr lang="en-US" dirty="0" smtClean="0"/>
              <a:t>Threaten social values </a:t>
            </a:r>
          </a:p>
          <a:p>
            <a:r>
              <a:rPr lang="en-US" dirty="0" smtClean="0"/>
              <a:t>Costs and benefits must be carefully considered, especially when there are no clear-cut legal or cultural guidelines</a:t>
            </a:r>
            <a:endParaRPr lang="en-US" dirty="0"/>
          </a:p>
        </p:txBody>
      </p:sp>
      <p:sp>
        <p:nvSpPr>
          <p:cNvPr id="4" name="矩形 3">
            <a:extLst>
              <a:ext uri="{FF2B5EF4-FFF2-40B4-BE49-F238E27FC236}">
                <a16:creationId xmlns:a16="http://schemas.microsoft.com/office/drawing/2014/main" xmlns="" id="{C03C83F6-3001-4CBE-9B75-31FDDE4B9D4B}"/>
              </a:ext>
            </a:extLst>
          </p:cNvPr>
          <p:cNvSpPr/>
          <p:nvPr/>
        </p:nvSpPr>
        <p:spPr>
          <a:xfrm>
            <a:off x="4452283" y="791752"/>
            <a:ext cx="4339650" cy="369332"/>
          </a:xfrm>
          <a:prstGeom prst="rect">
            <a:avLst/>
          </a:prstGeom>
        </p:spPr>
        <p:txBody>
          <a:bodyPr wrap="none">
            <a:spAutoFit/>
          </a:bodyPr>
          <a:lstStyle/>
          <a:p>
            <a:r>
              <a:rPr lang="zh-TW" altLang="en-US" dirty="0">
                <a:highlight>
                  <a:srgbClr val="FFFF00"/>
                </a:highlight>
              </a:rPr>
              <a:t>了解電子商務中的倫理，社會和政治問題</a:t>
            </a:r>
            <a:endParaRPr lang="zh-TW" altLang="en-US" dirty="0">
              <a:highlight>
                <a:srgbClr val="FFFF00"/>
              </a:highlight>
            </a:endParaRPr>
          </a:p>
        </p:txBody>
      </p:sp>
      <p:sp>
        <p:nvSpPr>
          <p:cNvPr id="5" name="矩形 4">
            <a:extLst>
              <a:ext uri="{FF2B5EF4-FFF2-40B4-BE49-F238E27FC236}">
                <a16:creationId xmlns:a16="http://schemas.microsoft.com/office/drawing/2014/main" xmlns="" id="{C03C83F6-3001-4CBE-9B75-31FDDE4B9D4B}"/>
              </a:ext>
            </a:extLst>
          </p:cNvPr>
          <p:cNvSpPr/>
          <p:nvPr/>
        </p:nvSpPr>
        <p:spPr>
          <a:xfrm>
            <a:off x="632549" y="1351228"/>
            <a:ext cx="3416320" cy="369332"/>
          </a:xfrm>
          <a:prstGeom prst="rect">
            <a:avLst/>
          </a:prstGeom>
        </p:spPr>
        <p:txBody>
          <a:bodyPr wrap="none">
            <a:spAutoFit/>
          </a:bodyPr>
          <a:lstStyle/>
          <a:p>
            <a:r>
              <a:rPr lang="zh-TW" altLang="en-US" dirty="0" smtClean="0">
                <a:highlight>
                  <a:srgbClr val="FFFF00"/>
                </a:highlight>
              </a:rPr>
              <a:t>互聯網可以和其他的</a:t>
            </a:r>
            <a:r>
              <a:rPr lang="zh-TW" altLang="en-US" dirty="0">
                <a:highlight>
                  <a:srgbClr val="FFFF00"/>
                </a:highlight>
              </a:rPr>
              <a:t>科技一樣：</a:t>
            </a:r>
          </a:p>
        </p:txBody>
      </p:sp>
      <p:sp>
        <p:nvSpPr>
          <p:cNvPr id="6" name="矩形 5">
            <a:extLst>
              <a:ext uri="{FF2B5EF4-FFF2-40B4-BE49-F238E27FC236}">
                <a16:creationId xmlns:a16="http://schemas.microsoft.com/office/drawing/2014/main" xmlns="" id="{C03C83F6-3001-4CBE-9B75-31FDDE4B9D4B}"/>
              </a:ext>
            </a:extLst>
          </p:cNvPr>
          <p:cNvSpPr/>
          <p:nvPr/>
        </p:nvSpPr>
        <p:spPr>
          <a:xfrm>
            <a:off x="3320087" y="2064602"/>
            <a:ext cx="2031325" cy="369332"/>
          </a:xfrm>
          <a:prstGeom prst="rect">
            <a:avLst/>
          </a:prstGeom>
        </p:spPr>
        <p:txBody>
          <a:bodyPr wrap="none">
            <a:spAutoFit/>
          </a:bodyPr>
          <a:lstStyle/>
          <a:p>
            <a:r>
              <a:rPr lang="zh-TW" altLang="en-US" dirty="0" smtClean="0">
                <a:highlight>
                  <a:srgbClr val="FFFF00"/>
                </a:highlight>
              </a:rPr>
              <a:t>啟用一個新的形態</a:t>
            </a:r>
            <a:endParaRPr lang="zh-TW" altLang="en-US" dirty="0">
              <a:highlight>
                <a:srgbClr val="FFFF00"/>
              </a:highlight>
            </a:endParaRPr>
          </a:p>
        </p:txBody>
      </p:sp>
      <p:sp>
        <p:nvSpPr>
          <p:cNvPr id="7" name="矩形 6">
            <a:extLst>
              <a:ext uri="{FF2B5EF4-FFF2-40B4-BE49-F238E27FC236}">
                <a16:creationId xmlns:a16="http://schemas.microsoft.com/office/drawing/2014/main" xmlns="" id="{C03C83F6-3001-4CBE-9B75-31FDDE4B9D4B}"/>
              </a:ext>
            </a:extLst>
          </p:cNvPr>
          <p:cNvSpPr/>
          <p:nvPr/>
        </p:nvSpPr>
        <p:spPr>
          <a:xfrm>
            <a:off x="3344287" y="2483049"/>
            <a:ext cx="1107996" cy="369332"/>
          </a:xfrm>
          <a:prstGeom prst="rect">
            <a:avLst/>
          </a:prstGeom>
        </p:spPr>
        <p:txBody>
          <a:bodyPr wrap="none">
            <a:spAutoFit/>
          </a:bodyPr>
          <a:lstStyle/>
          <a:p>
            <a:r>
              <a:rPr lang="zh-TW" altLang="en-US" dirty="0" smtClean="0">
                <a:highlight>
                  <a:srgbClr val="FFFF00"/>
                </a:highlight>
              </a:rPr>
              <a:t>影</a:t>
            </a:r>
            <a:r>
              <a:rPr lang="zh-TW" altLang="en-US" dirty="0">
                <a:highlight>
                  <a:srgbClr val="FFFF00"/>
                </a:highlight>
              </a:rPr>
              <a:t>響</a:t>
            </a:r>
            <a:r>
              <a:rPr lang="zh-TW" altLang="en-US" dirty="0" smtClean="0">
                <a:highlight>
                  <a:srgbClr val="FFFF00"/>
                </a:highlight>
              </a:rPr>
              <a:t>環境</a:t>
            </a:r>
            <a:endParaRPr lang="zh-TW" altLang="en-US" dirty="0">
              <a:highlight>
                <a:srgbClr val="FFFF00"/>
              </a:highlight>
            </a:endParaRPr>
          </a:p>
        </p:txBody>
      </p:sp>
      <p:sp>
        <p:nvSpPr>
          <p:cNvPr id="8" name="矩形 7">
            <a:extLst>
              <a:ext uri="{FF2B5EF4-FFF2-40B4-BE49-F238E27FC236}">
                <a16:creationId xmlns:a16="http://schemas.microsoft.com/office/drawing/2014/main" xmlns="" id="{C03C83F6-3001-4CBE-9B75-31FDDE4B9D4B}"/>
              </a:ext>
            </a:extLst>
          </p:cNvPr>
          <p:cNvSpPr/>
          <p:nvPr/>
        </p:nvSpPr>
        <p:spPr>
          <a:xfrm>
            <a:off x="3781752" y="2869750"/>
            <a:ext cx="1569660" cy="369332"/>
          </a:xfrm>
          <a:prstGeom prst="rect">
            <a:avLst/>
          </a:prstGeom>
        </p:spPr>
        <p:txBody>
          <a:bodyPr wrap="none">
            <a:spAutoFit/>
          </a:bodyPr>
          <a:lstStyle/>
          <a:p>
            <a:r>
              <a:rPr lang="zh-TW" altLang="en-US" dirty="0" smtClean="0">
                <a:highlight>
                  <a:srgbClr val="FFFF00"/>
                </a:highlight>
              </a:rPr>
              <a:t>威脅社會價</a:t>
            </a:r>
            <a:r>
              <a:rPr lang="zh-TW" altLang="en-US" dirty="0">
                <a:highlight>
                  <a:srgbClr val="FFFF00"/>
                </a:highlight>
              </a:rPr>
              <a:t>值</a:t>
            </a:r>
          </a:p>
        </p:txBody>
      </p:sp>
      <p:sp>
        <p:nvSpPr>
          <p:cNvPr id="9" name="矩形 8">
            <a:extLst>
              <a:ext uri="{FF2B5EF4-FFF2-40B4-BE49-F238E27FC236}">
                <a16:creationId xmlns:a16="http://schemas.microsoft.com/office/drawing/2014/main" xmlns="" id="{C03C83F6-3001-4CBE-9B75-31FDDE4B9D4B}"/>
              </a:ext>
            </a:extLst>
          </p:cNvPr>
          <p:cNvSpPr/>
          <p:nvPr/>
        </p:nvSpPr>
        <p:spPr>
          <a:xfrm>
            <a:off x="632549" y="4648200"/>
            <a:ext cx="8032968" cy="369332"/>
          </a:xfrm>
          <a:prstGeom prst="rect">
            <a:avLst/>
          </a:prstGeom>
        </p:spPr>
        <p:txBody>
          <a:bodyPr wrap="none">
            <a:spAutoFit/>
          </a:bodyPr>
          <a:lstStyle/>
          <a:p>
            <a:r>
              <a:rPr lang="zh-TW" altLang="en-US" dirty="0">
                <a:highlight>
                  <a:srgbClr val="FFFF00"/>
                </a:highlight>
              </a:rPr>
              <a:t>必須認真考慮成本和收益，特別是在沒有明確的法律或文化指導方針的情況下</a:t>
            </a:r>
          </a:p>
        </p:txBody>
      </p:sp>
    </p:spTree>
    <p:extLst>
      <p:ext uri="{BB962C8B-B14F-4D97-AF65-F5344CB8AC3E}">
        <p14:creationId xmlns:p14="http://schemas.microsoft.com/office/powerpoint/2010/main" val="362324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Model for Organizing the Issues</a:t>
            </a:r>
            <a:endParaRPr lang="en-US" dirty="0"/>
          </a:p>
        </p:txBody>
      </p:sp>
      <p:sp>
        <p:nvSpPr>
          <p:cNvPr id="5" name="矩形 4">
            <a:extLst>
              <a:ext uri="{FF2B5EF4-FFF2-40B4-BE49-F238E27FC236}">
                <a16:creationId xmlns:a16="http://schemas.microsoft.com/office/drawing/2014/main" xmlns="" id="{C03C83F6-3001-4CBE-9B75-31FDDE4B9D4B}"/>
              </a:ext>
            </a:extLst>
          </p:cNvPr>
          <p:cNvSpPr/>
          <p:nvPr/>
        </p:nvSpPr>
        <p:spPr>
          <a:xfrm>
            <a:off x="640390" y="1389415"/>
            <a:ext cx="7109639" cy="369332"/>
          </a:xfrm>
          <a:prstGeom prst="rect">
            <a:avLst/>
          </a:prstGeom>
        </p:spPr>
        <p:txBody>
          <a:bodyPr wrap="none">
            <a:spAutoFit/>
          </a:bodyPr>
          <a:lstStyle/>
          <a:p>
            <a:r>
              <a:rPr lang="zh-TW" altLang="en-US" dirty="0">
                <a:highlight>
                  <a:srgbClr val="FFFF00"/>
                </a:highlight>
              </a:rPr>
              <a:t>互聯網和電子商務提出的問題可以在個人，社會和政治層面進行觀察</a:t>
            </a:r>
          </a:p>
        </p:txBody>
      </p:sp>
      <p:sp>
        <p:nvSpPr>
          <p:cNvPr id="3" name="Content Placeholder 2"/>
          <p:cNvSpPr>
            <a:spLocks noGrp="1"/>
          </p:cNvSpPr>
          <p:nvPr>
            <p:ph idx="1"/>
          </p:nvPr>
        </p:nvSpPr>
        <p:spPr/>
        <p:txBody>
          <a:bodyPr/>
          <a:lstStyle/>
          <a:p>
            <a:r>
              <a:rPr lang="en-US" dirty="0" smtClean="0"/>
              <a:t>Issues raised by Internet and e-commerce can be viewed at individual, social, and political levels</a:t>
            </a:r>
          </a:p>
          <a:p>
            <a:r>
              <a:rPr lang="en-US" dirty="0" smtClean="0"/>
              <a:t>Four major categories of issues:</a:t>
            </a:r>
          </a:p>
          <a:p>
            <a:pPr lvl="1"/>
            <a:r>
              <a:rPr lang="en-US" dirty="0" smtClean="0"/>
              <a:t>Information rights</a:t>
            </a:r>
          </a:p>
          <a:p>
            <a:pPr lvl="1"/>
            <a:r>
              <a:rPr lang="en-US" dirty="0" smtClean="0"/>
              <a:t>Property rights</a:t>
            </a:r>
          </a:p>
          <a:p>
            <a:pPr lvl="1"/>
            <a:r>
              <a:rPr lang="en-US" dirty="0" smtClean="0"/>
              <a:t>Governance</a:t>
            </a:r>
          </a:p>
          <a:p>
            <a:pPr lvl="1"/>
            <a:r>
              <a:rPr lang="en-US" dirty="0" smtClean="0"/>
              <a:t>Public safety and welfare</a:t>
            </a:r>
            <a:endParaRPr lang="en-US" dirty="0"/>
          </a:p>
        </p:txBody>
      </p:sp>
      <p:sp>
        <p:nvSpPr>
          <p:cNvPr id="6" name="矩形 5">
            <a:extLst>
              <a:ext uri="{FF2B5EF4-FFF2-40B4-BE49-F238E27FC236}">
                <a16:creationId xmlns:a16="http://schemas.microsoft.com/office/drawing/2014/main" xmlns="" id="{C03C83F6-3001-4CBE-9B75-31FDDE4B9D4B}"/>
              </a:ext>
            </a:extLst>
          </p:cNvPr>
          <p:cNvSpPr/>
          <p:nvPr/>
        </p:nvSpPr>
        <p:spPr>
          <a:xfrm>
            <a:off x="640413" y="2438400"/>
            <a:ext cx="1569660" cy="369332"/>
          </a:xfrm>
          <a:prstGeom prst="rect">
            <a:avLst/>
          </a:prstGeom>
        </p:spPr>
        <p:txBody>
          <a:bodyPr wrap="none">
            <a:spAutoFit/>
          </a:bodyPr>
          <a:lstStyle/>
          <a:p>
            <a:r>
              <a:rPr lang="zh-TW" altLang="en-US" dirty="0">
                <a:highlight>
                  <a:srgbClr val="FFFF00"/>
                </a:highlight>
              </a:rPr>
              <a:t>四大類問題：</a:t>
            </a:r>
          </a:p>
        </p:txBody>
      </p:sp>
      <p:sp>
        <p:nvSpPr>
          <p:cNvPr id="4" name="矩形 3">
            <a:extLst>
              <a:ext uri="{FF2B5EF4-FFF2-40B4-BE49-F238E27FC236}">
                <a16:creationId xmlns:a16="http://schemas.microsoft.com/office/drawing/2014/main" xmlns="" id="{C03C83F6-3001-4CBE-9B75-31FDDE4B9D4B}"/>
              </a:ext>
            </a:extLst>
          </p:cNvPr>
          <p:cNvSpPr/>
          <p:nvPr/>
        </p:nvSpPr>
        <p:spPr>
          <a:xfrm>
            <a:off x="6851555" y="893802"/>
            <a:ext cx="1800493" cy="369332"/>
          </a:xfrm>
          <a:prstGeom prst="rect">
            <a:avLst/>
          </a:prstGeom>
        </p:spPr>
        <p:txBody>
          <a:bodyPr wrap="none">
            <a:spAutoFit/>
          </a:bodyPr>
          <a:lstStyle/>
          <a:p>
            <a:r>
              <a:rPr lang="zh-TW" altLang="en-US" dirty="0" smtClean="0">
                <a:highlight>
                  <a:srgbClr val="FFFF00"/>
                </a:highlight>
              </a:rPr>
              <a:t>組織問題的雛型</a:t>
            </a:r>
            <a:endParaRPr lang="zh-TW" altLang="en-US" dirty="0">
              <a:highlight>
                <a:srgbClr val="FFFF00"/>
              </a:highlight>
            </a:endParaRPr>
          </a:p>
        </p:txBody>
      </p:sp>
      <p:sp>
        <p:nvSpPr>
          <p:cNvPr id="7" name="矩形 6">
            <a:extLst>
              <a:ext uri="{FF2B5EF4-FFF2-40B4-BE49-F238E27FC236}">
                <a16:creationId xmlns:a16="http://schemas.microsoft.com/office/drawing/2014/main" xmlns="" id="{C03C83F6-3001-4CBE-9B75-31FDDE4B9D4B}"/>
              </a:ext>
            </a:extLst>
          </p:cNvPr>
          <p:cNvSpPr/>
          <p:nvPr/>
        </p:nvSpPr>
        <p:spPr>
          <a:xfrm>
            <a:off x="3125049" y="3111516"/>
            <a:ext cx="1107996" cy="369332"/>
          </a:xfrm>
          <a:prstGeom prst="rect">
            <a:avLst/>
          </a:prstGeom>
        </p:spPr>
        <p:txBody>
          <a:bodyPr wrap="none">
            <a:spAutoFit/>
          </a:bodyPr>
          <a:lstStyle/>
          <a:p>
            <a:r>
              <a:rPr lang="zh-TW" altLang="en-US" dirty="0" smtClean="0">
                <a:highlight>
                  <a:srgbClr val="FFFF00"/>
                </a:highlight>
              </a:rPr>
              <a:t>信息權利</a:t>
            </a:r>
            <a:endParaRPr lang="zh-TW" altLang="en-US" dirty="0">
              <a:highlight>
                <a:srgbClr val="FFFF00"/>
              </a:highlight>
            </a:endParaRPr>
          </a:p>
        </p:txBody>
      </p:sp>
      <p:sp>
        <p:nvSpPr>
          <p:cNvPr id="8" name="矩形 7">
            <a:extLst>
              <a:ext uri="{FF2B5EF4-FFF2-40B4-BE49-F238E27FC236}">
                <a16:creationId xmlns:a16="http://schemas.microsoft.com/office/drawing/2014/main" xmlns="" id="{C03C83F6-3001-4CBE-9B75-31FDDE4B9D4B}"/>
              </a:ext>
            </a:extLst>
          </p:cNvPr>
          <p:cNvSpPr/>
          <p:nvPr/>
        </p:nvSpPr>
        <p:spPr>
          <a:xfrm>
            <a:off x="2817808" y="3491480"/>
            <a:ext cx="877163" cy="369332"/>
          </a:xfrm>
          <a:prstGeom prst="rect">
            <a:avLst/>
          </a:prstGeom>
        </p:spPr>
        <p:txBody>
          <a:bodyPr wrap="none">
            <a:spAutoFit/>
          </a:bodyPr>
          <a:lstStyle/>
          <a:p>
            <a:r>
              <a:rPr lang="zh-TW" altLang="en-US" dirty="0" smtClean="0">
                <a:highlight>
                  <a:srgbClr val="FFFF00"/>
                </a:highlight>
              </a:rPr>
              <a:t>財產權</a:t>
            </a:r>
            <a:endParaRPr lang="zh-TW" altLang="en-US" dirty="0">
              <a:highlight>
                <a:srgbClr val="FFFF00"/>
              </a:highlight>
            </a:endParaRPr>
          </a:p>
        </p:txBody>
      </p:sp>
      <p:sp>
        <p:nvSpPr>
          <p:cNvPr id="9" name="矩形 8">
            <a:extLst>
              <a:ext uri="{FF2B5EF4-FFF2-40B4-BE49-F238E27FC236}">
                <a16:creationId xmlns:a16="http://schemas.microsoft.com/office/drawing/2014/main" xmlns="" id="{C03C83F6-3001-4CBE-9B75-31FDDE4B9D4B}"/>
              </a:ext>
            </a:extLst>
          </p:cNvPr>
          <p:cNvSpPr/>
          <p:nvPr/>
        </p:nvSpPr>
        <p:spPr>
          <a:xfrm>
            <a:off x="2567529" y="3850179"/>
            <a:ext cx="646331" cy="369332"/>
          </a:xfrm>
          <a:prstGeom prst="rect">
            <a:avLst/>
          </a:prstGeom>
        </p:spPr>
        <p:txBody>
          <a:bodyPr wrap="none">
            <a:spAutoFit/>
          </a:bodyPr>
          <a:lstStyle/>
          <a:p>
            <a:r>
              <a:rPr lang="zh-TW" altLang="en-US" dirty="0">
                <a:highlight>
                  <a:srgbClr val="FFFF00"/>
                </a:highlight>
              </a:rPr>
              <a:t>治理</a:t>
            </a:r>
          </a:p>
        </p:txBody>
      </p:sp>
      <p:sp>
        <p:nvSpPr>
          <p:cNvPr id="10" name="矩形 9">
            <a:extLst>
              <a:ext uri="{FF2B5EF4-FFF2-40B4-BE49-F238E27FC236}">
                <a16:creationId xmlns:a16="http://schemas.microsoft.com/office/drawing/2014/main" xmlns="" id="{C03C83F6-3001-4CBE-9B75-31FDDE4B9D4B}"/>
              </a:ext>
            </a:extLst>
          </p:cNvPr>
          <p:cNvSpPr/>
          <p:nvPr/>
        </p:nvSpPr>
        <p:spPr>
          <a:xfrm>
            <a:off x="3962400" y="4230144"/>
            <a:ext cx="1800493" cy="369332"/>
          </a:xfrm>
          <a:prstGeom prst="rect">
            <a:avLst/>
          </a:prstGeom>
        </p:spPr>
        <p:txBody>
          <a:bodyPr wrap="none">
            <a:spAutoFit/>
          </a:bodyPr>
          <a:lstStyle/>
          <a:p>
            <a:r>
              <a:rPr lang="zh-TW" altLang="en-US" dirty="0">
                <a:highlight>
                  <a:srgbClr val="FFFF00"/>
                </a:highlight>
              </a:rPr>
              <a:t>公共安全和福利</a:t>
            </a:r>
          </a:p>
        </p:txBody>
      </p:sp>
    </p:spTree>
    <p:extLst>
      <p:ext uri="{BB962C8B-B14F-4D97-AF65-F5344CB8AC3E}">
        <p14:creationId xmlns:p14="http://schemas.microsoft.com/office/powerpoint/2010/main" val="20385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8.1</a:t>
            </a:r>
            <a:r>
              <a:rPr lang="en-US" dirty="0"/>
              <a:t>: The Moral Dimensions of an </a:t>
            </a:r>
            <a:br>
              <a:rPr lang="en-US" dirty="0"/>
            </a:br>
            <a:r>
              <a:rPr lang="en-US" dirty="0"/>
              <a:t>Internet Society</a:t>
            </a:r>
          </a:p>
        </p:txBody>
      </p:sp>
      <p:sp>
        <p:nvSpPr>
          <p:cNvPr id="6" name="Text Placeholder 5"/>
          <p:cNvSpPr>
            <a:spLocks noGrp="1"/>
          </p:cNvSpPr>
          <p:nvPr>
            <p:ph type="body" sz="quarter" idx="13"/>
          </p:nvPr>
        </p:nvSpPr>
        <p:spPr/>
        <p:txBody>
          <a:bodyPr/>
          <a:lstStyle/>
          <a:p>
            <a:endParaRPr lang="en-US" dirty="0"/>
          </a:p>
        </p:txBody>
      </p:sp>
      <p:pic>
        <p:nvPicPr>
          <p:cNvPr id="8" name="Picture 7" descr="Figure 8.1 illustrates the moral dimensions of an Internet society."/>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371600" y="1600200"/>
            <a:ext cx="6218460" cy="455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xmlns="" id="{C03C83F6-3001-4CBE-9B75-31FDDE4B9D4B}"/>
              </a:ext>
            </a:extLst>
          </p:cNvPr>
          <p:cNvSpPr/>
          <p:nvPr/>
        </p:nvSpPr>
        <p:spPr>
          <a:xfrm>
            <a:off x="1676400" y="2914942"/>
            <a:ext cx="1107996" cy="369332"/>
          </a:xfrm>
          <a:prstGeom prst="rect">
            <a:avLst/>
          </a:prstGeom>
        </p:spPr>
        <p:txBody>
          <a:bodyPr wrap="none">
            <a:spAutoFit/>
          </a:bodyPr>
          <a:lstStyle/>
          <a:p>
            <a:r>
              <a:rPr lang="zh-TW" altLang="en-US" dirty="0">
                <a:highlight>
                  <a:srgbClr val="FFFF00"/>
                </a:highlight>
              </a:rPr>
              <a:t>信息權利</a:t>
            </a:r>
          </a:p>
        </p:txBody>
      </p:sp>
      <p:sp>
        <p:nvSpPr>
          <p:cNvPr id="9" name="矩形 8">
            <a:extLst>
              <a:ext uri="{FF2B5EF4-FFF2-40B4-BE49-F238E27FC236}">
                <a16:creationId xmlns:a16="http://schemas.microsoft.com/office/drawing/2014/main" xmlns="" id="{C03C83F6-3001-4CBE-9B75-31FDDE4B9D4B}"/>
              </a:ext>
            </a:extLst>
          </p:cNvPr>
          <p:cNvSpPr/>
          <p:nvPr/>
        </p:nvSpPr>
        <p:spPr>
          <a:xfrm>
            <a:off x="6357624" y="5090268"/>
            <a:ext cx="646331" cy="369332"/>
          </a:xfrm>
          <a:prstGeom prst="rect">
            <a:avLst/>
          </a:prstGeom>
        </p:spPr>
        <p:txBody>
          <a:bodyPr wrap="none">
            <a:spAutoFit/>
          </a:bodyPr>
          <a:lstStyle/>
          <a:p>
            <a:r>
              <a:rPr lang="zh-TW" altLang="en-US" dirty="0">
                <a:highlight>
                  <a:srgbClr val="FFFF00"/>
                </a:highlight>
              </a:rPr>
              <a:t>治理</a:t>
            </a:r>
          </a:p>
        </p:txBody>
      </p:sp>
      <p:sp>
        <p:nvSpPr>
          <p:cNvPr id="10" name="矩形 9">
            <a:extLst>
              <a:ext uri="{FF2B5EF4-FFF2-40B4-BE49-F238E27FC236}">
                <a16:creationId xmlns:a16="http://schemas.microsoft.com/office/drawing/2014/main" xmlns="" id="{C03C83F6-3001-4CBE-9B75-31FDDE4B9D4B}"/>
              </a:ext>
            </a:extLst>
          </p:cNvPr>
          <p:cNvSpPr/>
          <p:nvPr/>
        </p:nvSpPr>
        <p:spPr>
          <a:xfrm>
            <a:off x="1371600" y="5183494"/>
            <a:ext cx="1800493" cy="369332"/>
          </a:xfrm>
          <a:prstGeom prst="rect">
            <a:avLst/>
          </a:prstGeom>
        </p:spPr>
        <p:txBody>
          <a:bodyPr wrap="none">
            <a:spAutoFit/>
          </a:bodyPr>
          <a:lstStyle/>
          <a:p>
            <a:r>
              <a:rPr lang="zh-TW" altLang="en-US" dirty="0">
                <a:highlight>
                  <a:srgbClr val="FFFF00"/>
                </a:highlight>
              </a:rPr>
              <a:t>公共安全和福利</a:t>
            </a:r>
          </a:p>
        </p:txBody>
      </p:sp>
      <p:sp>
        <p:nvSpPr>
          <p:cNvPr id="11" name="矩形 10">
            <a:extLst>
              <a:ext uri="{FF2B5EF4-FFF2-40B4-BE49-F238E27FC236}">
                <a16:creationId xmlns:a16="http://schemas.microsoft.com/office/drawing/2014/main" xmlns="" id="{C03C83F6-3001-4CBE-9B75-31FDDE4B9D4B}"/>
              </a:ext>
            </a:extLst>
          </p:cNvPr>
          <p:cNvSpPr/>
          <p:nvPr/>
        </p:nvSpPr>
        <p:spPr>
          <a:xfrm>
            <a:off x="6279192" y="2930182"/>
            <a:ext cx="877163" cy="369332"/>
          </a:xfrm>
          <a:prstGeom prst="rect">
            <a:avLst/>
          </a:prstGeom>
        </p:spPr>
        <p:txBody>
          <a:bodyPr wrap="none">
            <a:spAutoFit/>
          </a:bodyPr>
          <a:lstStyle/>
          <a:p>
            <a:r>
              <a:rPr lang="zh-TW" altLang="en-US" dirty="0">
                <a:highlight>
                  <a:srgbClr val="FFFF00"/>
                </a:highlight>
              </a:rPr>
              <a:t>財產權</a:t>
            </a:r>
          </a:p>
        </p:txBody>
      </p:sp>
      <p:sp>
        <p:nvSpPr>
          <p:cNvPr id="16" name="矩形 15">
            <a:extLst>
              <a:ext uri="{FF2B5EF4-FFF2-40B4-BE49-F238E27FC236}">
                <a16:creationId xmlns:a16="http://schemas.microsoft.com/office/drawing/2014/main" xmlns="" id="{C03C83F6-3001-4CBE-9B75-31FDDE4B9D4B}"/>
              </a:ext>
            </a:extLst>
          </p:cNvPr>
          <p:cNvSpPr/>
          <p:nvPr/>
        </p:nvSpPr>
        <p:spPr>
          <a:xfrm>
            <a:off x="5267994" y="2730276"/>
            <a:ext cx="1107996" cy="369332"/>
          </a:xfrm>
          <a:prstGeom prst="rect">
            <a:avLst/>
          </a:prstGeom>
        </p:spPr>
        <p:txBody>
          <a:bodyPr wrap="none">
            <a:spAutoFit/>
          </a:bodyPr>
          <a:lstStyle/>
          <a:p>
            <a:r>
              <a:rPr lang="zh-TW" altLang="en-US" dirty="0">
                <a:highlight>
                  <a:srgbClr val="FFFF00"/>
                </a:highlight>
              </a:rPr>
              <a:t>社會問題</a:t>
            </a:r>
          </a:p>
        </p:txBody>
      </p:sp>
      <p:sp>
        <p:nvSpPr>
          <p:cNvPr id="15" name="矩形 14">
            <a:extLst>
              <a:ext uri="{FF2B5EF4-FFF2-40B4-BE49-F238E27FC236}">
                <a16:creationId xmlns:a16="http://schemas.microsoft.com/office/drawing/2014/main" xmlns="" id="{C03C83F6-3001-4CBE-9B75-31FDDE4B9D4B}"/>
              </a:ext>
            </a:extLst>
          </p:cNvPr>
          <p:cNvSpPr/>
          <p:nvPr/>
        </p:nvSpPr>
        <p:spPr>
          <a:xfrm>
            <a:off x="5104179" y="3234560"/>
            <a:ext cx="1569660" cy="369332"/>
          </a:xfrm>
          <a:prstGeom prst="rect">
            <a:avLst/>
          </a:prstGeom>
        </p:spPr>
        <p:txBody>
          <a:bodyPr wrap="none">
            <a:spAutoFit/>
          </a:bodyPr>
          <a:lstStyle/>
          <a:p>
            <a:r>
              <a:rPr lang="zh-TW" altLang="en-US" dirty="0">
                <a:highlight>
                  <a:srgbClr val="FFFF00"/>
                </a:highlight>
              </a:rPr>
              <a:t>倫理道德問題</a:t>
            </a:r>
          </a:p>
        </p:txBody>
      </p:sp>
      <p:sp>
        <p:nvSpPr>
          <p:cNvPr id="17" name="矩形 16">
            <a:extLst>
              <a:ext uri="{FF2B5EF4-FFF2-40B4-BE49-F238E27FC236}">
                <a16:creationId xmlns:a16="http://schemas.microsoft.com/office/drawing/2014/main" xmlns="" id="{C03C83F6-3001-4CBE-9B75-31FDDE4B9D4B}"/>
              </a:ext>
            </a:extLst>
          </p:cNvPr>
          <p:cNvSpPr/>
          <p:nvPr/>
        </p:nvSpPr>
        <p:spPr>
          <a:xfrm>
            <a:off x="5249628" y="2128561"/>
            <a:ext cx="1107996" cy="369332"/>
          </a:xfrm>
          <a:prstGeom prst="rect">
            <a:avLst/>
          </a:prstGeom>
        </p:spPr>
        <p:txBody>
          <a:bodyPr wrap="none">
            <a:spAutoFit/>
          </a:bodyPr>
          <a:lstStyle/>
          <a:p>
            <a:r>
              <a:rPr lang="zh-TW" altLang="en-US" dirty="0">
                <a:highlight>
                  <a:srgbClr val="FFFF00"/>
                </a:highlight>
              </a:rPr>
              <a:t>政治問題</a:t>
            </a:r>
          </a:p>
        </p:txBody>
      </p:sp>
      <p:sp>
        <p:nvSpPr>
          <p:cNvPr id="18" name="矩形 17">
            <a:extLst>
              <a:ext uri="{FF2B5EF4-FFF2-40B4-BE49-F238E27FC236}">
                <a16:creationId xmlns:a16="http://schemas.microsoft.com/office/drawing/2014/main" xmlns="" id="{C03C83F6-3001-4CBE-9B75-31FDDE4B9D4B}"/>
              </a:ext>
            </a:extLst>
          </p:cNvPr>
          <p:cNvSpPr/>
          <p:nvPr/>
        </p:nvSpPr>
        <p:spPr>
          <a:xfrm>
            <a:off x="5104491" y="3699653"/>
            <a:ext cx="2095445" cy="369332"/>
          </a:xfrm>
          <a:prstGeom prst="rect">
            <a:avLst/>
          </a:prstGeom>
        </p:spPr>
        <p:txBody>
          <a:bodyPr wrap="none">
            <a:spAutoFit/>
          </a:bodyPr>
          <a:lstStyle/>
          <a:p>
            <a:r>
              <a:rPr lang="zh-TW" altLang="en-US" dirty="0">
                <a:highlight>
                  <a:srgbClr val="FFFF00"/>
                </a:highlight>
              </a:rPr>
              <a:t>互聯網和</a:t>
            </a:r>
            <a:r>
              <a:rPr lang="zh-TW" altLang="en-US" dirty="0" smtClean="0">
                <a:highlight>
                  <a:srgbClr val="FFFF00"/>
                </a:highlight>
              </a:rPr>
              <a:t>電子商務</a:t>
            </a:r>
            <a:endParaRPr lang="zh-TW" altLang="en-US" dirty="0">
              <a:highlight>
                <a:srgbClr val="FFFF00"/>
              </a:highlight>
            </a:endParaRPr>
          </a:p>
        </p:txBody>
      </p:sp>
      <p:sp>
        <p:nvSpPr>
          <p:cNvPr id="13" name="矩形 12">
            <a:extLst>
              <a:ext uri="{FF2B5EF4-FFF2-40B4-BE49-F238E27FC236}">
                <a16:creationId xmlns:a16="http://schemas.microsoft.com/office/drawing/2014/main" xmlns="" id="{C03C83F6-3001-4CBE-9B75-31FDDE4B9D4B}"/>
              </a:ext>
            </a:extLst>
          </p:cNvPr>
          <p:cNvSpPr/>
          <p:nvPr/>
        </p:nvSpPr>
        <p:spPr>
          <a:xfrm>
            <a:off x="3581400" y="893802"/>
            <a:ext cx="2492990" cy="369332"/>
          </a:xfrm>
          <a:prstGeom prst="rect">
            <a:avLst/>
          </a:prstGeom>
        </p:spPr>
        <p:txBody>
          <a:bodyPr wrap="none">
            <a:spAutoFit/>
          </a:bodyPr>
          <a:lstStyle/>
          <a:p>
            <a:r>
              <a:rPr lang="zh-TW" altLang="en-US" dirty="0">
                <a:highlight>
                  <a:srgbClr val="FFFF00"/>
                </a:highlight>
              </a:rPr>
              <a:t>互聯網社會的道德維度</a:t>
            </a:r>
            <a:endParaRPr lang="zh-TW" altLang="en-US" dirty="0">
              <a:highlight>
                <a:srgbClr val="FFFF00"/>
              </a:highlight>
            </a:endParaRPr>
          </a:p>
        </p:txBody>
      </p:sp>
    </p:spTree>
    <p:extLst>
      <p:ext uri="{BB962C8B-B14F-4D97-AF65-F5344CB8AC3E}">
        <p14:creationId xmlns:p14="http://schemas.microsoft.com/office/powerpoint/2010/main" val="160476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Ethical Concepts</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smtClean="0"/>
              <a:t>Ethics</a:t>
            </a:r>
          </a:p>
          <a:p>
            <a:pPr lvl="1"/>
            <a:r>
              <a:rPr lang="en-US" dirty="0" smtClean="0"/>
              <a:t>Study of principles used to determine right and wrong courses of action</a:t>
            </a:r>
          </a:p>
          <a:p>
            <a:r>
              <a:rPr lang="en-US" dirty="0" smtClean="0"/>
              <a:t>Responsibility</a:t>
            </a:r>
          </a:p>
          <a:p>
            <a:r>
              <a:rPr lang="en-US" dirty="0" smtClean="0"/>
              <a:t>Accountability</a:t>
            </a:r>
          </a:p>
          <a:p>
            <a:r>
              <a:rPr lang="en-US" dirty="0" smtClean="0"/>
              <a:t>Liability</a:t>
            </a:r>
          </a:p>
          <a:p>
            <a:pPr lvl="1"/>
            <a:r>
              <a:rPr lang="en-US" dirty="0" smtClean="0"/>
              <a:t>Laws permitting individuals to recover damages</a:t>
            </a:r>
          </a:p>
          <a:p>
            <a:r>
              <a:rPr lang="en-US" dirty="0" smtClean="0"/>
              <a:t>Due process</a:t>
            </a:r>
          </a:p>
          <a:p>
            <a:pPr lvl="1"/>
            <a:r>
              <a:rPr lang="en-US" dirty="0" smtClean="0"/>
              <a:t>Laws are known, understood</a:t>
            </a:r>
          </a:p>
          <a:p>
            <a:pPr lvl="1"/>
            <a:r>
              <a:rPr lang="en-US" dirty="0" smtClean="0"/>
              <a:t>Ability to appeal to higher authorities to ensure laws applied correctly</a:t>
            </a:r>
            <a:endParaRPr lang="en-US" dirty="0"/>
          </a:p>
        </p:txBody>
      </p:sp>
      <p:sp>
        <p:nvSpPr>
          <p:cNvPr id="4" name="矩形 3">
            <a:extLst>
              <a:ext uri="{FF2B5EF4-FFF2-40B4-BE49-F238E27FC236}">
                <a16:creationId xmlns:a16="http://schemas.microsoft.com/office/drawing/2014/main" xmlns="" id="{C03C83F6-3001-4CBE-9B75-31FDDE4B9D4B}"/>
              </a:ext>
            </a:extLst>
          </p:cNvPr>
          <p:cNvSpPr/>
          <p:nvPr/>
        </p:nvSpPr>
        <p:spPr>
          <a:xfrm>
            <a:off x="4716564" y="898014"/>
            <a:ext cx="1800493" cy="369332"/>
          </a:xfrm>
          <a:prstGeom prst="rect">
            <a:avLst/>
          </a:prstGeom>
        </p:spPr>
        <p:txBody>
          <a:bodyPr wrap="none">
            <a:spAutoFit/>
          </a:bodyPr>
          <a:lstStyle/>
          <a:p>
            <a:r>
              <a:rPr lang="zh-TW" altLang="en-US" dirty="0">
                <a:highlight>
                  <a:srgbClr val="FFFF00"/>
                </a:highlight>
              </a:rPr>
              <a:t>基本的道德概念</a:t>
            </a:r>
          </a:p>
        </p:txBody>
      </p:sp>
      <p:sp>
        <p:nvSpPr>
          <p:cNvPr id="5" name="矩形 4">
            <a:extLst>
              <a:ext uri="{FF2B5EF4-FFF2-40B4-BE49-F238E27FC236}">
                <a16:creationId xmlns:a16="http://schemas.microsoft.com/office/drawing/2014/main" xmlns="" id="{C03C83F6-3001-4CBE-9B75-31FDDE4B9D4B}"/>
              </a:ext>
            </a:extLst>
          </p:cNvPr>
          <p:cNvSpPr/>
          <p:nvPr/>
        </p:nvSpPr>
        <p:spPr>
          <a:xfrm>
            <a:off x="1844481" y="2254386"/>
            <a:ext cx="3877985" cy="369332"/>
          </a:xfrm>
          <a:prstGeom prst="rect">
            <a:avLst/>
          </a:prstGeom>
        </p:spPr>
        <p:txBody>
          <a:bodyPr wrap="none">
            <a:spAutoFit/>
          </a:bodyPr>
          <a:lstStyle/>
          <a:p>
            <a:r>
              <a:rPr lang="zh-TW" altLang="en-US" dirty="0">
                <a:highlight>
                  <a:srgbClr val="FFFF00"/>
                </a:highlight>
              </a:rPr>
              <a:t>研究用於確定正確和錯誤行為的原則</a:t>
            </a:r>
          </a:p>
        </p:txBody>
      </p:sp>
      <p:sp>
        <p:nvSpPr>
          <p:cNvPr id="6" name="矩形 5">
            <a:extLst>
              <a:ext uri="{FF2B5EF4-FFF2-40B4-BE49-F238E27FC236}">
                <a16:creationId xmlns:a16="http://schemas.microsoft.com/office/drawing/2014/main" xmlns="" id="{C03C83F6-3001-4CBE-9B75-31FDDE4B9D4B}"/>
              </a:ext>
            </a:extLst>
          </p:cNvPr>
          <p:cNvSpPr/>
          <p:nvPr/>
        </p:nvSpPr>
        <p:spPr>
          <a:xfrm>
            <a:off x="1676400" y="1503402"/>
            <a:ext cx="646331" cy="369332"/>
          </a:xfrm>
          <a:prstGeom prst="rect">
            <a:avLst/>
          </a:prstGeom>
        </p:spPr>
        <p:txBody>
          <a:bodyPr wrap="none">
            <a:spAutoFit/>
          </a:bodyPr>
          <a:lstStyle/>
          <a:p>
            <a:r>
              <a:rPr lang="zh-TW" altLang="en-US" dirty="0">
                <a:highlight>
                  <a:srgbClr val="FFFF00"/>
                </a:highlight>
              </a:rPr>
              <a:t>倫理</a:t>
            </a:r>
          </a:p>
        </p:txBody>
      </p:sp>
      <p:sp>
        <p:nvSpPr>
          <p:cNvPr id="7" name="矩形 6">
            <a:extLst>
              <a:ext uri="{FF2B5EF4-FFF2-40B4-BE49-F238E27FC236}">
                <a16:creationId xmlns:a16="http://schemas.microsoft.com/office/drawing/2014/main" xmlns="" id="{C03C83F6-3001-4CBE-9B75-31FDDE4B9D4B}"/>
              </a:ext>
            </a:extLst>
          </p:cNvPr>
          <p:cNvSpPr/>
          <p:nvPr/>
        </p:nvSpPr>
        <p:spPr>
          <a:xfrm>
            <a:off x="2159625" y="6147896"/>
            <a:ext cx="4801314" cy="369332"/>
          </a:xfrm>
          <a:prstGeom prst="rect">
            <a:avLst/>
          </a:prstGeom>
        </p:spPr>
        <p:txBody>
          <a:bodyPr wrap="none">
            <a:spAutoFit/>
          </a:bodyPr>
          <a:lstStyle/>
          <a:p>
            <a:r>
              <a:rPr lang="zh-TW" altLang="en-US" dirty="0">
                <a:highlight>
                  <a:srgbClr val="FFFF00"/>
                </a:highlight>
              </a:rPr>
              <a:t>能夠向上級提出申訴，確保法律得到正確應用</a:t>
            </a:r>
          </a:p>
        </p:txBody>
      </p:sp>
      <p:sp>
        <p:nvSpPr>
          <p:cNvPr id="8" name="矩形 7">
            <a:extLst>
              <a:ext uri="{FF2B5EF4-FFF2-40B4-BE49-F238E27FC236}">
                <a16:creationId xmlns:a16="http://schemas.microsoft.com/office/drawing/2014/main" xmlns="" id="{C03C83F6-3001-4CBE-9B75-31FDDE4B9D4B}"/>
              </a:ext>
            </a:extLst>
          </p:cNvPr>
          <p:cNvSpPr/>
          <p:nvPr/>
        </p:nvSpPr>
        <p:spPr>
          <a:xfrm>
            <a:off x="4419600" y="5442422"/>
            <a:ext cx="2262158" cy="369332"/>
          </a:xfrm>
          <a:prstGeom prst="rect">
            <a:avLst/>
          </a:prstGeom>
        </p:spPr>
        <p:txBody>
          <a:bodyPr wrap="none">
            <a:spAutoFit/>
          </a:bodyPr>
          <a:lstStyle/>
          <a:p>
            <a:r>
              <a:rPr lang="zh-TW" altLang="en-US" dirty="0">
                <a:highlight>
                  <a:srgbClr val="FFFF00"/>
                </a:highlight>
              </a:rPr>
              <a:t>法律是已知的，理解</a:t>
            </a:r>
          </a:p>
        </p:txBody>
      </p:sp>
      <p:sp>
        <p:nvSpPr>
          <p:cNvPr id="9" name="矩形 8">
            <a:extLst>
              <a:ext uri="{FF2B5EF4-FFF2-40B4-BE49-F238E27FC236}">
                <a16:creationId xmlns:a16="http://schemas.microsoft.com/office/drawing/2014/main" xmlns="" id="{C03C83F6-3001-4CBE-9B75-31FDDE4B9D4B}"/>
              </a:ext>
            </a:extLst>
          </p:cNvPr>
          <p:cNvSpPr/>
          <p:nvPr/>
        </p:nvSpPr>
        <p:spPr>
          <a:xfrm>
            <a:off x="1844481" y="4023677"/>
            <a:ext cx="646331" cy="369332"/>
          </a:xfrm>
          <a:prstGeom prst="rect">
            <a:avLst/>
          </a:prstGeom>
        </p:spPr>
        <p:txBody>
          <a:bodyPr wrap="none">
            <a:spAutoFit/>
          </a:bodyPr>
          <a:lstStyle/>
          <a:p>
            <a:r>
              <a:rPr lang="zh-TW" altLang="en-US" dirty="0">
                <a:highlight>
                  <a:srgbClr val="FFFF00"/>
                </a:highlight>
              </a:rPr>
              <a:t>責任</a:t>
            </a:r>
          </a:p>
        </p:txBody>
      </p:sp>
      <p:sp>
        <p:nvSpPr>
          <p:cNvPr id="10" name="矩形 9">
            <a:extLst>
              <a:ext uri="{FF2B5EF4-FFF2-40B4-BE49-F238E27FC236}">
                <a16:creationId xmlns:a16="http://schemas.microsoft.com/office/drawing/2014/main" xmlns="" id="{C03C83F6-3001-4CBE-9B75-31FDDE4B9D4B}"/>
              </a:ext>
            </a:extLst>
          </p:cNvPr>
          <p:cNvSpPr/>
          <p:nvPr/>
        </p:nvSpPr>
        <p:spPr>
          <a:xfrm>
            <a:off x="2895600" y="3430304"/>
            <a:ext cx="877163" cy="369332"/>
          </a:xfrm>
          <a:prstGeom prst="rect">
            <a:avLst/>
          </a:prstGeom>
        </p:spPr>
        <p:txBody>
          <a:bodyPr wrap="none">
            <a:spAutoFit/>
          </a:bodyPr>
          <a:lstStyle/>
          <a:p>
            <a:r>
              <a:rPr lang="zh-TW" altLang="en-US" dirty="0">
                <a:highlight>
                  <a:srgbClr val="FFFF00"/>
                </a:highlight>
              </a:rPr>
              <a:t>問責制</a:t>
            </a:r>
          </a:p>
        </p:txBody>
      </p:sp>
      <p:sp>
        <p:nvSpPr>
          <p:cNvPr id="11" name="矩形 10">
            <a:extLst>
              <a:ext uri="{FF2B5EF4-FFF2-40B4-BE49-F238E27FC236}">
                <a16:creationId xmlns:a16="http://schemas.microsoft.com/office/drawing/2014/main" xmlns="" id="{C03C83F6-3001-4CBE-9B75-31FDDE4B9D4B}"/>
              </a:ext>
            </a:extLst>
          </p:cNvPr>
          <p:cNvSpPr/>
          <p:nvPr/>
        </p:nvSpPr>
        <p:spPr>
          <a:xfrm>
            <a:off x="2895600" y="2820704"/>
            <a:ext cx="646331" cy="369332"/>
          </a:xfrm>
          <a:prstGeom prst="rect">
            <a:avLst/>
          </a:prstGeom>
        </p:spPr>
        <p:txBody>
          <a:bodyPr wrap="none">
            <a:spAutoFit/>
          </a:bodyPr>
          <a:lstStyle/>
          <a:p>
            <a:r>
              <a:rPr lang="zh-TW" altLang="en-US" dirty="0">
                <a:highlight>
                  <a:srgbClr val="FFFF00"/>
                </a:highlight>
              </a:rPr>
              <a:t>責任</a:t>
            </a:r>
          </a:p>
        </p:txBody>
      </p:sp>
      <p:sp>
        <p:nvSpPr>
          <p:cNvPr id="12" name="矩形 11">
            <a:extLst>
              <a:ext uri="{FF2B5EF4-FFF2-40B4-BE49-F238E27FC236}">
                <a16:creationId xmlns:a16="http://schemas.microsoft.com/office/drawing/2014/main" xmlns="" id="{C03C83F6-3001-4CBE-9B75-31FDDE4B9D4B}"/>
              </a:ext>
            </a:extLst>
          </p:cNvPr>
          <p:cNvSpPr/>
          <p:nvPr/>
        </p:nvSpPr>
        <p:spPr>
          <a:xfrm>
            <a:off x="6517057" y="4466681"/>
            <a:ext cx="2492990" cy="369332"/>
          </a:xfrm>
          <a:prstGeom prst="rect">
            <a:avLst/>
          </a:prstGeom>
        </p:spPr>
        <p:txBody>
          <a:bodyPr wrap="none">
            <a:spAutoFit/>
          </a:bodyPr>
          <a:lstStyle/>
          <a:p>
            <a:r>
              <a:rPr lang="zh-TW" altLang="en-US" dirty="0">
                <a:highlight>
                  <a:srgbClr val="FFFF00"/>
                </a:highlight>
              </a:rPr>
              <a:t>法律允許個人賠償損失</a:t>
            </a:r>
          </a:p>
        </p:txBody>
      </p:sp>
      <p:sp>
        <p:nvSpPr>
          <p:cNvPr id="13" name="矩形 12">
            <a:extLst>
              <a:ext uri="{FF2B5EF4-FFF2-40B4-BE49-F238E27FC236}">
                <a16:creationId xmlns:a16="http://schemas.microsoft.com/office/drawing/2014/main" xmlns="" id="{C03C83F6-3001-4CBE-9B75-31FDDE4B9D4B}"/>
              </a:ext>
            </a:extLst>
          </p:cNvPr>
          <p:cNvSpPr/>
          <p:nvPr/>
        </p:nvSpPr>
        <p:spPr>
          <a:xfrm>
            <a:off x="2675477" y="5029200"/>
            <a:ext cx="1107996" cy="369332"/>
          </a:xfrm>
          <a:prstGeom prst="rect">
            <a:avLst/>
          </a:prstGeom>
        </p:spPr>
        <p:txBody>
          <a:bodyPr wrap="none">
            <a:spAutoFit/>
          </a:bodyPr>
          <a:lstStyle/>
          <a:p>
            <a:r>
              <a:rPr lang="zh-TW" altLang="en-US" dirty="0">
                <a:highlight>
                  <a:srgbClr val="FFFF00"/>
                </a:highlight>
              </a:rPr>
              <a:t>正當程序</a:t>
            </a:r>
          </a:p>
        </p:txBody>
      </p:sp>
    </p:spTree>
    <p:extLst>
      <p:ext uri="{BB962C8B-B14F-4D97-AF65-F5344CB8AC3E}">
        <p14:creationId xmlns:p14="http://schemas.microsoft.com/office/powerpoint/2010/main" val="1524911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Ethical Dilemmas</a:t>
            </a:r>
            <a:endParaRPr lang="en-US" dirty="0"/>
          </a:p>
        </p:txBody>
      </p:sp>
      <p:sp>
        <p:nvSpPr>
          <p:cNvPr id="3" name="Content Placeholder 2"/>
          <p:cNvSpPr>
            <a:spLocks noGrp="1"/>
          </p:cNvSpPr>
          <p:nvPr>
            <p:ph idx="1"/>
          </p:nvPr>
        </p:nvSpPr>
        <p:spPr/>
        <p:txBody>
          <a:bodyPr/>
          <a:lstStyle/>
          <a:p>
            <a:r>
              <a:rPr lang="en-US" dirty="0" smtClean="0"/>
              <a:t>Process for analyzing ethical dilemmas:</a:t>
            </a:r>
          </a:p>
          <a:p>
            <a:pPr marL="914400" lvl="1" indent="-457200">
              <a:buFont typeface="+mj-lt"/>
              <a:buAutoNum type="arabicPeriod"/>
            </a:pPr>
            <a:r>
              <a:rPr lang="en-US" dirty="0" smtClean="0"/>
              <a:t>Identify and clearly describe the facts</a:t>
            </a:r>
          </a:p>
          <a:p>
            <a:pPr marL="914400" lvl="1" indent="-457200">
              <a:buFont typeface="+mj-lt"/>
              <a:buAutoNum type="arabicPeriod"/>
            </a:pPr>
            <a:r>
              <a:rPr lang="en-US" dirty="0" smtClean="0"/>
              <a:t>Define the conflict or dilemma and identify the higher-order values involved</a:t>
            </a:r>
          </a:p>
          <a:p>
            <a:pPr marL="914400" lvl="1" indent="-457200">
              <a:buFont typeface="+mj-lt"/>
              <a:buAutoNum type="arabicPeriod"/>
            </a:pPr>
            <a:r>
              <a:rPr lang="en-US" dirty="0" smtClean="0"/>
              <a:t>Identify the stakeholders</a:t>
            </a:r>
          </a:p>
          <a:p>
            <a:pPr marL="914400" lvl="1" indent="-457200">
              <a:spcAft>
                <a:spcPts val="1800"/>
              </a:spcAft>
              <a:buFont typeface="+mj-lt"/>
              <a:buAutoNum type="arabicPeriod"/>
            </a:pPr>
            <a:r>
              <a:rPr lang="en-US" dirty="0" smtClean="0"/>
              <a:t>Identify the options that you can reasonably take</a:t>
            </a:r>
          </a:p>
          <a:p>
            <a:pPr marL="914400" lvl="1" indent="-457200">
              <a:buFont typeface="+mj-lt"/>
              <a:buAutoNum type="arabicPeriod"/>
            </a:pPr>
            <a:r>
              <a:rPr lang="en-US" dirty="0" smtClean="0"/>
              <a:t>Identify the potential consequences of your options</a:t>
            </a:r>
            <a:endParaRPr lang="en-US" dirty="0"/>
          </a:p>
        </p:txBody>
      </p:sp>
      <p:sp>
        <p:nvSpPr>
          <p:cNvPr id="4" name="矩形 3">
            <a:extLst>
              <a:ext uri="{FF2B5EF4-FFF2-40B4-BE49-F238E27FC236}">
                <a16:creationId xmlns:a16="http://schemas.microsoft.com/office/drawing/2014/main" xmlns="" id="{C03C83F6-3001-4CBE-9B75-31FDDE4B9D4B}"/>
              </a:ext>
            </a:extLst>
          </p:cNvPr>
          <p:cNvSpPr/>
          <p:nvPr/>
        </p:nvSpPr>
        <p:spPr>
          <a:xfrm>
            <a:off x="6881842" y="1660014"/>
            <a:ext cx="2262158" cy="369332"/>
          </a:xfrm>
          <a:prstGeom prst="rect">
            <a:avLst/>
          </a:prstGeom>
        </p:spPr>
        <p:txBody>
          <a:bodyPr wrap="none">
            <a:spAutoFit/>
          </a:bodyPr>
          <a:lstStyle/>
          <a:p>
            <a:r>
              <a:rPr lang="zh-TW" altLang="en-US" dirty="0">
                <a:highlight>
                  <a:srgbClr val="FFFF00"/>
                </a:highlight>
              </a:rPr>
              <a:t>分析道德難題的過程</a:t>
            </a:r>
          </a:p>
        </p:txBody>
      </p:sp>
      <p:sp>
        <p:nvSpPr>
          <p:cNvPr id="5" name="矩形 4">
            <a:extLst>
              <a:ext uri="{FF2B5EF4-FFF2-40B4-BE49-F238E27FC236}">
                <a16:creationId xmlns:a16="http://schemas.microsoft.com/office/drawing/2014/main" xmlns="" id="{C03C83F6-3001-4CBE-9B75-31FDDE4B9D4B}"/>
              </a:ext>
            </a:extLst>
          </p:cNvPr>
          <p:cNvSpPr/>
          <p:nvPr/>
        </p:nvSpPr>
        <p:spPr>
          <a:xfrm>
            <a:off x="3096272" y="2803051"/>
            <a:ext cx="3877985" cy="369332"/>
          </a:xfrm>
          <a:prstGeom prst="rect">
            <a:avLst/>
          </a:prstGeom>
        </p:spPr>
        <p:txBody>
          <a:bodyPr wrap="none">
            <a:spAutoFit/>
          </a:bodyPr>
          <a:lstStyle/>
          <a:p>
            <a:r>
              <a:rPr lang="zh-TW" altLang="en-US" dirty="0">
                <a:highlight>
                  <a:srgbClr val="FFFF00"/>
                </a:highlight>
              </a:rPr>
              <a:t>定義衝突或困境並確定涉及的高階值</a:t>
            </a:r>
          </a:p>
        </p:txBody>
      </p:sp>
      <p:sp>
        <p:nvSpPr>
          <p:cNvPr id="6" name="矩形 5">
            <a:extLst>
              <a:ext uri="{FF2B5EF4-FFF2-40B4-BE49-F238E27FC236}">
                <a16:creationId xmlns:a16="http://schemas.microsoft.com/office/drawing/2014/main" xmlns="" id="{C03C83F6-3001-4CBE-9B75-31FDDE4B9D4B}"/>
              </a:ext>
            </a:extLst>
          </p:cNvPr>
          <p:cNvSpPr/>
          <p:nvPr/>
        </p:nvSpPr>
        <p:spPr>
          <a:xfrm>
            <a:off x="4135017" y="3169170"/>
            <a:ext cx="1800493" cy="369332"/>
          </a:xfrm>
          <a:prstGeom prst="rect">
            <a:avLst/>
          </a:prstGeom>
        </p:spPr>
        <p:txBody>
          <a:bodyPr wrap="none">
            <a:spAutoFit/>
          </a:bodyPr>
          <a:lstStyle/>
          <a:p>
            <a:r>
              <a:rPr lang="zh-TW" altLang="en-US" dirty="0">
                <a:highlight>
                  <a:srgbClr val="FFFF00"/>
                </a:highlight>
              </a:rPr>
              <a:t>確定利益相關者</a:t>
            </a:r>
          </a:p>
        </p:txBody>
      </p:sp>
      <p:sp>
        <p:nvSpPr>
          <p:cNvPr id="7" name="矩形 6">
            <a:extLst>
              <a:ext uri="{FF2B5EF4-FFF2-40B4-BE49-F238E27FC236}">
                <a16:creationId xmlns:a16="http://schemas.microsoft.com/office/drawing/2014/main" xmlns="" id="{C03C83F6-3001-4CBE-9B75-31FDDE4B9D4B}"/>
              </a:ext>
            </a:extLst>
          </p:cNvPr>
          <p:cNvSpPr/>
          <p:nvPr/>
        </p:nvSpPr>
        <p:spPr>
          <a:xfrm>
            <a:off x="1295400" y="4455699"/>
            <a:ext cx="2723823" cy="369332"/>
          </a:xfrm>
          <a:prstGeom prst="rect">
            <a:avLst/>
          </a:prstGeom>
        </p:spPr>
        <p:txBody>
          <a:bodyPr wrap="none">
            <a:spAutoFit/>
          </a:bodyPr>
          <a:lstStyle/>
          <a:p>
            <a:r>
              <a:rPr lang="zh-TW" altLang="en-US" dirty="0">
                <a:highlight>
                  <a:srgbClr val="FFFF00"/>
                </a:highlight>
              </a:rPr>
              <a:t>確定您的選擇的潛在後果</a:t>
            </a:r>
          </a:p>
        </p:txBody>
      </p:sp>
      <p:sp>
        <p:nvSpPr>
          <p:cNvPr id="8" name="矩形 7">
            <a:extLst>
              <a:ext uri="{FF2B5EF4-FFF2-40B4-BE49-F238E27FC236}">
                <a16:creationId xmlns:a16="http://schemas.microsoft.com/office/drawing/2014/main" xmlns="" id="{C03C83F6-3001-4CBE-9B75-31FDDE4B9D4B}"/>
              </a:ext>
            </a:extLst>
          </p:cNvPr>
          <p:cNvSpPr/>
          <p:nvPr/>
        </p:nvSpPr>
        <p:spPr>
          <a:xfrm>
            <a:off x="1295400" y="3826050"/>
            <a:ext cx="2954655" cy="369332"/>
          </a:xfrm>
          <a:prstGeom prst="rect">
            <a:avLst/>
          </a:prstGeom>
        </p:spPr>
        <p:txBody>
          <a:bodyPr wrap="none">
            <a:spAutoFit/>
          </a:bodyPr>
          <a:lstStyle/>
          <a:p>
            <a:r>
              <a:rPr lang="zh-TW" altLang="en-US" dirty="0">
                <a:highlight>
                  <a:srgbClr val="FFFF00"/>
                </a:highlight>
              </a:rPr>
              <a:t>確定您可以合理選擇的選項</a:t>
            </a:r>
          </a:p>
        </p:txBody>
      </p:sp>
      <p:sp>
        <p:nvSpPr>
          <p:cNvPr id="9" name="矩形 8">
            <a:extLst>
              <a:ext uri="{FF2B5EF4-FFF2-40B4-BE49-F238E27FC236}">
                <a16:creationId xmlns:a16="http://schemas.microsoft.com/office/drawing/2014/main" xmlns="" id="{C03C83F6-3001-4CBE-9B75-31FDDE4B9D4B}"/>
              </a:ext>
            </a:extLst>
          </p:cNvPr>
          <p:cNvSpPr/>
          <p:nvPr/>
        </p:nvSpPr>
        <p:spPr>
          <a:xfrm>
            <a:off x="5522163" y="2082424"/>
            <a:ext cx="2262158" cy="369332"/>
          </a:xfrm>
          <a:prstGeom prst="rect">
            <a:avLst/>
          </a:prstGeom>
        </p:spPr>
        <p:txBody>
          <a:bodyPr wrap="none">
            <a:spAutoFit/>
          </a:bodyPr>
          <a:lstStyle/>
          <a:p>
            <a:r>
              <a:rPr lang="zh-TW" altLang="en-US" dirty="0">
                <a:highlight>
                  <a:srgbClr val="FFFF00"/>
                </a:highlight>
              </a:rPr>
              <a:t>識別並清楚描述事實</a:t>
            </a:r>
          </a:p>
        </p:txBody>
      </p:sp>
      <p:sp>
        <p:nvSpPr>
          <p:cNvPr id="10" name="矩形 9">
            <a:extLst>
              <a:ext uri="{FF2B5EF4-FFF2-40B4-BE49-F238E27FC236}">
                <a16:creationId xmlns:a16="http://schemas.microsoft.com/office/drawing/2014/main" xmlns="" id="{C03C83F6-3001-4CBE-9B75-31FDDE4B9D4B}"/>
              </a:ext>
            </a:extLst>
          </p:cNvPr>
          <p:cNvSpPr/>
          <p:nvPr/>
        </p:nvSpPr>
        <p:spPr>
          <a:xfrm>
            <a:off x="5746087" y="909682"/>
            <a:ext cx="1569660" cy="369332"/>
          </a:xfrm>
          <a:prstGeom prst="rect">
            <a:avLst/>
          </a:prstGeom>
        </p:spPr>
        <p:txBody>
          <a:bodyPr wrap="none">
            <a:spAutoFit/>
          </a:bodyPr>
          <a:lstStyle/>
          <a:p>
            <a:r>
              <a:rPr lang="zh-TW" altLang="en-US" dirty="0">
                <a:highlight>
                  <a:srgbClr val="FFFF00"/>
                </a:highlight>
              </a:rPr>
              <a:t>分析倫理困境</a:t>
            </a:r>
          </a:p>
        </p:txBody>
      </p:sp>
    </p:spTree>
    <p:extLst>
      <p:ext uri="{BB962C8B-B14F-4D97-AF65-F5344CB8AC3E}">
        <p14:creationId xmlns:p14="http://schemas.microsoft.com/office/powerpoint/2010/main" val="333081834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5182</TotalTime>
  <Words>4487</Words>
  <Application>Microsoft Office PowerPoint</Application>
  <PresentationFormat>如螢幕大小 (4:3)</PresentationFormat>
  <Paragraphs>647</Paragraphs>
  <Slides>44</Slides>
  <Notes>6</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44</vt:i4>
      </vt:variant>
    </vt:vector>
  </HeadingPairs>
  <TitlesOfParts>
    <vt:vector size="51" baseType="lpstr">
      <vt:lpstr>微軟正黑體</vt:lpstr>
      <vt:lpstr>Arial</vt:lpstr>
      <vt:lpstr>Arial</vt:lpstr>
      <vt:lpstr>Times New Roman</vt:lpstr>
      <vt:lpstr>Verdana</vt:lpstr>
      <vt:lpstr>Wingdings</vt:lpstr>
      <vt:lpstr>508 Lecture</vt:lpstr>
      <vt:lpstr>E-commerce 2017  business. technology. society. 13th edition</vt:lpstr>
      <vt:lpstr>E-commerce 2017   business. technology. society.</vt:lpstr>
      <vt:lpstr>Learning Objectives</vt:lpstr>
      <vt:lpstr>The Right to Be Forgotten: Europe Leads on Internet Privacy</vt:lpstr>
      <vt:lpstr>Understanding Ethical, Social, and Political Issues in E-commerce</vt:lpstr>
      <vt:lpstr>A Model for Organizing the Issues</vt:lpstr>
      <vt:lpstr>Figure 8.1: The Moral Dimensions of an  Internet Society</vt:lpstr>
      <vt:lpstr>Basic Ethical Concepts</vt:lpstr>
      <vt:lpstr>Analyzing Ethical Dilemmas</vt:lpstr>
      <vt:lpstr>Candidate Ethical Principles</vt:lpstr>
      <vt:lpstr>Privacy and Information Rights</vt:lpstr>
      <vt:lpstr>Table 8.2: The FTC’s Fair Information Practice Principles</vt:lpstr>
      <vt:lpstr>Table 8.2: The FTC’s Fair Information Practice Principles</vt:lpstr>
      <vt:lpstr>Privacy in the Public Sector: Privacy Rights of Citizens</vt:lpstr>
      <vt:lpstr>Privacy in the Private Sector: Privacy Rights of Consumers</vt:lpstr>
      <vt:lpstr>Information Collected by Websites</vt:lpstr>
      <vt:lpstr>Key Issues in Online Privacy of Consumers </vt:lpstr>
      <vt:lpstr>Marketing: Profiling, Behavioral Targeting, and Retargeting (1 of 2)</vt:lpstr>
      <vt:lpstr>Marketing: Profiling, Behavioral Targeting, and Retargeting (2 of 2)</vt:lpstr>
      <vt:lpstr>Social Networks and Privacy</vt:lpstr>
      <vt:lpstr>Mobile Devices: Location-Based Privacy Issues</vt:lpstr>
      <vt:lpstr>Consumer Privacy Regulation: The FTC  (1 of 2)</vt:lpstr>
      <vt:lpstr>Consumer Privacy Regulation: The FTC  (2 of 2)</vt:lpstr>
      <vt:lpstr>Consumer Privacy Regulation: The Federal Communications Commission (FCC)</vt:lpstr>
      <vt:lpstr>Privacy Policies</vt:lpstr>
      <vt:lpstr>The European Data Protection Directive</vt:lpstr>
      <vt:lpstr>Industry Self-Regulation</vt:lpstr>
      <vt:lpstr>Technology Solutions</vt:lpstr>
      <vt:lpstr>Privacy Protection</vt:lpstr>
      <vt:lpstr>Insight on Technology: Apple: Defender of Privacy?</vt:lpstr>
      <vt:lpstr>Intellectual Property Rights</vt:lpstr>
      <vt:lpstr>Intellectual Property Protection</vt:lpstr>
      <vt:lpstr>Copyright</vt:lpstr>
      <vt:lpstr>Patents</vt:lpstr>
      <vt:lpstr>E-commerce Patents</vt:lpstr>
      <vt:lpstr>Trademarks</vt:lpstr>
      <vt:lpstr>Trademarks and the Internet</vt:lpstr>
      <vt:lpstr>Trade Secrets</vt:lpstr>
      <vt:lpstr>Who Governs the Internet and E-commerce?</vt:lpstr>
      <vt:lpstr>Taxation</vt:lpstr>
      <vt:lpstr>Insight on Business: Internet Sales Tax Battle</vt:lpstr>
      <vt:lpstr>Net Neutrality</vt:lpstr>
      <vt:lpstr>Public Safety and Welfare </vt:lpstr>
      <vt:lpstr>Insight on Society: The Internet Drug Bazaar</vt:lpstr>
    </vt:vector>
  </TitlesOfParts>
  <Company>echosvoice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Compliant Lecture PowerPoint</dc:title>
  <dc:subject>E-commerce 2017</dc:subject>
  <dc:creator>Kenneth C. Laudon/Carol G. Traver</dc:creator>
  <cp:keywords>E-commerce</cp:keywords>
  <cp:lastModifiedBy>User</cp:lastModifiedBy>
  <cp:revision>215</cp:revision>
  <dcterms:created xsi:type="dcterms:W3CDTF">2014-07-14T20:04:21Z</dcterms:created>
  <dcterms:modified xsi:type="dcterms:W3CDTF">2018-05-12T12:37:27Z</dcterms:modified>
</cp:coreProperties>
</file>