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10" r:id="rId2"/>
    <p:sldId id="411" r:id="rId3"/>
    <p:sldId id="350" r:id="rId4"/>
    <p:sldId id="355" r:id="rId5"/>
    <p:sldId id="351" r:id="rId6"/>
    <p:sldId id="377" r:id="rId7"/>
    <p:sldId id="378" r:id="rId8"/>
    <p:sldId id="369" r:id="rId9"/>
    <p:sldId id="379" r:id="rId10"/>
    <p:sldId id="380" r:id="rId11"/>
    <p:sldId id="383" r:id="rId12"/>
    <p:sldId id="381" r:id="rId13"/>
    <p:sldId id="382" r:id="rId14"/>
    <p:sldId id="384" r:id="rId15"/>
    <p:sldId id="412" r:id="rId16"/>
    <p:sldId id="385" r:id="rId17"/>
    <p:sldId id="386" r:id="rId18"/>
    <p:sldId id="413" r:id="rId19"/>
    <p:sldId id="387" r:id="rId20"/>
    <p:sldId id="388" r:id="rId21"/>
    <p:sldId id="415" r:id="rId22"/>
    <p:sldId id="389" r:id="rId23"/>
    <p:sldId id="390" r:id="rId24"/>
    <p:sldId id="391" r:id="rId25"/>
    <p:sldId id="375" r:id="rId26"/>
    <p:sldId id="392" r:id="rId27"/>
    <p:sldId id="393" r:id="rId28"/>
    <p:sldId id="394" r:id="rId29"/>
    <p:sldId id="395" r:id="rId30"/>
    <p:sldId id="397" r:id="rId31"/>
    <p:sldId id="396" r:id="rId32"/>
    <p:sldId id="398" r:id="rId33"/>
    <p:sldId id="399" r:id="rId34"/>
    <p:sldId id="400" r:id="rId35"/>
    <p:sldId id="401" r:id="rId36"/>
    <p:sldId id="403" r:id="rId37"/>
    <p:sldId id="404" r:id="rId38"/>
    <p:sldId id="402" r:id="rId39"/>
    <p:sldId id="405" r:id="rId40"/>
    <p:sldId id="374" r:id="rId41"/>
    <p:sldId id="406" r:id="rId42"/>
    <p:sldId id="408" r:id="rId43"/>
    <p:sldId id="407" r:id="rId44"/>
    <p:sldId id="409" r:id="rId45"/>
    <p:sldId id="37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8"/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181" autoAdjust="0"/>
  </p:normalViewPr>
  <p:slideViewPr>
    <p:cSldViewPr>
      <p:cViewPr varScale="1">
        <p:scale>
          <a:sx n="81" d="100"/>
          <a:sy n="81" d="100"/>
        </p:scale>
        <p:origin x="8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t>5/19/2018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/>
              <a:t>Slide 3 is </a:t>
            </a:r>
            <a:r>
              <a:rPr lang="en-US" b="0" dirty="0"/>
              <a:t>a list of textbook LO numbers and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BF78A6-6942-440F-9655-1DC0E3C5C1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6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6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9.1,</a:t>
            </a:r>
            <a:r>
              <a:rPr lang="en-US" baseline="0" dirty="0"/>
              <a:t> Page 588.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retail industry can be grouped into seven major segments.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Based on data from U.S. Census Bureau, 2012.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9.2, Page 591.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Apparel and accessories is the leading online purchase category in terms of revenue generated, accounting for over 18% of all online retail revenues.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data from Internet Retailer, 2016; eMarketer, Inc., 2016a, 2016b; authors’ estimates.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5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9.3, Page 592.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 retail revenues will be an estimated $398 billion in 2016, and are expected to increase to $693 billion by 2020, more than tripling since 2013.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SOURCES: Based on data from eMarketer, Inc., 2016c.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5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9.4, Page 599.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merchants account for over 40% of online retail sales, although this percentage is heavily skewed by the dominance of Amazon, which by itself accounts for almost 25%. However, the percentage accounted for by omni-channel merchants has been steadily increasing over the last few years.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SOURCES: Based on data from eMarketer, Inc., 2016g, 2016h.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38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9.5, Page 625.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U.S. online leisure/unmanaged business travel service revenues has resumed growing and is expected to reach over $213 billion by 2020.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Based on data from eMarketer, Inc., 2016j.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5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0" y="6376789"/>
            <a:ext cx="918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000"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6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638"/>
              </a:buClr>
              <a:buSzPct val="100000"/>
              <a:defRPr sz="2800"/>
            </a:lvl1pPr>
            <a:lvl2pPr>
              <a:buClr>
                <a:srgbClr val="008638"/>
              </a:buClr>
              <a:defRPr sz="2000"/>
            </a:lvl2pPr>
            <a:lvl3pPr>
              <a:buClr>
                <a:srgbClr val="008638"/>
              </a:buClr>
              <a:defRPr/>
            </a:lvl3pPr>
            <a:lvl4pPr>
              <a:buClr>
                <a:srgbClr val="008638"/>
              </a:buClr>
              <a:defRPr/>
            </a:lvl4pPr>
            <a:lvl5pPr>
              <a:buClr>
                <a:srgbClr val="008638"/>
              </a:buClr>
              <a:defRPr/>
            </a:lvl5pPr>
            <a:lvl6pPr>
              <a:buClr>
                <a:srgbClr val="008638"/>
              </a:buClr>
              <a:defRPr/>
            </a:lvl6pPr>
            <a:lvl7pPr>
              <a:buClr>
                <a:srgbClr val="008638"/>
              </a:buClr>
              <a:defRPr/>
            </a:lvl7pPr>
            <a:lvl8pPr>
              <a:buClr>
                <a:srgbClr val="008638"/>
              </a:buClr>
              <a:defRPr/>
            </a:lvl8pPr>
            <a:lvl9pPr>
              <a:buClr>
                <a:srgbClr val="008638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8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0" y="6376789"/>
            <a:ext cx="918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61" r:id="rId5"/>
    <p:sldLayoutId id="2147483659" r:id="rId6"/>
    <p:sldLayoutId id="2147483658" r:id="rId7"/>
    <p:sldLayoutId id="2147483660" r:id="rId8"/>
    <p:sldLayoutId id="2147483651" r:id="rId9"/>
    <p:sldLayoutId id="2147483654" r:id="rId10"/>
    <p:sldLayoutId id="21474836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E-commerce 2017 </a:t>
            </a:r>
            <a:br>
              <a:rPr lang="en-US" sz="3200" dirty="0"/>
            </a:br>
            <a:r>
              <a:rPr lang="en-US" sz="3200" dirty="0"/>
              <a:t>business. technology. society. 13</a:t>
            </a:r>
            <a:r>
              <a:rPr lang="en-US" sz="3200" baseline="30000" dirty="0"/>
              <a:t>th</a:t>
            </a:r>
            <a:r>
              <a:rPr lang="en-US" sz="3200" dirty="0"/>
              <a:t>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Accessibility standards-compliant</a:t>
            </a:r>
          </a:p>
        </p:txBody>
      </p:sp>
      <p:pic>
        <p:nvPicPr>
          <p:cNvPr id="9" name="Shape 23" descr="Pears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3372" y="6136431"/>
            <a:ext cx="695828" cy="4929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2018, 2017, 2016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3569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Online Retail Sector Today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Smallest segment of retail industry (8%)</a:t>
            </a:r>
          </a:p>
          <a:p>
            <a:r>
              <a:rPr lang="en-US" altLang="en-US" dirty="0"/>
              <a:t>Growing at faster rate than offline segments</a:t>
            </a:r>
          </a:p>
          <a:p>
            <a:r>
              <a:rPr lang="en-US" altLang="en-US" dirty="0"/>
              <a:t>Revenues have resumed growth</a:t>
            </a:r>
          </a:p>
          <a:p>
            <a:r>
              <a:rPr lang="en-US" altLang="en-US" dirty="0"/>
              <a:t>77% of Internet users bought online in 2016</a:t>
            </a:r>
          </a:p>
          <a:p>
            <a:r>
              <a:rPr lang="en-US" altLang="en-US" dirty="0"/>
              <a:t>Primary beneficiaries: </a:t>
            </a:r>
          </a:p>
          <a:p>
            <a:pPr lvl="1"/>
            <a:r>
              <a:rPr lang="en-US" altLang="en-US" dirty="0"/>
              <a:t>Established offline retailers with online presence  (e.g., Staples)</a:t>
            </a:r>
          </a:p>
          <a:p>
            <a:pPr lvl="1"/>
            <a:r>
              <a:rPr lang="en-US" altLang="en-US" dirty="0"/>
              <a:t>Pure-play online retailers (e.g., Amazon)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143000" y="19812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小規格零售業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43000" y="260730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成長速度快於離線市場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40542" y="323340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收入恢復成長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40542" y="385950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2016</a:t>
            </a:r>
            <a:r>
              <a:rPr lang="zh-TW" altLang="en-US" sz="1600">
                <a:solidFill>
                  <a:srgbClr val="FF0000"/>
                </a:solidFill>
              </a:rPr>
              <a:t>年約</a:t>
            </a:r>
            <a:r>
              <a:rPr lang="en-US" altLang="zh-TW" sz="1600">
                <a:solidFill>
                  <a:srgbClr val="FF0000"/>
                </a:solidFill>
              </a:rPr>
              <a:t>77%</a:t>
            </a:r>
            <a:r>
              <a:rPr lang="zh-TW" altLang="en-US" sz="1600">
                <a:solidFill>
                  <a:srgbClr val="FF0000"/>
                </a:solidFill>
              </a:rPr>
              <a:t>的用戶在網路進行線上購物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67200" y="414705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主要受益人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38400" y="477315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建立離線線</a:t>
            </a:r>
            <a:r>
              <a:rPr lang="zh-TW" altLang="en-US" sz="1600" dirty="0">
                <a:solidFill>
                  <a:srgbClr val="FF0000"/>
                </a:solidFill>
              </a:rPr>
              <a:t>上零售商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443316" y="515415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純粹在線零售商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2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Online Retail Sector Today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Omni-channel integration</a:t>
            </a:r>
            <a:endParaRPr lang="en-US" dirty="0"/>
          </a:p>
          <a:p>
            <a:pPr lvl="1"/>
            <a:r>
              <a:rPr lang="en-US" dirty="0"/>
              <a:t>Integrating web operations with physical store operations</a:t>
            </a:r>
          </a:p>
          <a:p>
            <a:pPr lvl="2"/>
            <a:r>
              <a:rPr lang="en-US" dirty="0"/>
              <a:t>Leverage value of physical store</a:t>
            </a:r>
          </a:p>
          <a:p>
            <a:pPr lvl="2"/>
            <a:r>
              <a:rPr lang="en-US" dirty="0"/>
              <a:t>Types of integration, e.g. online order, in-store pickup</a:t>
            </a:r>
          </a:p>
          <a:p>
            <a:r>
              <a:rPr lang="en-US" dirty="0"/>
              <a:t>Social e-commerce growth</a:t>
            </a:r>
          </a:p>
          <a:p>
            <a:r>
              <a:rPr lang="en-US" dirty="0"/>
              <a:t>Location-based marketing of local goods and services</a:t>
            </a:r>
          </a:p>
          <a:p>
            <a:r>
              <a:rPr lang="en-US" dirty="0"/>
              <a:t>Rapidly growing mobile platform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724400" y="16002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全渠道整合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24400" y="188774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將網路商店與實體店面相互結合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19600" y="24384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利用實體店存在的價值，例如網路下訂，店內取貨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53000" y="331904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社群媒體之電子商務模式成長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57400" y="436717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當地商品及服務定位營銷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57400" y="527994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行動裝置平台迅速增長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7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9.2: </a:t>
            </a:r>
            <a:r>
              <a:rPr lang="en-US" sz="3600" dirty="0"/>
              <a:t>Online Retail Revenues by Category,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Figure 9.2 charts the annual sales for different retail categories, like apparel and accessories and food/beverage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800" y="1575213"/>
            <a:ext cx="4184121" cy="469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429000" y="92747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2015</a:t>
            </a:r>
            <a:r>
              <a:rPr lang="zh-TW" altLang="en-US" sz="1600">
                <a:solidFill>
                  <a:srgbClr val="FF0000"/>
                </a:solidFill>
              </a:rPr>
              <a:t>年依照類別劃分之線上零售商收入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5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9.3: </a:t>
            </a:r>
            <a:r>
              <a:rPr lang="en-US" sz="3600" dirty="0"/>
              <a:t>The Growth of Online Retail in the United States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Figure 9.3 charts the growth of online retail from 2011 to 2020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1848509"/>
            <a:ext cx="4854956" cy="296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886200" y="94701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美國的線上零售商增長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7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Viability of Online Firms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Economic viability: </a:t>
            </a:r>
          </a:p>
          <a:p>
            <a:pPr lvl="1"/>
            <a:r>
              <a:rPr lang="en-US" altLang="en-US" dirty="0"/>
              <a:t>Ability of firms to survive as profitable business firms during specified period (i.e., 1–3 years)</a:t>
            </a:r>
          </a:p>
          <a:p>
            <a:r>
              <a:rPr lang="en-US" altLang="en-US" dirty="0"/>
              <a:t>Two business analysis approaches:</a:t>
            </a:r>
          </a:p>
          <a:p>
            <a:pPr lvl="1"/>
            <a:r>
              <a:rPr lang="en-US" altLang="en-US" dirty="0"/>
              <a:t>Strategic analysis</a:t>
            </a:r>
          </a:p>
          <a:p>
            <a:pPr lvl="2"/>
            <a:r>
              <a:rPr lang="en-US" altLang="en-US" dirty="0"/>
              <a:t>Focuses on both industry as a whole and firm itself</a:t>
            </a:r>
          </a:p>
          <a:p>
            <a:pPr lvl="1"/>
            <a:r>
              <a:rPr lang="en-US" altLang="en-US" dirty="0"/>
              <a:t>Financial analysis</a:t>
            </a:r>
          </a:p>
          <a:p>
            <a:pPr lvl="2"/>
            <a:r>
              <a:rPr lang="en-US" altLang="en-US" dirty="0"/>
              <a:t>How firm is performing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733800" y="16764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經濟可行性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76800" y="240574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企業在特定期間</a:t>
            </a:r>
            <a:r>
              <a:rPr lang="en-US" altLang="zh-TW" sz="1600">
                <a:solidFill>
                  <a:srgbClr val="FF0000"/>
                </a:solidFill>
              </a:rPr>
              <a:t>(</a:t>
            </a:r>
            <a:r>
              <a:rPr lang="zh-TW" altLang="en-US" sz="1600">
                <a:solidFill>
                  <a:srgbClr val="FF0000"/>
                </a:solidFill>
              </a:rPr>
              <a:t>約一到三年</a:t>
            </a:r>
            <a:r>
              <a:rPr lang="en-US" altLang="zh-TW" sz="160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1600">
                <a:solidFill>
                  <a:srgbClr val="FF0000"/>
                </a:solidFill>
              </a:rPr>
              <a:t>作為有利可圖的企業生存能力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00800" y="301424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兩種商業分析的方法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6600" y="34290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戰略分析：專注整個行業並同時堅守自己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76600" y="41148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財務分析：企業的表現如何呢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8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Analysis Factors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industry strategic factors</a:t>
            </a:r>
          </a:p>
          <a:p>
            <a:pPr lvl="1"/>
            <a:r>
              <a:rPr lang="en-US" dirty="0"/>
              <a:t>Barriers to entry</a:t>
            </a:r>
          </a:p>
          <a:p>
            <a:pPr lvl="1"/>
            <a:r>
              <a:rPr lang="en-US" dirty="0"/>
              <a:t>Power of suppliers</a:t>
            </a:r>
          </a:p>
          <a:p>
            <a:pPr lvl="1"/>
            <a:r>
              <a:rPr lang="en-US" dirty="0"/>
              <a:t>Power of customers</a:t>
            </a:r>
          </a:p>
          <a:p>
            <a:pPr lvl="1"/>
            <a:r>
              <a:rPr lang="en-US" dirty="0"/>
              <a:t>Existence of substitute products</a:t>
            </a:r>
          </a:p>
          <a:p>
            <a:pPr lvl="1"/>
            <a:r>
              <a:rPr lang="en-US" dirty="0"/>
              <a:t>Industry value chain</a:t>
            </a:r>
          </a:p>
          <a:p>
            <a:pPr lvl="1"/>
            <a:r>
              <a:rPr lang="en-US" dirty="0"/>
              <a:t>Nature of intra-industry competition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886200" y="1283769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戰略分析要素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34000" y="1620195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重點產業戰略要素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86100" y="2097015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進入市場壁壘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29000" y="249267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供應商的權力強弱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29000" y="288833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顧客權力強弱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76800" y="326638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替代品存在與否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29000" y="3612611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產業鏈的價值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81600" y="399065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產業內競爭的本質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6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Analysis Factors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Firm-specific factors</a:t>
            </a:r>
          </a:p>
          <a:p>
            <a:pPr lvl="1"/>
            <a:r>
              <a:rPr lang="en-US" dirty="0"/>
              <a:t>Firm value chain</a:t>
            </a:r>
          </a:p>
          <a:p>
            <a:pPr lvl="1"/>
            <a:r>
              <a:rPr lang="en-US" dirty="0"/>
              <a:t>Core competencies</a:t>
            </a:r>
          </a:p>
          <a:p>
            <a:pPr lvl="1"/>
            <a:r>
              <a:rPr lang="en-US" dirty="0"/>
              <a:t>Synergies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Social and legal challenges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962400" y="16764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公司的特定要素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24200" y="209115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公司價值鏈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05200" y="249508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核心的競爭力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38400" y="289902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協同效應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90800" y="326770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技術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43400" y="361672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社會輿論和法律的挑戰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5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Analysis Factors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Statements of Operations</a:t>
            </a:r>
          </a:p>
          <a:p>
            <a:pPr lvl="1"/>
            <a:r>
              <a:rPr lang="en-US" altLang="en-US" dirty="0"/>
              <a:t>Revenues</a:t>
            </a:r>
          </a:p>
          <a:p>
            <a:pPr lvl="1"/>
            <a:r>
              <a:rPr lang="en-US" altLang="en-US" dirty="0"/>
              <a:t>Cost of sales</a:t>
            </a:r>
          </a:p>
          <a:p>
            <a:pPr lvl="1"/>
            <a:r>
              <a:rPr lang="en-US" altLang="en-US" dirty="0"/>
              <a:t>Gross margin</a:t>
            </a:r>
          </a:p>
          <a:p>
            <a:pPr lvl="1"/>
            <a:r>
              <a:rPr lang="en-US" altLang="en-US" dirty="0"/>
              <a:t>Operating expenses</a:t>
            </a:r>
          </a:p>
          <a:p>
            <a:pPr lvl="1"/>
            <a:r>
              <a:rPr lang="en-US" altLang="en-US" dirty="0"/>
              <a:t>Operating margin</a:t>
            </a:r>
          </a:p>
          <a:p>
            <a:pPr lvl="1"/>
            <a:r>
              <a:rPr lang="en-US" altLang="en-US" dirty="0"/>
              <a:t>Net margin</a:t>
            </a:r>
          </a:p>
          <a:p>
            <a:pPr lvl="2"/>
            <a:r>
              <a:rPr lang="en-US" altLang="en-US" dirty="0"/>
              <a:t>Pro forma earnings—EBITDA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886200" y="1283769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經濟分析要素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00600" y="165427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操作說明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38400" y="211110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收入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43200" y="248161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銷貨成翸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43200" y="28956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毛利率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43300" y="3269559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營業費用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76600" y="35814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營業利潤率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4600" y="399870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淨利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43400" y="434160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備考收益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2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Analysis Factors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Balance sheet</a:t>
            </a:r>
          </a:p>
          <a:p>
            <a:pPr lvl="1"/>
            <a:r>
              <a:rPr lang="en-US" altLang="en-US" dirty="0"/>
              <a:t>Assets</a:t>
            </a:r>
          </a:p>
          <a:p>
            <a:pPr lvl="1"/>
            <a:r>
              <a:rPr lang="en-US" altLang="en-US" dirty="0"/>
              <a:t>Current assets</a:t>
            </a:r>
          </a:p>
          <a:p>
            <a:pPr lvl="1"/>
            <a:r>
              <a:rPr lang="en-US" altLang="en-US" dirty="0"/>
              <a:t>Liabilities</a:t>
            </a:r>
          </a:p>
          <a:p>
            <a:pPr lvl="1"/>
            <a:r>
              <a:rPr lang="en-US" altLang="en-US" dirty="0"/>
              <a:t>Current liabilities</a:t>
            </a:r>
          </a:p>
          <a:p>
            <a:pPr lvl="1"/>
            <a:r>
              <a:rPr lang="en-US" altLang="en-US" dirty="0"/>
              <a:t>Long-term debt</a:t>
            </a:r>
          </a:p>
          <a:p>
            <a:pPr lvl="1"/>
            <a:r>
              <a:rPr lang="en-US" altLang="en-US" dirty="0"/>
              <a:t>Working capital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24200" y="16764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資產負債表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56503" y="207636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資產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71800" y="247632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資產現值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86000" y="287628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負債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48000" y="321483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負債現值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01297" y="363457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長期負債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001297" y="401475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營運成本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0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in Action: Amazon.com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Vision: </a:t>
            </a:r>
          </a:p>
          <a:p>
            <a:pPr lvl="1"/>
            <a:r>
              <a:rPr lang="en-US" altLang="en-US" dirty="0"/>
              <a:t>Earth</a:t>
            </a:r>
            <a:r>
              <a:rPr lang="ja-JP" altLang="en-US" dirty="0"/>
              <a:t>’</a:t>
            </a:r>
            <a:r>
              <a:rPr lang="en-US" altLang="ja-JP" dirty="0"/>
              <a:t>s biggest selection, lowest prices, most customer-centric </a:t>
            </a:r>
          </a:p>
          <a:p>
            <a:r>
              <a:rPr lang="en-US" altLang="en-US" dirty="0"/>
              <a:t>Business model: </a:t>
            </a:r>
          </a:p>
          <a:p>
            <a:pPr lvl="1"/>
            <a:r>
              <a:rPr lang="en-US" altLang="en-US" dirty="0"/>
              <a:t>Retail, Third-Party Merchants, and Amazon Web Services</a:t>
            </a:r>
          </a:p>
          <a:p>
            <a:r>
              <a:rPr lang="en-US" altLang="en-US" dirty="0"/>
              <a:t>Financial analysis: </a:t>
            </a:r>
          </a:p>
          <a:p>
            <a:pPr lvl="1"/>
            <a:r>
              <a:rPr lang="en-US" altLang="en-US" dirty="0"/>
              <a:t>Continued explosive revenue growth, profitable</a:t>
            </a:r>
          </a:p>
          <a:p>
            <a:r>
              <a:rPr lang="en-US" altLang="en-US" dirty="0"/>
              <a:t>Strategic analysis/business strategy: </a:t>
            </a:r>
          </a:p>
          <a:p>
            <a:pPr lvl="1"/>
            <a:r>
              <a:rPr lang="en-US" altLang="en-US" dirty="0"/>
              <a:t>Maximize sales volume, lower costs and prices, acquisitions, mobile shopping, new products and services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143000" y="23622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地表上最大的選擇、最低的價格及以顧客為中心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47916" y="33528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零售業，第三方商家和</a:t>
            </a:r>
            <a:r>
              <a:rPr lang="en-US" altLang="zh-TW" sz="1600">
                <a:solidFill>
                  <a:srgbClr val="FF0000"/>
                </a:solidFill>
              </a:rPr>
              <a:t>Amazon</a:t>
            </a:r>
            <a:r>
              <a:rPr lang="zh-TW" altLang="en-US" sz="1600">
                <a:solidFill>
                  <a:srgbClr val="FF0000"/>
                </a:solidFill>
              </a:rPr>
              <a:t>網路服務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52600" y="169762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願景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29000" y="268680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商業模型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57600" y="369390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經濟分析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43000" y="435990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持續爆炸性的收入，十分有利可圖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477000" y="467905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戰略分析</a:t>
            </a:r>
            <a:r>
              <a:rPr lang="en-US" altLang="zh-TW" sz="1600">
                <a:solidFill>
                  <a:srgbClr val="FF0000"/>
                </a:solidFill>
              </a:rPr>
              <a:t>/</a:t>
            </a:r>
            <a:r>
              <a:rPr lang="zh-TW" altLang="en-US" sz="1600">
                <a:solidFill>
                  <a:srgbClr val="FF0000"/>
                </a:solidFill>
              </a:rPr>
              <a:t>商業策略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44229" y="570455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最大化銷量，降低成本及價格，收購、行動購物，新產品以及服務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4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2017  </a:t>
            </a:r>
            <a:br>
              <a:rPr lang="en-US" dirty="0"/>
            </a:br>
            <a:r>
              <a:rPr lang="en-US" dirty="0"/>
              <a:t>business. technology. society.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300845"/>
            <a:ext cx="8229600" cy="478970"/>
          </a:xfrm>
        </p:spPr>
        <p:txBody>
          <a:bodyPr/>
          <a:lstStyle/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Online Retail and Services</a:t>
            </a:r>
          </a:p>
        </p:txBody>
      </p:sp>
      <p:pic>
        <p:nvPicPr>
          <p:cNvPr id="6" name="Picture 5" descr="Book cov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76"/>
            <a:ext cx="2940655" cy="3763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5029200" y="3539308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網路零售與服務</a:t>
            </a:r>
          </a:p>
        </p:txBody>
      </p:sp>
    </p:spTree>
    <p:extLst>
      <p:ext uri="{BB962C8B-B14F-4D97-AF65-F5344CB8AC3E}">
        <p14:creationId xmlns:p14="http://schemas.microsoft.com/office/powerpoint/2010/main" val="1260636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in Action: Amazon.com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Strategic analysis/competition: </a:t>
            </a:r>
          </a:p>
          <a:p>
            <a:pPr lvl="1"/>
            <a:r>
              <a:rPr lang="en-US" altLang="en-US" dirty="0"/>
              <a:t>Online and offline general and catalog merchandisers, Web services</a:t>
            </a:r>
          </a:p>
          <a:p>
            <a:r>
              <a:rPr lang="en-US" dirty="0"/>
              <a:t>Strategic analysis/technology: </a:t>
            </a:r>
          </a:p>
          <a:p>
            <a:pPr lvl="1"/>
            <a:r>
              <a:rPr lang="en-US" dirty="0"/>
              <a:t>Largest, most sophisticated collection of online retailing technologies available</a:t>
            </a:r>
          </a:p>
          <a:p>
            <a:r>
              <a:rPr lang="en-US" dirty="0"/>
              <a:t>Strategic analysis/social, legal: </a:t>
            </a:r>
          </a:p>
          <a:p>
            <a:pPr lvl="1"/>
            <a:r>
              <a:rPr lang="en-US" dirty="0"/>
              <a:t>Sales tax, patent lawsuits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562600" y="16764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戰略分析</a:t>
            </a:r>
            <a:r>
              <a:rPr lang="en-US" altLang="zh-TW" sz="1600" dirty="0">
                <a:solidFill>
                  <a:srgbClr val="FF0000"/>
                </a:solidFill>
              </a:rPr>
              <a:t>/</a:t>
            </a:r>
            <a:r>
              <a:rPr lang="zh-TW" altLang="en-US" sz="1600" dirty="0">
                <a:solidFill>
                  <a:srgbClr val="FF0000"/>
                </a:solidFill>
              </a:rPr>
              <a:t>競爭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286000" y="241524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線上和離線通用以及商品目錄，網路服務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449529" y="2984811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戰略分析</a:t>
            </a:r>
            <a:r>
              <a:rPr lang="en-US" altLang="zh-TW" sz="1600">
                <a:solidFill>
                  <a:srgbClr val="FF0000"/>
                </a:solidFill>
              </a:rPr>
              <a:t>/</a:t>
            </a:r>
            <a:r>
              <a:rPr lang="zh-TW" altLang="en-US" sz="1600">
                <a:solidFill>
                  <a:srgbClr val="FF0000"/>
                </a:solidFill>
              </a:rPr>
              <a:t>技術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33800" y="374125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提供最大，最成熟的線上零售技術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38800" y="42672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戰略分析</a:t>
            </a:r>
            <a:r>
              <a:rPr lang="en-US" altLang="zh-TW" sz="1600">
                <a:solidFill>
                  <a:srgbClr val="FF0000"/>
                </a:solidFill>
              </a:rPr>
              <a:t>/</a:t>
            </a:r>
            <a:r>
              <a:rPr lang="zh-TW" altLang="en-US" sz="1600">
                <a:solidFill>
                  <a:srgbClr val="FF0000"/>
                </a:solidFill>
              </a:rPr>
              <a:t>社會與法律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14800" y="472100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銷售稅，專利訴訟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47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in Action: Amazon.com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prospects: </a:t>
            </a:r>
          </a:p>
          <a:p>
            <a:pPr lvl="1"/>
            <a:r>
              <a:rPr lang="en-US" dirty="0"/>
              <a:t>Amazon has turned corner to sustainable profitability</a:t>
            </a:r>
          </a:p>
          <a:p>
            <a:pPr lvl="1"/>
            <a:r>
              <a:rPr lang="en-US" dirty="0"/>
              <a:t>Continues to invest in future products and services</a:t>
            </a:r>
          </a:p>
          <a:p>
            <a:pPr lvl="1"/>
            <a:r>
              <a:rPr lang="en-US" dirty="0"/>
              <a:t>Landmark $879 million profit in 2016 Q2</a:t>
            </a:r>
          </a:p>
          <a:p>
            <a:pPr lvl="1"/>
            <a:r>
              <a:rPr lang="en-US" dirty="0"/>
              <a:t>Increased profits from Amazon Web Services </a:t>
            </a:r>
          </a:p>
          <a:p>
            <a:pPr lvl="1"/>
            <a:r>
              <a:rPr lang="en-US" dirty="0"/>
              <a:t>Amazon Prime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867CC183-3B1D-45FE-BA58-1332E15FE63B}"/>
              </a:ext>
            </a:extLst>
          </p:cNvPr>
          <p:cNvSpPr txBox="1"/>
          <p:nvPr/>
        </p:nvSpPr>
        <p:spPr>
          <a:xfrm>
            <a:off x="3505200" y="1651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前景：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03B0B303-B7A0-4F1A-B281-ED5F29371828}"/>
              </a:ext>
            </a:extLst>
          </p:cNvPr>
          <p:cNvSpPr txBox="1"/>
          <p:nvPr/>
        </p:nvSpPr>
        <p:spPr>
          <a:xfrm>
            <a:off x="7010400" y="2053184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亞馬遜已轉向持續盈利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1438A5D0-2715-43D8-951E-ED9352C4F0FE}"/>
              </a:ext>
            </a:extLst>
          </p:cNvPr>
          <p:cNvSpPr txBox="1"/>
          <p:nvPr/>
        </p:nvSpPr>
        <p:spPr>
          <a:xfrm>
            <a:off x="6870700" y="246811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投資未來的產品和服務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753561A3-4C6C-4CD1-A127-95C57C900E74}"/>
              </a:ext>
            </a:extLst>
          </p:cNvPr>
          <p:cNvSpPr txBox="1"/>
          <p:nvPr/>
        </p:nvSpPr>
        <p:spPr>
          <a:xfrm>
            <a:off x="5778500" y="288304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2016</a:t>
            </a:r>
            <a:r>
              <a:rPr lang="zh-TW" altLang="en-US" sz="1600" dirty="0">
                <a:solidFill>
                  <a:srgbClr val="FF0000"/>
                </a:solidFill>
              </a:rPr>
              <a:t>年第二季度利潤為</a:t>
            </a:r>
            <a:r>
              <a:rPr lang="en-US" altLang="zh-TW" sz="1600" dirty="0">
                <a:solidFill>
                  <a:srgbClr val="FF0000"/>
                </a:solidFill>
              </a:rPr>
              <a:t>8.79</a:t>
            </a:r>
            <a:r>
              <a:rPr lang="zh-TW" altLang="en-US" sz="1600" dirty="0">
                <a:solidFill>
                  <a:srgbClr val="FF0000"/>
                </a:solidFill>
              </a:rPr>
              <a:t>億美元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90F5DF3A-7C3B-4057-9FA3-5D62E06739F4}"/>
              </a:ext>
            </a:extLst>
          </p:cNvPr>
          <p:cNvSpPr txBox="1"/>
          <p:nvPr/>
        </p:nvSpPr>
        <p:spPr>
          <a:xfrm>
            <a:off x="6324600" y="325972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亞馬遜網絡服務的利潤增加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A567CCC6-FB7D-4582-9934-AF5EC389E22D}"/>
              </a:ext>
            </a:extLst>
          </p:cNvPr>
          <p:cNvSpPr txBox="1"/>
          <p:nvPr/>
        </p:nvSpPr>
        <p:spPr>
          <a:xfrm>
            <a:off x="2971800" y="361515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亞馬遜總理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46187351-5980-493E-B6DE-47F5C6407484}"/>
              </a:ext>
            </a:extLst>
          </p:cNvPr>
          <p:cNvSpPr txBox="1"/>
          <p:nvPr/>
        </p:nvSpPr>
        <p:spPr>
          <a:xfrm>
            <a:off x="457200" y="1273422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電子商務在行動：亞馬遜網站</a:t>
            </a:r>
          </a:p>
        </p:txBody>
      </p:sp>
    </p:spTree>
    <p:extLst>
      <p:ext uri="{BB962C8B-B14F-4D97-AF65-F5344CB8AC3E}">
        <p14:creationId xmlns:p14="http://schemas.microsoft.com/office/powerpoint/2010/main" val="317103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E-tailing Business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Virtual merchant</a:t>
            </a:r>
          </a:p>
          <a:p>
            <a:pPr lvl="1"/>
            <a:r>
              <a:rPr lang="en-US" altLang="en-US" dirty="0"/>
              <a:t> Amazon, Newegg, Overstock, Wayfair, Blue Nile</a:t>
            </a:r>
          </a:p>
          <a:p>
            <a:r>
              <a:rPr lang="en-US" altLang="en-US" dirty="0"/>
              <a:t>Omni-channel merchants (bricks-and-clicks)</a:t>
            </a:r>
          </a:p>
          <a:p>
            <a:pPr lvl="1"/>
            <a:r>
              <a:rPr lang="en-US" altLang="en-US" dirty="0"/>
              <a:t> Walmart, Macy’s, JCPenney, Staples, Target</a:t>
            </a:r>
          </a:p>
          <a:p>
            <a:r>
              <a:rPr lang="en-US" altLang="en-US" dirty="0"/>
              <a:t>Catalog merchant</a:t>
            </a:r>
          </a:p>
          <a:p>
            <a:pPr lvl="1"/>
            <a:r>
              <a:rPr lang="en-US" altLang="en-US" dirty="0"/>
              <a:t> Lands</a:t>
            </a:r>
            <a:r>
              <a:rPr lang="ja-JP" altLang="en-US" dirty="0"/>
              <a:t>’</a:t>
            </a:r>
            <a:r>
              <a:rPr lang="en-US" altLang="ja-JP" dirty="0"/>
              <a:t> End, L.L.Bean, CDW Corp, Cabela’s</a:t>
            </a:r>
          </a:p>
          <a:p>
            <a:r>
              <a:rPr lang="en-US" altLang="en-US" dirty="0"/>
              <a:t>Manufacturer-direct</a:t>
            </a:r>
          </a:p>
          <a:p>
            <a:pPr lvl="1"/>
            <a:r>
              <a:rPr lang="en-US" altLang="en-US" dirty="0"/>
              <a:t> Apple, Dell, Sony</a:t>
            </a:r>
          </a:p>
          <a:p>
            <a:pPr lvl="1"/>
            <a:r>
              <a:rPr lang="en-US" altLang="en-US" dirty="0"/>
              <a:t>Channel conflict</a:t>
            </a:r>
          </a:p>
          <a:p>
            <a:pPr lvl="1"/>
            <a:r>
              <a:rPr lang="en-US" altLang="en-US" dirty="0"/>
              <a:t>Move from supply-push model to demand-pull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AC46CDC-944D-4F76-B4CD-EA3696982040}"/>
              </a:ext>
            </a:extLst>
          </p:cNvPr>
          <p:cNvSpPr/>
          <p:nvPr/>
        </p:nvSpPr>
        <p:spPr>
          <a:xfrm>
            <a:off x="3352800" y="16256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虛擬商務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F6607B49-BFD9-4D6E-8018-24F5A540B8C3}"/>
              </a:ext>
            </a:extLst>
          </p:cNvPr>
          <p:cNvSpPr/>
          <p:nvPr/>
        </p:nvSpPr>
        <p:spPr>
          <a:xfrm>
            <a:off x="1143000" y="2362200"/>
            <a:ext cx="6365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亞馬遜，  </a:t>
            </a:r>
            <a:r>
              <a:rPr lang="en-US" altLang="zh-TW" dirty="0">
                <a:solidFill>
                  <a:srgbClr val="FF0000"/>
                </a:solidFill>
              </a:rPr>
              <a:t>Newegg</a:t>
            </a:r>
            <a:r>
              <a:rPr lang="zh-TW" altLang="en-US" dirty="0">
                <a:solidFill>
                  <a:srgbClr val="FF0000"/>
                </a:solidFill>
              </a:rPr>
              <a:t>， </a:t>
            </a:r>
            <a:r>
              <a:rPr lang="en-US" altLang="zh-TW" dirty="0">
                <a:solidFill>
                  <a:srgbClr val="FF0000"/>
                </a:solidFill>
              </a:rPr>
              <a:t>Overstock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Wayfair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Blue 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Nile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8A1A481-A0DA-4018-A96E-10F7FA9076B6}"/>
              </a:ext>
            </a:extLst>
          </p:cNvPr>
          <p:cNvSpPr/>
          <p:nvPr/>
        </p:nvSpPr>
        <p:spPr>
          <a:xfrm>
            <a:off x="1143000" y="335913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沃爾瑪，梅西百貨，</a:t>
            </a:r>
            <a:r>
              <a:rPr lang="en-US" altLang="zh-TW" dirty="0">
                <a:solidFill>
                  <a:srgbClr val="FF0000"/>
                </a:solidFill>
              </a:rPr>
              <a:t>JCPenney</a:t>
            </a:r>
            <a:r>
              <a:rPr lang="zh-TW" altLang="en-US" dirty="0">
                <a:solidFill>
                  <a:srgbClr val="FF0000"/>
                </a:solidFill>
              </a:rPr>
              <a:t>，史泰博，</a:t>
            </a:r>
            <a:r>
              <a:rPr lang="en-US" altLang="zh-TW" dirty="0">
                <a:solidFill>
                  <a:srgbClr val="FF0000"/>
                </a:solidFill>
              </a:rPr>
              <a:t>Target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33B5572-DB8E-47A9-861B-9FAA4CD50B84}"/>
              </a:ext>
            </a:extLst>
          </p:cNvPr>
          <p:cNvSpPr/>
          <p:nvPr/>
        </p:nvSpPr>
        <p:spPr>
          <a:xfrm>
            <a:off x="3657600" y="367851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目錄批發商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E6FC011-0582-4D77-B108-7472DE4E9673}"/>
              </a:ext>
            </a:extLst>
          </p:cNvPr>
          <p:cNvSpPr/>
          <p:nvPr/>
        </p:nvSpPr>
        <p:spPr>
          <a:xfrm>
            <a:off x="3906798" y="460337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工廠直銷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6EE9DA28-5A5C-40A2-BB05-DA94378975AA}"/>
              </a:ext>
            </a:extLst>
          </p:cNvPr>
          <p:cNvSpPr/>
          <p:nvPr/>
        </p:nvSpPr>
        <p:spPr>
          <a:xfrm>
            <a:off x="3322598" y="50477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蘋果，戴爾，索尼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C88FC8CE-B3E5-42E8-BF07-2D172A807194}"/>
              </a:ext>
            </a:extLst>
          </p:cNvPr>
          <p:cNvSpPr/>
          <p:nvPr/>
        </p:nvSpPr>
        <p:spPr>
          <a:xfrm>
            <a:off x="3322598" y="54424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渠道沖突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C18AEFA-854E-49DC-AAFA-140725AF624E}"/>
              </a:ext>
            </a:extLst>
          </p:cNvPr>
          <p:cNvSpPr/>
          <p:nvPr/>
        </p:nvSpPr>
        <p:spPr>
          <a:xfrm>
            <a:off x="6285647" y="5847100"/>
            <a:ext cx="2446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從供應推動模式轉向需求拉動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F6ED05A4-CFEB-4177-B5B1-9E1F735EFEC9}"/>
              </a:ext>
            </a:extLst>
          </p:cNvPr>
          <p:cNvSpPr/>
          <p:nvPr/>
        </p:nvSpPr>
        <p:spPr>
          <a:xfrm>
            <a:off x="5292804" y="924183"/>
            <a:ext cx="1869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電子商業模式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5761B26-3106-4A28-B99B-52D78B8C4879}"/>
              </a:ext>
            </a:extLst>
          </p:cNvPr>
          <p:cNvSpPr/>
          <p:nvPr/>
        </p:nvSpPr>
        <p:spPr>
          <a:xfrm>
            <a:off x="7620000" y="27315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全渠道商家</a:t>
            </a:r>
          </a:p>
        </p:txBody>
      </p:sp>
    </p:spTree>
    <p:extLst>
      <p:ext uri="{BB962C8B-B14F-4D97-AF65-F5344CB8AC3E}">
        <p14:creationId xmlns:p14="http://schemas.microsoft.com/office/powerpoint/2010/main" val="385259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9.4: </a:t>
            </a:r>
            <a:r>
              <a:rPr lang="en-US" sz="3600" dirty="0"/>
              <a:t>Share of Online Retail Sales by Type of Company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Figure 9.4 is a pie chart showing the relative sizes, by sales of the four main types of online retail business model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1752600"/>
            <a:ext cx="5710313" cy="421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A88BB73-13CB-4BCA-89EC-F0D9AD89A3F3}"/>
              </a:ext>
            </a:extLst>
          </p:cNvPr>
          <p:cNvSpPr/>
          <p:nvPr/>
        </p:nvSpPr>
        <p:spPr>
          <a:xfrm>
            <a:off x="4018002" y="95146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按公司類型分列的線上零售銷售額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72A95FA-54B8-49DD-AE82-E200D3BFDB1F}"/>
              </a:ext>
            </a:extLst>
          </p:cNvPr>
          <p:cNvSpPr/>
          <p:nvPr/>
        </p:nvSpPr>
        <p:spPr>
          <a:xfrm>
            <a:off x="7428619" y="17526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全渠道商家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2058541-4724-4441-9458-D69F42120810}"/>
              </a:ext>
            </a:extLst>
          </p:cNvPr>
          <p:cNvSpPr/>
          <p:nvPr/>
        </p:nvSpPr>
        <p:spPr>
          <a:xfrm>
            <a:off x="7428619" y="23518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虛擬商務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0AE24FE-B845-4E34-9316-EE2AB582E295}"/>
              </a:ext>
            </a:extLst>
          </p:cNvPr>
          <p:cNvSpPr/>
          <p:nvPr/>
        </p:nvSpPr>
        <p:spPr>
          <a:xfrm>
            <a:off x="7428619" y="285093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目錄批發商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E3E05647-A469-4B28-9FAC-5ABD27E841CA}"/>
              </a:ext>
            </a:extLst>
          </p:cNvPr>
          <p:cNvSpPr/>
          <p:nvPr/>
        </p:nvSpPr>
        <p:spPr>
          <a:xfrm>
            <a:off x="7428619" y="32696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工廠直銷</a:t>
            </a:r>
          </a:p>
        </p:txBody>
      </p:sp>
    </p:spTree>
    <p:extLst>
      <p:ext uri="{BB962C8B-B14F-4D97-AF65-F5344CB8AC3E}">
        <p14:creationId xmlns:p14="http://schemas.microsoft.com/office/powerpoint/2010/main" val="86472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Themes in Online Retailing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Online retail fastest growing channel in retail commerce</a:t>
            </a:r>
          </a:p>
          <a:p>
            <a:pPr lvl="1"/>
            <a:r>
              <a:rPr lang="en-US" sz="1800" dirty="0"/>
              <a:t>Profits for startup ventures have been difficult to achieve</a:t>
            </a:r>
          </a:p>
          <a:p>
            <a:r>
              <a:rPr lang="en-US" sz="2400" dirty="0"/>
              <a:t>Disintermediation has not occurred</a:t>
            </a:r>
          </a:p>
          <a:p>
            <a:r>
              <a:rPr lang="en-US" sz="2400" dirty="0"/>
              <a:t>Established merchants need to create integrated shopping experience to succeed online</a:t>
            </a:r>
          </a:p>
          <a:p>
            <a:r>
              <a:rPr lang="en-US" sz="2400" dirty="0"/>
              <a:t>Growth of online specialty merchants ( e.g., Blue Nile)</a:t>
            </a:r>
          </a:p>
          <a:p>
            <a:r>
              <a:rPr lang="en-US" sz="2400" dirty="0"/>
              <a:t>Extraordinary growth of social, local, and mobile </a:t>
            </a:r>
            <a:br>
              <a:rPr lang="en-US" sz="2400" dirty="0"/>
            </a:br>
            <a:r>
              <a:rPr lang="en-US" sz="2400" dirty="0"/>
              <a:t>e-commerce</a:t>
            </a:r>
          </a:p>
          <a:p>
            <a:r>
              <a:rPr lang="en-US" sz="2400" dirty="0"/>
              <a:t>Increasing use of big data analytics by retailers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12AB1F9-9630-4E97-B260-03D6DEE4788A}"/>
              </a:ext>
            </a:extLst>
          </p:cNvPr>
          <p:cNvSpPr/>
          <p:nvPr/>
        </p:nvSpPr>
        <p:spPr>
          <a:xfrm>
            <a:off x="643394" y="1281668"/>
            <a:ext cx="5557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零售業線上增長最快的渠道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創業企業的利潤很難實現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23DD3D3-A854-4C48-A1A7-0895F52332C6}"/>
              </a:ext>
            </a:extLst>
          </p:cNvPr>
          <p:cNvSpPr/>
          <p:nvPr/>
        </p:nvSpPr>
        <p:spPr>
          <a:xfrm>
            <a:off x="5562600" y="25006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未發生脫中介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73E998F-D4EB-4C4F-B566-B53200D398C2}"/>
              </a:ext>
            </a:extLst>
          </p:cNvPr>
          <p:cNvSpPr/>
          <p:nvPr/>
        </p:nvSpPr>
        <p:spPr>
          <a:xfrm>
            <a:off x="4572000" y="3429000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成熟的商家需要創立整合性購物平台才能在網上取得成功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AB14227-C225-4D05-AFA6-1784F0E9C17C}"/>
              </a:ext>
            </a:extLst>
          </p:cNvPr>
          <p:cNvSpPr/>
          <p:nvPr/>
        </p:nvSpPr>
        <p:spPr>
          <a:xfrm>
            <a:off x="643394" y="426710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在線特色商家（如</a:t>
            </a:r>
            <a:r>
              <a:rPr lang="en-US" altLang="zh-TW" dirty="0">
                <a:solidFill>
                  <a:srgbClr val="FF0000"/>
                </a:solidFill>
              </a:rPr>
              <a:t>Blue Nile</a:t>
            </a:r>
            <a:r>
              <a:rPr lang="zh-TW" altLang="en-US" dirty="0">
                <a:solidFill>
                  <a:srgbClr val="FF0000"/>
                </a:solidFill>
              </a:rPr>
              <a:t>）的增長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E45D21D-9BB8-4763-A762-E04BDCC39DE6}"/>
              </a:ext>
            </a:extLst>
          </p:cNvPr>
          <p:cNvSpPr/>
          <p:nvPr/>
        </p:nvSpPr>
        <p:spPr>
          <a:xfrm>
            <a:off x="2433176" y="491608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社交，本地和移動電子商務的增長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6F6FED13-A716-4C49-9F11-77BF85464B27}"/>
              </a:ext>
            </a:extLst>
          </p:cNvPr>
          <p:cNvSpPr/>
          <p:nvPr/>
        </p:nvSpPr>
        <p:spPr>
          <a:xfrm>
            <a:off x="609600" y="584469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零售商越來越多地使用大數據分析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FD69992-9008-4209-A807-A07B1AE2A279}"/>
              </a:ext>
            </a:extLst>
          </p:cNvPr>
          <p:cNvSpPr/>
          <p:nvPr/>
        </p:nvSpPr>
        <p:spPr>
          <a:xfrm>
            <a:off x="373408" y="53771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網上零售的共同主題</a:t>
            </a:r>
          </a:p>
        </p:txBody>
      </p:sp>
    </p:spTree>
    <p:extLst>
      <p:ext uri="{BB962C8B-B14F-4D97-AF65-F5344CB8AC3E}">
        <p14:creationId xmlns:p14="http://schemas.microsoft.com/office/powerpoint/2010/main" val="314930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on Technology: </a:t>
            </a:r>
            <a:r>
              <a:rPr lang="en-US" altLang="en-US" dirty="0"/>
              <a:t>Big Data and Predictive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Class Discussion</a:t>
            </a:r>
          </a:p>
          <a:p>
            <a:pPr lvl="1">
              <a:defRPr/>
            </a:pPr>
            <a:r>
              <a:rPr lang="en-US" sz="2400" dirty="0"/>
              <a:t>How does big data enable predictive marketing?</a:t>
            </a:r>
          </a:p>
          <a:p>
            <a:pPr lvl="1">
              <a:defRPr/>
            </a:pPr>
            <a:r>
              <a:rPr lang="en-US" sz="2400" dirty="0"/>
              <a:t>Are there any drawbacks to the increasing use of predictive marketing?</a:t>
            </a:r>
          </a:p>
          <a:p>
            <a:pPr lvl="1">
              <a:defRPr/>
            </a:pPr>
            <a:r>
              <a:rPr lang="en-US" sz="2400" dirty="0"/>
              <a:t>Have you experienced predictive marketing in your own shopping? If so, what was the experience like – were suggestions accurate and helpful?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7610320-D1E8-49D7-B412-D92B9ED2437C}"/>
              </a:ext>
            </a:extLst>
          </p:cNvPr>
          <p:cNvSpPr/>
          <p:nvPr/>
        </p:nvSpPr>
        <p:spPr>
          <a:xfrm>
            <a:off x="4343400" y="18288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課堂討論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DAECD89-0FCD-4344-8AEF-D598612272CF}"/>
              </a:ext>
            </a:extLst>
          </p:cNvPr>
          <p:cNvSpPr/>
          <p:nvPr/>
        </p:nvSpPr>
        <p:spPr>
          <a:xfrm>
            <a:off x="1157913" y="250428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大數據如何啟用預測性營銷？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6D469D5A-8D7B-4984-89C2-D9359969139D}"/>
              </a:ext>
            </a:extLst>
          </p:cNvPr>
          <p:cNvSpPr/>
          <p:nvPr/>
        </p:nvSpPr>
        <p:spPr>
          <a:xfrm>
            <a:off x="4191000" y="3072368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預測性營銷越來越多地使用有什麼缺點？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A3D70608-2ADB-41DB-9CF6-03B3F7BA4DC4}"/>
              </a:ext>
            </a:extLst>
          </p:cNvPr>
          <p:cNvSpPr/>
          <p:nvPr/>
        </p:nvSpPr>
        <p:spPr>
          <a:xfrm>
            <a:off x="1066801" y="4724400"/>
            <a:ext cx="7619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您是否在自己的購物中體驗過預測性營銷？ 如果是這樣，那麼這些經歷是如何的 </a:t>
            </a:r>
            <a:r>
              <a:rPr lang="en-US" altLang="zh-TW" dirty="0">
                <a:solidFill>
                  <a:srgbClr val="FF0000"/>
                </a:solidFill>
              </a:rPr>
              <a:t>- </a:t>
            </a:r>
            <a:r>
              <a:rPr lang="zh-TW" altLang="en-US" dirty="0">
                <a:solidFill>
                  <a:srgbClr val="FF0000"/>
                </a:solidFill>
              </a:rPr>
              <a:t>建議是否準確和有用？</a:t>
            </a:r>
          </a:p>
        </p:txBody>
      </p:sp>
    </p:spTree>
    <p:extLst>
      <p:ext uri="{BB962C8B-B14F-4D97-AF65-F5344CB8AC3E}">
        <p14:creationId xmlns:p14="http://schemas.microsoft.com/office/powerpoint/2010/main" val="1212087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Service Sector: Offline and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sector: </a:t>
            </a:r>
          </a:p>
          <a:p>
            <a:pPr lvl="1"/>
            <a:r>
              <a:rPr lang="en-US" dirty="0"/>
              <a:t>Largest and most rapidly expanding part of economies of advanced industrial nations</a:t>
            </a:r>
          </a:p>
          <a:p>
            <a:pPr lvl="1"/>
            <a:r>
              <a:rPr lang="en-US" dirty="0"/>
              <a:t>Concerned with performing tasks in and around households, business firms, and institutions</a:t>
            </a:r>
          </a:p>
          <a:p>
            <a:pPr lvl="2"/>
            <a:r>
              <a:rPr lang="en-US" dirty="0"/>
              <a:t> Includes doctors, lawyers, accountants, business consultants, and so on</a:t>
            </a:r>
          </a:p>
          <a:p>
            <a:pPr lvl="1"/>
            <a:r>
              <a:rPr lang="en-US" dirty="0"/>
              <a:t>Employs 4 out of 5 U.S. workers</a:t>
            </a:r>
          </a:p>
          <a:p>
            <a:pPr lvl="1"/>
            <a:r>
              <a:rPr lang="en-US" dirty="0"/>
              <a:t>80% of U.S. GDP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299FFD3-DF93-43E2-93A2-2B98EC2FB416}"/>
              </a:ext>
            </a:extLst>
          </p:cNvPr>
          <p:cNvSpPr/>
          <p:nvPr/>
        </p:nvSpPr>
        <p:spPr>
          <a:xfrm>
            <a:off x="3200400" y="411480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美國</a:t>
            </a:r>
            <a:r>
              <a:rPr lang="en-US" altLang="zh-TW" dirty="0">
                <a:solidFill>
                  <a:srgbClr val="FF0000"/>
                </a:solidFill>
              </a:rPr>
              <a:t>GDP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80</a:t>
            </a:r>
            <a:r>
              <a:rPr lang="zh-TW" altLang="en-US" dirty="0">
                <a:solidFill>
                  <a:srgbClr val="FF0000"/>
                </a:solidFill>
              </a:rPr>
              <a:t>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61E58FA-59A9-4E0C-A9BC-DF94A74ADEF4}"/>
              </a:ext>
            </a:extLst>
          </p:cNvPr>
          <p:cNvSpPr/>
          <p:nvPr/>
        </p:nvSpPr>
        <p:spPr>
          <a:xfrm>
            <a:off x="4221202" y="242891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經濟發展最快的部分是發達的工業國家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95947D1-8DB8-41D2-8023-1E2F67F9C388}"/>
              </a:ext>
            </a:extLst>
          </p:cNvPr>
          <p:cNvSpPr/>
          <p:nvPr/>
        </p:nvSpPr>
        <p:spPr>
          <a:xfrm>
            <a:off x="4835604" y="3745468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僱用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名美國工人中的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A88DFA96-E6FB-442A-BD0B-D21B30690F6A}"/>
              </a:ext>
            </a:extLst>
          </p:cNvPr>
          <p:cNvSpPr/>
          <p:nvPr/>
        </p:nvSpPr>
        <p:spPr>
          <a:xfrm>
            <a:off x="4598918" y="308579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關注在家庭，商業公司和機構周圍執行任務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BBFCD66-A638-4556-85F1-560BE5707201}"/>
              </a:ext>
            </a:extLst>
          </p:cNvPr>
          <p:cNvSpPr/>
          <p:nvPr/>
        </p:nvSpPr>
        <p:spPr>
          <a:xfrm>
            <a:off x="3010604" y="16452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服務部門：</a:t>
            </a:r>
          </a:p>
        </p:txBody>
      </p:sp>
    </p:spTree>
    <p:extLst>
      <p:ext uri="{BB962C8B-B14F-4D97-AF65-F5344CB8AC3E}">
        <p14:creationId xmlns:p14="http://schemas.microsoft.com/office/powerpoint/2010/main" val="317769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Major service industry groups:</a:t>
            </a:r>
          </a:p>
          <a:p>
            <a:pPr lvl="1"/>
            <a:r>
              <a:rPr lang="en-US" altLang="en-US" dirty="0"/>
              <a:t>Finance</a:t>
            </a:r>
          </a:p>
          <a:p>
            <a:pPr lvl="1"/>
            <a:r>
              <a:rPr lang="en-US" altLang="en-US" dirty="0"/>
              <a:t>Insurance</a:t>
            </a:r>
          </a:p>
          <a:p>
            <a:pPr lvl="1"/>
            <a:r>
              <a:rPr lang="en-US" altLang="en-US" dirty="0"/>
              <a:t>Real estate</a:t>
            </a:r>
          </a:p>
          <a:p>
            <a:pPr lvl="1"/>
            <a:r>
              <a:rPr lang="en-US" altLang="en-US" dirty="0"/>
              <a:t>Travel </a:t>
            </a:r>
          </a:p>
          <a:p>
            <a:pPr lvl="1"/>
            <a:r>
              <a:rPr lang="en-US" altLang="en-US" dirty="0"/>
              <a:t>Professional services—legal, accounting</a:t>
            </a:r>
          </a:p>
          <a:p>
            <a:pPr lvl="1"/>
            <a:r>
              <a:rPr lang="en-US" altLang="en-US" dirty="0"/>
              <a:t>Business services—consulting, advertising, marketing, and so on</a:t>
            </a:r>
          </a:p>
          <a:p>
            <a:pPr lvl="1"/>
            <a:r>
              <a:rPr lang="en-US" altLang="en-US" dirty="0"/>
              <a:t>Health services</a:t>
            </a:r>
          </a:p>
          <a:p>
            <a:pPr lvl="1"/>
            <a:r>
              <a:rPr lang="en-US" altLang="en-US" dirty="0"/>
              <a:t>Educational services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6D0DAE3-93BC-4917-A39F-21DE248AF391}"/>
              </a:ext>
            </a:extLst>
          </p:cNvPr>
          <p:cNvSpPr/>
          <p:nvPr/>
        </p:nvSpPr>
        <p:spPr>
          <a:xfrm>
            <a:off x="5530840" y="168813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主要服務範圍：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3D43EC5-5EA4-4D36-AEDC-4A456DC96E2D}"/>
              </a:ext>
            </a:extLst>
          </p:cNvPr>
          <p:cNvSpPr/>
          <p:nvPr/>
        </p:nvSpPr>
        <p:spPr>
          <a:xfrm>
            <a:off x="1905000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旅行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9C8CA7F-271E-497B-BEC5-0036D9835F55}"/>
              </a:ext>
            </a:extLst>
          </p:cNvPr>
          <p:cNvSpPr/>
          <p:nvPr/>
        </p:nvSpPr>
        <p:spPr>
          <a:xfrm>
            <a:off x="2286000" y="21336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金融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7227921-5C88-420A-AD8D-BEB4D6135EB2}"/>
              </a:ext>
            </a:extLst>
          </p:cNvPr>
          <p:cNvSpPr/>
          <p:nvPr/>
        </p:nvSpPr>
        <p:spPr>
          <a:xfrm>
            <a:off x="2514600" y="24569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保險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02E0BF7-7ABC-4234-8F53-3ADCF8579050}"/>
              </a:ext>
            </a:extLst>
          </p:cNvPr>
          <p:cNvSpPr/>
          <p:nvPr/>
        </p:nvSpPr>
        <p:spPr>
          <a:xfrm>
            <a:off x="2514600" y="28366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房地產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CA1810B-846B-4B71-8C1E-B1DDFD4864F7}"/>
              </a:ext>
            </a:extLst>
          </p:cNvPr>
          <p:cNvSpPr/>
          <p:nvPr/>
        </p:nvSpPr>
        <p:spPr>
          <a:xfrm>
            <a:off x="5867400" y="3645932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專業服務 </a:t>
            </a:r>
            <a:r>
              <a:rPr lang="en-US" altLang="zh-TW" dirty="0">
                <a:solidFill>
                  <a:srgbClr val="FF0000"/>
                </a:solidFill>
              </a:rPr>
              <a:t>- </a:t>
            </a:r>
            <a:r>
              <a:rPr lang="zh-TW" altLang="en-US" dirty="0">
                <a:solidFill>
                  <a:srgbClr val="FF0000"/>
                </a:solidFill>
              </a:rPr>
              <a:t>法律，會計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E680F290-9ABD-4CE8-8450-7A6FE9FCB8ED}"/>
              </a:ext>
            </a:extLst>
          </p:cNvPr>
          <p:cNvSpPr/>
          <p:nvPr/>
        </p:nvSpPr>
        <p:spPr>
          <a:xfrm>
            <a:off x="5083414" y="431319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商業服務 </a:t>
            </a:r>
            <a:r>
              <a:rPr lang="en-US" altLang="zh-TW" dirty="0">
                <a:solidFill>
                  <a:srgbClr val="FF0000"/>
                </a:solidFill>
              </a:rPr>
              <a:t>- </a:t>
            </a:r>
            <a:r>
              <a:rPr lang="zh-TW" altLang="en-US" dirty="0">
                <a:solidFill>
                  <a:srgbClr val="FF0000"/>
                </a:solidFill>
              </a:rPr>
              <a:t>諮詢，廣告，營銷等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68AA89FB-131C-48C9-A0B4-22B8FA8D8DC4}"/>
              </a:ext>
            </a:extLst>
          </p:cNvPr>
          <p:cNvSpPr/>
          <p:nvPr/>
        </p:nvSpPr>
        <p:spPr>
          <a:xfrm>
            <a:off x="2939892" y="44495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健康服務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248F2155-AFF7-494E-B1A0-368E1770998B}"/>
              </a:ext>
            </a:extLst>
          </p:cNvPr>
          <p:cNvSpPr/>
          <p:nvPr/>
        </p:nvSpPr>
        <p:spPr>
          <a:xfrm>
            <a:off x="3464004" y="48630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教育服務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9A83BA1-9013-4685-A087-9362B4AE1B15}"/>
              </a:ext>
            </a:extLst>
          </p:cNvPr>
          <p:cNvSpPr/>
          <p:nvPr/>
        </p:nvSpPr>
        <p:spPr>
          <a:xfrm>
            <a:off x="3810000" y="9433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服務產業</a:t>
            </a:r>
          </a:p>
        </p:txBody>
      </p:sp>
    </p:spTree>
    <p:extLst>
      <p:ext uri="{BB962C8B-B14F-4D97-AF65-F5344CB8AC3E}">
        <p14:creationId xmlns:p14="http://schemas.microsoft.com/office/powerpoint/2010/main" val="1184095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Financial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E-commerce has transformed banking and financial services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Major institutions deploy online services</a:t>
            </a:r>
          </a:p>
          <a:p>
            <a:pPr>
              <a:defRPr/>
            </a:pPr>
            <a:r>
              <a:rPr lang="en-US" sz="3200" dirty="0"/>
              <a:t>Online financial consumer behavior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Most online consumers use financial services sites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Check balances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Pay bills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Experienced users move on to more complex financial services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4FDE753-DD65-46A0-A90E-4B87F01FE4A7}"/>
              </a:ext>
            </a:extLst>
          </p:cNvPr>
          <p:cNvSpPr/>
          <p:nvPr/>
        </p:nvSpPr>
        <p:spPr>
          <a:xfrm>
            <a:off x="6546503" y="271683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主要機構部署在線服務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FF8E5A2-B3A4-4121-BDFB-5271614C0BC2}"/>
              </a:ext>
            </a:extLst>
          </p:cNvPr>
          <p:cNvSpPr/>
          <p:nvPr/>
        </p:nvSpPr>
        <p:spPr>
          <a:xfrm>
            <a:off x="4018002" y="220980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電子商務已經改變了銀行和金融服務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CC0A851-67E2-4F29-97EE-FF15520F55D0}"/>
              </a:ext>
            </a:extLst>
          </p:cNvPr>
          <p:cNvSpPr/>
          <p:nvPr/>
        </p:nvSpPr>
        <p:spPr>
          <a:xfrm>
            <a:off x="6651010" y="354814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網上金融消費者的行為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32164C2-54FC-402E-8EA6-5B5216C5A537}"/>
              </a:ext>
            </a:extLst>
          </p:cNvPr>
          <p:cNvSpPr/>
          <p:nvPr/>
        </p:nvSpPr>
        <p:spPr>
          <a:xfrm>
            <a:off x="3476704" y="42788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支票</a:t>
            </a:r>
            <a:r>
              <a:rPr lang="zh-TW" altLang="en-US" dirty="0" smtClean="0">
                <a:solidFill>
                  <a:srgbClr val="FF0000"/>
                </a:solidFill>
              </a:rPr>
              <a:t>餘額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33909D1-87A6-4204-A0FE-98C0B727462A}"/>
              </a:ext>
            </a:extLst>
          </p:cNvPr>
          <p:cNvSpPr/>
          <p:nvPr/>
        </p:nvSpPr>
        <p:spPr>
          <a:xfrm>
            <a:off x="2381408" y="548640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有經驗的用戶轉向更複雜的金融服務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94C54A3-7332-43E2-9218-4F1A85694575}"/>
              </a:ext>
            </a:extLst>
          </p:cNvPr>
          <p:cNvSpPr/>
          <p:nvPr/>
        </p:nvSpPr>
        <p:spPr>
          <a:xfrm>
            <a:off x="2590800" y="45987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支付帳單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6564663-B266-4FC6-BB88-8D7B0CA5E116}"/>
              </a:ext>
            </a:extLst>
          </p:cNvPr>
          <p:cNvSpPr/>
          <p:nvPr/>
        </p:nvSpPr>
        <p:spPr>
          <a:xfrm>
            <a:off x="5001548" y="409420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大多數在線用戶使用金融服務網站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85E5DE7-A836-4B70-83B0-8BAE15BB1ECD}"/>
              </a:ext>
            </a:extLst>
          </p:cNvPr>
          <p:cNvSpPr/>
          <p:nvPr/>
        </p:nvSpPr>
        <p:spPr>
          <a:xfrm>
            <a:off x="381000" y="5011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在線金融服務</a:t>
            </a:r>
          </a:p>
        </p:txBody>
      </p:sp>
    </p:spTree>
    <p:extLst>
      <p:ext uri="{BB962C8B-B14F-4D97-AF65-F5344CB8AC3E}">
        <p14:creationId xmlns:p14="http://schemas.microsoft.com/office/powerpoint/2010/main" val="3843075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Banking and Brokerage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brand-name national banks have taken substantial lead in market share</a:t>
            </a:r>
          </a:p>
          <a:p>
            <a:r>
              <a:rPr lang="en-US" dirty="0"/>
              <a:t>Over half of U.S. adults use online banking</a:t>
            </a:r>
          </a:p>
          <a:p>
            <a:r>
              <a:rPr lang="en-US" dirty="0"/>
              <a:t>Online banking provides significant savings for bank</a:t>
            </a:r>
          </a:p>
          <a:p>
            <a:r>
              <a:rPr lang="en-US" dirty="0"/>
              <a:t>Early innovators in online brokerage (E*Trade) have been displaced by established brokerages (Fidelity, Schwab)</a:t>
            </a:r>
          </a:p>
          <a:p>
            <a:r>
              <a:rPr lang="en-US" dirty="0"/>
              <a:t>Online financial advisors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BD2FBF2-845B-4FAA-9366-09D307B8CDA8}"/>
              </a:ext>
            </a:extLst>
          </p:cNvPr>
          <p:cNvSpPr/>
          <p:nvPr/>
        </p:nvSpPr>
        <p:spPr>
          <a:xfrm>
            <a:off x="644604" y="2356009"/>
            <a:ext cx="6878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已</a:t>
            </a:r>
            <a:r>
              <a:rPr lang="zh-TW" altLang="en-US">
                <a:solidFill>
                  <a:srgbClr val="FF0000"/>
                </a:solidFill>
              </a:rPr>
              <a:t>建立的名聲的國家銀行</a:t>
            </a:r>
            <a:r>
              <a:rPr lang="zh-TW" altLang="en-US" dirty="0">
                <a:solidFill>
                  <a:srgbClr val="FF0000"/>
                </a:solidFill>
              </a:rPr>
              <a:t>在市場份額上取得了實質性的領先優勢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41D64A3-3D70-4E06-9C70-612ABA9A3F18}"/>
              </a:ext>
            </a:extLst>
          </p:cNvPr>
          <p:cNvSpPr/>
          <p:nvPr/>
        </p:nvSpPr>
        <p:spPr>
          <a:xfrm>
            <a:off x="644604" y="298966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超過一半的美國成年人使用網上銀行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4FDE888-516C-4A0A-A97E-3C1EDD2DCC91}"/>
              </a:ext>
            </a:extLst>
          </p:cNvPr>
          <p:cNvSpPr/>
          <p:nvPr/>
        </p:nvSpPr>
        <p:spPr>
          <a:xfrm>
            <a:off x="1447800" y="380391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網路銀行為銀行節省了顯著的成本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24E95BB-C699-40EC-9D6F-ED5729A1A5F7}"/>
              </a:ext>
            </a:extLst>
          </p:cNvPr>
          <p:cNvSpPr/>
          <p:nvPr/>
        </p:nvSpPr>
        <p:spPr>
          <a:xfrm>
            <a:off x="3429000" y="5222101"/>
            <a:ext cx="5375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在線經紀公司（</a:t>
            </a:r>
            <a:r>
              <a:rPr lang="en-US" altLang="zh-TW" dirty="0">
                <a:solidFill>
                  <a:srgbClr val="FF0000"/>
                </a:solidFill>
              </a:rPr>
              <a:t>E * Trade</a:t>
            </a:r>
            <a:r>
              <a:rPr lang="zh-TW" altLang="en-US" dirty="0">
                <a:solidFill>
                  <a:srgbClr val="FF0000"/>
                </a:solidFill>
              </a:rPr>
              <a:t>）的早期創新者已經被已建立的券商（</a:t>
            </a:r>
            <a:r>
              <a:rPr lang="en-US" altLang="zh-TW" dirty="0">
                <a:solidFill>
                  <a:srgbClr val="FF0000"/>
                </a:solidFill>
              </a:rPr>
              <a:t>Fidelity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Schwab</a:t>
            </a:r>
            <a:r>
              <a:rPr lang="zh-TW" altLang="en-US" dirty="0">
                <a:solidFill>
                  <a:srgbClr val="FF0000"/>
                </a:solidFill>
              </a:rPr>
              <a:t>）取代，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FE7D517-FE68-4247-A831-2DA2669AF779}"/>
              </a:ext>
            </a:extLst>
          </p:cNvPr>
          <p:cNvSpPr/>
          <p:nvPr/>
        </p:nvSpPr>
        <p:spPr>
          <a:xfrm>
            <a:off x="4572000" y="58684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在線財務顧問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5FDB945-E1EE-4388-BCD8-5F989F2FA5F6}"/>
              </a:ext>
            </a:extLst>
          </p:cNvPr>
          <p:cNvSpPr/>
          <p:nvPr/>
        </p:nvSpPr>
        <p:spPr>
          <a:xfrm>
            <a:off x="6248400" y="98956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網上銀行和經紀業務</a:t>
            </a:r>
          </a:p>
        </p:txBody>
      </p:sp>
    </p:spTree>
    <p:extLst>
      <p:ext uri="{BB962C8B-B14F-4D97-AF65-F5344CB8AC3E}">
        <p14:creationId xmlns:p14="http://schemas.microsoft.com/office/powerpoint/2010/main" val="413810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arning Objectives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Learning Objective Lis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9.1</a:t>
            </a:r>
            <a:r>
              <a:rPr lang="en-US" dirty="0"/>
              <a:t> Understand the environment in which the online retail sector operates today.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9.2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Explain how to analyze the economic viability of an online firm.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9.3</a:t>
            </a:r>
            <a:r>
              <a:rPr lang="en-US" dirty="0"/>
              <a:t> Identify the challenges faced by the different types of online retailers.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9.4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Describe the major features of the online service sector.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9.5</a:t>
            </a:r>
            <a:r>
              <a:rPr lang="en-US" dirty="0"/>
              <a:t> Discuss the trends taking place in the online financial services industry.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9.6</a:t>
            </a:r>
            <a:r>
              <a:rPr lang="en-US" dirty="0"/>
              <a:t> Describe the major trends in the online travel services industry today.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9.7</a:t>
            </a:r>
            <a:r>
              <a:rPr lang="en-US" dirty="0"/>
              <a:t> Identify current trends in the online career services industry.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9.8</a:t>
            </a:r>
            <a:r>
              <a:rPr lang="en-US" dirty="0"/>
              <a:t> Understand the business models of on-demand service companies.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7200" y="1256371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學習目標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11758" y="1779613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了解當今網上</a:t>
            </a:r>
            <a:r>
              <a:rPr lang="zh-TW" altLang="en-US" sz="1600" dirty="0">
                <a:solidFill>
                  <a:srgbClr val="00B0F0"/>
                </a:solidFill>
              </a:rPr>
              <a:t>零售業</a:t>
            </a:r>
            <a:r>
              <a:rPr lang="zh-TW" altLang="en-US" sz="1600" dirty="0">
                <a:solidFill>
                  <a:srgbClr val="FF0000"/>
                </a:solidFill>
              </a:rPr>
              <a:t>的運營環境。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11758" y="2197864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解釋如何分析</a:t>
            </a:r>
            <a:r>
              <a:rPr lang="zh-TW" altLang="en-US" sz="1600" dirty="0">
                <a:solidFill>
                  <a:srgbClr val="00B0F0"/>
                </a:solidFill>
              </a:rPr>
              <a:t>網路公司的經濟可行性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62000" y="2695812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辨識出</a:t>
            </a:r>
            <a:r>
              <a:rPr lang="zh-TW" altLang="en-US" sz="1600" dirty="0">
                <a:solidFill>
                  <a:srgbClr val="00B0F0"/>
                </a:solidFill>
              </a:rPr>
              <a:t>不同型態網路零售</a:t>
            </a:r>
            <a:r>
              <a:rPr lang="zh-TW" altLang="en-US" sz="1600" dirty="0">
                <a:solidFill>
                  <a:srgbClr val="FF0000"/>
                </a:solidFill>
              </a:rPr>
              <a:t>面對的挑戰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69053" y="314526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描述網路零售的主要</a:t>
            </a:r>
            <a:r>
              <a:rPr lang="zh-TW" altLang="en-US" sz="1600" dirty="0">
                <a:solidFill>
                  <a:srgbClr val="00B0F0"/>
                </a:solidFill>
              </a:rPr>
              <a:t>特色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85800" y="3518531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討論線</a:t>
            </a:r>
            <a:r>
              <a:rPr lang="zh-TW" altLang="en-US" sz="1600" dirty="0" smtClean="0">
                <a:solidFill>
                  <a:srgbClr val="00B0F0"/>
                </a:solidFill>
              </a:rPr>
              <a:t>上金融</a:t>
            </a:r>
            <a:r>
              <a:rPr lang="zh-TW" altLang="en-US" sz="1600" dirty="0">
                <a:solidFill>
                  <a:srgbClr val="00B0F0"/>
                </a:solidFill>
              </a:rPr>
              <a:t>服務</a:t>
            </a:r>
            <a:r>
              <a:rPr lang="zh-TW" altLang="en-US" sz="1600" dirty="0">
                <a:solidFill>
                  <a:srgbClr val="FF0000"/>
                </a:solidFill>
              </a:rPr>
              <a:t>產業發生的趨勢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62000" y="3975356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描述現代的線上</a:t>
            </a:r>
            <a:r>
              <a:rPr lang="zh-TW" altLang="en-US" sz="1600" dirty="0">
                <a:solidFill>
                  <a:srgbClr val="00B0F0"/>
                </a:solidFill>
              </a:rPr>
              <a:t>旅遊</a:t>
            </a:r>
            <a:r>
              <a:rPr lang="zh-TW" altLang="en-US" sz="1600" dirty="0">
                <a:solidFill>
                  <a:srgbClr val="FF0000"/>
                </a:solidFill>
              </a:rPr>
              <a:t>服務主要趨勢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69053" y="4916346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瞭解</a:t>
            </a:r>
            <a:r>
              <a:rPr lang="zh-TW" altLang="en-US" sz="1600" dirty="0">
                <a:solidFill>
                  <a:srgbClr val="00B0F0"/>
                </a:solidFill>
              </a:rPr>
              <a:t>隨選服務公司</a:t>
            </a:r>
            <a:r>
              <a:rPr lang="zh-TW" altLang="en-US" sz="1600" dirty="0">
                <a:solidFill>
                  <a:srgbClr val="FF0000"/>
                </a:solidFill>
              </a:rPr>
              <a:t>的經濟模式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62000" y="4432181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辨識目前</a:t>
            </a:r>
            <a:r>
              <a:rPr lang="zh-TW" altLang="en-US" sz="1600" dirty="0">
                <a:solidFill>
                  <a:srgbClr val="00B0F0"/>
                </a:solidFill>
              </a:rPr>
              <a:t>線上就業服務</a:t>
            </a:r>
            <a:r>
              <a:rPr lang="zh-TW" altLang="en-US" sz="1600" dirty="0">
                <a:solidFill>
                  <a:srgbClr val="FF0000"/>
                </a:solidFill>
              </a:rPr>
              <a:t>產業趨勢</a:t>
            </a:r>
          </a:p>
        </p:txBody>
      </p:sp>
    </p:spTree>
    <p:extLst>
      <p:ext uri="{BB962C8B-B14F-4D97-AF65-F5344CB8AC3E}">
        <p14:creationId xmlns:p14="http://schemas.microsoft.com/office/powerpoint/2010/main" val="426087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Multi-channel vs. Pure Online Financial Service Firms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consumers prefer multi-channel firms with physical presence</a:t>
            </a:r>
          </a:p>
          <a:p>
            <a:r>
              <a:rPr lang="en-US" dirty="0"/>
              <a:t>Multi-channel firms</a:t>
            </a:r>
          </a:p>
          <a:p>
            <a:pPr lvl="1"/>
            <a:r>
              <a:rPr lang="en-US" dirty="0"/>
              <a:t>Growing faster than pure online firms</a:t>
            </a:r>
          </a:p>
          <a:p>
            <a:pPr lvl="1"/>
            <a:r>
              <a:rPr lang="en-US" dirty="0"/>
              <a:t>Lower online customer acquisition costs</a:t>
            </a:r>
          </a:p>
          <a:p>
            <a:r>
              <a:rPr lang="en-US" dirty="0"/>
              <a:t>Pure online firms</a:t>
            </a:r>
          </a:p>
          <a:p>
            <a:pPr lvl="1"/>
            <a:r>
              <a:rPr lang="en-US" dirty="0"/>
              <a:t>Cannot provide all services that require face-to-face interaction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5342318-DEC9-4E3A-A9E0-31E565DE3BCF}"/>
              </a:ext>
            </a:extLst>
          </p:cNvPr>
          <p:cNvSpPr/>
          <p:nvPr/>
        </p:nvSpPr>
        <p:spPr>
          <a:xfrm>
            <a:off x="3581400" y="2095546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消費者更喜歡具有實體存在的多渠道公司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36930CF-7372-4F43-9EE0-2E563294FE51}"/>
              </a:ext>
            </a:extLst>
          </p:cNvPr>
          <p:cNvSpPr/>
          <p:nvPr/>
        </p:nvSpPr>
        <p:spPr>
          <a:xfrm>
            <a:off x="3810000" y="275493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多渠道公司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8A02185-F9FF-4453-A5FB-D8362758C983}"/>
              </a:ext>
            </a:extLst>
          </p:cNvPr>
          <p:cNvSpPr/>
          <p:nvPr/>
        </p:nvSpPr>
        <p:spPr>
          <a:xfrm>
            <a:off x="5562600" y="314383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增長速度超過純粹的在線公司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A319056D-194A-4D10-8996-916CCAC4604B}"/>
              </a:ext>
            </a:extLst>
          </p:cNvPr>
          <p:cNvSpPr/>
          <p:nvPr/>
        </p:nvSpPr>
        <p:spPr>
          <a:xfrm>
            <a:off x="5791200" y="351316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降低線上客戶購買成本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DEA85B2-9127-4737-B866-B07CF925CF32}"/>
              </a:ext>
            </a:extLst>
          </p:cNvPr>
          <p:cNvSpPr/>
          <p:nvPr/>
        </p:nvSpPr>
        <p:spPr>
          <a:xfrm>
            <a:off x="3425904" y="407121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純在線公司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A26D74E-A25A-47C7-9CDF-628D4FB18D84}"/>
              </a:ext>
            </a:extLst>
          </p:cNvPr>
          <p:cNvSpPr/>
          <p:nvPr/>
        </p:nvSpPr>
        <p:spPr>
          <a:xfrm>
            <a:off x="1143000" y="488846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無法提供面對面的交易服務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C7899A5A-670E-45E3-8741-84AAC8C273CF}"/>
              </a:ext>
            </a:extLst>
          </p:cNvPr>
          <p:cNvSpPr/>
          <p:nvPr/>
        </p:nvSpPr>
        <p:spPr>
          <a:xfrm>
            <a:off x="3081992" y="954398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多渠道 </a:t>
            </a:r>
            <a:r>
              <a:rPr lang="en-US" altLang="zh-TW" dirty="0">
                <a:solidFill>
                  <a:srgbClr val="FF0000"/>
                </a:solidFill>
              </a:rPr>
              <a:t>vs </a:t>
            </a:r>
            <a:r>
              <a:rPr lang="zh-TW" altLang="en-US" dirty="0">
                <a:solidFill>
                  <a:srgbClr val="FF0000"/>
                </a:solidFill>
              </a:rPr>
              <a:t>純在線金融服務公司</a:t>
            </a:r>
          </a:p>
        </p:txBody>
      </p:sp>
    </p:spTree>
    <p:extLst>
      <p:ext uri="{BB962C8B-B14F-4D97-AF65-F5344CB8AC3E}">
        <p14:creationId xmlns:p14="http://schemas.microsoft.com/office/powerpoint/2010/main" val="1449066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Portals and Account Aggregators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Financial portals</a:t>
            </a:r>
          </a:p>
          <a:p>
            <a:pPr lvl="1"/>
            <a:r>
              <a:rPr lang="en-US" altLang="en-US" dirty="0"/>
              <a:t>Comparison shopping services, independent financial advice, financial planning</a:t>
            </a:r>
          </a:p>
          <a:p>
            <a:pPr lvl="1"/>
            <a:r>
              <a:rPr lang="en-US" altLang="en-US" dirty="0"/>
              <a:t>Revenues from advertising, referrals, subscriptions</a:t>
            </a:r>
          </a:p>
          <a:p>
            <a:pPr lvl="1"/>
            <a:r>
              <a:rPr lang="en-US" altLang="en-US" dirty="0"/>
              <a:t>Example: Yahoo! Finance, Quicken, MSN Money</a:t>
            </a:r>
          </a:p>
          <a:p>
            <a:r>
              <a:rPr lang="en-US" altLang="en-US" dirty="0"/>
              <a:t>Account aggregation</a:t>
            </a:r>
          </a:p>
          <a:p>
            <a:pPr lvl="1"/>
            <a:r>
              <a:rPr lang="en-US" altLang="en-US" dirty="0"/>
              <a:t>Pulls together all of a customer</a:t>
            </a:r>
            <a:r>
              <a:rPr lang="ja-JP" altLang="en-US" dirty="0"/>
              <a:t>’</a:t>
            </a:r>
            <a:r>
              <a:rPr lang="en-US" altLang="ja-JP" dirty="0"/>
              <a:t>s financial data at a personalized website</a:t>
            </a:r>
          </a:p>
          <a:p>
            <a:pPr lvl="1"/>
            <a:r>
              <a:rPr lang="en-US" altLang="en-US" dirty="0"/>
              <a:t>Privacy concerns: control of personal data, security, and so on 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/>
              <a:t>Yodlee</a:t>
            </a:r>
            <a:r>
              <a:rPr lang="en-US" altLang="en-US" dirty="0"/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6D715F40-4AE6-4742-8519-3FD9F5B25F7A}"/>
              </a:ext>
            </a:extLst>
          </p:cNvPr>
          <p:cNvSpPr/>
          <p:nvPr/>
        </p:nvSpPr>
        <p:spPr>
          <a:xfrm>
            <a:off x="3352800" y="16256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金融</a:t>
            </a:r>
            <a:r>
              <a:rPr lang="zh-TW" altLang="en-US" dirty="0" smtClean="0">
                <a:solidFill>
                  <a:srgbClr val="FF0000"/>
                </a:solidFill>
              </a:rPr>
              <a:t>網站單一門戶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D702843-D5FD-4976-AE2E-7AE8B5A9E75F}"/>
              </a:ext>
            </a:extLst>
          </p:cNvPr>
          <p:cNvSpPr/>
          <p:nvPr/>
        </p:nvSpPr>
        <p:spPr>
          <a:xfrm>
            <a:off x="3200400" y="243840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比較購物服務，獨立理財諮詢，財務策劃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81E2FB1-B38A-494E-BBD4-A5CF21DE7270}"/>
              </a:ext>
            </a:extLst>
          </p:cNvPr>
          <p:cNvSpPr/>
          <p:nvPr/>
        </p:nvSpPr>
        <p:spPr>
          <a:xfrm>
            <a:off x="6932156" y="2822137"/>
            <a:ext cx="1907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來自廣告，推介，訂閱的收入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3AE959A-3B0F-4549-957C-EA702919F7F8}"/>
              </a:ext>
            </a:extLst>
          </p:cNvPr>
          <p:cNvSpPr/>
          <p:nvPr/>
        </p:nvSpPr>
        <p:spPr>
          <a:xfrm>
            <a:off x="1110209" y="3446184"/>
            <a:ext cx="491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例如：</a:t>
            </a:r>
            <a:r>
              <a:rPr lang="en-US" altLang="zh-TW" dirty="0">
                <a:solidFill>
                  <a:srgbClr val="FF0000"/>
                </a:solidFill>
              </a:rPr>
              <a:t>Yahoo</a:t>
            </a:r>
            <a:r>
              <a:rPr lang="zh-TW" altLang="en-US" dirty="0">
                <a:solidFill>
                  <a:srgbClr val="FF0000"/>
                </a:solidFill>
              </a:rPr>
              <a:t>！ </a:t>
            </a:r>
            <a:r>
              <a:rPr lang="en-US" altLang="zh-TW" dirty="0">
                <a:solidFill>
                  <a:srgbClr val="FF0000"/>
                </a:solidFill>
              </a:rPr>
              <a:t>MSN Money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Quicken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MSN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68D3FE9-7D7D-4AF1-B2FD-FA89CA4AE1F1}"/>
              </a:ext>
            </a:extLst>
          </p:cNvPr>
          <p:cNvSpPr/>
          <p:nvPr/>
        </p:nvSpPr>
        <p:spPr>
          <a:xfrm>
            <a:off x="4435396" y="511020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隱私問題：控制個人數據，安全等等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1728B27-1CBF-46EF-BFBC-FAB53FFED14D}"/>
              </a:ext>
            </a:extLst>
          </p:cNvPr>
          <p:cNvSpPr/>
          <p:nvPr/>
        </p:nvSpPr>
        <p:spPr>
          <a:xfrm>
            <a:off x="4018002" y="37454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帳戶匯總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1CC5B432-EE71-438C-A980-C86637CED7BD}"/>
              </a:ext>
            </a:extLst>
          </p:cNvPr>
          <p:cNvSpPr/>
          <p:nvPr/>
        </p:nvSpPr>
        <p:spPr>
          <a:xfrm>
            <a:off x="2088030" y="443187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將客戶的所有財務數據匯集在一個網站上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2114EC72-0144-48F7-AFAD-92BDDE36C9F8}"/>
              </a:ext>
            </a:extLst>
          </p:cNvPr>
          <p:cNvSpPr/>
          <p:nvPr/>
        </p:nvSpPr>
        <p:spPr>
          <a:xfrm>
            <a:off x="1574955" y="5585208"/>
            <a:ext cx="162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例如：</a:t>
            </a:r>
            <a:r>
              <a:rPr lang="en-US" altLang="zh-TW" dirty="0" err="1">
                <a:solidFill>
                  <a:srgbClr val="FF0000"/>
                </a:solidFill>
              </a:rPr>
              <a:t>Yodlee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42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Mortgage and Lending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kinds of online mortgage vendor today</a:t>
            </a:r>
          </a:p>
          <a:p>
            <a:pPr lvl="1"/>
            <a:r>
              <a:rPr lang="en-US" dirty="0"/>
              <a:t>Established online banks, brokerages, and lending organizations</a:t>
            </a:r>
          </a:p>
          <a:p>
            <a:pPr lvl="1"/>
            <a:r>
              <a:rPr lang="en-US" dirty="0"/>
              <a:t>Traditional mortgage vendors</a:t>
            </a:r>
          </a:p>
          <a:p>
            <a:pPr lvl="1"/>
            <a:r>
              <a:rPr lang="en-US" dirty="0"/>
              <a:t>Pure online mortgage firms</a:t>
            </a:r>
          </a:p>
          <a:p>
            <a:r>
              <a:rPr lang="en-US" dirty="0"/>
              <a:t>Online mortgage industry has not transformed process of obtaining mortgage</a:t>
            </a:r>
          </a:p>
          <a:p>
            <a:r>
              <a:rPr lang="en-US" dirty="0"/>
              <a:t>Rocket mortgage</a:t>
            </a:r>
          </a:p>
          <a:p>
            <a:r>
              <a:rPr lang="en-US" dirty="0"/>
              <a:t>Online lending services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0DD7368-E880-4172-BAFF-5B35F8200DB2}"/>
              </a:ext>
            </a:extLst>
          </p:cNvPr>
          <p:cNvSpPr/>
          <p:nvPr/>
        </p:nvSpPr>
        <p:spPr>
          <a:xfrm>
            <a:off x="6354128" y="130853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線上抵押和貸款服務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DE7F33D-B5B0-4108-8D38-71E5206AB03D}"/>
              </a:ext>
            </a:extLst>
          </p:cNvPr>
          <p:cNvSpPr/>
          <p:nvPr/>
        </p:nvSpPr>
        <p:spPr>
          <a:xfrm>
            <a:off x="4322803" y="28793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線上抵押貸款公司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DEE04F3-64B8-482E-B0CC-E7987262FE3B}"/>
              </a:ext>
            </a:extLst>
          </p:cNvPr>
          <p:cNvSpPr/>
          <p:nvPr/>
        </p:nvSpPr>
        <p:spPr>
          <a:xfrm>
            <a:off x="3409623" y="45027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火速貸款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DC1AD3E-FD73-48D6-B8BA-5C7298956D62}"/>
              </a:ext>
            </a:extLst>
          </p:cNvPr>
          <p:cNvSpPr/>
          <p:nvPr/>
        </p:nvSpPr>
        <p:spPr>
          <a:xfrm>
            <a:off x="4438218" y="259040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傳統的抵押貸款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7013D0B-8DD2-4D52-9D55-A2842CCED08C}"/>
              </a:ext>
            </a:extLst>
          </p:cNvPr>
          <p:cNvSpPr/>
          <p:nvPr/>
        </p:nvSpPr>
        <p:spPr>
          <a:xfrm>
            <a:off x="4419600" y="50731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網上貸款服務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9579FA1-9DF0-471F-BE64-DD96190FC6D1}"/>
              </a:ext>
            </a:extLst>
          </p:cNvPr>
          <p:cNvSpPr/>
          <p:nvPr/>
        </p:nvSpPr>
        <p:spPr>
          <a:xfrm>
            <a:off x="633948" y="4160919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網上抵押貸款行業並未改變抵押貸款的過程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19DAAC9F-D975-4706-9B56-DEE174B2E8F0}"/>
              </a:ext>
            </a:extLst>
          </p:cNvPr>
          <p:cNvSpPr/>
          <p:nvPr/>
        </p:nvSpPr>
        <p:spPr>
          <a:xfrm>
            <a:off x="4623180" y="233911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網路銀行，經紀商和融資機構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B6D7E1E7-8D90-45C3-9825-024920FB991F}"/>
              </a:ext>
            </a:extLst>
          </p:cNvPr>
          <p:cNvSpPr/>
          <p:nvPr/>
        </p:nvSpPr>
        <p:spPr>
          <a:xfrm>
            <a:off x="685800" y="132606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三種網上抵押貸款供應商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9BC9260-7507-4423-8826-C51753A4405D}"/>
              </a:ext>
            </a:extLst>
          </p:cNvPr>
          <p:cNvSpPr/>
          <p:nvPr/>
        </p:nvSpPr>
        <p:spPr>
          <a:xfrm>
            <a:off x="426198" y="50062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在線抵押和貸款服務</a:t>
            </a:r>
          </a:p>
        </p:txBody>
      </p:sp>
    </p:spTree>
    <p:extLst>
      <p:ext uri="{BB962C8B-B14F-4D97-AF65-F5344CB8AC3E}">
        <p14:creationId xmlns:p14="http://schemas.microsoft.com/office/powerpoint/2010/main" val="93704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Insurance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term life insurance</a:t>
            </a:r>
          </a:p>
          <a:p>
            <a:pPr lvl="1"/>
            <a:r>
              <a:rPr lang="en-US" dirty="0"/>
              <a:t>One of few online insurance with lowered search costs, increased price comparison, lower prices</a:t>
            </a:r>
          </a:p>
          <a:p>
            <a:pPr lvl="1"/>
            <a:r>
              <a:rPr lang="en-US" dirty="0"/>
              <a:t>Commodity</a:t>
            </a:r>
          </a:p>
          <a:p>
            <a:r>
              <a:rPr lang="en-US" dirty="0"/>
              <a:t>Most insurance not purchased online</a:t>
            </a:r>
          </a:p>
          <a:p>
            <a:r>
              <a:rPr lang="en-US" dirty="0"/>
              <a:t>Online industry geared more toward</a:t>
            </a:r>
          </a:p>
          <a:p>
            <a:pPr lvl="1"/>
            <a:r>
              <a:rPr lang="en-US" dirty="0"/>
              <a:t>Product information, search</a:t>
            </a:r>
          </a:p>
          <a:p>
            <a:pPr lvl="1"/>
            <a:r>
              <a:rPr lang="en-US" dirty="0"/>
              <a:t>Price discovery</a:t>
            </a:r>
          </a:p>
          <a:p>
            <a:pPr lvl="1"/>
            <a:r>
              <a:rPr lang="en-US" dirty="0"/>
              <a:t>Online quotes</a:t>
            </a:r>
          </a:p>
          <a:p>
            <a:pPr lvl="1"/>
            <a:r>
              <a:rPr lang="en-US" dirty="0"/>
              <a:t>Influencing the offline purchasing decision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562600" y="85626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線上保險服務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064879" y="161544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線上定期人壽保險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700278" y="2667000"/>
            <a:ext cx="5793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-</a:t>
            </a:r>
            <a:r>
              <a:rPr lang="zh-TW" altLang="en-US" sz="1600" dirty="0" smtClean="0">
                <a:solidFill>
                  <a:srgbClr val="FF0000"/>
                </a:solidFill>
              </a:rPr>
              <a:t>少數</a:t>
            </a:r>
            <a:r>
              <a:rPr lang="zh-TW" altLang="en-US" sz="1600" dirty="0">
                <a:solidFill>
                  <a:srgbClr val="FF0000"/>
                </a:solidFill>
              </a:rPr>
              <a:t>網上保險之一，降低搜索成本，提高價格比較，降低</a:t>
            </a:r>
            <a:r>
              <a:rPr lang="zh-TW" altLang="en-US" sz="1600" dirty="0" smtClean="0">
                <a:solidFill>
                  <a:srgbClr val="FF0000"/>
                </a:solidFill>
              </a:rPr>
              <a:t>價格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-</a:t>
            </a:r>
            <a:r>
              <a:rPr lang="zh-TW" altLang="en-US" sz="1600" dirty="0" smtClean="0">
                <a:solidFill>
                  <a:srgbClr val="FF0000"/>
                </a:solidFill>
              </a:rPr>
              <a:t>產品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193288" y="3539323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大多數保險不是在線上購買的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334000" y="417048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網絡產業更加傾向於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147574" y="463615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產品信息，搜索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價格發現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線上報價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影響離線購買決策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70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Real Estate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vision: Disintermediation of a complex industry </a:t>
            </a:r>
          </a:p>
          <a:p>
            <a:r>
              <a:rPr lang="en-US" dirty="0"/>
              <a:t>However, major impact is influence of purchases offline</a:t>
            </a:r>
          </a:p>
          <a:p>
            <a:pPr lvl="1"/>
            <a:r>
              <a:rPr lang="en-US" dirty="0"/>
              <a:t>Impossible to complete property transaction online</a:t>
            </a:r>
          </a:p>
          <a:p>
            <a:pPr lvl="1"/>
            <a:r>
              <a:rPr lang="en-US" dirty="0"/>
              <a:t>Main services are online property listings, loan calculators, research and reference material, with mobile apps increasing</a:t>
            </a:r>
          </a:p>
          <a:p>
            <a:endParaRPr lang="en-US" dirty="0" smtClean="0"/>
          </a:p>
          <a:p>
            <a:r>
              <a:rPr lang="en-US" dirty="0" smtClean="0"/>
              <a:t>Despite </a:t>
            </a:r>
            <a:r>
              <a:rPr lang="en-US" dirty="0"/>
              <a:t>revolution in available information, there has not been a revolution in the industry value chain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638800" y="76392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線上房地產</a:t>
            </a:r>
            <a:r>
              <a:rPr lang="zh-TW" altLang="en-US" sz="2400" dirty="0">
                <a:solidFill>
                  <a:srgbClr val="FF0000"/>
                </a:solidFill>
              </a:rPr>
              <a:t>服務</a:t>
            </a:r>
            <a:endParaRPr lang="zh-TW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84303" y="19812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早期願景：複雜</a:t>
            </a:r>
            <a:r>
              <a:rPr lang="zh-TW" altLang="en-US" sz="2000">
                <a:solidFill>
                  <a:srgbClr val="FF0000"/>
                </a:solidFill>
              </a:rPr>
              <a:t>行業</a:t>
            </a:r>
            <a:r>
              <a:rPr lang="zh-TW" altLang="en-US" sz="2000" smtClean="0">
                <a:solidFill>
                  <a:srgbClr val="FF0000"/>
                </a:solidFill>
              </a:rPr>
              <a:t>的去中介</a:t>
            </a:r>
            <a:r>
              <a:rPr lang="zh-TW" altLang="en-US" sz="2000" dirty="0" smtClean="0">
                <a:solidFill>
                  <a:srgbClr val="FF0000"/>
                </a:solidFill>
              </a:rPr>
              <a:t>化 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略過</a:t>
            </a:r>
            <a:r>
              <a:rPr lang="zh-TW" altLang="en-US" sz="2000" dirty="0" smtClean="0">
                <a:solidFill>
                  <a:srgbClr val="FF0000"/>
                </a:solidFill>
              </a:rPr>
              <a:t>仲介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94195" y="2985023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但是，</a:t>
            </a:r>
            <a:r>
              <a:rPr lang="zh-TW" altLang="en-US" sz="2000" dirty="0" smtClean="0">
                <a:solidFill>
                  <a:srgbClr val="FF0000"/>
                </a:solidFill>
              </a:rPr>
              <a:t>主要沖擊是</a:t>
            </a:r>
            <a:r>
              <a:rPr lang="zh-TW" altLang="en-US" sz="2000" dirty="0">
                <a:solidFill>
                  <a:srgbClr val="FF0000"/>
                </a:solidFill>
              </a:rPr>
              <a:t>離線購買的影響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2365" y="4572000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不可能在線完成房地產</a:t>
            </a:r>
            <a:r>
              <a:rPr lang="zh-TW" altLang="en-US" sz="1600" dirty="0" smtClean="0">
                <a:solidFill>
                  <a:srgbClr val="FF0000"/>
                </a:solidFill>
              </a:rPr>
              <a:t>交易</a:t>
            </a:r>
            <a:endParaRPr lang="zh-TW" altLang="en-US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主要服務包括在線房產列表，貸款計算器，研究和參考資料</a:t>
            </a:r>
            <a:r>
              <a:rPr lang="zh-TW" altLang="en-US" sz="1600" dirty="0" smtClean="0">
                <a:solidFill>
                  <a:srgbClr val="FF0000"/>
                </a:solidFill>
              </a:rPr>
              <a:t>，因移動</a:t>
            </a:r>
            <a:r>
              <a:rPr lang="zh-TW" altLang="en-US" sz="1600" dirty="0">
                <a:solidFill>
                  <a:srgbClr val="FF0000"/>
                </a:solidFill>
              </a:rPr>
              <a:t>應用</a:t>
            </a:r>
            <a:r>
              <a:rPr lang="zh-TW" altLang="en-US" sz="1600" dirty="0">
                <a:solidFill>
                  <a:srgbClr val="FF0000"/>
                </a:solidFill>
              </a:rPr>
              <a:t>程序增加</a:t>
            </a:r>
            <a:endParaRPr lang="zh-TW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37705" y="6107053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儘管現有信息發生了革命，但行業價值鏈並未發生革命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57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Travel Services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successful B2C e-commerce segments</a:t>
            </a:r>
          </a:p>
          <a:p>
            <a:pPr lvl="1"/>
            <a:r>
              <a:rPr lang="en-US" dirty="0"/>
              <a:t>More travel is booked online than offline</a:t>
            </a:r>
          </a:p>
          <a:p>
            <a:pPr lvl="1"/>
            <a:r>
              <a:rPr lang="en-US" dirty="0"/>
              <a:t>Online travel services revenues in 2015: Almost $170 billion</a:t>
            </a:r>
          </a:p>
          <a:p>
            <a:r>
              <a:rPr lang="en-US" dirty="0"/>
              <a:t>For consumers: More convenient than traditional travel agents</a:t>
            </a:r>
          </a:p>
          <a:p>
            <a:r>
              <a:rPr lang="en-US" dirty="0"/>
              <a:t>For suppliers: A singular, focused customer pool that can be efficiently reached through onsite advertising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72200" y="7639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線上旅遊</a:t>
            </a:r>
            <a:r>
              <a:rPr lang="zh-TW" altLang="en-US" sz="2400" dirty="0">
                <a:solidFill>
                  <a:srgbClr val="FF0000"/>
                </a:solidFill>
              </a:rPr>
              <a:t>服務</a:t>
            </a:r>
            <a:endParaRPr lang="zh-TW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09800" y="1905000"/>
            <a:ext cx="3762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最成功的</a:t>
            </a:r>
            <a:r>
              <a:rPr lang="en-US" altLang="zh-TW" sz="2000" dirty="0">
                <a:solidFill>
                  <a:srgbClr val="FF0000"/>
                </a:solidFill>
              </a:rPr>
              <a:t>B2C</a:t>
            </a:r>
            <a:r>
              <a:rPr lang="zh-TW" altLang="en-US" sz="2000" dirty="0">
                <a:solidFill>
                  <a:srgbClr val="FF0000"/>
                </a:solidFill>
              </a:rPr>
              <a:t>電子商務領域之一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15000" y="2105055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更多的旅行在網上</a:t>
            </a:r>
            <a:r>
              <a:rPr lang="zh-TW" altLang="en-US" dirty="0" smtClean="0">
                <a:solidFill>
                  <a:srgbClr val="FF0000"/>
                </a:solidFill>
              </a:rPr>
              <a:t>預訂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2015</a:t>
            </a:r>
            <a:r>
              <a:rPr lang="zh-TW" altLang="en-US" dirty="0" smtClean="0">
                <a:solidFill>
                  <a:srgbClr val="FF0000"/>
                </a:solidFill>
              </a:rPr>
              <a:t>年線上旅遊</a:t>
            </a:r>
            <a:r>
              <a:rPr lang="zh-TW" altLang="en-US" dirty="0">
                <a:solidFill>
                  <a:srgbClr val="FF0000"/>
                </a:solidFill>
              </a:rPr>
              <a:t>服務收入</a:t>
            </a:r>
            <a:r>
              <a:rPr lang="zh-TW" altLang="en-US" dirty="0" smtClean="0">
                <a:solidFill>
                  <a:srgbClr val="FF0000"/>
                </a:solidFill>
              </a:rPr>
              <a:t>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  近</a:t>
            </a:r>
            <a:r>
              <a:rPr lang="en-US" altLang="zh-TW" dirty="0">
                <a:solidFill>
                  <a:srgbClr val="FF0000"/>
                </a:solidFill>
              </a:rPr>
              <a:t>1700</a:t>
            </a:r>
            <a:r>
              <a:rPr lang="zh-TW" altLang="en-US" dirty="0">
                <a:solidFill>
                  <a:srgbClr val="FF0000"/>
                </a:solidFill>
              </a:rPr>
              <a:t>億美元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95600" y="3791885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對於消費者：比傳統旅行社更方便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2186" y="5737837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對於供應商：</a:t>
            </a:r>
            <a:r>
              <a:rPr lang="zh-TW" altLang="en-US" sz="2000" dirty="0" smtClean="0">
                <a:solidFill>
                  <a:srgbClr val="FF0000"/>
                </a:solidFill>
              </a:rPr>
              <a:t>通過廣告</a:t>
            </a:r>
            <a:r>
              <a:rPr lang="zh-TW" altLang="en-US" sz="2000" dirty="0">
                <a:solidFill>
                  <a:srgbClr val="FF0000"/>
                </a:solidFill>
              </a:rPr>
              <a:t>可以有效</a:t>
            </a:r>
            <a:r>
              <a:rPr lang="zh-TW" altLang="en-US" sz="2000" dirty="0" smtClean="0">
                <a:solidFill>
                  <a:srgbClr val="FF0000"/>
                </a:solidFill>
              </a:rPr>
              <a:t>地</a:t>
            </a:r>
            <a:r>
              <a:rPr lang="zh-TW" altLang="en-US" sz="2000" dirty="0" smtClean="0">
                <a:solidFill>
                  <a:srgbClr val="FF0000"/>
                </a:solidFill>
              </a:rPr>
              <a:t>找到客戶</a:t>
            </a:r>
            <a:r>
              <a:rPr lang="zh-TW" altLang="en-US" sz="2000" dirty="0">
                <a:solidFill>
                  <a:srgbClr val="FF0000"/>
                </a:solidFill>
              </a:rPr>
              <a:t>群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93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Travel Services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Travel an ideal service/product for Internet</a:t>
            </a:r>
          </a:p>
          <a:p>
            <a:pPr lvl="1"/>
            <a:r>
              <a:rPr lang="en-US" altLang="en-US" dirty="0"/>
              <a:t>Information-intensive product</a:t>
            </a:r>
          </a:p>
          <a:p>
            <a:pPr lvl="1"/>
            <a:r>
              <a:rPr lang="en-US" altLang="en-US" dirty="0"/>
              <a:t>Electronic product—travel arrangements can be accomplished for the most part online</a:t>
            </a:r>
          </a:p>
          <a:p>
            <a:pPr lvl="1"/>
            <a:r>
              <a:rPr lang="en-US" altLang="en-US" dirty="0"/>
              <a:t>Does not require inventory</a:t>
            </a:r>
          </a:p>
          <a:p>
            <a:pPr lvl="1"/>
            <a:r>
              <a:rPr lang="en-US" altLang="en-US" dirty="0"/>
              <a:t>Does not require physical offices with multiple employees</a:t>
            </a:r>
          </a:p>
          <a:p>
            <a:pPr lvl="1"/>
            <a:r>
              <a:rPr lang="en-US" altLang="en-US" dirty="0"/>
              <a:t>Suppliers are always looking for customers to fill excess capacity</a:t>
            </a:r>
          </a:p>
          <a:p>
            <a:pPr lvl="1"/>
            <a:r>
              <a:rPr lang="en-US" altLang="en-US" dirty="0"/>
              <a:t>Does not require an expensive multi-channel presence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72200" y="7639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線上旅遊</a:t>
            </a:r>
            <a:r>
              <a:rPr lang="zh-TW" altLang="en-US" sz="2400" dirty="0">
                <a:solidFill>
                  <a:srgbClr val="FF0000"/>
                </a:solidFill>
              </a:rPr>
              <a:t>服務</a:t>
            </a:r>
            <a:endParaRPr lang="zh-TW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87908" y="1313087"/>
            <a:ext cx="3076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旅行理想</a:t>
            </a:r>
            <a:r>
              <a:rPr lang="zh-TW" altLang="en-US" sz="2000" dirty="0" smtClean="0">
                <a:solidFill>
                  <a:srgbClr val="FF0000"/>
                </a:solidFill>
              </a:rPr>
              <a:t>的線上服務</a:t>
            </a:r>
            <a:r>
              <a:rPr lang="en-US" altLang="zh-TW" sz="2000" dirty="0">
                <a:solidFill>
                  <a:srgbClr val="FF0000"/>
                </a:solidFill>
              </a:rPr>
              <a:t>/</a:t>
            </a:r>
            <a:r>
              <a:rPr lang="zh-TW" altLang="en-US" sz="2000" dirty="0" smtClean="0">
                <a:solidFill>
                  <a:srgbClr val="FF0000"/>
                </a:solidFill>
              </a:rPr>
              <a:t>產品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19600" y="205759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信息密集型產品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66693" y="2744815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旅行安排大部分可以在線完成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91000" y="31449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不需要庫存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68769" y="3727002"/>
            <a:ext cx="364715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不需要擁有多名員工的實體辦公室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66141" y="410487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供應商一直在尋找客戶以</a:t>
            </a:r>
            <a:r>
              <a:rPr lang="zh-TW" altLang="en-US" dirty="0" smtClean="0">
                <a:solidFill>
                  <a:srgbClr val="FF0000"/>
                </a:solidFill>
              </a:rPr>
              <a:t>填補</a:t>
            </a:r>
            <a:r>
              <a:rPr lang="zh-TW" altLang="en-US" dirty="0" smtClean="0">
                <a:solidFill>
                  <a:srgbClr val="FF0000"/>
                </a:solidFill>
              </a:rPr>
              <a:t>空位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24534" y="454529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不需要昂貴的多通道存在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50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9.5: </a:t>
            </a:r>
            <a:r>
              <a:rPr lang="en-US" sz="3600" dirty="0"/>
              <a:t>Online Travel Services Revenues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Figure 9.5 illustrates the growth of online travel services revenue from 2014 to 2020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1899461"/>
            <a:ext cx="4854956" cy="286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956254" y="84150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線上旅遊</a:t>
            </a:r>
            <a:r>
              <a:rPr lang="zh-TW" altLang="en-US" sz="2800" dirty="0">
                <a:solidFill>
                  <a:srgbClr val="FF0000"/>
                </a:solidFill>
              </a:rPr>
              <a:t>服務收入</a:t>
            </a:r>
            <a:endParaRPr lang="zh-TW" alt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71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Online Travel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major sectors:</a:t>
            </a:r>
          </a:p>
          <a:p>
            <a:pPr lvl="1"/>
            <a:r>
              <a:rPr lang="en-US" dirty="0"/>
              <a:t>Airline tickets</a:t>
            </a:r>
          </a:p>
          <a:p>
            <a:pPr lvl="2"/>
            <a:r>
              <a:rPr lang="en-US" dirty="0"/>
              <a:t>Greatest source of revenue</a:t>
            </a:r>
          </a:p>
          <a:p>
            <a:pPr lvl="1"/>
            <a:r>
              <a:rPr lang="en-US" dirty="0"/>
              <a:t>Hotel reservations</a:t>
            </a:r>
          </a:p>
          <a:p>
            <a:pPr lvl="1"/>
            <a:r>
              <a:rPr lang="en-US" dirty="0"/>
              <a:t>Car rentals</a:t>
            </a:r>
          </a:p>
          <a:p>
            <a:pPr lvl="1"/>
            <a:r>
              <a:rPr lang="en-US" dirty="0"/>
              <a:t>Travel packages</a:t>
            </a:r>
          </a:p>
          <a:p>
            <a:r>
              <a:rPr lang="en-US" dirty="0"/>
              <a:t>Corporate online-booking solutions (COBS)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410200" y="7995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線上旅遊</a:t>
            </a:r>
            <a:r>
              <a:rPr lang="zh-TW" altLang="en-US" sz="2800" dirty="0">
                <a:solidFill>
                  <a:srgbClr val="FF0000"/>
                </a:solidFill>
              </a:rPr>
              <a:t>市場</a:t>
            </a:r>
            <a:endParaRPr lang="zh-TW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0" y="16124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四大類別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15294" y="2289930"/>
            <a:ext cx="154080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機票</a:t>
            </a:r>
          </a:p>
          <a:p>
            <a:r>
              <a:rPr lang="zh-TW" altLang="en-US" sz="1400" dirty="0" smtClean="0">
                <a:solidFill>
                  <a:srgbClr val="FF0000"/>
                </a:solidFill>
              </a:rPr>
              <a:t>  最大</a:t>
            </a:r>
            <a:r>
              <a:rPr lang="zh-TW" altLang="en-US" sz="1400" dirty="0">
                <a:solidFill>
                  <a:srgbClr val="FF0000"/>
                </a:solidFill>
              </a:rPr>
              <a:t>的收入來源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酒店預訂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汽車出租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旅行套餐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24000" y="4577378"/>
            <a:ext cx="475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企業在線預訂解決方案（</a:t>
            </a:r>
            <a:r>
              <a:rPr lang="en-US" altLang="zh-TW" sz="2400" dirty="0">
                <a:solidFill>
                  <a:srgbClr val="FF0000"/>
                </a:solidFill>
              </a:rPr>
              <a:t>COBS</a:t>
            </a:r>
            <a:r>
              <a:rPr lang="zh-TW" altLang="en-US" sz="2400" dirty="0">
                <a:solidFill>
                  <a:srgbClr val="FF0000"/>
                </a:solidFill>
              </a:rPr>
              <a:t>）</a:t>
            </a:r>
            <a:endParaRPr lang="zh-TW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58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Travel Industry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Intense competition among online providers</a:t>
            </a:r>
          </a:p>
          <a:p>
            <a:r>
              <a:rPr lang="en-US" dirty="0"/>
              <a:t>Price competition difficult</a:t>
            </a:r>
          </a:p>
          <a:p>
            <a:r>
              <a:rPr lang="en-US" dirty="0"/>
              <a:t>Industry consolidation</a:t>
            </a:r>
          </a:p>
          <a:p>
            <a:r>
              <a:rPr lang="en-US" dirty="0"/>
              <a:t>Industry impacted by meta-search engines</a:t>
            </a:r>
          </a:p>
          <a:p>
            <a:pPr lvl="1"/>
            <a:r>
              <a:rPr lang="en-US" dirty="0"/>
              <a:t>Commoditize online travel</a:t>
            </a:r>
          </a:p>
          <a:p>
            <a:r>
              <a:rPr lang="en-US" dirty="0"/>
              <a:t>Mobile applications are also transforming industry</a:t>
            </a:r>
          </a:p>
          <a:p>
            <a:r>
              <a:rPr lang="en-US" dirty="0"/>
              <a:t>Social media content, reviews have an increasing influence on travel purchases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52400" y="3810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在線旅遊行業動態</a:t>
            </a:r>
            <a:endParaRPr lang="zh-TW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76800" y="213360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在線提供商之間的激烈</a:t>
            </a:r>
            <a:r>
              <a:rPr lang="zh-TW" altLang="en-US" sz="2000" dirty="0" smtClean="0">
                <a:solidFill>
                  <a:srgbClr val="FF0000"/>
                </a:solidFill>
              </a:rPr>
              <a:t>競爭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zh-TW" altLang="en-US" sz="2000" dirty="0">
                <a:solidFill>
                  <a:srgbClr val="FF0000"/>
                </a:solidFill>
              </a:rPr>
              <a:t>價格競爭困難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行業整合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76800" y="374870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行業</a:t>
            </a:r>
            <a:r>
              <a:rPr lang="zh-TW" altLang="en-US" sz="2000" dirty="0" smtClean="0">
                <a:solidFill>
                  <a:srgbClr val="FF0000"/>
                </a:solidFill>
              </a:rPr>
              <a:t>受搜索</a:t>
            </a:r>
            <a:r>
              <a:rPr lang="zh-TW" altLang="en-US" sz="2000" dirty="0">
                <a:solidFill>
                  <a:srgbClr val="FF0000"/>
                </a:solidFill>
              </a:rPr>
              <a:t>引擎的影響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將在線旅行商品化</a:t>
            </a:r>
            <a:endParaRPr lang="zh-TW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62600" y="479441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移動應用也在轉變行業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68476" y="5840135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社交媒體內容，評論對旅遊購買的影響越來越大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Blue Nile Sparkles for Your Cleopatra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  <a:p>
            <a:pPr lvl="1">
              <a:defRPr/>
            </a:pPr>
            <a:r>
              <a:rPr lang="en-US" dirty="0"/>
              <a:t>Why is selling (or buying) diamonds over the Internet  difficult?</a:t>
            </a:r>
          </a:p>
          <a:p>
            <a:pPr lvl="1">
              <a:defRPr/>
            </a:pPr>
            <a:r>
              <a:rPr lang="en-US" dirty="0"/>
              <a:t>How has Blue Nile built its supply chain to keep costs low?</a:t>
            </a:r>
          </a:p>
          <a:p>
            <a:pPr lvl="1">
              <a:defRPr/>
            </a:pPr>
            <a:r>
              <a:rPr lang="en-US" dirty="0"/>
              <a:t>How has Blue Nile reduced consumer anxiety over online diamond purchases?</a:t>
            </a:r>
          </a:p>
          <a:p>
            <a:pPr lvl="1">
              <a:defRPr/>
            </a:pPr>
            <a:r>
              <a:rPr lang="en-US" dirty="0"/>
              <a:t>What are some of Blue Nile’s potential vulnerabilities?</a:t>
            </a:r>
          </a:p>
          <a:p>
            <a:pPr lvl="1">
              <a:defRPr/>
            </a:pPr>
            <a:r>
              <a:rPr lang="en-US" dirty="0"/>
              <a:t>Would you buy a $5,000 engagement ring at Blue Nile?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143000" y="22860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為何透過網路販售或是購買鑽石是困難的</a:t>
            </a:r>
            <a:r>
              <a:rPr lang="en-US" altLang="zh-TW" sz="1600" dirty="0">
                <a:solidFill>
                  <a:srgbClr val="FF0000"/>
                </a:solidFill>
              </a:rPr>
              <a:t>?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43000" y="2634602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Blue Nile</a:t>
            </a:r>
            <a:r>
              <a:rPr lang="zh-TW" altLang="en-US" sz="1600" dirty="0">
                <a:solidFill>
                  <a:srgbClr val="FF0000"/>
                </a:solidFill>
              </a:rPr>
              <a:t>是如何建造出屬於自己降低供應鏈成本的方法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590800" y="3141077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Blue Nile</a:t>
            </a:r>
            <a:r>
              <a:rPr lang="zh-TW" altLang="en-US" sz="1600" dirty="0">
                <a:solidFill>
                  <a:srgbClr val="FF0000"/>
                </a:solidFill>
              </a:rPr>
              <a:t>如何減少消費者對線上鑽石採購的擔憂？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37976" y="3762107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Blue Nile</a:t>
            </a:r>
            <a:r>
              <a:rPr lang="zh-TW" altLang="en-US" sz="1600" dirty="0">
                <a:solidFill>
                  <a:srgbClr val="FF0000"/>
                </a:solidFill>
              </a:rPr>
              <a:t>的一些潛在劣勢是什麼？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137976" y="427863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你會在</a:t>
            </a:r>
            <a:r>
              <a:rPr lang="en-US" altLang="zh-TW" sz="1600" dirty="0">
                <a:solidFill>
                  <a:srgbClr val="FF0000"/>
                </a:solidFill>
              </a:rPr>
              <a:t>Blue Nile</a:t>
            </a:r>
            <a:r>
              <a:rPr lang="zh-TW" altLang="en-US" sz="1600" dirty="0">
                <a:solidFill>
                  <a:srgbClr val="FF0000"/>
                </a:solidFill>
              </a:rPr>
              <a:t>購買價值</a:t>
            </a:r>
            <a:r>
              <a:rPr lang="en-US" altLang="zh-TW" sz="1600" dirty="0">
                <a:solidFill>
                  <a:srgbClr val="FF0000"/>
                </a:solidFill>
              </a:rPr>
              <a:t>5000</a:t>
            </a:r>
            <a:r>
              <a:rPr lang="zh-TW" altLang="en-US" sz="1600" dirty="0">
                <a:solidFill>
                  <a:srgbClr val="FF0000"/>
                </a:solidFill>
              </a:rPr>
              <a:t>美元的訂婚戒指嗎？</a:t>
            </a:r>
          </a:p>
        </p:txBody>
      </p:sp>
    </p:spTree>
    <p:extLst>
      <p:ext uri="{BB962C8B-B14F-4D97-AF65-F5344CB8AC3E}">
        <p14:creationId xmlns:p14="http://schemas.microsoft.com/office/powerpoint/2010/main" val="3715733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on Society: </a:t>
            </a:r>
            <a:r>
              <a:rPr lang="en-US" altLang="en-US" dirty="0"/>
              <a:t>Phony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Class discussion:</a:t>
            </a:r>
          </a:p>
          <a:p>
            <a:pPr lvl="1">
              <a:defRPr/>
            </a:pPr>
            <a:r>
              <a:rPr lang="en-US" sz="2400" dirty="0"/>
              <a:t>Should there be repercussions to individuals and/or businesses for posting false reviews of products or services?</a:t>
            </a:r>
          </a:p>
          <a:p>
            <a:pPr lvl="1">
              <a:defRPr/>
            </a:pPr>
            <a:r>
              <a:rPr lang="en-US" sz="2400" dirty="0"/>
              <a:t>Is it possible for phony reviews to be recognized and moderated?</a:t>
            </a:r>
          </a:p>
          <a:p>
            <a:pPr lvl="1">
              <a:defRPr/>
            </a:pPr>
            <a:r>
              <a:rPr lang="en-US" sz="2400" dirty="0"/>
              <a:t>Do you rely more on some types of reviews or comments on websites and blogs over others?</a:t>
            </a:r>
          </a:p>
          <a:p>
            <a:pPr lvl="2"/>
            <a:endParaRPr 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95400" y="3810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對社會的洞察</a:t>
            </a:r>
            <a:r>
              <a:rPr lang="zh-TW" altLang="en-US" sz="2400" dirty="0">
                <a:solidFill>
                  <a:srgbClr val="FF0000"/>
                </a:solidFill>
              </a:rPr>
              <a:t>：假評論</a:t>
            </a:r>
            <a:endParaRPr lang="zh-TW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38466" y="16002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課堂討論：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62200" y="2819400"/>
            <a:ext cx="7180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是否應該對個人和</a:t>
            </a:r>
            <a:r>
              <a:rPr lang="en-US" altLang="zh-TW" sz="2000" dirty="0">
                <a:solidFill>
                  <a:srgbClr val="FF0000"/>
                </a:solidFill>
              </a:rPr>
              <a:t>/</a:t>
            </a:r>
            <a:r>
              <a:rPr lang="zh-TW" altLang="en-US" sz="2000" dirty="0">
                <a:solidFill>
                  <a:srgbClr val="FF0000"/>
                </a:solidFill>
              </a:rPr>
              <a:t>或企業發布產品或服務的虛假</a:t>
            </a:r>
            <a:r>
              <a:rPr lang="zh-TW" altLang="en-US" sz="2000" dirty="0" smtClean="0">
                <a:solidFill>
                  <a:srgbClr val="FF0000"/>
                </a:solidFill>
              </a:rPr>
              <a:t>評論回應？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979515" y="361309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假冒評論是否有可能被承認和主持？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75080" y="4953000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您是否更多地依賴網站</a:t>
            </a:r>
            <a:r>
              <a:rPr lang="zh-TW" altLang="en-US" sz="2000" dirty="0" smtClean="0">
                <a:solidFill>
                  <a:srgbClr val="FF0000"/>
                </a:solidFill>
              </a:rPr>
              <a:t>和部落格上</a:t>
            </a:r>
            <a:r>
              <a:rPr lang="zh-TW" altLang="en-US" sz="2000" dirty="0">
                <a:solidFill>
                  <a:srgbClr val="FF0000"/>
                </a:solidFill>
              </a:rPr>
              <a:t>的某些類型的</a:t>
            </a:r>
            <a:r>
              <a:rPr lang="zh-TW" altLang="en-US" sz="2000" dirty="0" smtClean="0">
                <a:solidFill>
                  <a:srgbClr val="FF0000"/>
                </a:solidFill>
              </a:rPr>
              <a:t>評論？</a:t>
            </a:r>
          </a:p>
        </p:txBody>
      </p:sp>
    </p:spTree>
    <p:extLst>
      <p:ext uri="{BB962C8B-B14F-4D97-AF65-F5344CB8AC3E}">
        <p14:creationId xmlns:p14="http://schemas.microsoft.com/office/powerpoint/2010/main" val="2625992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Career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players: CareerBuilder, Monster</a:t>
            </a:r>
          </a:p>
          <a:p>
            <a:pPr lvl="1"/>
            <a:r>
              <a:rPr lang="en-US" dirty="0"/>
              <a:t>Indeed, Glassdoor, SimplyHired, LinkedIn</a:t>
            </a:r>
          </a:p>
          <a:p>
            <a:r>
              <a:rPr lang="en-US" dirty="0"/>
              <a:t>Five traditional recruitment tools:</a:t>
            </a:r>
          </a:p>
          <a:p>
            <a:pPr lvl="1"/>
            <a:r>
              <a:rPr lang="en-US" dirty="0"/>
              <a:t>Classified and print ads, career expos, on-campus recruitment, staffing firms, internal referral programs</a:t>
            </a:r>
          </a:p>
          <a:p>
            <a:r>
              <a:rPr lang="en-US" dirty="0"/>
              <a:t>Online recruiting</a:t>
            </a:r>
          </a:p>
          <a:p>
            <a:pPr lvl="1"/>
            <a:r>
              <a:rPr lang="en-US" dirty="0"/>
              <a:t>More efficient, cost-effective, reduces total time-to-hire</a:t>
            </a:r>
          </a:p>
          <a:p>
            <a:pPr lvl="1"/>
            <a:r>
              <a:rPr lang="en-US" dirty="0"/>
              <a:t>Enables job hunters to more easily distribute resumes while conducting job searches</a:t>
            </a:r>
          </a:p>
          <a:p>
            <a:pPr lvl="1"/>
            <a:r>
              <a:rPr lang="en-US" dirty="0"/>
              <a:t>Ideally suited for Web due to information-intense nature of process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800600" y="8509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zh-TW" altLang="en-US" sz="2400" dirty="0">
                <a:solidFill>
                  <a:srgbClr val="FF0000"/>
                </a:solidFill>
              </a:rPr>
              <a:t>線就業服務</a:t>
            </a:r>
            <a:endParaRPr lang="zh-TW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99395" y="1340977"/>
            <a:ext cx="474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兩個主要角色：</a:t>
            </a:r>
            <a:r>
              <a:rPr lang="en-US" altLang="zh-TW" sz="2000" dirty="0">
                <a:solidFill>
                  <a:srgbClr val="FF0000"/>
                </a:solidFill>
              </a:rPr>
              <a:t>CareerBuilder</a:t>
            </a:r>
            <a:r>
              <a:rPr lang="zh-TW" altLang="en-US" sz="2000" dirty="0">
                <a:solidFill>
                  <a:srgbClr val="FF0000"/>
                </a:solidFill>
              </a:rPr>
              <a:t>，</a:t>
            </a:r>
            <a:r>
              <a:rPr lang="en-US" altLang="zh-TW" sz="2000" dirty="0">
                <a:solidFill>
                  <a:srgbClr val="FF0000"/>
                </a:solidFill>
              </a:rPr>
              <a:t>Monster</a:t>
            </a:r>
            <a:endParaRPr lang="zh-TW" altLang="en-US" sz="2000" dirty="0" err="1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87305" y="3581400"/>
            <a:ext cx="575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五種傳統的招聘工具：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分類和印刷廣告，職業介紹，校園招聘，員工公司，內部推介</a:t>
            </a:r>
            <a:r>
              <a:rPr lang="zh-TW" altLang="en-US" dirty="0" smtClean="0">
                <a:solidFill>
                  <a:srgbClr val="FF0000"/>
                </a:solidFill>
              </a:rPr>
              <a:t>計劃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337964" y="5745222"/>
            <a:ext cx="44935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在線招聘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效率更高，更具成本效益，減少了</a:t>
            </a:r>
            <a:r>
              <a:rPr lang="zh-TW" altLang="en-US" sz="1600" dirty="0" smtClean="0">
                <a:solidFill>
                  <a:srgbClr val="FF0000"/>
                </a:solidFill>
              </a:rPr>
              <a:t>總體僱用</a:t>
            </a:r>
            <a:r>
              <a:rPr lang="zh-TW" altLang="en-US" sz="1600" dirty="0">
                <a:solidFill>
                  <a:srgbClr val="FF0000"/>
                </a:solidFill>
              </a:rPr>
              <a:t>時間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讓求職者在進行求職時更容易分發簡歷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由於信息密集的過程，因此非常適合</a:t>
            </a:r>
            <a:r>
              <a:rPr lang="en-US" altLang="zh-TW" sz="1600" dirty="0">
                <a:solidFill>
                  <a:srgbClr val="FF0000"/>
                </a:solidFill>
              </a:rPr>
              <a:t>Web</a:t>
            </a:r>
            <a:endParaRPr lang="zh-TW" altLang="en-US" sz="1600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65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</a:t>
            </a:r>
            <a:r>
              <a:rPr lang="en-US" altLang="ja-JP" dirty="0"/>
              <a:t>s Just Information: The Ideal Web Business?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Recruitment ideally suited for the Web </a:t>
            </a:r>
          </a:p>
          <a:p>
            <a:pPr lvl="1"/>
            <a:r>
              <a:rPr lang="en-US" altLang="en-US" dirty="0"/>
              <a:t>Information-intense process</a:t>
            </a:r>
          </a:p>
          <a:p>
            <a:pPr lvl="1"/>
            <a:r>
              <a:rPr lang="en-US" altLang="en-US" dirty="0"/>
              <a:t>Initial match-up does not</a:t>
            </a:r>
            <a:r>
              <a:rPr lang="en-US" altLang="ja-JP" dirty="0"/>
              <a:t> require much personalization</a:t>
            </a:r>
          </a:p>
          <a:p>
            <a:r>
              <a:rPr lang="en-US" altLang="en-US" dirty="0"/>
              <a:t>Saves time and money for both job hunters and employers</a:t>
            </a:r>
          </a:p>
          <a:p>
            <a:r>
              <a:rPr lang="en-US" altLang="en-US" dirty="0"/>
              <a:t>One of most important functions: </a:t>
            </a:r>
          </a:p>
          <a:p>
            <a:pPr lvl="1"/>
            <a:r>
              <a:rPr lang="en-US" altLang="en-US" dirty="0"/>
              <a:t>Ability to establish market prices and terms (online national marketplace</a:t>
            </a:r>
            <a:r>
              <a:rPr lang="en-US" altLang="en-US" dirty="0" smtClean="0"/>
              <a:t>)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62200" y="85626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它只是信息：理想的網絡業務？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00600" y="1447800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網頁非常</a:t>
            </a:r>
            <a:r>
              <a:rPr lang="zh-TW" altLang="en-US" dirty="0">
                <a:solidFill>
                  <a:srgbClr val="FF0000"/>
                </a:solidFill>
              </a:rPr>
              <a:t>適合</a:t>
            </a:r>
            <a:r>
              <a:rPr lang="zh-TW" altLang="en-US" dirty="0" smtClean="0">
                <a:solidFill>
                  <a:srgbClr val="FF0000"/>
                </a:solidFill>
              </a:rPr>
              <a:t>招聘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信息密集的過程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初始匹配不需要太多</a:t>
            </a:r>
            <a:r>
              <a:rPr lang="zh-TW" altLang="en-US" dirty="0" smtClean="0">
                <a:solidFill>
                  <a:srgbClr val="FF0000"/>
                </a:solidFill>
              </a:rPr>
              <a:t>個人化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62200" y="346307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為求職者和雇主節省時間和金錢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14600" y="5257800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最重要的功能之一：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能夠建立市場價格和條款（在線國內市場）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24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Recruitment Industry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Social recruiting</a:t>
            </a:r>
          </a:p>
          <a:p>
            <a:pPr lvl="1"/>
            <a:r>
              <a:rPr lang="en-US" altLang="en-US" dirty="0"/>
              <a:t>87% recruiters use social recruiting, LinkedIn</a:t>
            </a:r>
          </a:p>
          <a:p>
            <a:r>
              <a:rPr lang="en-US" altLang="en-US" dirty="0"/>
              <a:t>Mobile</a:t>
            </a:r>
          </a:p>
          <a:p>
            <a:pPr lvl="1"/>
            <a:r>
              <a:rPr lang="en-US" altLang="en-US" dirty="0">
                <a:solidFill>
                  <a:srgbClr val="00B0F0"/>
                </a:solidFill>
              </a:rPr>
              <a:t>Millennials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B0F0"/>
                </a:solidFill>
              </a:rPr>
              <a:t>Gen X</a:t>
            </a:r>
            <a:r>
              <a:rPr lang="en-US" altLang="en-US" dirty="0"/>
              <a:t> use primarily mobile devices</a:t>
            </a:r>
          </a:p>
          <a:p>
            <a:r>
              <a:rPr lang="en-US" altLang="en-US" dirty="0"/>
              <a:t>Job search engines/aggregators</a:t>
            </a:r>
          </a:p>
          <a:p>
            <a:r>
              <a:rPr lang="en-US" altLang="en-US" dirty="0"/>
              <a:t>Data analytics and algorithms</a:t>
            </a:r>
          </a:p>
          <a:p>
            <a:r>
              <a:rPr lang="en-US" altLang="en-US" dirty="0"/>
              <a:t>Hiring by algorithm</a:t>
            </a:r>
          </a:p>
          <a:p>
            <a:pPr lvl="1"/>
            <a:r>
              <a:rPr lang="en-US" altLang="en-US" dirty="0"/>
              <a:t>Sifting online applications for key words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52400" y="3810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在線招聘行業趨勢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81400" y="1524000"/>
            <a:ext cx="4774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社交招聘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87</a:t>
            </a:r>
            <a:r>
              <a:rPr lang="zh-TW" altLang="en-US" sz="2000" dirty="0">
                <a:solidFill>
                  <a:srgbClr val="FF0000"/>
                </a:solidFill>
              </a:rPr>
              <a:t>％的招聘人員使用社交招聘，</a:t>
            </a:r>
            <a:r>
              <a:rPr lang="en-US" altLang="zh-TW" sz="2000" dirty="0">
                <a:solidFill>
                  <a:srgbClr val="FF0000"/>
                </a:solidFill>
              </a:rPr>
              <a:t>LinkedIn</a:t>
            </a:r>
            <a:endParaRPr lang="zh-TW" altLang="en-US" sz="2000" dirty="0" err="1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9797" y="2519434"/>
            <a:ext cx="4203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移動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千禧一代和第</a:t>
            </a:r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zh-TW" altLang="en-US" sz="2000" dirty="0">
                <a:solidFill>
                  <a:srgbClr val="FF0000"/>
                </a:solidFill>
              </a:rPr>
              <a:t>代主要使用移動設備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96000" y="3663126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職業搜</a:t>
            </a:r>
            <a:r>
              <a:rPr lang="zh-TW" altLang="en-US" sz="2000" dirty="0">
                <a:solidFill>
                  <a:srgbClr val="FF0000"/>
                </a:solidFill>
              </a:rPr>
              <a:t>尋</a:t>
            </a:r>
            <a:r>
              <a:rPr lang="zh-TW" altLang="en-US" sz="2000" dirty="0" smtClean="0">
                <a:solidFill>
                  <a:srgbClr val="FF0000"/>
                </a:solidFill>
              </a:rPr>
              <a:t>引擎</a:t>
            </a:r>
            <a:r>
              <a:rPr lang="en-US" altLang="zh-TW" sz="2000" dirty="0">
                <a:solidFill>
                  <a:srgbClr val="FF0000"/>
                </a:solidFill>
              </a:rPr>
              <a:t>/</a:t>
            </a:r>
            <a:r>
              <a:rPr lang="zh-TW" altLang="en-US" sz="2000" dirty="0">
                <a:solidFill>
                  <a:srgbClr val="FF0000"/>
                </a:solidFill>
              </a:rPr>
              <a:t>聚合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62600" y="425845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數據分析和算法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15000" y="53532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按算法招聘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篩選關鍵詞的在線應用程序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69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 Service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Platforms for users to share/lease assets and resources</a:t>
            </a:r>
          </a:p>
          <a:p>
            <a:pPr lvl="1"/>
            <a:r>
              <a:rPr lang="en-US" dirty="0"/>
              <a:t>Bikes, cars, homes, rooms with beds, etc.</a:t>
            </a:r>
          </a:p>
          <a:p>
            <a:pPr lvl="1"/>
            <a:r>
              <a:rPr lang="en-US" dirty="0"/>
              <a:t>Fees collected from sellers and buyers</a:t>
            </a:r>
          </a:p>
          <a:p>
            <a:r>
              <a:rPr lang="en-US" dirty="0"/>
              <a:t>Use of online reputation systems, peer review</a:t>
            </a:r>
          </a:p>
          <a:p>
            <a:r>
              <a:rPr lang="en-US" dirty="0"/>
              <a:t>Successful firms are disrupters, lowering cost of services</a:t>
            </a:r>
          </a:p>
          <a:p>
            <a:pPr lvl="1"/>
            <a:r>
              <a:rPr lang="en-US" dirty="0"/>
              <a:t>Uber</a:t>
            </a:r>
          </a:p>
          <a:p>
            <a:pPr lvl="1"/>
            <a:r>
              <a:rPr lang="en-US" dirty="0"/>
              <a:t>Airbnb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81000" y="2286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按需服務公司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5000" y="1424088"/>
            <a:ext cx="384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用戶共享</a:t>
            </a:r>
            <a:r>
              <a:rPr lang="en-US" altLang="zh-TW" sz="2000" dirty="0">
                <a:solidFill>
                  <a:srgbClr val="FF0000"/>
                </a:solidFill>
              </a:rPr>
              <a:t>/</a:t>
            </a:r>
            <a:r>
              <a:rPr lang="zh-TW" altLang="en-US" sz="2000" dirty="0">
                <a:solidFill>
                  <a:srgbClr val="FF0000"/>
                </a:solidFill>
              </a:rPr>
              <a:t>租賃資產和資源的平台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867401" y="22860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自行車，汽車，家庭，帶床的房間等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賣家和買家收取的費用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71800" y="3775125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使用在線信譽系統，同行評審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43200" y="4448642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成功的企業是破壞者，降低服務成本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33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on Business: </a:t>
            </a:r>
            <a:r>
              <a:rPr lang="en-US" altLang="en-US" dirty="0"/>
              <a:t>Food on Demand: Instacart and GrubHub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dirty="0" smtClean="0"/>
              <a:t>Class discussion: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features or practices have made Instacart successful?</a:t>
            </a:r>
          </a:p>
          <a:p>
            <a:pPr lvl="1"/>
            <a:r>
              <a:rPr lang="en-US" dirty="0"/>
              <a:t>What challenges do grocery and meal delivery services face?</a:t>
            </a:r>
          </a:p>
          <a:p>
            <a:pPr lvl="1"/>
            <a:r>
              <a:rPr lang="en-US" dirty="0"/>
              <a:t>Have you used any grocery or meal delivery services? If so, what was your experience? </a:t>
            </a:r>
          </a:p>
          <a:p>
            <a:pPr lvl="2"/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76400" y="1256372"/>
            <a:ext cx="693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對商業的看法：</a:t>
            </a:r>
            <a:r>
              <a:rPr lang="zh-TW" altLang="en-US" sz="2000" dirty="0">
                <a:solidFill>
                  <a:srgbClr val="FF0000"/>
                </a:solidFill>
              </a:rPr>
              <a:t>按糧食</a:t>
            </a:r>
            <a:r>
              <a:rPr lang="zh-TW" altLang="en-US" sz="2000" dirty="0" smtClean="0">
                <a:solidFill>
                  <a:srgbClr val="FF0000"/>
                </a:solidFill>
              </a:rPr>
              <a:t>需求</a:t>
            </a:r>
            <a:r>
              <a:rPr lang="zh-TW" altLang="en-US" sz="2000" dirty="0" smtClean="0">
                <a:solidFill>
                  <a:srgbClr val="FF0000"/>
                </a:solidFill>
              </a:rPr>
              <a:t>供貨</a:t>
            </a:r>
            <a:r>
              <a:rPr lang="zh-TW" altLang="en-US" sz="2000" dirty="0" smtClean="0">
                <a:solidFill>
                  <a:srgbClr val="FF0000"/>
                </a:solidFill>
              </a:rPr>
              <a:t>：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Instacart</a:t>
            </a:r>
            <a:r>
              <a:rPr lang="zh-TW" altLang="en-US" sz="2000" dirty="0" smtClean="0">
                <a:solidFill>
                  <a:srgbClr val="FF0000"/>
                </a:solidFill>
              </a:rPr>
              <a:t>和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GrubHub</a:t>
            </a:r>
            <a:endParaRPr lang="zh-TW" altLang="en-US" sz="2000" dirty="0" err="1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14400" y="3886200"/>
            <a:ext cx="76931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課堂討論：</a:t>
            </a:r>
          </a:p>
          <a:p>
            <a:r>
              <a:rPr lang="en-US" altLang="zh-TW" sz="2000" dirty="0" err="1">
                <a:solidFill>
                  <a:srgbClr val="FF0000"/>
                </a:solidFill>
              </a:rPr>
              <a:t>Instacart</a:t>
            </a:r>
            <a:r>
              <a:rPr lang="zh-TW" altLang="en-US" sz="2000" dirty="0">
                <a:solidFill>
                  <a:srgbClr val="FF0000"/>
                </a:solidFill>
              </a:rPr>
              <a:t>的成功有哪些功能或做法？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外送</a:t>
            </a:r>
            <a:r>
              <a:rPr lang="zh-TW" altLang="en-US" sz="2000" dirty="0">
                <a:solidFill>
                  <a:srgbClr val="FF0000"/>
                </a:solidFill>
              </a:rPr>
              <a:t>食物</a:t>
            </a:r>
            <a:r>
              <a:rPr lang="zh-TW" altLang="en-US" sz="2000" dirty="0" smtClean="0">
                <a:solidFill>
                  <a:srgbClr val="FF0000"/>
                </a:solidFill>
              </a:rPr>
              <a:t>服務</a:t>
            </a:r>
            <a:r>
              <a:rPr lang="zh-TW" altLang="en-US" sz="2000" dirty="0">
                <a:solidFill>
                  <a:srgbClr val="FF0000"/>
                </a:solidFill>
              </a:rPr>
              <a:t>面臨什麼樣的挑戰？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你有沒有使用</a:t>
            </a:r>
            <a:r>
              <a:rPr lang="zh-TW" altLang="en-US" sz="2000" dirty="0" smtClean="0">
                <a:solidFill>
                  <a:srgbClr val="FF0000"/>
                </a:solidFill>
              </a:rPr>
              <a:t>任何外送食物服務</a:t>
            </a:r>
            <a:r>
              <a:rPr lang="zh-TW" altLang="en-US" sz="2000" dirty="0">
                <a:solidFill>
                  <a:srgbClr val="FF0000"/>
                </a:solidFill>
              </a:rPr>
              <a:t>？ 如果是這樣，你的經歷是什麼？</a:t>
            </a:r>
            <a:endParaRPr lang="zh-TW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6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</a:t>
            </a:r>
            <a:r>
              <a:rPr lang="en-US" altLang="ja-JP" dirty="0"/>
              <a:t>’s New in Online Retail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Retail mobile e-commerce exploding</a:t>
            </a:r>
          </a:p>
          <a:p>
            <a:r>
              <a:rPr lang="en-US" sz="2400" dirty="0"/>
              <a:t>Social networks experiment with social e-commerce</a:t>
            </a:r>
          </a:p>
          <a:p>
            <a:r>
              <a:rPr lang="en-US" sz="2400" dirty="0"/>
              <a:t>Local e-commerce skyrockets to over $40 billion</a:t>
            </a:r>
          </a:p>
          <a:p>
            <a:r>
              <a:rPr lang="en-US" sz="2400" dirty="0"/>
              <a:t>Online retail still the fastest growing retail channel</a:t>
            </a:r>
          </a:p>
          <a:p>
            <a:r>
              <a:rPr lang="en-US" sz="2400" dirty="0"/>
              <a:t>Selection of goods increases, includes luxury goods</a:t>
            </a:r>
          </a:p>
          <a:p>
            <a:r>
              <a:rPr lang="en-US" sz="2400" dirty="0"/>
              <a:t>Specialty retail sites show rapid growth</a:t>
            </a:r>
          </a:p>
          <a:p>
            <a:r>
              <a:rPr lang="en-US" sz="2400" dirty="0"/>
              <a:t>New subscription-based model for online retailing</a:t>
            </a:r>
          </a:p>
          <a:p>
            <a:r>
              <a:rPr lang="en-US" sz="2400" dirty="0"/>
              <a:t>Big data used for predictive marketing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7200" y="1256622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網路零售帶來甚麼新面貌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882724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行動式電子商務爆炸性增長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57200" y="2467149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社交網路試驗社交電子商務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57200" y="3023566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當地電子商務突飛猛進，超過</a:t>
            </a:r>
            <a:r>
              <a:rPr lang="en-US" altLang="zh-TW" sz="1600" dirty="0">
                <a:solidFill>
                  <a:srgbClr val="FF0000"/>
                </a:solidFill>
              </a:rPr>
              <a:t>400</a:t>
            </a:r>
            <a:r>
              <a:rPr lang="zh-TW" altLang="en-US" sz="1600" dirty="0">
                <a:solidFill>
                  <a:srgbClr val="FF0000"/>
                </a:solidFill>
              </a:rPr>
              <a:t>億美元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57200" y="3579983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網上零售仍是增長最快的零售捷徑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57200" y="413640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商品選擇增加，包括奢侈品也是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57200" y="4683796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專業零售網站顯示出快速增長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57200" y="5240213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網路零售的新訂閱式模式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57200" y="589203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大數據被使用在預測市場趨勢</a:t>
            </a:r>
          </a:p>
        </p:txBody>
      </p:sp>
    </p:spTree>
    <p:extLst>
      <p:ext uri="{BB962C8B-B14F-4D97-AF65-F5344CB8AC3E}">
        <p14:creationId xmlns:p14="http://schemas.microsoft.com/office/powerpoint/2010/main" val="97956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Online Retail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theme in online retailing is effort to integrate online and offline operations</a:t>
            </a:r>
          </a:p>
          <a:p>
            <a:r>
              <a:rPr lang="en-US" dirty="0"/>
              <a:t>$18.5 trillion U.S. economy</a:t>
            </a:r>
          </a:p>
          <a:p>
            <a:r>
              <a:rPr lang="en-US" dirty="0"/>
              <a:t>U.S. retail market </a:t>
            </a:r>
          </a:p>
          <a:p>
            <a:pPr lvl="1"/>
            <a:r>
              <a:rPr lang="en-US" dirty="0"/>
              <a:t>Personal consumption of goods and services accounts for $12.7 trillion (about 69%) of total gross domestic product (GDP)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7200" y="236220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在線零售業最重要的是努力整合線上與現下服務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2987465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18.5</a:t>
            </a:r>
            <a:r>
              <a:rPr lang="zh-TW" altLang="en-US" sz="1600" dirty="0">
                <a:solidFill>
                  <a:srgbClr val="FF0000"/>
                </a:solidFill>
              </a:rPr>
              <a:t>萬億美元的經濟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429000" y="3293477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美國的零售市場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57200" y="454054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個人商品和服務消費佔國內生產總值（</a:t>
            </a:r>
            <a:r>
              <a:rPr lang="en-US" altLang="zh-TW" sz="1600" dirty="0">
                <a:solidFill>
                  <a:srgbClr val="FF0000"/>
                </a:solidFill>
              </a:rPr>
              <a:t>GDP</a:t>
            </a:r>
            <a:r>
              <a:rPr lang="zh-TW" altLang="en-US" sz="1600" dirty="0">
                <a:solidFill>
                  <a:srgbClr val="FF0000"/>
                </a:solidFill>
              </a:rPr>
              <a:t>）</a:t>
            </a:r>
            <a:r>
              <a:rPr lang="en-US" altLang="zh-TW" sz="1600" dirty="0">
                <a:solidFill>
                  <a:srgbClr val="FF0000"/>
                </a:solidFill>
              </a:rPr>
              <a:t>12.7</a:t>
            </a:r>
            <a:r>
              <a:rPr lang="zh-TW" altLang="en-US" sz="1600" dirty="0">
                <a:solidFill>
                  <a:srgbClr val="FF0000"/>
                </a:solidFill>
              </a:rPr>
              <a:t>萬億美元（約</a:t>
            </a:r>
            <a:r>
              <a:rPr lang="en-US" altLang="zh-TW" sz="1600" dirty="0">
                <a:solidFill>
                  <a:srgbClr val="FF0000"/>
                </a:solidFill>
              </a:rPr>
              <a:t>69</a:t>
            </a:r>
            <a:r>
              <a:rPr lang="zh-TW" altLang="en-US" sz="1600" dirty="0">
                <a:solidFill>
                  <a:srgbClr val="FF0000"/>
                </a:solidFill>
              </a:rPr>
              <a:t>％）</a:t>
            </a:r>
          </a:p>
        </p:txBody>
      </p:sp>
    </p:spTree>
    <p:extLst>
      <p:ext uri="{BB962C8B-B14F-4D97-AF65-F5344CB8AC3E}">
        <p14:creationId xmlns:p14="http://schemas.microsoft.com/office/powerpoint/2010/main" val="262932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Retail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segments (clothing, durable goods, etc.)</a:t>
            </a:r>
          </a:p>
          <a:p>
            <a:pPr lvl="1"/>
            <a:r>
              <a:rPr lang="en-US" dirty="0"/>
              <a:t>For each, uses of Internet may differ</a:t>
            </a:r>
          </a:p>
          <a:p>
            <a:pPr lvl="2"/>
            <a:r>
              <a:rPr lang="en-US" dirty="0"/>
              <a:t>Information vs. direct purchasing</a:t>
            </a:r>
          </a:p>
          <a:p>
            <a:r>
              <a:rPr lang="en-US" dirty="0"/>
              <a:t>Mail order/telephone order (MOTO) sector</a:t>
            </a:r>
          </a:p>
          <a:p>
            <a:pPr lvl="1"/>
            <a:r>
              <a:rPr lang="en-US" dirty="0"/>
              <a:t>Most similar to online retail sector</a:t>
            </a:r>
          </a:p>
          <a:p>
            <a:pPr lvl="1"/>
            <a:r>
              <a:rPr lang="en-US" dirty="0"/>
              <a:t>Sophisticated order entry, delivery, inventory control systems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90600" y="19050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7</a:t>
            </a:r>
            <a:r>
              <a:rPr lang="zh-TW" altLang="en-US" sz="1600" dirty="0">
                <a:solidFill>
                  <a:srgbClr val="FF0000"/>
                </a:solidFill>
              </a:rPr>
              <a:t>部份（服裝，耐久品等）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657600" y="222957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對於每一項的網路使用方式可能不一樣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657600" y="258383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網路購買跟直接購買的比較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90600" y="320993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郵購</a:t>
            </a:r>
            <a:r>
              <a:rPr lang="en-US" altLang="zh-TW" sz="1600" dirty="0">
                <a:solidFill>
                  <a:srgbClr val="FF0000"/>
                </a:solidFill>
              </a:rPr>
              <a:t>/</a:t>
            </a:r>
            <a:r>
              <a:rPr lang="zh-TW" altLang="en-US" sz="1600" dirty="0">
                <a:solidFill>
                  <a:srgbClr val="FF0000"/>
                </a:solidFill>
              </a:rPr>
              <a:t>電話訂單（</a:t>
            </a:r>
            <a:r>
              <a:rPr lang="en-US" altLang="zh-TW" sz="1600" dirty="0">
                <a:solidFill>
                  <a:srgbClr val="FF0000"/>
                </a:solidFill>
              </a:rPr>
              <a:t>MOTO</a:t>
            </a:r>
            <a:r>
              <a:rPr lang="zh-TW" altLang="en-US" sz="1600" dirty="0">
                <a:solidFill>
                  <a:srgbClr val="FF0000"/>
                </a:solidFill>
              </a:rPr>
              <a:t>）部門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66800" y="366218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最類似於線上零售行業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90600" y="419029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先進的訂單錄入，交付，庫存控制系統</a:t>
            </a:r>
          </a:p>
        </p:txBody>
      </p:sp>
    </p:spTree>
    <p:extLst>
      <p:ext uri="{BB962C8B-B14F-4D97-AF65-F5344CB8AC3E}">
        <p14:creationId xmlns:p14="http://schemas.microsoft.com/office/powerpoint/2010/main" val="83901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9.1: Composition of the U.S. </a:t>
            </a:r>
            <a:r>
              <a:rPr lang="en-US"/>
              <a:t>Retail Industry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Figure 9.1 illustrates the different segments of the U.S. retail indust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0177" y="1676400"/>
            <a:ext cx="6683646" cy="434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209800" y="88573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美國零售業的組成</a:t>
            </a:r>
            <a:endParaRPr lang="zh-TW" altLang="en-US" sz="2000" dirty="0" err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78459" y="496805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糧食和飲品</a:t>
            </a:r>
            <a:endParaRPr lang="zh-TW" altLang="en-US" sz="2000" dirty="0" err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78459" y="16764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專賣店</a:t>
            </a:r>
            <a:endParaRPr lang="zh-TW" altLang="en-US" sz="2000" dirty="0" err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71600" y="293167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百貨</a:t>
            </a:r>
            <a:endParaRPr lang="zh-TW" altLang="en-US" sz="2000" dirty="0" err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91000" y="481565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耐用消費品</a:t>
            </a:r>
            <a:endParaRPr lang="zh-TW" altLang="en-US" sz="20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7280"/>
          </a:xfrm>
        </p:spPr>
        <p:txBody>
          <a:bodyPr/>
          <a:lstStyle/>
          <a:p>
            <a:r>
              <a:rPr lang="en-US" dirty="0"/>
              <a:t>E-commerce Retail: The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 Vision</a:t>
            </a:r>
            <a:endParaRPr lang="en-US" altLang="en-US" dirty="0"/>
          </a:p>
          <a:p>
            <a:pPr lvl="1">
              <a:defRPr/>
            </a:pPr>
            <a:r>
              <a:rPr lang="en-US" altLang="en-US"/>
              <a:t>Reduced search and transaction costs; customers able to find lowest prices</a:t>
            </a:r>
          </a:p>
          <a:p>
            <a:pPr lvl="1">
              <a:defRPr/>
            </a:pPr>
            <a:r>
              <a:rPr lang="en-US" altLang="en-US"/>
              <a:t>Lowered </a:t>
            </a:r>
            <a:r>
              <a:rPr lang="en-US" altLang="en-US" dirty="0"/>
              <a:t>market entry costs, lower operating costs, higher efficiency</a:t>
            </a:r>
          </a:p>
          <a:p>
            <a:pPr lvl="1">
              <a:defRPr/>
            </a:pPr>
            <a:r>
              <a:rPr lang="en-US" altLang="en-US" dirty="0"/>
              <a:t>Traditional physical store merchants forced out of business</a:t>
            </a:r>
          </a:p>
          <a:p>
            <a:pPr lvl="1">
              <a:defRPr/>
            </a:pPr>
            <a:r>
              <a:rPr lang="en-US" altLang="en-US" dirty="0"/>
              <a:t>Some industries would be disintermediated</a:t>
            </a:r>
          </a:p>
          <a:p>
            <a:pPr>
              <a:defRPr/>
            </a:pPr>
            <a:r>
              <a:rPr lang="en-US" altLang="en-US" sz="2400" dirty="0"/>
              <a:t>Few of these assumptions were correct—structure of retail marketplace has not been revolutionized </a:t>
            </a:r>
          </a:p>
          <a:p>
            <a:pPr>
              <a:defRPr/>
            </a:pPr>
            <a:r>
              <a:rPr lang="en-US" altLang="en-US" sz="2400" dirty="0"/>
              <a:t>Internet has created new venues for omni-channel firms and supported a few pure-play merchants</a:t>
            </a:r>
            <a:endParaRPr 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895600" y="24384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搜尋和交易成本降低，讓顧客能找到最低的價格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38400" y="309273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降低進入市場的成本、營運成本，並提高效率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24600" y="370560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傳統實體店面被迫離開市場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43600" y="402138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某些產業將介入並停業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52600" y="502494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鮮少的假設是正確的，事實上零售市場的結構並未發生革命性的變化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19200" y="599261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網路為一些公司創造了新的場域，支援特定產品的商家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438400" y="1675731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願景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624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7218</TotalTime>
  <Words>4156</Words>
  <Application>Microsoft Office PowerPoint</Application>
  <PresentationFormat>如螢幕大小 (4:3)</PresentationFormat>
  <Paragraphs>614</Paragraphs>
  <Slides>45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MS PGothic</vt:lpstr>
      <vt:lpstr>微軟正黑體</vt:lpstr>
      <vt:lpstr>Arial</vt:lpstr>
      <vt:lpstr>Times New Roman</vt:lpstr>
      <vt:lpstr>Verdana</vt:lpstr>
      <vt:lpstr>Wingdings</vt:lpstr>
      <vt:lpstr>508 Lecture</vt:lpstr>
      <vt:lpstr>E-commerce 2017  business. technology. society. 13th edition</vt:lpstr>
      <vt:lpstr>E-commerce 2017   business. technology. society.</vt:lpstr>
      <vt:lpstr>Learning Objectives</vt:lpstr>
      <vt:lpstr>Blue Nile Sparkles for Your Cleopatra</vt:lpstr>
      <vt:lpstr>What’s New in Online Retail</vt:lpstr>
      <vt:lpstr>The Online Retail Sector</vt:lpstr>
      <vt:lpstr>The Retail Industry</vt:lpstr>
      <vt:lpstr>Figure 9.1: Composition of the U.S. Retail Industry</vt:lpstr>
      <vt:lpstr>E-commerce Retail: The Vision</vt:lpstr>
      <vt:lpstr>The Online Retail Sector Today (1 of 2)</vt:lpstr>
      <vt:lpstr>The Online Retail Sector Today (2 of 2)</vt:lpstr>
      <vt:lpstr>Figure 9.2: Online Retail Revenues by Category, 2015</vt:lpstr>
      <vt:lpstr>Figure 9.3: The Growth of Online Retail in the United States</vt:lpstr>
      <vt:lpstr>Analyzing the Viability of Online Firms</vt:lpstr>
      <vt:lpstr>Strategic Analysis Factors (1 of 2)</vt:lpstr>
      <vt:lpstr>Strategic Analysis Factors (2 of 2)</vt:lpstr>
      <vt:lpstr>Financial Analysis Factors (1 of 2)</vt:lpstr>
      <vt:lpstr>Financial Analysis Factors (2 of 2)</vt:lpstr>
      <vt:lpstr>E-commerce in Action: Amazon.com (1 of 3)</vt:lpstr>
      <vt:lpstr>E-commerce in Action: Amazon.com (2 of 3)</vt:lpstr>
      <vt:lpstr>E-commerce in Action: Amazon.com (3 of 3)</vt:lpstr>
      <vt:lpstr>E-tailing Business Models</vt:lpstr>
      <vt:lpstr>Figure 9.4: Share of Online Retail Sales by Type of Company</vt:lpstr>
      <vt:lpstr>Common Themes in Online Retailing</vt:lpstr>
      <vt:lpstr>Insight on Technology: Big Data and Predictive Marketing</vt:lpstr>
      <vt:lpstr>The Service Sector: Offline and Online</vt:lpstr>
      <vt:lpstr>Service Industries</vt:lpstr>
      <vt:lpstr>Online Financial Services</vt:lpstr>
      <vt:lpstr>Online Banking and Brokerage</vt:lpstr>
      <vt:lpstr>Multi-channel vs. Pure Online Financial Service Firms</vt:lpstr>
      <vt:lpstr>Financial Portals and Account Aggregators</vt:lpstr>
      <vt:lpstr>Online Mortgage and Lending Services</vt:lpstr>
      <vt:lpstr>Online Insurance Services</vt:lpstr>
      <vt:lpstr>Online Real Estate Services</vt:lpstr>
      <vt:lpstr>Online Travel Services (1 of 2)</vt:lpstr>
      <vt:lpstr>Online Travel Services (2 of 2)</vt:lpstr>
      <vt:lpstr>Figure 9.5: Online Travel Services Revenues</vt:lpstr>
      <vt:lpstr>The Online Travel Market</vt:lpstr>
      <vt:lpstr>Online Travel Industry Dynamics</vt:lpstr>
      <vt:lpstr>Insight on Society: Phony Reviews</vt:lpstr>
      <vt:lpstr>Online Career Services</vt:lpstr>
      <vt:lpstr>It’s Just Information: The Ideal Web Business?</vt:lpstr>
      <vt:lpstr>Online Recruitment Industry Trends</vt:lpstr>
      <vt:lpstr>On-Demand Service Companies</vt:lpstr>
      <vt:lpstr>Insight on Business: Food on Demand: Instacart and GrubHub</vt:lpstr>
    </vt:vector>
  </TitlesOfParts>
  <Company>echosvoice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Compliant Lecture PowerPoint</dc:title>
  <dc:subject>E-commerce 2017</dc:subject>
  <dc:creator>Kenneth C. Laudon/Carol G. Traver</dc:creator>
  <cp:keywords>E-commerce</cp:keywords>
  <cp:lastModifiedBy>User</cp:lastModifiedBy>
  <cp:revision>235</cp:revision>
  <dcterms:created xsi:type="dcterms:W3CDTF">2014-07-14T20:04:21Z</dcterms:created>
  <dcterms:modified xsi:type="dcterms:W3CDTF">2018-05-21T06:02:17Z</dcterms:modified>
</cp:coreProperties>
</file>