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532" r:id="rId2"/>
    <p:sldId id="527" r:id="rId3"/>
    <p:sldId id="530" r:id="rId4"/>
    <p:sldId id="524" r:id="rId5"/>
    <p:sldId id="536" r:id="rId6"/>
    <p:sldId id="522" r:id="rId7"/>
    <p:sldId id="523" r:id="rId8"/>
    <p:sldId id="488" r:id="rId9"/>
    <p:sldId id="521" r:id="rId10"/>
    <p:sldId id="490" r:id="rId11"/>
    <p:sldId id="514" r:id="rId12"/>
    <p:sldId id="491" r:id="rId13"/>
    <p:sldId id="492" r:id="rId14"/>
    <p:sldId id="493" r:id="rId15"/>
    <p:sldId id="515" r:id="rId16"/>
    <p:sldId id="495" r:id="rId17"/>
    <p:sldId id="525" r:id="rId18"/>
    <p:sldId id="496" r:id="rId19"/>
    <p:sldId id="519" r:id="rId20"/>
    <p:sldId id="497" r:id="rId21"/>
    <p:sldId id="498" r:id="rId22"/>
    <p:sldId id="499" r:id="rId23"/>
    <p:sldId id="500" r:id="rId24"/>
    <p:sldId id="501" r:id="rId25"/>
    <p:sldId id="502" r:id="rId26"/>
    <p:sldId id="526" r:id="rId27"/>
    <p:sldId id="520" r:id="rId28"/>
    <p:sldId id="504" r:id="rId29"/>
    <p:sldId id="508" r:id="rId30"/>
    <p:sldId id="512" r:id="rId31"/>
    <p:sldId id="509" r:id="rId32"/>
    <p:sldId id="51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99"/>
    <a:srgbClr val="008000"/>
    <a:srgbClr val="99FF33"/>
    <a:srgbClr val="00CC00"/>
    <a:srgbClr val="FFFF99"/>
    <a:srgbClr val="FF99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4660" autoAdjust="0"/>
  </p:normalViewPr>
  <p:slideViewPr>
    <p:cSldViewPr snapToGrid="0">
      <p:cViewPr varScale="1">
        <p:scale>
          <a:sx n="47" d="100"/>
          <a:sy n="47" d="100"/>
        </p:scale>
        <p:origin x="66" y="63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67698688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347C5BD-866B-4551-BFD7-08E31F23E93F}" type="datetime1">
              <a:rPr lang="zh-TW" altLang="en-US"/>
              <a:pPr>
                <a:defRPr/>
              </a:pPr>
              <a:t>2018/10/22</a:t>
            </a:fld>
            <a:endParaRPr lang="en-US" altLang="zh-TW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9F50088-2C45-43F9-9BC9-537334A087C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51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90C673A-F8C1-4F91-B269-58922D260A40}" type="datetime1">
              <a:rPr lang="zh-TW" altLang="en-US"/>
              <a:pPr>
                <a:defRPr/>
              </a:pPr>
              <a:t>2018/10/22</a:t>
            </a:fld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1505D4-21B0-4967-A569-AB8B0D1CDC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3410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CD18EE-2679-4E16-BC4F-FA0A83A2A4E0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6147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09C325-204C-4FBF-8E14-9D7AC2F60F2A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3891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7D73AF-0609-497E-980D-DE22E4E4DF06}" type="slidenum">
              <a:rPr lang="zh-TW" altLang="en-US" smtClean="0"/>
              <a:pPr>
                <a:spcBef>
                  <a:spcPct val="0"/>
                </a:spcBef>
              </a:pPr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84343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57764-BC5E-4619-8E8E-871D14E9FB11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4096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2DEC386-919F-458C-8FBE-055DEEF80391}" type="slidenum">
              <a:rPr lang="zh-TW" altLang="en-US" smtClean="0"/>
              <a:pPr>
                <a:spcBef>
                  <a:spcPct val="0"/>
                </a:spcBef>
              </a:pPr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019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7DCD12-EA47-4761-8970-EF805A1E5A2A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4301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69BE86-D26C-459F-80D5-9CE17354EE73}" type="slidenum">
              <a:rPr lang="zh-TW" altLang="en-US" smtClean="0"/>
              <a:pPr>
                <a:spcBef>
                  <a:spcPct val="0"/>
                </a:spcBef>
              </a:pPr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72643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789CB6-0390-429A-A444-CE340B601A5A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4506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A3B978-EC6C-42D0-B2C7-BD3FFE257CDA}" type="slidenum">
              <a:rPr lang="zh-TW" altLang="en-US" smtClean="0"/>
              <a:pPr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96486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11D146-02A6-442C-8E6C-E08C60AEE3F7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4710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76ACAB-32AB-4D9C-B603-4D11668C7F37}" type="slidenum">
              <a:rPr lang="zh-TW" altLang="en-US" smtClean="0"/>
              <a:pPr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9426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68B530-4834-4DBA-9671-0083F89EFE0F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4915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E36DD5-66A6-4438-B6D1-CAD4801625BE}" type="slidenum">
              <a:rPr lang="zh-TW" altLang="en-US" smtClean="0"/>
              <a:pPr>
                <a:spcBef>
                  <a:spcPct val="0"/>
                </a:spcBef>
              </a:pPr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74863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237B9A-8F71-4F3C-B736-E735BA26AAD6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5120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D0E098-065D-46AD-9B47-EAADB87DDCF9}" type="slidenum">
              <a:rPr lang="zh-TW" altLang="en-US" smtClean="0"/>
              <a:pPr>
                <a:spcBef>
                  <a:spcPct val="0"/>
                </a:spcBef>
              </a:pPr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14612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614158-4802-4F1E-B466-6EF75075A8EB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5325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59822F-7BAD-4B9A-8D50-56C5E637D67E}" type="slidenum">
              <a:rPr lang="zh-TW" altLang="en-US" smtClean="0"/>
              <a:pPr>
                <a:spcBef>
                  <a:spcPct val="0"/>
                </a:spcBef>
              </a:pPr>
              <a:t>29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87920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4DA4C4-A3E2-4F1E-9BC2-FD2538BABACF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5530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AFCACD-E97D-4A58-B00B-AB92D2AAB32C}" type="slidenum">
              <a:rPr lang="zh-TW" altLang="en-US" smtClean="0"/>
              <a:pPr>
                <a:spcBef>
                  <a:spcPct val="0"/>
                </a:spcBef>
              </a:pPr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82647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2B6A59-3C6C-433E-B3F6-3DF80CAE8CB7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573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0C3150-72D6-45F7-8991-1C80BC042E66}" type="slidenum">
              <a:rPr lang="zh-TW" altLang="en-US" smtClean="0"/>
              <a:pPr>
                <a:spcBef>
                  <a:spcPct val="0"/>
                </a:spcBef>
              </a:pPr>
              <a:t>31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919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31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E77138-13B5-4BC4-91EB-F6E755C23F96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1331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4B46FA-7699-4642-9F2C-9840BEFF93B5}" type="slidenum">
              <a:rPr lang="zh-TW" altLang="en-US" smtClean="0"/>
              <a:pPr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72659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BE8CE9-8F74-4A54-9D75-203E81C82561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5939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D04B1B-49F2-42EA-A473-BA5250308E19}" type="slidenum">
              <a:rPr lang="zh-TW" altLang="en-US" smtClean="0"/>
              <a:pPr>
                <a:spcBef>
                  <a:spcPct val="0"/>
                </a:spcBef>
              </a:pPr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8066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741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978ED1-1059-45B2-BB0F-51087CCB8F6D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1741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8ACFD2-0E1D-4613-A1D8-A14040FA2391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9796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3DBECF-6B9B-4603-983A-CCBCBF762480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A01858-4167-42F5-8A3A-E03192D23391}" type="slidenum">
              <a:rPr lang="zh-TW" altLang="en-US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1625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CA9DE3-8958-41D6-A0DC-B04B301F6487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2765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42DA1D-7528-4A2F-AA83-5E8A57F62701}" type="slidenum">
              <a:rPr lang="zh-TW" altLang="en-US" smtClean="0"/>
              <a:pPr>
                <a:spcBef>
                  <a:spcPct val="0"/>
                </a:spcBef>
              </a:pPr>
              <a:t>16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5409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970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1530D5-8815-4CF0-A02A-48D178B474A2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2970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95D905-038E-4D82-8941-FF42F3B99B59}" type="slidenum">
              <a:rPr lang="zh-TW" altLang="en-US" smtClean="0"/>
              <a:pPr>
                <a:spcBef>
                  <a:spcPct val="0"/>
                </a:spcBef>
              </a:pPr>
              <a:t>17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9883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F0281F-5CC7-489A-98B6-ACD02408D734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481DB7-682F-4A28-9FA2-714682B5B8D8}" type="slidenum">
              <a:rPr lang="zh-TW" altLang="en-US" smtClean="0"/>
              <a:pPr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8419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379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F6CC4B-EE8A-4460-BB0D-BC231C737BE0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3379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72EDBF-9EF2-441B-A626-8ED1AC35C289}" type="slidenum">
              <a:rPr lang="zh-TW" altLang="en-US" smtClean="0"/>
              <a:pPr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018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584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EEA9E2-278B-462D-8CA6-73BACE2530B6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3584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F2844E-FB36-4828-BAB8-D4FBEF6E5E0B}" type="slidenum">
              <a:rPr lang="zh-TW" altLang="en-US" smtClean="0"/>
              <a:pPr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9906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48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4000" b="1">
                <a:solidFill>
                  <a:srgbClr val="333399"/>
                </a:solidFill>
                <a:latin typeface="Arial" charset="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5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297238F7-5091-4420-854F-81C5CC2356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27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144463"/>
            <a:ext cx="2022475" cy="61944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9125" y="144463"/>
            <a:ext cx="5919788" cy="61944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8D02D1D0-92A0-4446-B269-FCA919FE60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997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125" y="144463"/>
            <a:ext cx="8094663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538288"/>
            <a:ext cx="3937000" cy="4800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75200" y="1538288"/>
            <a:ext cx="3938588" cy="4800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B66DAA65-3971-49D4-B4F1-522880DE77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27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C9F90261-B59A-4BE1-9987-A21C2C4040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803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08C5BD6B-4C6C-4096-9EEE-6BF1826236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72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538288"/>
            <a:ext cx="3937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75200" y="1538288"/>
            <a:ext cx="39385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DE462D68-5A0C-4469-AA74-472CC74DC9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88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0C32F049-A9B5-4DA1-AB7F-280B8DB403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093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72253679-A78D-4488-BC2A-ADC993FA9E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785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B480BF32-5BE6-4492-A396-268C170B25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918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C9414F76-D5DB-4719-8964-5EE5B80E73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822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8407C28D-2BAA-41B1-8A3B-8C45DC6EFC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38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19125" y="144463"/>
            <a:ext cx="80946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508750"/>
            <a:ext cx="168116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2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1-</a:t>
            </a:r>
            <a:fld id="{D0E10D87-E327-4E16-8A46-9FE9F875E8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38288"/>
            <a:ext cx="80279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42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17550" indent="-269875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076325" indent="-17938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4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</a:defRPr>
      </a:lvl3pPr>
      <a:lvl4pPr marL="1435100" indent="-17938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1792288" indent="-1778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249488" indent="-1778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706688" indent="-1778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163888" indent="-1778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621088" indent="-1778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wmf"/><Relationship Id="rId7" Type="http://schemas.openxmlformats.org/officeDocument/2006/relationships/image" Target="../media/image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14.xml"/><Relationship Id="rId7" Type="http://schemas.openxmlformats.org/officeDocument/2006/relationships/slide" Target="slide2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1.xml"/><Relationship Id="rId4" Type="http://schemas.openxmlformats.org/officeDocument/2006/relationships/slide" Target="slide16.xml"/><Relationship Id="rId9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044575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Database Management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963" y="3076575"/>
            <a:ext cx="6877050" cy="25654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許 中 川</a:t>
            </a:r>
          </a:p>
          <a:p>
            <a:pPr marL="273050" lvl="1" indent="-273050" algn="ctr" eaLnBrk="1" hangingPunct="1">
              <a:lnSpc>
                <a:spcPct val="90000"/>
              </a:lnSpc>
              <a:buSzPct val="50000"/>
              <a:buFontTx/>
              <a:buNone/>
              <a:defRPr/>
            </a:pPr>
            <a:r>
              <a:rPr lang="en-US" altLang="zh-TW" sz="2400" b="1" dirty="0" smtClean="0">
                <a:solidFill>
                  <a:srgbClr val="333399"/>
                </a:solidFill>
                <a:latin typeface="Arial" charset="0"/>
                <a:ea typeface="新細明體" pitchFamily="18" charset="-120"/>
                <a:cs typeface="+mn-cs"/>
              </a:rPr>
              <a:t>Office: MB406, Tel: 5326</a:t>
            </a:r>
          </a:p>
          <a:p>
            <a:pPr marL="273050" indent="-273050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ea typeface="新細明體" pitchFamily="18" charset="-120"/>
              </a:rPr>
              <a:t>Email: hsucc@yuntech.edu.tw</a:t>
            </a:r>
            <a:endParaRPr lang="zh-TW" altLang="en-US" sz="2400" dirty="0" smtClean="0">
              <a:ea typeface="新細明體" pitchFamily="18" charset="-120"/>
            </a:endParaRPr>
          </a:p>
          <a:p>
            <a:pPr marL="273050" indent="-273050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ea typeface="新細明體" pitchFamily="18" charset="-120"/>
              </a:rPr>
              <a:t>Office hours: 16:00~17:30 (Tue., Fri.) </a:t>
            </a:r>
          </a:p>
          <a:p>
            <a:pPr marL="273050" indent="-273050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ea typeface="新細明體" pitchFamily="18" charset="-120"/>
              </a:rPr>
              <a:t>or by appointment</a:t>
            </a:r>
            <a:endParaRPr lang="zh-TW" altLang="en-US" sz="32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6950EC50-86E5-4D42-9409-C02DDCD25BAD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6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174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Basic Definitions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441450"/>
            <a:ext cx="8335963" cy="494982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Database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A collection of related data.</a:t>
            </a:r>
          </a:p>
          <a:p>
            <a:pPr eaLnBrk="1" hangingPunct="1"/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Data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Known facts that can be recorded and have an implicit meaning.</a:t>
            </a:r>
          </a:p>
          <a:p>
            <a:pPr eaLnBrk="1" hangingPunct="1"/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Mini-world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Some part of the real world about which data is stored in a database. For example, student grades and transcripts at a university.</a:t>
            </a:r>
          </a:p>
          <a:p>
            <a:pPr eaLnBrk="1" hangingPunct="1"/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Database Management System (DBMS)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A software package/ system to facilitate the creation and maintenance of a computerized database.</a:t>
            </a:r>
          </a:p>
          <a:p>
            <a:pPr eaLnBrk="1" hangingPunct="1"/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Database System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The DBMS software together with the data itself.  Sometimes, the applications are also included.</a:t>
            </a:r>
            <a:endParaRPr lang="en-US" altLang="zh-TW" sz="2000" smtClean="0">
              <a:ea typeface="新細明體" panose="02020500000000000000" pitchFamily="18" charset="-120"/>
            </a:endParaRP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848350" y="1133475"/>
            <a:ext cx="2503488" cy="1158875"/>
            <a:chOff x="2207" y="3249"/>
            <a:chExt cx="1577" cy="730"/>
          </a:xfrm>
        </p:grpSpPr>
        <p:grpSp>
          <p:nvGrpSpPr>
            <p:cNvPr id="19462" name="Group 5"/>
            <p:cNvGrpSpPr>
              <a:grpSpLocks/>
            </p:cNvGrpSpPr>
            <p:nvPr/>
          </p:nvGrpSpPr>
          <p:grpSpPr bwMode="auto">
            <a:xfrm>
              <a:off x="2207" y="3249"/>
              <a:ext cx="568" cy="412"/>
              <a:chOff x="1492" y="3153"/>
              <a:chExt cx="568" cy="412"/>
            </a:xfrm>
          </p:grpSpPr>
          <p:sp>
            <p:nvSpPr>
              <p:cNvPr id="19471" name="Text Box 6"/>
              <p:cNvSpPr txBox="1">
                <a:spLocks noChangeArrowheads="1"/>
              </p:cNvSpPr>
              <p:nvPr/>
            </p:nvSpPr>
            <p:spPr bwMode="auto">
              <a:xfrm>
                <a:off x="1540" y="3177"/>
                <a:ext cx="520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Mini-world</a:t>
                </a:r>
              </a:p>
            </p:txBody>
          </p:sp>
          <p:sp>
            <p:nvSpPr>
              <p:cNvPr id="19472" name="Freeform 7"/>
              <p:cNvSpPr>
                <a:spLocks/>
              </p:cNvSpPr>
              <p:nvPr/>
            </p:nvSpPr>
            <p:spPr bwMode="auto">
              <a:xfrm>
                <a:off x="1492" y="3153"/>
                <a:ext cx="482" cy="412"/>
              </a:xfrm>
              <a:custGeom>
                <a:avLst/>
                <a:gdLst>
                  <a:gd name="T0" fmla="*/ 3 w 556"/>
                  <a:gd name="T1" fmla="*/ 3 h 491"/>
                  <a:gd name="T2" fmla="*/ 3 w 556"/>
                  <a:gd name="T3" fmla="*/ 3 h 491"/>
                  <a:gd name="T4" fmla="*/ 3 w 556"/>
                  <a:gd name="T5" fmla="*/ 3 h 491"/>
                  <a:gd name="T6" fmla="*/ 3 w 556"/>
                  <a:gd name="T7" fmla="*/ 3 h 491"/>
                  <a:gd name="T8" fmla="*/ 3 w 556"/>
                  <a:gd name="T9" fmla="*/ 3 h 491"/>
                  <a:gd name="T10" fmla="*/ 3 w 556"/>
                  <a:gd name="T11" fmla="*/ 3 h 491"/>
                  <a:gd name="T12" fmla="*/ 3 w 556"/>
                  <a:gd name="T13" fmla="*/ 3 h 491"/>
                  <a:gd name="T14" fmla="*/ 3 w 556"/>
                  <a:gd name="T15" fmla="*/ 3 h 491"/>
                  <a:gd name="T16" fmla="*/ 3 w 556"/>
                  <a:gd name="T17" fmla="*/ 3 h 491"/>
                  <a:gd name="T18" fmla="*/ 3 w 556"/>
                  <a:gd name="T19" fmla="*/ 3 h 491"/>
                  <a:gd name="T20" fmla="*/ 0 w 556"/>
                  <a:gd name="T21" fmla="*/ 3 h 491"/>
                  <a:gd name="T22" fmla="*/ 3 w 556"/>
                  <a:gd name="T23" fmla="*/ 3 h 491"/>
                  <a:gd name="T24" fmla="*/ 3 w 556"/>
                  <a:gd name="T25" fmla="*/ 0 h 491"/>
                  <a:gd name="T26" fmla="*/ 3 w 556"/>
                  <a:gd name="T27" fmla="*/ 3 h 491"/>
                  <a:gd name="T28" fmla="*/ 3 w 556"/>
                  <a:gd name="T29" fmla="*/ 3 h 491"/>
                  <a:gd name="T30" fmla="*/ 3 w 556"/>
                  <a:gd name="T31" fmla="*/ 3 h 491"/>
                  <a:gd name="T32" fmla="*/ 3 w 556"/>
                  <a:gd name="T33" fmla="*/ 3 h 4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6"/>
                  <a:gd name="T52" fmla="*/ 0 h 491"/>
                  <a:gd name="T53" fmla="*/ 556 w 556"/>
                  <a:gd name="T54" fmla="*/ 491 h 4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6" h="491">
                    <a:moveTo>
                      <a:pt x="552" y="339"/>
                    </a:moveTo>
                    <a:cubicBezTo>
                      <a:pt x="551" y="349"/>
                      <a:pt x="553" y="395"/>
                      <a:pt x="534" y="406"/>
                    </a:cubicBezTo>
                    <a:cubicBezTo>
                      <a:pt x="523" y="413"/>
                      <a:pt x="509" y="412"/>
                      <a:pt x="497" y="418"/>
                    </a:cubicBezTo>
                    <a:cubicBezTo>
                      <a:pt x="473" y="430"/>
                      <a:pt x="456" y="447"/>
                      <a:pt x="431" y="455"/>
                    </a:cubicBezTo>
                    <a:cubicBezTo>
                      <a:pt x="409" y="476"/>
                      <a:pt x="424" y="465"/>
                      <a:pt x="382" y="479"/>
                    </a:cubicBezTo>
                    <a:cubicBezTo>
                      <a:pt x="370" y="483"/>
                      <a:pt x="346" y="491"/>
                      <a:pt x="346" y="491"/>
                    </a:cubicBezTo>
                    <a:cubicBezTo>
                      <a:pt x="280" y="485"/>
                      <a:pt x="211" y="480"/>
                      <a:pt x="146" y="467"/>
                    </a:cubicBezTo>
                    <a:cubicBezTo>
                      <a:pt x="88" y="430"/>
                      <a:pt x="170" y="479"/>
                      <a:pt x="103" y="449"/>
                    </a:cubicBezTo>
                    <a:cubicBezTo>
                      <a:pt x="80" y="438"/>
                      <a:pt x="66" y="417"/>
                      <a:pt x="42" y="406"/>
                    </a:cubicBezTo>
                    <a:cubicBezTo>
                      <a:pt x="22" y="376"/>
                      <a:pt x="19" y="379"/>
                      <a:pt x="12" y="352"/>
                    </a:cubicBezTo>
                    <a:cubicBezTo>
                      <a:pt x="8" y="336"/>
                      <a:pt x="0" y="303"/>
                      <a:pt x="0" y="303"/>
                    </a:cubicBezTo>
                    <a:cubicBezTo>
                      <a:pt x="4" y="246"/>
                      <a:pt x="0" y="160"/>
                      <a:pt x="49" y="115"/>
                    </a:cubicBezTo>
                    <a:cubicBezTo>
                      <a:pt x="80" y="22"/>
                      <a:pt x="149" y="9"/>
                      <a:pt x="236" y="0"/>
                    </a:cubicBezTo>
                    <a:cubicBezTo>
                      <a:pt x="299" y="2"/>
                      <a:pt x="362" y="0"/>
                      <a:pt x="424" y="6"/>
                    </a:cubicBezTo>
                    <a:cubicBezTo>
                      <a:pt x="453" y="9"/>
                      <a:pt x="491" y="60"/>
                      <a:pt x="491" y="60"/>
                    </a:cubicBezTo>
                    <a:cubicBezTo>
                      <a:pt x="504" y="80"/>
                      <a:pt x="551" y="156"/>
                      <a:pt x="552" y="176"/>
                    </a:cubicBezTo>
                    <a:cubicBezTo>
                      <a:pt x="556" y="230"/>
                      <a:pt x="552" y="285"/>
                      <a:pt x="552" y="339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pic>
          <p:nvPicPr>
            <p:cNvPr id="19463" name="Picture 8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" y="3431"/>
              <a:ext cx="577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464" name="Group 9"/>
            <p:cNvGrpSpPr>
              <a:grpSpLocks/>
            </p:cNvGrpSpPr>
            <p:nvPr/>
          </p:nvGrpSpPr>
          <p:grpSpPr bwMode="auto">
            <a:xfrm>
              <a:off x="3160" y="3305"/>
              <a:ext cx="624" cy="643"/>
              <a:chOff x="3160" y="3407"/>
              <a:chExt cx="624" cy="643"/>
            </a:xfrm>
          </p:grpSpPr>
          <p:grpSp>
            <p:nvGrpSpPr>
              <p:cNvPr id="19465" name="Group 10"/>
              <p:cNvGrpSpPr>
                <a:grpSpLocks/>
              </p:cNvGrpSpPr>
              <p:nvPr/>
            </p:nvGrpSpPr>
            <p:grpSpPr bwMode="auto">
              <a:xfrm>
                <a:off x="3293" y="3459"/>
                <a:ext cx="386" cy="246"/>
                <a:chOff x="3275" y="3429"/>
                <a:chExt cx="386" cy="246"/>
              </a:xfrm>
            </p:grpSpPr>
            <p:sp>
              <p:nvSpPr>
                <p:cNvPr id="19469" name="AutoShape 11"/>
                <p:cNvSpPr>
                  <a:spLocks noChangeArrowheads="1"/>
                </p:cNvSpPr>
                <p:nvPr/>
              </p:nvSpPr>
              <p:spPr bwMode="auto">
                <a:xfrm>
                  <a:off x="3275" y="3429"/>
                  <a:ext cx="372" cy="219"/>
                </a:xfrm>
                <a:prstGeom prst="can">
                  <a:avLst>
                    <a:gd name="adj" fmla="val 25000"/>
                  </a:avLst>
                </a:prstGeom>
                <a:solidFill>
                  <a:schemeClr val="tx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947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04" y="3444"/>
                  <a:ext cx="35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>
                      <a:ea typeface="新細明體" panose="02020500000000000000" pitchFamily="18" charset="-120"/>
                    </a:rPr>
                    <a:t>DB</a:t>
                  </a:r>
                </a:p>
              </p:txBody>
            </p:sp>
          </p:grpSp>
          <p:sp>
            <p:nvSpPr>
              <p:cNvPr id="19466" name="Text Box 13"/>
              <p:cNvSpPr txBox="1">
                <a:spLocks noChangeArrowheads="1"/>
              </p:cNvSpPr>
              <p:nvPr/>
            </p:nvSpPr>
            <p:spPr bwMode="auto">
              <a:xfrm>
                <a:off x="3213" y="3789"/>
                <a:ext cx="540" cy="21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DBMS</a:t>
                </a:r>
              </a:p>
            </p:txBody>
          </p:sp>
          <p:sp>
            <p:nvSpPr>
              <p:cNvPr id="19467" name="Rectangle 14"/>
              <p:cNvSpPr>
                <a:spLocks noChangeArrowheads="1"/>
              </p:cNvSpPr>
              <p:nvPr/>
            </p:nvSpPr>
            <p:spPr bwMode="auto">
              <a:xfrm>
                <a:off x="3160" y="3407"/>
                <a:ext cx="624" cy="643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9468" name="AutoShape 15"/>
              <p:cNvCxnSpPr>
                <a:cxnSpLocks noChangeShapeType="1"/>
                <a:stCxn id="19469" idx="3"/>
                <a:endCxn id="19466" idx="0"/>
              </p:cNvCxnSpPr>
              <p:nvPr/>
            </p:nvCxnSpPr>
            <p:spPr bwMode="auto">
              <a:xfrm>
                <a:off x="3479" y="3678"/>
                <a:ext cx="4" cy="111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DBE8A366-599A-46F2-8875-1EF48FF54B70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6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93738"/>
            <a:ext cx="2514600" cy="29337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ea typeface="新細明體" panose="02020500000000000000" pitchFamily="18" charset="-120"/>
              </a:rPr>
              <a:t>FIGURE 1.1</a:t>
            </a:r>
            <a:r>
              <a:rPr lang="en-US" altLang="zh-TW" sz="2800" smtClean="0">
                <a:ea typeface="新細明體" panose="02020500000000000000" pitchFamily="18" charset="-120"/>
              </a:rPr>
              <a:t/>
            </a:r>
            <a:br>
              <a:rPr lang="en-US" altLang="zh-TW" sz="2800" smtClean="0">
                <a:ea typeface="新細明體" panose="02020500000000000000" pitchFamily="18" charset="-120"/>
              </a:rPr>
            </a:br>
            <a:r>
              <a:rPr lang="en-US" altLang="zh-TW" sz="2800" smtClean="0">
                <a:ea typeface="新細明體" panose="02020500000000000000" pitchFamily="18" charset="-120"/>
              </a:rPr>
              <a:t>A simplified database system environment.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52438" y="4448175"/>
            <a:ext cx="2503487" cy="1158875"/>
            <a:chOff x="2207" y="3249"/>
            <a:chExt cx="1577" cy="730"/>
          </a:xfrm>
        </p:grpSpPr>
        <p:grpSp>
          <p:nvGrpSpPr>
            <p:cNvPr id="20487" name="Group 5"/>
            <p:cNvGrpSpPr>
              <a:grpSpLocks/>
            </p:cNvGrpSpPr>
            <p:nvPr/>
          </p:nvGrpSpPr>
          <p:grpSpPr bwMode="auto">
            <a:xfrm>
              <a:off x="2207" y="3249"/>
              <a:ext cx="568" cy="412"/>
              <a:chOff x="1492" y="3153"/>
              <a:chExt cx="568" cy="412"/>
            </a:xfrm>
          </p:grpSpPr>
          <p:sp>
            <p:nvSpPr>
              <p:cNvPr id="20496" name="Text Box 6"/>
              <p:cNvSpPr txBox="1">
                <a:spLocks noChangeArrowheads="1"/>
              </p:cNvSpPr>
              <p:nvPr/>
            </p:nvSpPr>
            <p:spPr bwMode="auto">
              <a:xfrm>
                <a:off x="1540" y="3177"/>
                <a:ext cx="520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Mini-world</a:t>
                </a:r>
              </a:p>
            </p:txBody>
          </p:sp>
          <p:sp>
            <p:nvSpPr>
              <p:cNvPr id="20497" name="Freeform 7"/>
              <p:cNvSpPr>
                <a:spLocks/>
              </p:cNvSpPr>
              <p:nvPr/>
            </p:nvSpPr>
            <p:spPr bwMode="auto">
              <a:xfrm>
                <a:off x="1492" y="3153"/>
                <a:ext cx="482" cy="412"/>
              </a:xfrm>
              <a:custGeom>
                <a:avLst/>
                <a:gdLst>
                  <a:gd name="T0" fmla="*/ 3 w 556"/>
                  <a:gd name="T1" fmla="*/ 3 h 491"/>
                  <a:gd name="T2" fmla="*/ 3 w 556"/>
                  <a:gd name="T3" fmla="*/ 3 h 491"/>
                  <a:gd name="T4" fmla="*/ 3 w 556"/>
                  <a:gd name="T5" fmla="*/ 3 h 491"/>
                  <a:gd name="T6" fmla="*/ 3 w 556"/>
                  <a:gd name="T7" fmla="*/ 3 h 491"/>
                  <a:gd name="T8" fmla="*/ 3 w 556"/>
                  <a:gd name="T9" fmla="*/ 3 h 491"/>
                  <a:gd name="T10" fmla="*/ 3 w 556"/>
                  <a:gd name="T11" fmla="*/ 3 h 491"/>
                  <a:gd name="T12" fmla="*/ 3 w 556"/>
                  <a:gd name="T13" fmla="*/ 3 h 491"/>
                  <a:gd name="T14" fmla="*/ 3 w 556"/>
                  <a:gd name="T15" fmla="*/ 3 h 491"/>
                  <a:gd name="T16" fmla="*/ 3 w 556"/>
                  <a:gd name="T17" fmla="*/ 3 h 491"/>
                  <a:gd name="T18" fmla="*/ 3 w 556"/>
                  <a:gd name="T19" fmla="*/ 3 h 491"/>
                  <a:gd name="T20" fmla="*/ 0 w 556"/>
                  <a:gd name="T21" fmla="*/ 3 h 491"/>
                  <a:gd name="T22" fmla="*/ 3 w 556"/>
                  <a:gd name="T23" fmla="*/ 3 h 491"/>
                  <a:gd name="T24" fmla="*/ 3 w 556"/>
                  <a:gd name="T25" fmla="*/ 0 h 491"/>
                  <a:gd name="T26" fmla="*/ 3 w 556"/>
                  <a:gd name="T27" fmla="*/ 3 h 491"/>
                  <a:gd name="T28" fmla="*/ 3 w 556"/>
                  <a:gd name="T29" fmla="*/ 3 h 491"/>
                  <a:gd name="T30" fmla="*/ 3 w 556"/>
                  <a:gd name="T31" fmla="*/ 3 h 491"/>
                  <a:gd name="T32" fmla="*/ 3 w 556"/>
                  <a:gd name="T33" fmla="*/ 3 h 4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6"/>
                  <a:gd name="T52" fmla="*/ 0 h 491"/>
                  <a:gd name="T53" fmla="*/ 556 w 556"/>
                  <a:gd name="T54" fmla="*/ 491 h 4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6" h="491">
                    <a:moveTo>
                      <a:pt x="552" y="339"/>
                    </a:moveTo>
                    <a:cubicBezTo>
                      <a:pt x="551" y="349"/>
                      <a:pt x="553" y="395"/>
                      <a:pt x="534" y="406"/>
                    </a:cubicBezTo>
                    <a:cubicBezTo>
                      <a:pt x="523" y="413"/>
                      <a:pt x="509" y="412"/>
                      <a:pt x="497" y="418"/>
                    </a:cubicBezTo>
                    <a:cubicBezTo>
                      <a:pt x="473" y="430"/>
                      <a:pt x="456" y="447"/>
                      <a:pt x="431" y="455"/>
                    </a:cubicBezTo>
                    <a:cubicBezTo>
                      <a:pt x="409" y="476"/>
                      <a:pt x="424" y="465"/>
                      <a:pt x="382" y="479"/>
                    </a:cubicBezTo>
                    <a:cubicBezTo>
                      <a:pt x="370" y="483"/>
                      <a:pt x="346" y="491"/>
                      <a:pt x="346" y="491"/>
                    </a:cubicBezTo>
                    <a:cubicBezTo>
                      <a:pt x="280" y="485"/>
                      <a:pt x="211" y="480"/>
                      <a:pt x="146" y="467"/>
                    </a:cubicBezTo>
                    <a:cubicBezTo>
                      <a:pt x="88" y="430"/>
                      <a:pt x="170" y="479"/>
                      <a:pt x="103" y="449"/>
                    </a:cubicBezTo>
                    <a:cubicBezTo>
                      <a:pt x="80" y="438"/>
                      <a:pt x="66" y="417"/>
                      <a:pt x="42" y="406"/>
                    </a:cubicBezTo>
                    <a:cubicBezTo>
                      <a:pt x="22" y="376"/>
                      <a:pt x="19" y="379"/>
                      <a:pt x="12" y="352"/>
                    </a:cubicBezTo>
                    <a:cubicBezTo>
                      <a:pt x="8" y="336"/>
                      <a:pt x="0" y="303"/>
                      <a:pt x="0" y="303"/>
                    </a:cubicBezTo>
                    <a:cubicBezTo>
                      <a:pt x="4" y="246"/>
                      <a:pt x="0" y="160"/>
                      <a:pt x="49" y="115"/>
                    </a:cubicBezTo>
                    <a:cubicBezTo>
                      <a:pt x="80" y="22"/>
                      <a:pt x="149" y="9"/>
                      <a:pt x="236" y="0"/>
                    </a:cubicBezTo>
                    <a:cubicBezTo>
                      <a:pt x="299" y="2"/>
                      <a:pt x="362" y="0"/>
                      <a:pt x="424" y="6"/>
                    </a:cubicBezTo>
                    <a:cubicBezTo>
                      <a:pt x="453" y="9"/>
                      <a:pt x="491" y="60"/>
                      <a:pt x="491" y="60"/>
                    </a:cubicBezTo>
                    <a:cubicBezTo>
                      <a:pt x="504" y="80"/>
                      <a:pt x="551" y="156"/>
                      <a:pt x="552" y="176"/>
                    </a:cubicBezTo>
                    <a:cubicBezTo>
                      <a:pt x="556" y="230"/>
                      <a:pt x="552" y="285"/>
                      <a:pt x="552" y="339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pic>
          <p:nvPicPr>
            <p:cNvPr id="20488" name="Picture 8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" y="3431"/>
              <a:ext cx="577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489" name="Group 9"/>
            <p:cNvGrpSpPr>
              <a:grpSpLocks/>
            </p:cNvGrpSpPr>
            <p:nvPr/>
          </p:nvGrpSpPr>
          <p:grpSpPr bwMode="auto">
            <a:xfrm>
              <a:off x="3160" y="3305"/>
              <a:ext cx="624" cy="643"/>
              <a:chOff x="3160" y="3407"/>
              <a:chExt cx="624" cy="643"/>
            </a:xfrm>
          </p:grpSpPr>
          <p:grpSp>
            <p:nvGrpSpPr>
              <p:cNvPr id="20490" name="Group 10"/>
              <p:cNvGrpSpPr>
                <a:grpSpLocks/>
              </p:cNvGrpSpPr>
              <p:nvPr/>
            </p:nvGrpSpPr>
            <p:grpSpPr bwMode="auto">
              <a:xfrm>
                <a:off x="3293" y="3459"/>
                <a:ext cx="386" cy="246"/>
                <a:chOff x="3275" y="3429"/>
                <a:chExt cx="386" cy="246"/>
              </a:xfrm>
            </p:grpSpPr>
            <p:sp>
              <p:nvSpPr>
                <p:cNvPr id="20494" name="AutoShape 11"/>
                <p:cNvSpPr>
                  <a:spLocks noChangeArrowheads="1"/>
                </p:cNvSpPr>
                <p:nvPr/>
              </p:nvSpPr>
              <p:spPr bwMode="auto">
                <a:xfrm>
                  <a:off x="3275" y="3429"/>
                  <a:ext cx="372" cy="219"/>
                </a:xfrm>
                <a:prstGeom prst="can">
                  <a:avLst>
                    <a:gd name="adj" fmla="val 25000"/>
                  </a:avLst>
                </a:prstGeom>
                <a:solidFill>
                  <a:schemeClr val="tx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49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04" y="3444"/>
                  <a:ext cx="35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>
                      <a:ea typeface="新細明體" panose="02020500000000000000" pitchFamily="18" charset="-120"/>
                    </a:rPr>
                    <a:t>DB</a:t>
                  </a:r>
                </a:p>
              </p:txBody>
            </p:sp>
          </p:grpSp>
          <p:sp>
            <p:nvSpPr>
              <p:cNvPr id="20491" name="Text Box 13"/>
              <p:cNvSpPr txBox="1">
                <a:spLocks noChangeArrowheads="1"/>
              </p:cNvSpPr>
              <p:nvPr/>
            </p:nvSpPr>
            <p:spPr bwMode="auto">
              <a:xfrm>
                <a:off x="3213" y="3789"/>
                <a:ext cx="540" cy="21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DBMS</a:t>
                </a:r>
              </a:p>
            </p:txBody>
          </p:sp>
          <p:sp>
            <p:nvSpPr>
              <p:cNvPr id="20492" name="Rectangle 14"/>
              <p:cNvSpPr>
                <a:spLocks noChangeArrowheads="1"/>
              </p:cNvSpPr>
              <p:nvPr/>
            </p:nvSpPr>
            <p:spPr bwMode="auto">
              <a:xfrm>
                <a:off x="3160" y="3407"/>
                <a:ext cx="624" cy="643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0493" name="AutoShape 15"/>
              <p:cNvCxnSpPr>
                <a:cxnSpLocks noChangeShapeType="1"/>
                <a:stCxn id="20494" idx="3"/>
                <a:endCxn id="20491" idx="0"/>
              </p:cNvCxnSpPr>
              <p:nvPr/>
            </p:nvCxnSpPr>
            <p:spPr bwMode="auto">
              <a:xfrm>
                <a:off x="3479" y="3678"/>
                <a:ext cx="4" cy="111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0485" name="左-右雙向箭號 16"/>
          <p:cNvSpPr>
            <a:spLocks noChangeArrowheads="1"/>
          </p:cNvSpPr>
          <p:nvPr/>
        </p:nvSpPr>
        <p:spPr bwMode="auto">
          <a:xfrm rot="-2162736">
            <a:off x="2106613" y="3565525"/>
            <a:ext cx="1395412" cy="292100"/>
          </a:xfrm>
          <a:prstGeom prst="leftRightArrow">
            <a:avLst>
              <a:gd name="adj1" fmla="val 50000"/>
              <a:gd name="adj2" fmla="val 50182"/>
            </a:avLst>
          </a:prstGeom>
          <a:solidFill>
            <a:srgbClr val="0000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204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184150"/>
            <a:ext cx="49434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F59C2BC2-B4F0-4DAC-8B11-C291B57DA9BA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6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44463"/>
            <a:ext cx="8094663" cy="8445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Typical DBMS Functionality-1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071563"/>
            <a:ext cx="7983538" cy="34290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Define a database</a:t>
            </a:r>
          </a:p>
          <a:p>
            <a:pPr lvl="1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in terms of data types, structures and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constraints</a:t>
            </a:r>
            <a:r>
              <a:rPr lang="zh-TW" altLang="en-US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約束</a:t>
            </a:r>
            <a:endParaRPr lang="en-US" altLang="zh-TW" sz="24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Construct or Load the Database</a:t>
            </a:r>
          </a:p>
          <a:p>
            <a:pPr lvl="1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on a secondary storage medium</a:t>
            </a:r>
          </a:p>
          <a:p>
            <a:pPr eaLnBrk="1" hangingPunct="1"/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Manipulate(</a:t>
            </a:r>
            <a:r>
              <a:rPr lang="zh-TW" altLang="en-US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操作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database</a:t>
            </a:r>
          </a:p>
          <a:p>
            <a:pPr lvl="1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Querying</a:t>
            </a:r>
            <a:r>
              <a:rPr lang="zh-TW" altLang="en-US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查詢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generating</a:t>
            </a:r>
            <a:r>
              <a:rPr lang="zh-TW" altLang="en-US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生成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insertions</a:t>
            </a:r>
            <a:r>
              <a:rPr lang="zh-TW" altLang="en-US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插入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deletions</a:t>
            </a:r>
            <a:r>
              <a:rPr lang="zh-TW" altLang="en-US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刪除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and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modifications</a:t>
            </a:r>
            <a:r>
              <a:rPr lang="zh-TW" altLang="en-US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修改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to its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content</a:t>
            </a:r>
            <a:r>
              <a:rPr lang="zh-TW" altLang="en-US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內容</a:t>
            </a:r>
            <a:endParaRPr lang="en-US" altLang="zh-TW" sz="24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98" y="4613919"/>
            <a:ext cx="3427646" cy="1781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DAEE0EC0-0D62-42B3-837E-BA4ED3956BF7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6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44463"/>
            <a:ext cx="8094663" cy="82391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Typical DBMS Functionality-2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008063"/>
            <a:ext cx="8355013" cy="3484562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Concurrent Processing and Sharing by a set of users and programs – yet, keeping all data valid and consistent</a:t>
            </a:r>
          </a:p>
          <a:p>
            <a:pPr eaLnBrk="1" hangingPunct="1"/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Protection or Security measures to prevent unauthorized access</a:t>
            </a:r>
          </a:p>
          <a:p>
            <a:pPr eaLnBrk="1" hangingPunct="1"/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“Active” processing to take internal actions on data</a:t>
            </a:r>
          </a:p>
          <a:p>
            <a:pPr eaLnBrk="1" hangingPunct="1"/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Presentation and Visualization of data</a:t>
            </a:r>
            <a:endParaRPr lang="en-US" altLang="zh-TW" sz="2800" dirty="0" smtClean="0">
              <a:ea typeface="新細明體" panose="02020500000000000000" pitchFamily="18" charset="-120"/>
            </a:endParaRPr>
          </a:p>
        </p:txBody>
      </p:sp>
      <p:sp>
        <p:nvSpPr>
          <p:cNvPr id="2253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14300" y="6338888"/>
            <a:ext cx="571500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" name="群組 15"/>
          <p:cNvGrpSpPr>
            <a:grpSpLocks/>
          </p:cNvGrpSpPr>
          <p:nvPr/>
        </p:nvGrpSpPr>
        <p:grpSpPr bwMode="auto">
          <a:xfrm>
            <a:off x="2857500" y="4712015"/>
            <a:ext cx="3279775" cy="1749425"/>
            <a:chOff x="5494171" y="4062707"/>
            <a:chExt cx="3280122" cy="1749528"/>
          </a:xfrm>
        </p:grpSpPr>
        <p:pic>
          <p:nvPicPr>
            <p:cNvPr id="22535" name="Picture 11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171" y="4941922"/>
              <a:ext cx="916253" cy="870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36" name="群組 14"/>
            <p:cNvGrpSpPr>
              <a:grpSpLocks/>
            </p:cNvGrpSpPr>
            <p:nvPr/>
          </p:nvGrpSpPr>
          <p:grpSpPr bwMode="auto">
            <a:xfrm>
              <a:off x="6502803" y="4062707"/>
              <a:ext cx="990887" cy="1021189"/>
              <a:chOff x="6688567" y="3392253"/>
              <a:chExt cx="990597" cy="1020754"/>
            </a:xfrm>
          </p:grpSpPr>
          <p:sp>
            <p:nvSpPr>
              <p:cNvPr id="22540" name="Rectangle 14"/>
              <p:cNvSpPr>
                <a:spLocks noChangeArrowheads="1"/>
              </p:cNvSpPr>
              <p:nvPr/>
            </p:nvSpPr>
            <p:spPr bwMode="auto">
              <a:xfrm>
                <a:off x="6688567" y="3392253"/>
                <a:ext cx="990597" cy="1020754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2541" name="AutoShape 11"/>
              <p:cNvSpPr>
                <a:spLocks noChangeArrowheads="1"/>
              </p:cNvSpPr>
              <p:nvPr/>
            </p:nvSpPr>
            <p:spPr bwMode="auto">
              <a:xfrm>
                <a:off x="6860516" y="3483178"/>
                <a:ext cx="590548" cy="347660"/>
              </a:xfrm>
              <a:prstGeom prst="ca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anose="02020500000000000000" pitchFamily="18" charset="-120"/>
                  </a:rPr>
                  <a:t>DB</a:t>
                </a:r>
              </a:p>
            </p:txBody>
          </p:sp>
          <p:sp>
            <p:nvSpPr>
              <p:cNvPr id="22542" name="Text Box 13"/>
              <p:cNvSpPr txBox="1">
                <a:spLocks noChangeArrowheads="1"/>
              </p:cNvSpPr>
              <p:nvPr/>
            </p:nvSpPr>
            <p:spPr bwMode="auto">
              <a:xfrm>
                <a:off x="6759642" y="4007049"/>
                <a:ext cx="857247" cy="346072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DBMS</a:t>
                </a:r>
              </a:p>
            </p:txBody>
          </p:sp>
          <p:cxnSp>
            <p:nvCxnSpPr>
              <p:cNvPr id="22543" name="AutoShape 15"/>
              <p:cNvCxnSpPr>
                <a:cxnSpLocks noChangeShapeType="1"/>
              </p:cNvCxnSpPr>
              <p:nvPr/>
            </p:nvCxnSpPr>
            <p:spPr bwMode="auto">
              <a:xfrm>
                <a:off x="7181915" y="3830837"/>
                <a:ext cx="6350" cy="176212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22537" name="Picture 6" descr="C:\Documents and Settings\user\Local Settings\Temporary Internet Files\Content.IE5\LFFJLTWE\MCj0292124000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364" y="4654119"/>
              <a:ext cx="1139929" cy="1116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8" name="上-下雙向箭號 13"/>
            <p:cNvSpPr>
              <a:spLocks noChangeArrowheads="1"/>
            </p:cNvSpPr>
            <p:nvPr/>
          </p:nvSpPr>
          <p:spPr bwMode="auto">
            <a:xfrm rot="2982003" flipH="1">
              <a:off x="6581046" y="5078882"/>
              <a:ext cx="166713" cy="408035"/>
            </a:xfrm>
            <a:prstGeom prst="upDownArrow">
              <a:avLst>
                <a:gd name="adj1" fmla="val 50000"/>
                <a:gd name="adj2" fmla="val 50004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2539" name="上-下雙向箭號 14"/>
            <p:cNvSpPr>
              <a:spLocks noChangeArrowheads="1"/>
            </p:cNvSpPr>
            <p:nvPr/>
          </p:nvSpPr>
          <p:spPr bwMode="auto">
            <a:xfrm rot="7784509" flipH="1">
              <a:off x="7350198" y="5073944"/>
              <a:ext cx="150176" cy="443391"/>
            </a:xfrm>
            <a:prstGeom prst="upDownArrow">
              <a:avLst>
                <a:gd name="adj1" fmla="val 50000"/>
                <a:gd name="adj2" fmla="val 50001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6865" y="4329602"/>
            <a:ext cx="604102" cy="7122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文字方塊 26"/>
          <p:cNvSpPr txBox="1">
            <a:spLocks noChangeArrowheads="1"/>
          </p:cNvSpPr>
          <p:nvPr/>
        </p:nvSpPr>
        <p:spPr bwMode="auto">
          <a:xfrm>
            <a:off x="4823988" y="4516861"/>
            <a:ext cx="336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x</a:t>
            </a:r>
            <a:endParaRPr lang="zh-TW" altLang="en-US" baseline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DC2B7796-2911-44E6-9676-301D3C2CC988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6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104775"/>
            <a:ext cx="8851900" cy="987425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Example of a Database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14425"/>
            <a:ext cx="6424612" cy="53419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b="1" dirty="0" smtClean="0">
                <a:solidFill>
                  <a:srgbClr val="FF0000"/>
                </a:solidFill>
                <a:ea typeface="新細明體" pitchFamily="18" charset="-120"/>
              </a:rPr>
              <a:t>Mini-world</a:t>
            </a:r>
            <a:r>
              <a:rPr lang="en-US" altLang="zh-TW" sz="2800" b="1" dirty="0" smtClean="0">
                <a:solidFill>
                  <a:srgbClr val="000000"/>
                </a:solidFill>
                <a:ea typeface="新細明體" pitchFamily="18" charset="-120"/>
              </a:rPr>
              <a:t> for the example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Part of a UNIVERSITY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400" dirty="0"/>
              <a:t>真實世界</a:t>
            </a:r>
            <a:r>
              <a:rPr lang="zh-TW" altLang="en-US" sz="2400" dirty="0" smtClean="0"/>
              <a:t>的資料儲存</a:t>
            </a:r>
            <a:r>
              <a:rPr lang="zh-TW" altLang="en-US" sz="2400" dirty="0"/>
              <a:t>在資料庫中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.</a:t>
            </a:r>
            <a:endParaRPr lang="en-US" altLang="zh-TW" sz="24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b="1" dirty="0" smtClean="0">
                <a:solidFill>
                  <a:srgbClr val="000000"/>
                </a:solidFill>
                <a:ea typeface="新細明體" pitchFamily="18" charset="-120"/>
              </a:rPr>
              <a:t>Some mini-world </a:t>
            </a:r>
            <a:r>
              <a:rPr lang="en-US" altLang="zh-TW" sz="2800" b="1" i="1" dirty="0" smtClean="0">
                <a:solidFill>
                  <a:srgbClr val="000000"/>
                </a:solidFill>
                <a:ea typeface="新細明體" pitchFamily="18" charset="-120"/>
              </a:rPr>
              <a:t>entities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itchFamily="18" charset="-120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STUDENTs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COURSEs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SECTIONs (of COURSEs)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(academic) DEPARTMENTs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INSTRUCTORs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b="1" dirty="0" smtClean="0">
                <a:solidFill>
                  <a:srgbClr val="000000"/>
                </a:solidFill>
                <a:ea typeface="新細明體" pitchFamily="18" charset="-120"/>
              </a:rPr>
              <a:t>Some mini-world </a:t>
            </a:r>
            <a:r>
              <a:rPr lang="en-US" altLang="zh-TW" sz="2800" b="1" i="1" dirty="0" smtClean="0">
                <a:solidFill>
                  <a:srgbClr val="000000"/>
                </a:solidFill>
                <a:ea typeface="新細明體" pitchFamily="18" charset="-120"/>
              </a:rPr>
              <a:t>relationships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itchFamily="18" charset="-120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SECTIONs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are of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specific COURSEs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STUDENTs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take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SECTIONs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COURSEs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have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prerequisite COURSEs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INSTRUCTORs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teach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SECTIONs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COURSEs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are offered by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DEPARTMENTs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STUDENTs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major in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DEPARTMENTs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  <p:grpSp>
        <p:nvGrpSpPr>
          <p:cNvPr id="24581" name="群組 17"/>
          <p:cNvGrpSpPr>
            <a:grpSpLocks/>
          </p:cNvGrpSpPr>
          <p:nvPr/>
        </p:nvGrpSpPr>
        <p:grpSpPr bwMode="auto">
          <a:xfrm>
            <a:off x="5334000" y="2109788"/>
            <a:ext cx="3398838" cy="1993900"/>
            <a:chOff x="5334731" y="2110373"/>
            <a:chExt cx="3398107" cy="1993315"/>
          </a:xfrm>
        </p:grpSpPr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5334731" y="2110373"/>
              <a:ext cx="1438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66"/>
                  </a:solidFill>
                  <a:ea typeface="新細明體" panose="02020500000000000000" pitchFamily="18" charset="-120"/>
                </a:rPr>
                <a:t>Mini-world</a:t>
              </a:r>
            </a:p>
          </p:txBody>
        </p:sp>
        <p:sp>
          <p:nvSpPr>
            <p:cNvPr id="24583" name="Freeform 7"/>
            <p:cNvSpPr>
              <a:spLocks/>
            </p:cNvSpPr>
            <p:nvPr/>
          </p:nvSpPr>
          <p:spPr bwMode="auto">
            <a:xfrm>
              <a:off x="5495278" y="2556770"/>
              <a:ext cx="1137334" cy="692457"/>
            </a:xfrm>
            <a:custGeom>
              <a:avLst/>
              <a:gdLst>
                <a:gd name="T0" fmla="*/ 2147483646 w 556"/>
                <a:gd name="T1" fmla="*/ 2147483646 h 491"/>
                <a:gd name="T2" fmla="*/ 2147483646 w 556"/>
                <a:gd name="T3" fmla="*/ 2147483646 h 491"/>
                <a:gd name="T4" fmla="*/ 2147483646 w 556"/>
                <a:gd name="T5" fmla="*/ 2147483646 h 491"/>
                <a:gd name="T6" fmla="*/ 2147483646 w 556"/>
                <a:gd name="T7" fmla="*/ 2147483646 h 491"/>
                <a:gd name="T8" fmla="*/ 2147483646 w 556"/>
                <a:gd name="T9" fmla="*/ 2147483646 h 491"/>
                <a:gd name="T10" fmla="*/ 2147483646 w 556"/>
                <a:gd name="T11" fmla="*/ 2147483646 h 491"/>
                <a:gd name="T12" fmla="*/ 2147483646 w 556"/>
                <a:gd name="T13" fmla="*/ 2147483646 h 491"/>
                <a:gd name="T14" fmla="*/ 2147483646 w 556"/>
                <a:gd name="T15" fmla="*/ 2147483646 h 491"/>
                <a:gd name="T16" fmla="*/ 2147483646 w 556"/>
                <a:gd name="T17" fmla="*/ 2147483646 h 491"/>
                <a:gd name="T18" fmla="*/ 2147483646 w 556"/>
                <a:gd name="T19" fmla="*/ 2147483646 h 491"/>
                <a:gd name="T20" fmla="*/ 0 w 556"/>
                <a:gd name="T21" fmla="*/ 2147483646 h 491"/>
                <a:gd name="T22" fmla="*/ 2147483646 w 556"/>
                <a:gd name="T23" fmla="*/ 2147483646 h 491"/>
                <a:gd name="T24" fmla="*/ 2147483646 w 556"/>
                <a:gd name="T25" fmla="*/ 0 h 491"/>
                <a:gd name="T26" fmla="*/ 2147483646 w 556"/>
                <a:gd name="T27" fmla="*/ 2147483646 h 491"/>
                <a:gd name="T28" fmla="*/ 2147483646 w 556"/>
                <a:gd name="T29" fmla="*/ 2147483646 h 491"/>
                <a:gd name="T30" fmla="*/ 2147483646 w 556"/>
                <a:gd name="T31" fmla="*/ 2147483646 h 491"/>
                <a:gd name="T32" fmla="*/ 2147483646 w 556"/>
                <a:gd name="T33" fmla="*/ 2147483646 h 4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6"/>
                <a:gd name="T52" fmla="*/ 0 h 491"/>
                <a:gd name="T53" fmla="*/ 556 w 556"/>
                <a:gd name="T54" fmla="*/ 491 h 4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6" h="491">
                  <a:moveTo>
                    <a:pt x="552" y="339"/>
                  </a:moveTo>
                  <a:cubicBezTo>
                    <a:pt x="551" y="349"/>
                    <a:pt x="553" y="395"/>
                    <a:pt x="534" y="406"/>
                  </a:cubicBezTo>
                  <a:cubicBezTo>
                    <a:pt x="523" y="413"/>
                    <a:pt x="509" y="412"/>
                    <a:pt x="497" y="418"/>
                  </a:cubicBezTo>
                  <a:cubicBezTo>
                    <a:pt x="473" y="430"/>
                    <a:pt x="456" y="447"/>
                    <a:pt x="431" y="455"/>
                  </a:cubicBezTo>
                  <a:cubicBezTo>
                    <a:pt x="409" y="476"/>
                    <a:pt x="424" y="465"/>
                    <a:pt x="382" y="479"/>
                  </a:cubicBezTo>
                  <a:cubicBezTo>
                    <a:pt x="370" y="483"/>
                    <a:pt x="346" y="491"/>
                    <a:pt x="346" y="491"/>
                  </a:cubicBezTo>
                  <a:cubicBezTo>
                    <a:pt x="280" y="485"/>
                    <a:pt x="211" y="480"/>
                    <a:pt x="146" y="467"/>
                  </a:cubicBezTo>
                  <a:cubicBezTo>
                    <a:pt x="88" y="430"/>
                    <a:pt x="170" y="479"/>
                    <a:pt x="103" y="449"/>
                  </a:cubicBezTo>
                  <a:cubicBezTo>
                    <a:pt x="80" y="438"/>
                    <a:pt x="66" y="417"/>
                    <a:pt x="42" y="406"/>
                  </a:cubicBezTo>
                  <a:cubicBezTo>
                    <a:pt x="22" y="376"/>
                    <a:pt x="19" y="379"/>
                    <a:pt x="12" y="352"/>
                  </a:cubicBezTo>
                  <a:cubicBezTo>
                    <a:pt x="8" y="336"/>
                    <a:pt x="0" y="303"/>
                    <a:pt x="0" y="303"/>
                  </a:cubicBezTo>
                  <a:cubicBezTo>
                    <a:pt x="4" y="246"/>
                    <a:pt x="0" y="160"/>
                    <a:pt x="49" y="115"/>
                  </a:cubicBezTo>
                  <a:cubicBezTo>
                    <a:pt x="80" y="22"/>
                    <a:pt x="149" y="9"/>
                    <a:pt x="236" y="0"/>
                  </a:cubicBezTo>
                  <a:cubicBezTo>
                    <a:pt x="299" y="2"/>
                    <a:pt x="362" y="0"/>
                    <a:pt x="424" y="6"/>
                  </a:cubicBezTo>
                  <a:cubicBezTo>
                    <a:pt x="453" y="9"/>
                    <a:pt x="491" y="60"/>
                    <a:pt x="491" y="60"/>
                  </a:cubicBezTo>
                  <a:cubicBezTo>
                    <a:pt x="504" y="80"/>
                    <a:pt x="551" y="156"/>
                    <a:pt x="552" y="176"/>
                  </a:cubicBezTo>
                  <a:cubicBezTo>
                    <a:pt x="556" y="230"/>
                    <a:pt x="552" y="285"/>
                    <a:pt x="552" y="339"/>
                  </a:cubicBezTo>
                  <a:close/>
                </a:path>
              </a:pathLst>
            </a:cu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pic>
          <p:nvPicPr>
            <p:cNvPr id="24584" name="Picture 8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394" y="2931399"/>
              <a:ext cx="1111771" cy="1172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85" name="Group 9"/>
            <p:cNvGrpSpPr>
              <a:grpSpLocks/>
            </p:cNvGrpSpPr>
            <p:nvPr/>
          </p:nvGrpSpPr>
          <p:grpSpPr bwMode="auto">
            <a:xfrm>
              <a:off x="7530507" y="2661858"/>
              <a:ext cx="1202331" cy="1375515"/>
              <a:chOff x="3143" y="3407"/>
              <a:chExt cx="624" cy="643"/>
            </a:xfrm>
          </p:grpSpPr>
          <p:grpSp>
            <p:nvGrpSpPr>
              <p:cNvPr id="24587" name="Group 10"/>
              <p:cNvGrpSpPr>
                <a:grpSpLocks/>
              </p:cNvGrpSpPr>
              <p:nvPr/>
            </p:nvGrpSpPr>
            <p:grpSpPr bwMode="auto">
              <a:xfrm>
                <a:off x="3258" y="3459"/>
                <a:ext cx="375" cy="223"/>
                <a:chOff x="3240" y="3429"/>
                <a:chExt cx="375" cy="223"/>
              </a:xfrm>
            </p:grpSpPr>
            <p:sp>
              <p:nvSpPr>
                <p:cNvPr id="24591" name="AutoShape 11"/>
                <p:cNvSpPr>
                  <a:spLocks noChangeArrowheads="1"/>
                </p:cNvSpPr>
                <p:nvPr/>
              </p:nvSpPr>
              <p:spPr bwMode="auto">
                <a:xfrm>
                  <a:off x="3240" y="3429"/>
                  <a:ext cx="372" cy="219"/>
                </a:xfrm>
                <a:prstGeom prst="can">
                  <a:avLst>
                    <a:gd name="adj" fmla="val 25000"/>
                  </a:avLst>
                </a:prstGeom>
                <a:solidFill>
                  <a:schemeClr val="tx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45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58" y="3465"/>
                  <a:ext cx="35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>
                      <a:ea typeface="新細明體" panose="02020500000000000000" pitchFamily="18" charset="-120"/>
                    </a:rPr>
                    <a:t>DB</a:t>
                  </a:r>
                </a:p>
              </p:txBody>
            </p:sp>
          </p:grpSp>
          <p:sp>
            <p:nvSpPr>
              <p:cNvPr id="24588" name="Text Box 13"/>
              <p:cNvSpPr txBox="1">
                <a:spLocks noChangeArrowheads="1"/>
              </p:cNvSpPr>
              <p:nvPr/>
            </p:nvSpPr>
            <p:spPr bwMode="auto">
              <a:xfrm>
                <a:off x="3178" y="3789"/>
                <a:ext cx="540" cy="173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DBMS</a:t>
                </a:r>
              </a:p>
            </p:txBody>
          </p:sp>
          <p:sp>
            <p:nvSpPr>
              <p:cNvPr id="24589" name="Rectangle 14"/>
              <p:cNvSpPr>
                <a:spLocks noChangeArrowheads="1"/>
              </p:cNvSpPr>
              <p:nvPr/>
            </p:nvSpPr>
            <p:spPr bwMode="auto">
              <a:xfrm>
                <a:off x="3143" y="3407"/>
                <a:ext cx="624" cy="643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4590" name="AutoShape 15"/>
              <p:cNvCxnSpPr>
                <a:cxnSpLocks noChangeShapeType="1"/>
                <a:stCxn id="24591" idx="3"/>
                <a:endCxn id="24588" idx="0"/>
              </p:cNvCxnSpPr>
              <p:nvPr/>
            </p:nvCxnSpPr>
            <p:spPr bwMode="auto">
              <a:xfrm rot="16200000" flipH="1">
                <a:off x="3391" y="3731"/>
                <a:ext cx="111" cy="4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586" name="文字方塊 16"/>
            <p:cNvSpPr txBox="1">
              <a:spLocks noChangeArrowheads="1"/>
            </p:cNvSpPr>
            <p:nvPr/>
          </p:nvSpPr>
          <p:spPr bwMode="auto">
            <a:xfrm>
              <a:off x="5594876" y="2760955"/>
              <a:ext cx="1004188" cy="33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YunTech</a:t>
              </a:r>
              <a:endParaRPr lang="zh-TW" altLang="en-US" sz="16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3DEF93B3-FE84-4F89-906D-9FBA4E1C46B0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6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55563"/>
            <a:ext cx="8786812" cy="584200"/>
          </a:xfrm>
        </p:spPr>
        <p:txBody>
          <a:bodyPr/>
          <a:lstStyle/>
          <a:p>
            <a:pPr algn="l"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FIGURE 1.2 </a:t>
            </a:r>
            <a:r>
              <a:rPr lang="en-US" altLang="zh-TW" sz="2400" smtClean="0">
                <a:ea typeface="新細明體" panose="02020500000000000000" pitchFamily="18" charset="-120"/>
              </a:rPr>
              <a:t>A database for</a:t>
            </a:r>
            <a:r>
              <a:rPr lang="zh-TW" altLang="en-US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student and course information</a:t>
            </a:r>
          </a:p>
        </p:txBody>
      </p:sp>
      <p:sp>
        <p:nvSpPr>
          <p:cNvPr id="25604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4938" y="6338888"/>
            <a:ext cx="571500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5605" name="Group 26"/>
          <p:cNvGrpSpPr>
            <a:grpSpLocks/>
          </p:cNvGrpSpPr>
          <p:nvPr/>
        </p:nvGrpSpPr>
        <p:grpSpPr bwMode="auto">
          <a:xfrm>
            <a:off x="5561013" y="3910013"/>
            <a:ext cx="2981325" cy="2830512"/>
            <a:chOff x="3803" y="2402"/>
            <a:chExt cx="1878" cy="1783"/>
          </a:xfrm>
        </p:grpSpPr>
        <p:grpSp>
          <p:nvGrpSpPr>
            <p:cNvPr id="25612" name="Group 25"/>
            <p:cNvGrpSpPr>
              <a:grpSpLocks/>
            </p:cNvGrpSpPr>
            <p:nvPr/>
          </p:nvGrpSpPr>
          <p:grpSpPr bwMode="auto">
            <a:xfrm>
              <a:off x="3803" y="3484"/>
              <a:ext cx="1636" cy="701"/>
              <a:chOff x="3803" y="3484"/>
              <a:chExt cx="1636" cy="701"/>
            </a:xfrm>
          </p:grpSpPr>
          <p:sp>
            <p:nvSpPr>
              <p:cNvPr id="25616" name="Text Box 9"/>
              <p:cNvSpPr txBox="1">
                <a:spLocks noChangeArrowheads="1"/>
              </p:cNvSpPr>
              <p:nvPr/>
            </p:nvSpPr>
            <p:spPr bwMode="auto">
              <a:xfrm>
                <a:off x="3803" y="3574"/>
                <a:ext cx="56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200" b="1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University</a:t>
                </a:r>
                <a:endParaRPr lang="zh-TW" altLang="en-US" sz="12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5617" name="Freeform 10"/>
              <p:cNvSpPr>
                <a:spLocks/>
              </p:cNvSpPr>
              <p:nvPr/>
            </p:nvSpPr>
            <p:spPr bwMode="auto">
              <a:xfrm>
                <a:off x="3814" y="3484"/>
                <a:ext cx="536" cy="341"/>
              </a:xfrm>
              <a:custGeom>
                <a:avLst/>
                <a:gdLst>
                  <a:gd name="T0" fmla="*/ 52 w 556"/>
                  <a:gd name="T1" fmla="*/ 1 h 491"/>
                  <a:gd name="T2" fmla="*/ 50 w 556"/>
                  <a:gd name="T3" fmla="*/ 1 h 491"/>
                  <a:gd name="T4" fmla="*/ 47 w 556"/>
                  <a:gd name="T5" fmla="*/ 1 h 491"/>
                  <a:gd name="T6" fmla="*/ 40 w 556"/>
                  <a:gd name="T7" fmla="*/ 1 h 491"/>
                  <a:gd name="T8" fmla="*/ 36 w 556"/>
                  <a:gd name="T9" fmla="*/ 1 h 491"/>
                  <a:gd name="T10" fmla="*/ 33 w 556"/>
                  <a:gd name="T11" fmla="*/ 1 h 491"/>
                  <a:gd name="T12" fmla="*/ 13 w 556"/>
                  <a:gd name="T13" fmla="*/ 1 h 491"/>
                  <a:gd name="T14" fmla="*/ 13 w 556"/>
                  <a:gd name="T15" fmla="*/ 1 h 491"/>
                  <a:gd name="T16" fmla="*/ 10 w 556"/>
                  <a:gd name="T17" fmla="*/ 1 h 491"/>
                  <a:gd name="T18" fmla="*/ 3 w 556"/>
                  <a:gd name="T19" fmla="*/ 1 h 491"/>
                  <a:gd name="T20" fmla="*/ 0 w 556"/>
                  <a:gd name="T21" fmla="*/ 1 h 491"/>
                  <a:gd name="T22" fmla="*/ 11 w 556"/>
                  <a:gd name="T23" fmla="*/ 1 h 491"/>
                  <a:gd name="T24" fmla="*/ 23 w 556"/>
                  <a:gd name="T25" fmla="*/ 0 h 491"/>
                  <a:gd name="T26" fmla="*/ 39 w 556"/>
                  <a:gd name="T27" fmla="*/ 1 h 491"/>
                  <a:gd name="T28" fmla="*/ 45 w 556"/>
                  <a:gd name="T29" fmla="*/ 1 h 491"/>
                  <a:gd name="T30" fmla="*/ 52 w 556"/>
                  <a:gd name="T31" fmla="*/ 1 h 491"/>
                  <a:gd name="T32" fmla="*/ 52 w 556"/>
                  <a:gd name="T33" fmla="*/ 1 h 4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6"/>
                  <a:gd name="T52" fmla="*/ 0 h 491"/>
                  <a:gd name="T53" fmla="*/ 556 w 556"/>
                  <a:gd name="T54" fmla="*/ 491 h 4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6" h="491">
                    <a:moveTo>
                      <a:pt x="552" y="339"/>
                    </a:moveTo>
                    <a:cubicBezTo>
                      <a:pt x="551" y="349"/>
                      <a:pt x="553" y="395"/>
                      <a:pt x="534" y="406"/>
                    </a:cubicBezTo>
                    <a:cubicBezTo>
                      <a:pt x="523" y="413"/>
                      <a:pt x="509" y="412"/>
                      <a:pt x="497" y="418"/>
                    </a:cubicBezTo>
                    <a:cubicBezTo>
                      <a:pt x="473" y="430"/>
                      <a:pt x="456" y="447"/>
                      <a:pt x="431" y="455"/>
                    </a:cubicBezTo>
                    <a:cubicBezTo>
                      <a:pt x="409" y="476"/>
                      <a:pt x="424" y="465"/>
                      <a:pt x="382" y="479"/>
                    </a:cubicBezTo>
                    <a:cubicBezTo>
                      <a:pt x="370" y="483"/>
                      <a:pt x="346" y="491"/>
                      <a:pt x="346" y="491"/>
                    </a:cubicBezTo>
                    <a:cubicBezTo>
                      <a:pt x="280" y="485"/>
                      <a:pt x="211" y="480"/>
                      <a:pt x="146" y="467"/>
                    </a:cubicBezTo>
                    <a:cubicBezTo>
                      <a:pt x="88" y="430"/>
                      <a:pt x="170" y="479"/>
                      <a:pt x="103" y="449"/>
                    </a:cubicBezTo>
                    <a:cubicBezTo>
                      <a:pt x="80" y="438"/>
                      <a:pt x="66" y="417"/>
                      <a:pt x="42" y="406"/>
                    </a:cubicBezTo>
                    <a:cubicBezTo>
                      <a:pt x="22" y="376"/>
                      <a:pt x="19" y="379"/>
                      <a:pt x="12" y="352"/>
                    </a:cubicBezTo>
                    <a:cubicBezTo>
                      <a:pt x="8" y="336"/>
                      <a:pt x="0" y="303"/>
                      <a:pt x="0" y="303"/>
                    </a:cubicBezTo>
                    <a:cubicBezTo>
                      <a:pt x="4" y="246"/>
                      <a:pt x="0" y="160"/>
                      <a:pt x="49" y="115"/>
                    </a:cubicBezTo>
                    <a:cubicBezTo>
                      <a:pt x="80" y="22"/>
                      <a:pt x="149" y="9"/>
                      <a:pt x="236" y="0"/>
                    </a:cubicBezTo>
                    <a:cubicBezTo>
                      <a:pt x="299" y="2"/>
                      <a:pt x="362" y="0"/>
                      <a:pt x="424" y="6"/>
                    </a:cubicBezTo>
                    <a:cubicBezTo>
                      <a:pt x="453" y="9"/>
                      <a:pt x="491" y="60"/>
                      <a:pt x="491" y="60"/>
                    </a:cubicBezTo>
                    <a:cubicBezTo>
                      <a:pt x="504" y="80"/>
                      <a:pt x="551" y="156"/>
                      <a:pt x="552" y="176"/>
                    </a:cubicBezTo>
                    <a:cubicBezTo>
                      <a:pt x="556" y="230"/>
                      <a:pt x="552" y="285"/>
                      <a:pt x="552" y="339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pic>
            <p:nvPicPr>
              <p:cNvPr id="25618" name="Picture 11" descr="j02920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2" y="3637"/>
                <a:ext cx="577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5619" name="Group 12"/>
              <p:cNvGrpSpPr>
                <a:grpSpLocks/>
              </p:cNvGrpSpPr>
              <p:nvPr/>
            </p:nvGrpSpPr>
            <p:grpSpPr bwMode="auto">
              <a:xfrm>
                <a:off x="4815" y="3511"/>
                <a:ext cx="624" cy="643"/>
                <a:chOff x="3160" y="3407"/>
                <a:chExt cx="624" cy="643"/>
              </a:xfrm>
            </p:grpSpPr>
            <p:grpSp>
              <p:nvGrpSpPr>
                <p:cNvPr id="25620" name="Group 13"/>
                <p:cNvGrpSpPr>
                  <a:grpSpLocks/>
                </p:cNvGrpSpPr>
                <p:nvPr/>
              </p:nvGrpSpPr>
              <p:grpSpPr bwMode="auto">
                <a:xfrm>
                  <a:off x="3293" y="3459"/>
                  <a:ext cx="386" cy="246"/>
                  <a:chOff x="3275" y="3429"/>
                  <a:chExt cx="386" cy="246"/>
                </a:xfrm>
              </p:grpSpPr>
              <p:sp>
                <p:nvSpPr>
                  <p:cNvPr id="25624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3275" y="3429"/>
                    <a:ext cx="372" cy="219"/>
                  </a:xfrm>
                  <a:prstGeom prst="can">
                    <a:avLst>
                      <a:gd name="adj" fmla="val 25000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SzPct val="5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SzPct val="4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562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4" y="3444"/>
                    <a:ext cx="35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SzPct val="5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SzPct val="4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66"/>
                        </a:solidFill>
                        <a:ea typeface="新細明體" panose="02020500000000000000" pitchFamily="18" charset="-120"/>
                      </a:rPr>
                      <a:t>DB</a:t>
                    </a:r>
                  </a:p>
                </p:txBody>
              </p:sp>
            </p:grpSp>
            <p:sp>
              <p:nvSpPr>
                <p:cNvPr id="2562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213" y="3789"/>
                  <a:ext cx="540" cy="218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DBMS</a:t>
                  </a:r>
                </a:p>
              </p:txBody>
            </p:sp>
            <p:sp>
              <p:nvSpPr>
                <p:cNvPr id="25622" name="Rectangle 17"/>
                <p:cNvSpPr>
                  <a:spLocks noChangeArrowheads="1"/>
                </p:cNvSpPr>
                <p:nvPr/>
              </p:nvSpPr>
              <p:spPr bwMode="auto">
                <a:xfrm>
                  <a:off x="3160" y="3407"/>
                  <a:ext cx="624" cy="643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25623" name="AutoShape 18"/>
                <p:cNvCxnSpPr>
                  <a:cxnSpLocks noChangeShapeType="1"/>
                  <a:stCxn id="25624" idx="3"/>
                  <a:endCxn id="25621" idx="0"/>
                </p:cNvCxnSpPr>
                <p:nvPr/>
              </p:nvCxnSpPr>
              <p:spPr bwMode="auto">
                <a:xfrm>
                  <a:off x="3479" y="3678"/>
                  <a:ext cx="4" cy="111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pic>
          <p:nvPicPr>
            <p:cNvPr id="25613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" y="2402"/>
              <a:ext cx="1618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Line 22"/>
            <p:cNvSpPr>
              <a:spLocks noChangeShapeType="1"/>
            </p:cNvSpPr>
            <p:nvPr/>
          </p:nvSpPr>
          <p:spPr bwMode="auto">
            <a:xfrm flipV="1">
              <a:off x="5148" y="3141"/>
              <a:ext cx="163" cy="43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5615" name="Line 23"/>
            <p:cNvSpPr>
              <a:spLocks noChangeShapeType="1"/>
            </p:cNvSpPr>
            <p:nvPr/>
          </p:nvSpPr>
          <p:spPr bwMode="auto">
            <a:xfrm flipH="1" flipV="1">
              <a:off x="4525" y="3132"/>
              <a:ext cx="617" cy="427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25606" name="向右箭號 27"/>
          <p:cNvSpPr>
            <a:spLocks noChangeArrowheads="1"/>
          </p:cNvSpPr>
          <p:nvPr/>
        </p:nvSpPr>
        <p:spPr bwMode="auto">
          <a:xfrm rot="-8186480">
            <a:off x="6970713" y="3186113"/>
            <a:ext cx="1082675" cy="501650"/>
          </a:xfrm>
          <a:prstGeom prst="rightArrow">
            <a:avLst>
              <a:gd name="adj1" fmla="val 50000"/>
              <a:gd name="adj2" fmla="val 50029"/>
            </a:avLst>
          </a:prstGeom>
          <a:solidFill>
            <a:srgbClr val="00B05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25607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36588"/>
            <a:ext cx="4014787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76413"/>
            <a:ext cx="4945062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308350"/>
            <a:ext cx="47037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3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939800"/>
            <a:ext cx="320992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3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5265738"/>
            <a:ext cx="3390900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EAF9FBBF-83CB-4703-BC3B-FA90AACB768C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6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144463"/>
            <a:ext cx="8767762" cy="733425"/>
          </a:xfrm>
        </p:spPr>
        <p:txBody>
          <a:bodyPr/>
          <a:lstStyle/>
          <a:p>
            <a:pPr algn="l" eaLnBrk="1" hangingPunct="1"/>
            <a:r>
              <a:rPr lang="en-US" altLang="zh-TW" sz="3200" smtClean="0">
                <a:ea typeface="新細明體" panose="02020500000000000000" pitchFamily="18" charset="-120"/>
              </a:rPr>
              <a:t>Main Characteristics of the Database Approach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792163"/>
            <a:ext cx="8650287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000000"/>
                </a:solidFill>
                <a:ea typeface="新細明體" panose="02020500000000000000" pitchFamily="18" charset="-120"/>
              </a:rPr>
              <a:t>meta-data </a:t>
            </a:r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Self-describing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meta-data  =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 DBMS 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catalog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stores the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description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of the database.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This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allows the DBMS software to work with different databases.</a:t>
            </a:r>
          </a:p>
        </p:txBody>
      </p:sp>
      <p:grpSp>
        <p:nvGrpSpPr>
          <p:cNvPr id="2" name="群組 11"/>
          <p:cNvGrpSpPr>
            <a:grpSpLocks/>
          </p:cNvGrpSpPr>
          <p:nvPr/>
        </p:nvGrpSpPr>
        <p:grpSpPr bwMode="auto">
          <a:xfrm>
            <a:off x="501650" y="2247900"/>
            <a:ext cx="8296275" cy="4565650"/>
            <a:chOff x="501650" y="2247900"/>
            <a:chExt cx="8296275" cy="4565650"/>
          </a:xfrm>
        </p:grpSpPr>
        <p:pic>
          <p:nvPicPr>
            <p:cNvPr id="2663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188" y="4391025"/>
              <a:ext cx="2459037" cy="233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2247900"/>
              <a:ext cx="2894013" cy="172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50" y="4110038"/>
              <a:ext cx="3922713" cy="270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33" name="群組 12"/>
            <p:cNvGrpSpPr>
              <a:grpSpLocks/>
            </p:cNvGrpSpPr>
            <p:nvPr/>
          </p:nvGrpSpPr>
          <p:grpSpPr bwMode="auto">
            <a:xfrm>
              <a:off x="3805238" y="2422525"/>
              <a:ext cx="4992687" cy="1479550"/>
              <a:chOff x="3804725" y="2422695"/>
              <a:chExt cx="4992691" cy="1479022"/>
            </a:xfrm>
          </p:grpSpPr>
          <p:pic>
            <p:nvPicPr>
              <p:cNvPr id="26635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8004" y="2782529"/>
                <a:ext cx="4989412" cy="1119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36" name="矩形 9"/>
              <p:cNvSpPr>
                <a:spLocks noChangeArrowheads="1"/>
              </p:cNvSpPr>
              <p:nvPr/>
            </p:nvSpPr>
            <p:spPr bwMode="auto">
              <a:xfrm>
                <a:off x="3804725" y="2422695"/>
                <a:ext cx="4710116" cy="338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Internal storage format for a STUDENT record</a:t>
                </a:r>
                <a:endParaRPr lang="zh-TW" altLang="en-US" sz="1600" b="1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26634" name="向右箭號 11"/>
            <p:cNvSpPr>
              <a:spLocks noChangeArrowheads="1"/>
            </p:cNvSpPr>
            <p:nvPr/>
          </p:nvSpPr>
          <p:spPr bwMode="auto">
            <a:xfrm rot="-9732426">
              <a:off x="4513263" y="4129088"/>
              <a:ext cx="1081087" cy="501650"/>
            </a:xfrm>
            <a:prstGeom prst="rightArrow">
              <a:avLst>
                <a:gd name="adj1" fmla="val 50000"/>
                <a:gd name="adj2" fmla="val 49956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43C0CE36-89B2-46E7-B030-497BBD2214A0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6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144463"/>
            <a:ext cx="8767762" cy="733425"/>
          </a:xfrm>
        </p:spPr>
        <p:txBody>
          <a:bodyPr/>
          <a:lstStyle/>
          <a:p>
            <a:pPr algn="l"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Main Characteristics of the Database Approach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42900" y="995363"/>
            <a:ext cx="8505825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 eaLnBrk="1" hangingPunct="1">
              <a:buClr>
                <a:schemeClr val="hlink"/>
              </a:buClr>
              <a:buSzPct val="50000"/>
              <a:buFont typeface="Wingdings" pitchFamily="2" charset="2"/>
              <a:buChar char="l"/>
              <a:defRPr/>
            </a:pPr>
            <a:r>
              <a:rPr lang="en-US" altLang="zh-TW" sz="2800" u="sng" dirty="0" smtClean="0">
                <a:solidFill>
                  <a:srgbClr val="000000"/>
                </a:solidFill>
                <a:latin typeface="+mn-lt"/>
                <a:ea typeface="新細明體" pitchFamily="18" charset="-120"/>
              </a:rPr>
              <a:t>Insulation between programs and data</a:t>
            </a:r>
          </a:p>
          <a:p>
            <a:pPr marL="542925" lvl="1" indent="-271463" eaLnBrk="1" hangingPunct="1">
              <a:buClr>
                <a:schemeClr val="hlink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Called </a:t>
            </a:r>
            <a:r>
              <a:rPr lang="en-US" altLang="zh-TW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program-data independence</a:t>
            </a:r>
            <a:r>
              <a:rPr lang="en-US" altLang="zh-TW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. </a:t>
            </a:r>
          </a:p>
          <a:p>
            <a:pPr marL="542925" lvl="1" indent="-271463" eaLnBrk="1" hangingPunct="1">
              <a:buClr>
                <a:schemeClr val="hlink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Allows changing “data storage structures” and “operations”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without having to change the DBMS access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programs</a:t>
            </a:r>
            <a:r>
              <a:rPr lang="zh-TW" altLang="en-US" dirty="0" smtClean="0">
                <a:solidFill>
                  <a:srgbClr val="000000"/>
                </a:solidFill>
                <a:ea typeface="新細明體" pitchFamily="18" charset="-120"/>
              </a:rPr>
              <a:t>訪問程序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  <a:p>
            <a:pPr marL="271462" lvl="1" eaLnBrk="1" hangingPunct="1">
              <a:buClr>
                <a:schemeClr val="hlink"/>
              </a:buClr>
              <a:buSzPct val="100000"/>
              <a:defRPr/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pSp>
        <p:nvGrpSpPr>
          <p:cNvPr id="2" name="群組 29"/>
          <p:cNvGrpSpPr>
            <a:grpSpLocks/>
          </p:cNvGrpSpPr>
          <p:nvPr/>
        </p:nvGrpSpPr>
        <p:grpSpPr bwMode="auto">
          <a:xfrm>
            <a:off x="1144588" y="2951163"/>
            <a:ext cx="5929312" cy="2874962"/>
            <a:chOff x="1677626" y="3066799"/>
            <a:chExt cx="5928759" cy="2874901"/>
          </a:xfrm>
        </p:grpSpPr>
        <p:grpSp>
          <p:nvGrpSpPr>
            <p:cNvPr id="28678" name="群組 28"/>
            <p:cNvGrpSpPr>
              <a:grpSpLocks/>
            </p:cNvGrpSpPr>
            <p:nvPr/>
          </p:nvGrpSpPr>
          <p:grpSpPr bwMode="auto">
            <a:xfrm>
              <a:off x="1677626" y="4802228"/>
              <a:ext cx="895350" cy="541338"/>
              <a:chOff x="1855186" y="4828862"/>
              <a:chExt cx="895350" cy="541338"/>
            </a:xfrm>
          </p:grpSpPr>
          <p:sp>
            <p:nvSpPr>
              <p:cNvPr id="28693" name="Text Box 9"/>
              <p:cNvSpPr txBox="1">
                <a:spLocks noChangeArrowheads="1"/>
              </p:cNvSpPr>
              <p:nvPr/>
            </p:nvSpPr>
            <p:spPr bwMode="auto">
              <a:xfrm>
                <a:off x="1855186" y="4971737"/>
                <a:ext cx="89535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200" b="1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University</a:t>
                </a:r>
                <a:endParaRPr lang="zh-TW" altLang="en-US" sz="12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8694" name="Freeform 10"/>
              <p:cNvSpPr>
                <a:spLocks/>
              </p:cNvSpPr>
              <p:nvPr/>
            </p:nvSpPr>
            <p:spPr bwMode="auto">
              <a:xfrm>
                <a:off x="1872649" y="4828862"/>
                <a:ext cx="850900" cy="541338"/>
              </a:xfrm>
              <a:custGeom>
                <a:avLst/>
                <a:gdLst>
                  <a:gd name="T0" fmla="*/ 2147483646 w 556"/>
                  <a:gd name="T1" fmla="*/ 2147483646 h 491"/>
                  <a:gd name="T2" fmla="*/ 2147483646 w 556"/>
                  <a:gd name="T3" fmla="*/ 2147483646 h 491"/>
                  <a:gd name="T4" fmla="*/ 2147483646 w 556"/>
                  <a:gd name="T5" fmla="*/ 2147483646 h 491"/>
                  <a:gd name="T6" fmla="*/ 2147483646 w 556"/>
                  <a:gd name="T7" fmla="*/ 2147483646 h 491"/>
                  <a:gd name="T8" fmla="*/ 2147483646 w 556"/>
                  <a:gd name="T9" fmla="*/ 2147483646 h 491"/>
                  <a:gd name="T10" fmla="*/ 2147483646 w 556"/>
                  <a:gd name="T11" fmla="*/ 2147483646 h 491"/>
                  <a:gd name="T12" fmla="*/ 2147483646 w 556"/>
                  <a:gd name="T13" fmla="*/ 2147483646 h 491"/>
                  <a:gd name="T14" fmla="*/ 2147483646 w 556"/>
                  <a:gd name="T15" fmla="*/ 2147483646 h 491"/>
                  <a:gd name="T16" fmla="*/ 2147483646 w 556"/>
                  <a:gd name="T17" fmla="*/ 2147483646 h 491"/>
                  <a:gd name="T18" fmla="*/ 2147483646 w 556"/>
                  <a:gd name="T19" fmla="*/ 2147483646 h 491"/>
                  <a:gd name="T20" fmla="*/ 0 w 556"/>
                  <a:gd name="T21" fmla="*/ 2147483646 h 491"/>
                  <a:gd name="T22" fmla="*/ 2147483646 w 556"/>
                  <a:gd name="T23" fmla="*/ 2147483646 h 491"/>
                  <a:gd name="T24" fmla="*/ 2147483646 w 556"/>
                  <a:gd name="T25" fmla="*/ 0 h 491"/>
                  <a:gd name="T26" fmla="*/ 2147483646 w 556"/>
                  <a:gd name="T27" fmla="*/ 2147483646 h 491"/>
                  <a:gd name="T28" fmla="*/ 2147483646 w 556"/>
                  <a:gd name="T29" fmla="*/ 2147483646 h 491"/>
                  <a:gd name="T30" fmla="*/ 2147483646 w 556"/>
                  <a:gd name="T31" fmla="*/ 2147483646 h 491"/>
                  <a:gd name="T32" fmla="*/ 2147483646 w 556"/>
                  <a:gd name="T33" fmla="*/ 2147483646 h 4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6"/>
                  <a:gd name="T52" fmla="*/ 0 h 491"/>
                  <a:gd name="T53" fmla="*/ 556 w 556"/>
                  <a:gd name="T54" fmla="*/ 491 h 4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6" h="491">
                    <a:moveTo>
                      <a:pt x="552" y="339"/>
                    </a:moveTo>
                    <a:cubicBezTo>
                      <a:pt x="551" y="349"/>
                      <a:pt x="553" y="395"/>
                      <a:pt x="534" y="406"/>
                    </a:cubicBezTo>
                    <a:cubicBezTo>
                      <a:pt x="523" y="413"/>
                      <a:pt x="509" y="412"/>
                      <a:pt x="497" y="418"/>
                    </a:cubicBezTo>
                    <a:cubicBezTo>
                      <a:pt x="473" y="430"/>
                      <a:pt x="456" y="447"/>
                      <a:pt x="431" y="455"/>
                    </a:cubicBezTo>
                    <a:cubicBezTo>
                      <a:pt x="409" y="476"/>
                      <a:pt x="424" y="465"/>
                      <a:pt x="382" y="479"/>
                    </a:cubicBezTo>
                    <a:cubicBezTo>
                      <a:pt x="370" y="483"/>
                      <a:pt x="346" y="491"/>
                      <a:pt x="346" y="491"/>
                    </a:cubicBezTo>
                    <a:cubicBezTo>
                      <a:pt x="280" y="485"/>
                      <a:pt x="211" y="480"/>
                      <a:pt x="146" y="467"/>
                    </a:cubicBezTo>
                    <a:cubicBezTo>
                      <a:pt x="88" y="430"/>
                      <a:pt x="170" y="479"/>
                      <a:pt x="103" y="449"/>
                    </a:cubicBezTo>
                    <a:cubicBezTo>
                      <a:pt x="80" y="438"/>
                      <a:pt x="66" y="417"/>
                      <a:pt x="42" y="406"/>
                    </a:cubicBezTo>
                    <a:cubicBezTo>
                      <a:pt x="22" y="376"/>
                      <a:pt x="19" y="379"/>
                      <a:pt x="12" y="352"/>
                    </a:cubicBezTo>
                    <a:cubicBezTo>
                      <a:pt x="8" y="336"/>
                      <a:pt x="0" y="303"/>
                      <a:pt x="0" y="303"/>
                    </a:cubicBezTo>
                    <a:cubicBezTo>
                      <a:pt x="4" y="246"/>
                      <a:pt x="0" y="160"/>
                      <a:pt x="49" y="115"/>
                    </a:cubicBezTo>
                    <a:cubicBezTo>
                      <a:pt x="80" y="22"/>
                      <a:pt x="149" y="9"/>
                      <a:pt x="236" y="0"/>
                    </a:cubicBezTo>
                    <a:cubicBezTo>
                      <a:pt x="299" y="2"/>
                      <a:pt x="362" y="0"/>
                      <a:pt x="424" y="6"/>
                    </a:cubicBezTo>
                    <a:cubicBezTo>
                      <a:pt x="453" y="9"/>
                      <a:pt x="491" y="60"/>
                      <a:pt x="491" y="60"/>
                    </a:cubicBezTo>
                    <a:cubicBezTo>
                      <a:pt x="504" y="80"/>
                      <a:pt x="551" y="156"/>
                      <a:pt x="552" y="176"/>
                    </a:cubicBezTo>
                    <a:cubicBezTo>
                      <a:pt x="556" y="230"/>
                      <a:pt x="552" y="285"/>
                      <a:pt x="552" y="339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pic>
          <p:nvPicPr>
            <p:cNvPr id="28679" name="Picture 11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984" y="5071750"/>
              <a:ext cx="915988" cy="86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680" name="Group 12"/>
            <p:cNvGrpSpPr>
              <a:grpSpLocks/>
            </p:cNvGrpSpPr>
            <p:nvPr/>
          </p:nvGrpSpPr>
          <p:grpSpPr bwMode="auto">
            <a:xfrm>
              <a:off x="6231610" y="4827337"/>
              <a:ext cx="990600" cy="1020763"/>
              <a:chOff x="3160" y="3407"/>
              <a:chExt cx="624" cy="643"/>
            </a:xfrm>
          </p:grpSpPr>
          <p:grpSp>
            <p:nvGrpSpPr>
              <p:cNvPr id="28687" name="Group 13"/>
              <p:cNvGrpSpPr>
                <a:grpSpLocks/>
              </p:cNvGrpSpPr>
              <p:nvPr/>
            </p:nvGrpSpPr>
            <p:grpSpPr bwMode="auto">
              <a:xfrm>
                <a:off x="3293" y="3459"/>
                <a:ext cx="386" cy="246"/>
                <a:chOff x="3275" y="3429"/>
                <a:chExt cx="386" cy="246"/>
              </a:xfrm>
            </p:grpSpPr>
            <p:sp>
              <p:nvSpPr>
                <p:cNvPr id="28691" name="AutoShape 14"/>
                <p:cNvSpPr>
                  <a:spLocks noChangeArrowheads="1"/>
                </p:cNvSpPr>
                <p:nvPr/>
              </p:nvSpPr>
              <p:spPr bwMode="auto">
                <a:xfrm>
                  <a:off x="3275" y="3429"/>
                  <a:ext cx="372" cy="219"/>
                </a:xfrm>
                <a:prstGeom prst="can">
                  <a:avLst>
                    <a:gd name="adj" fmla="val 25000"/>
                  </a:avLst>
                </a:prstGeom>
                <a:solidFill>
                  <a:schemeClr val="tx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869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04" y="3444"/>
                  <a:ext cx="35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 dirty="0">
                      <a:solidFill>
                        <a:srgbClr val="FF0066"/>
                      </a:solidFill>
                      <a:ea typeface="新細明體" panose="02020500000000000000" pitchFamily="18" charset="-120"/>
                    </a:rPr>
                    <a:t>DB</a:t>
                  </a:r>
                </a:p>
              </p:txBody>
            </p:sp>
          </p:grpSp>
          <p:sp>
            <p:nvSpPr>
              <p:cNvPr id="28688" name="Text Box 16"/>
              <p:cNvSpPr txBox="1">
                <a:spLocks noChangeArrowheads="1"/>
              </p:cNvSpPr>
              <p:nvPr/>
            </p:nvSpPr>
            <p:spPr bwMode="auto">
              <a:xfrm>
                <a:off x="3213" y="3789"/>
                <a:ext cx="540" cy="21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DBMS</a:t>
                </a:r>
              </a:p>
            </p:txBody>
          </p:sp>
          <p:sp>
            <p:nvSpPr>
              <p:cNvPr id="28689" name="Rectangle 17"/>
              <p:cNvSpPr>
                <a:spLocks noChangeArrowheads="1"/>
              </p:cNvSpPr>
              <p:nvPr/>
            </p:nvSpPr>
            <p:spPr bwMode="auto">
              <a:xfrm>
                <a:off x="3160" y="3407"/>
                <a:ext cx="624" cy="643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8690" name="AutoShape 18"/>
              <p:cNvCxnSpPr>
                <a:cxnSpLocks noChangeShapeType="1"/>
                <a:stCxn id="28691" idx="3"/>
                <a:endCxn id="28688" idx="0"/>
              </p:cNvCxnSpPr>
              <p:nvPr/>
            </p:nvCxnSpPr>
            <p:spPr bwMode="auto">
              <a:xfrm>
                <a:off x="3479" y="3678"/>
                <a:ext cx="4" cy="111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28681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810" y="3066799"/>
              <a:ext cx="2568575" cy="1195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2" name="Line 22"/>
            <p:cNvSpPr>
              <a:spLocks noChangeShapeType="1"/>
            </p:cNvSpPr>
            <p:nvPr/>
          </p:nvSpPr>
          <p:spPr bwMode="auto">
            <a:xfrm flipV="1">
              <a:off x="6760248" y="4239962"/>
              <a:ext cx="258763" cy="682625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8683" name="Line 23"/>
            <p:cNvSpPr>
              <a:spLocks noChangeShapeType="1"/>
            </p:cNvSpPr>
            <p:nvPr/>
          </p:nvSpPr>
          <p:spPr bwMode="auto">
            <a:xfrm flipH="1" flipV="1">
              <a:off x="5771235" y="4225674"/>
              <a:ext cx="979488" cy="67786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8684" name="文字方塊 23"/>
            <p:cNvSpPr txBox="1">
              <a:spLocks noChangeArrowheads="1"/>
            </p:cNvSpPr>
            <p:nvPr/>
          </p:nvSpPr>
          <p:spPr bwMode="auto">
            <a:xfrm>
              <a:off x="4085767" y="5147518"/>
              <a:ext cx="1535839" cy="707871"/>
            </a:xfrm>
            <a:prstGeom prst="rect">
              <a:avLst/>
            </a:prstGeom>
            <a:noFill/>
            <a:ln w="2540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Application Programs</a:t>
              </a:r>
              <a:endParaRPr lang="zh-TW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28685" name="左-右雙向箭號 26"/>
            <p:cNvSpPr>
              <a:spLocks noChangeArrowheads="1"/>
            </p:cNvSpPr>
            <p:nvPr/>
          </p:nvSpPr>
          <p:spPr bwMode="auto">
            <a:xfrm>
              <a:off x="3595456" y="5442012"/>
              <a:ext cx="417251" cy="195308"/>
            </a:xfrm>
            <a:prstGeom prst="leftRightArrow">
              <a:avLst>
                <a:gd name="adj1" fmla="val 50000"/>
                <a:gd name="adj2" fmla="val 49997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8686" name="左-右雙向箭號 27"/>
            <p:cNvSpPr>
              <a:spLocks noChangeArrowheads="1"/>
            </p:cNvSpPr>
            <p:nvPr/>
          </p:nvSpPr>
          <p:spPr bwMode="auto">
            <a:xfrm>
              <a:off x="5647678" y="5443494"/>
              <a:ext cx="417251" cy="195308"/>
            </a:xfrm>
            <a:prstGeom prst="leftRightArrow">
              <a:avLst>
                <a:gd name="adj1" fmla="val 50000"/>
                <a:gd name="adj2" fmla="val 49997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462838" y="6500813"/>
            <a:ext cx="1681162" cy="31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A40E7805-B2B8-4613-9CA2-96D37BF4B04F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6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144463"/>
            <a:ext cx="8829675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Main Characteristics of the Database Approach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079500"/>
            <a:ext cx="8027988" cy="1516063"/>
          </a:xfrm>
        </p:spPr>
        <p:txBody>
          <a:bodyPr/>
          <a:lstStyle/>
          <a:p>
            <a:pPr eaLnBrk="1" hangingPunct="1"/>
            <a:r>
              <a:rPr lang="en-US" altLang="zh-TW" sz="28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Data Abstraction</a:t>
            </a:r>
            <a:endParaRPr lang="en-US" altLang="zh-TW" sz="28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 </a:t>
            </a:r>
            <a:r>
              <a:rPr lang="en-US" altLang="zh-TW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data model</a:t>
            </a:r>
            <a:r>
              <a:rPr lang="en-US" altLang="zh-TW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is used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to</a:t>
            </a:r>
            <a:r>
              <a:rPr lang="zh-TW" altLang="en-US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用於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hide storage details and present the users with a </a:t>
            </a:r>
            <a:r>
              <a:rPr lang="en-US" altLang="zh-TW" sz="2400" b="1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conceptual view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of the database.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2" y="2676374"/>
            <a:ext cx="435768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4623557" y="3889851"/>
            <a:ext cx="3281231" cy="2656999"/>
            <a:chOff x="5107284" y="3340576"/>
            <a:chExt cx="3281231" cy="2656999"/>
          </a:xfrm>
        </p:grpSpPr>
        <p:pic>
          <p:nvPicPr>
            <p:cNvPr id="30726" name="Picture 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284" y="4327525"/>
              <a:ext cx="2644775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7" name="Picture 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965" y="5053013"/>
              <a:ext cx="3257550" cy="944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8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139" y="3340576"/>
              <a:ext cx="2066925" cy="105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群組 1"/>
          <p:cNvGrpSpPr/>
          <p:nvPr/>
        </p:nvGrpSpPr>
        <p:grpSpPr>
          <a:xfrm>
            <a:off x="692714" y="5026025"/>
            <a:ext cx="2668588" cy="1744663"/>
            <a:chOff x="1889125" y="4867275"/>
            <a:chExt cx="2668588" cy="1744663"/>
          </a:xfrm>
        </p:grpSpPr>
        <p:pic>
          <p:nvPicPr>
            <p:cNvPr id="30729" name="圖片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125" y="4867275"/>
              <a:ext cx="1827213" cy="163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0" name="文字方塊 2"/>
            <p:cNvSpPr txBox="1">
              <a:spLocks noChangeArrowheads="1"/>
            </p:cNvSpPr>
            <p:nvPr/>
          </p:nvSpPr>
          <p:spPr bwMode="auto">
            <a:xfrm>
              <a:off x="3395663" y="5965825"/>
              <a:ext cx="11620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800" dirty="0">
                  <a:solidFill>
                    <a:schemeClr val="bg2"/>
                  </a:solidFill>
                  <a:ea typeface="新細明體" panose="02020500000000000000" pitchFamily="18" charset="-120"/>
                </a:rPr>
                <a:t>Computer Storage</a:t>
              </a:r>
              <a:endParaRPr lang="zh-TW" altLang="en-US" sz="1800" dirty="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</p:grpSp>
      <p:pic>
        <p:nvPicPr>
          <p:cNvPr id="13" name="Picture 6" descr="C:\Documents and Settings\user\Local Settings\Temporary Internet Files\Content.IE5\LFFJLTWE\MCj02921240000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53" y="2405680"/>
            <a:ext cx="1400884" cy="137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92713" y="3326961"/>
            <a:ext cx="54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TW" altLang="en-US" sz="3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56800" y="4018975"/>
            <a:ext cx="54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TW" altLang="en-US" sz="3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17794" y="4787613"/>
            <a:ext cx="54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zh-TW" altLang="en-US" sz="3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9FE808BA-3CFE-4828-A0BF-91A15419C515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TW" sz="16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5670550"/>
            <a:ext cx="8051800" cy="1000125"/>
          </a:xfrm>
        </p:spPr>
        <p:txBody>
          <a:bodyPr/>
          <a:lstStyle/>
          <a:p>
            <a:pPr algn="l" eaLnBrk="1" hangingPunct="1"/>
            <a:r>
              <a:rPr lang="en-US" altLang="zh-TW" sz="2000" b="1" smtClean="0">
                <a:ea typeface="新細明體" panose="02020500000000000000" pitchFamily="18" charset="-120"/>
              </a:rPr>
              <a:t>FIGURE 1.4</a:t>
            </a:r>
            <a:br>
              <a:rPr lang="en-US" altLang="zh-TW" sz="2000" b="1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Two views derived from the database in Figure 1.2 (a) The STUDENT TRANSCRIPT view. (b) The COURSE PREREQUISITES view.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14325" y="357188"/>
            <a:ext cx="802798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8288" indent="-268288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17550" indent="-269875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u="sng" dirty="0">
                <a:solidFill>
                  <a:srgbClr val="000000"/>
                </a:solidFill>
                <a:ea typeface="新細明體" panose="02020500000000000000" pitchFamily="18" charset="-120"/>
              </a:rPr>
              <a:t>Support of multiple views of the data</a:t>
            </a:r>
            <a:endParaRPr lang="en-US" altLang="zh-TW" sz="28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Each user may see a different view of the database, which describes </a:t>
            </a:r>
            <a:r>
              <a:rPr lang="en-US" altLang="zh-TW" sz="2400" i="1" dirty="0">
                <a:solidFill>
                  <a:schemeClr val="hlink"/>
                </a:solidFill>
                <a:ea typeface="新細明體" panose="02020500000000000000" pitchFamily="18" charset="-120"/>
              </a:rPr>
              <a:t>only</a:t>
            </a:r>
            <a:r>
              <a:rPr lang="en-US" altLang="zh-TW" sz="2400" dirty="0">
                <a:solidFill>
                  <a:schemeClr val="hlink"/>
                </a:solidFill>
                <a:ea typeface="新細明體" panose="02020500000000000000" pitchFamily="18" charset="-120"/>
              </a:rPr>
              <a:t>  the data of interest to that user.</a:t>
            </a:r>
          </a:p>
        </p:txBody>
      </p:sp>
      <p:grpSp>
        <p:nvGrpSpPr>
          <p:cNvPr id="32773" name="群組 15"/>
          <p:cNvGrpSpPr>
            <a:grpSpLocks/>
          </p:cNvGrpSpPr>
          <p:nvPr/>
        </p:nvGrpSpPr>
        <p:grpSpPr bwMode="auto">
          <a:xfrm>
            <a:off x="5627688" y="3938588"/>
            <a:ext cx="3279775" cy="1749425"/>
            <a:chOff x="5494171" y="4062707"/>
            <a:chExt cx="3280122" cy="1749528"/>
          </a:xfrm>
        </p:grpSpPr>
        <p:pic>
          <p:nvPicPr>
            <p:cNvPr id="32776" name="Picture 11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171" y="4941922"/>
              <a:ext cx="916253" cy="870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777" name="群組 14"/>
            <p:cNvGrpSpPr>
              <a:grpSpLocks/>
            </p:cNvGrpSpPr>
            <p:nvPr/>
          </p:nvGrpSpPr>
          <p:grpSpPr bwMode="auto">
            <a:xfrm>
              <a:off x="6502803" y="4062707"/>
              <a:ext cx="990887" cy="1021189"/>
              <a:chOff x="6688567" y="3392253"/>
              <a:chExt cx="990597" cy="1020754"/>
            </a:xfrm>
          </p:grpSpPr>
          <p:sp>
            <p:nvSpPr>
              <p:cNvPr id="32781" name="Rectangle 14"/>
              <p:cNvSpPr>
                <a:spLocks noChangeArrowheads="1"/>
              </p:cNvSpPr>
              <p:nvPr/>
            </p:nvSpPr>
            <p:spPr bwMode="auto">
              <a:xfrm>
                <a:off x="6688567" y="3392253"/>
                <a:ext cx="990597" cy="1020754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2782" name="AutoShape 11"/>
              <p:cNvSpPr>
                <a:spLocks noChangeArrowheads="1"/>
              </p:cNvSpPr>
              <p:nvPr/>
            </p:nvSpPr>
            <p:spPr bwMode="auto">
              <a:xfrm>
                <a:off x="6860516" y="3483178"/>
                <a:ext cx="590548" cy="347660"/>
              </a:xfrm>
              <a:prstGeom prst="ca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anose="02020500000000000000" pitchFamily="18" charset="-120"/>
                  </a:rPr>
                  <a:t>DB</a:t>
                </a:r>
              </a:p>
            </p:txBody>
          </p:sp>
          <p:sp>
            <p:nvSpPr>
              <p:cNvPr id="32783" name="Text Box 13"/>
              <p:cNvSpPr txBox="1">
                <a:spLocks noChangeArrowheads="1"/>
              </p:cNvSpPr>
              <p:nvPr/>
            </p:nvSpPr>
            <p:spPr bwMode="auto">
              <a:xfrm>
                <a:off x="6759642" y="4007049"/>
                <a:ext cx="857247" cy="346072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DBMS</a:t>
                </a:r>
              </a:p>
            </p:txBody>
          </p:sp>
          <p:cxnSp>
            <p:nvCxnSpPr>
              <p:cNvPr id="32784" name="AutoShape 15"/>
              <p:cNvCxnSpPr>
                <a:cxnSpLocks noChangeShapeType="1"/>
              </p:cNvCxnSpPr>
              <p:nvPr/>
            </p:nvCxnSpPr>
            <p:spPr bwMode="auto">
              <a:xfrm>
                <a:off x="7181915" y="3830837"/>
                <a:ext cx="6350" cy="176212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32778" name="Picture 6" descr="C:\Documents and Settings\user\Local Settings\Temporary Internet Files\Content.IE5\LFFJLTWE\MCj02921240000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364" y="4654119"/>
              <a:ext cx="1139929" cy="1116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9" name="上-下雙向箭號 13"/>
            <p:cNvSpPr>
              <a:spLocks noChangeArrowheads="1"/>
            </p:cNvSpPr>
            <p:nvPr/>
          </p:nvSpPr>
          <p:spPr bwMode="auto">
            <a:xfrm rot="2982003" flipH="1">
              <a:off x="6581046" y="5078882"/>
              <a:ext cx="166713" cy="408035"/>
            </a:xfrm>
            <a:prstGeom prst="upDownArrow">
              <a:avLst>
                <a:gd name="adj1" fmla="val 50000"/>
                <a:gd name="adj2" fmla="val 50004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2780" name="上-下雙向箭號 14"/>
            <p:cNvSpPr>
              <a:spLocks noChangeArrowheads="1"/>
            </p:cNvSpPr>
            <p:nvPr/>
          </p:nvSpPr>
          <p:spPr bwMode="auto">
            <a:xfrm rot="7784509" flipH="1">
              <a:off x="7350198" y="5073944"/>
              <a:ext cx="150176" cy="443391"/>
            </a:xfrm>
            <a:prstGeom prst="upDownArrow">
              <a:avLst>
                <a:gd name="adj1" fmla="val 50000"/>
                <a:gd name="adj2" fmla="val 50001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831975"/>
            <a:ext cx="5786437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094163"/>
            <a:ext cx="376237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課程所要培養的學習目標</a:t>
            </a:r>
            <a:endParaRPr lang="zh-TW" altLang="en-US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71488" y="1512888"/>
            <a:ext cx="8202612" cy="3419475"/>
          </a:xfrm>
        </p:spPr>
        <p:txBody>
          <a:bodyPr/>
          <a:lstStyle/>
          <a:p>
            <a:pPr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講授資料庫系統相關知識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了解資料庫管理系統之架構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有能力設計資訊系統所需的資料庫之架構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有能力建置資料庫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有能力查詢與修改資料庫內容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有能力評量資料庫架構設計之優劣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了解資料庫安全相關議題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Symbol" pitchFamily="18" charset="2"/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 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794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B34670-24D8-454A-B6D9-DD415B4283AE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17C18A47-300F-4A35-8524-251210AB2736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TW" sz="16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Main Characteristics of the Database Approach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493838"/>
            <a:ext cx="8359775" cy="3008312"/>
          </a:xfrm>
        </p:spPr>
        <p:txBody>
          <a:bodyPr/>
          <a:lstStyle/>
          <a:p>
            <a:pPr eaLnBrk="1" hangingPunct="1"/>
            <a:r>
              <a:rPr lang="en-US" altLang="zh-TW" sz="28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Sharing of data and multiuser transaction processing </a:t>
            </a:r>
          </a:p>
          <a:p>
            <a:pPr marL="542925" lvl="1" indent="-271463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allowing a set of concurrent users to retrieve and to update the  database. </a:t>
            </a:r>
          </a:p>
          <a:p>
            <a:pPr marL="542925" lvl="1" indent="-271463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Concurrency control within the DBMS guarantees that each 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transaction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is correctly executed or completely aborted. </a:t>
            </a:r>
          </a:p>
          <a:p>
            <a:pPr marL="542925" lvl="1" indent="-271463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OLTP (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Online Transaction Processing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) is a major part of database applications.</a:t>
            </a:r>
          </a:p>
        </p:txBody>
      </p:sp>
      <p:sp>
        <p:nvSpPr>
          <p:cNvPr id="34821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4938" y="6338888"/>
            <a:ext cx="571500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34822" name="群組 13"/>
          <p:cNvGrpSpPr>
            <a:grpSpLocks/>
          </p:cNvGrpSpPr>
          <p:nvPr/>
        </p:nvGrpSpPr>
        <p:grpSpPr bwMode="auto">
          <a:xfrm>
            <a:off x="3805238" y="4425950"/>
            <a:ext cx="3279775" cy="1749425"/>
            <a:chOff x="5494171" y="4062707"/>
            <a:chExt cx="3280122" cy="1749528"/>
          </a:xfrm>
        </p:grpSpPr>
        <p:pic>
          <p:nvPicPr>
            <p:cNvPr id="34823" name="Picture 11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171" y="4941922"/>
              <a:ext cx="916253" cy="870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824" name="群組 14"/>
            <p:cNvGrpSpPr>
              <a:grpSpLocks/>
            </p:cNvGrpSpPr>
            <p:nvPr/>
          </p:nvGrpSpPr>
          <p:grpSpPr bwMode="auto">
            <a:xfrm>
              <a:off x="6502803" y="4062707"/>
              <a:ext cx="990887" cy="1021189"/>
              <a:chOff x="6688567" y="3392253"/>
              <a:chExt cx="990597" cy="1020754"/>
            </a:xfrm>
          </p:grpSpPr>
          <p:sp>
            <p:nvSpPr>
              <p:cNvPr id="34828" name="Rectangle 14"/>
              <p:cNvSpPr>
                <a:spLocks noChangeArrowheads="1"/>
              </p:cNvSpPr>
              <p:nvPr/>
            </p:nvSpPr>
            <p:spPr bwMode="auto">
              <a:xfrm>
                <a:off x="6688567" y="3392253"/>
                <a:ext cx="990597" cy="1020754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4829" name="AutoShape 11"/>
              <p:cNvSpPr>
                <a:spLocks noChangeArrowheads="1"/>
              </p:cNvSpPr>
              <p:nvPr/>
            </p:nvSpPr>
            <p:spPr bwMode="auto">
              <a:xfrm>
                <a:off x="6860516" y="3483178"/>
                <a:ext cx="590548" cy="347660"/>
              </a:xfrm>
              <a:prstGeom prst="ca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anose="02020500000000000000" pitchFamily="18" charset="-120"/>
                  </a:rPr>
                  <a:t>DB</a:t>
                </a:r>
              </a:p>
            </p:txBody>
          </p:sp>
          <p:sp>
            <p:nvSpPr>
              <p:cNvPr id="34830" name="Text Box 13"/>
              <p:cNvSpPr txBox="1">
                <a:spLocks noChangeArrowheads="1"/>
              </p:cNvSpPr>
              <p:nvPr/>
            </p:nvSpPr>
            <p:spPr bwMode="auto">
              <a:xfrm>
                <a:off x="6759642" y="4007049"/>
                <a:ext cx="857247" cy="346072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DBMS</a:t>
                </a:r>
              </a:p>
            </p:txBody>
          </p:sp>
          <p:cxnSp>
            <p:nvCxnSpPr>
              <p:cNvPr id="34831" name="AutoShape 15"/>
              <p:cNvCxnSpPr>
                <a:cxnSpLocks noChangeShapeType="1"/>
              </p:cNvCxnSpPr>
              <p:nvPr/>
            </p:nvCxnSpPr>
            <p:spPr bwMode="auto">
              <a:xfrm>
                <a:off x="7181915" y="3830837"/>
                <a:ext cx="6350" cy="176212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34825" name="Picture 6" descr="C:\Documents and Settings\user\Local Settings\Temporary Internet Files\Content.IE5\LFFJLTWE\MCj0292124000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364" y="4654119"/>
              <a:ext cx="1139929" cy="1116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6" name="上-下雙向箭號 17"/>
            <p:cNvSpPr>
              <a:spLocks noChangeArrowheads="1"/>
            </p:cNvSpPr>
            <p:nvPr/>
          </p:nvSpPr>
          <p:spPr bwMode="auto">
            <a:xfrm rot="2982003" flipH="1">
              <a:off x="6581046" y="5078882"/>
              <a:ext cx="166713" cy="408035"/>
            </a:xfrm>
            <a:prstGeom prst="upDownArrow">
              <a:avLst>
                <a:gd name="adj1" fmla="val 50000"/>
                <a:gd name="adj2" fmla="val 50004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4827" name="上-下雙向箭號 18"/>
            <p:cNvSpPr>
              <a:spLocks noChangeArrowheads="1"/>
            </p:cNvSpPr>
            <p:nvPr/>
          </p:nvSpPr>
          <p:spPr bwMode="auto">
            <a:xfrm rot="7784509" flipH="1">
              <a:off x="7350198" y="5073944"/>
              <a:ext cx="150176" cy="443391"/>
            </a:xfrm>
            <a:prstGeom prst="upDownArrow">
              <a:avLst>
                <a:gd name="adj1" fmla="val 50000"/>
                <a:gd name="adj2" fmla="val 50001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EFAEDBAF-8FE2-4F11-9043-6095095C6985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6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44463"/>
            <a:ext cx="8094663" cy="79692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Database Users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8388"/>
            <a:ext cx="8027988" cy="2490787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TW" sz="2800" dirty="0" smtClean="0">
                <a:solidFill>
                  <a:srgbClr val="000000"/>
                </a:solidFill>
                <a:ea typeface="新細明體" charset="-120"/>
              </a:rPr>
              <a:t>Users may be divided into </a:t>
            </a:r>
          </a:p>
          <a:p>
            <a:pPr marL="541338" lvl="1" indent="-274638" eaLnBrk="1" hangingPunct="1">
              <a:spcBef>
                <a:spcPts val="0"/>
              </a:spcBef>
              <a:defRPr/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Actors on the Scene</a:t>
            </a:r>
          </a:p>
          <a:p>
            <a:pPr marL="541338" lvl="1" indent="-274638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	</a:t>
            </a: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those who actually use and control the content</a:t>
            </a:r>
          </a:p>
          <a:p>
            <a:pPr marL="541338" lvl="1" indent="-274638" eaLnBrk="1" hangingPunct="1">
              <a:spcBef>
                <a:spcPts val="0"/>
              </a:spcBef>
              <a:defRPr/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Workers Behind the Scene</a:t>
            </a:r>
          </a:p>
          <a:p>
            <a:pPr marL="541338" lvl="1" indent="-185738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	</a:t>
            </a: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those who enable the database to be developed and the DBMS software to be designed and implemented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.</a:t>
            </a:r>
            <a:endParaRPr lang="en-US" altLang="zh-TW" sz="2400" dirty="0" smtClean="0">
              <a:solidFill>
                <a:srgbClr val="008000"/>
              </a:solidFill>
              <a:ea typeface="新細明體" charset="-120"/>
            </a:endParaRPr>
          </a:p>
          <a:p>
            <a:pPr lvl="1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dirty="0" smtClean="0">
                <a:solidFill>
                  <a:srgbClr val="008000"/>
                </a:solidFill>
                <a:ea typeface="新細明體" charset="-120"/>
              </a:rPr>
              <a:t>	</a:t>
            </a:r>
            <a:endParaRPr lang="en-US" altLang="zh-TW" sz="2000" dirty="0" smtClean="0">
              <a:solidFill>
                <a:srgbClr val="000000"/>
              </a:solidFill>
              <a:ea typeface="新細明體" charset="-120"/>
            </a:endParaRPr>
          </a:p>
        </p:txBody>
      </p:sp>
      <p:grpSp>
        <p:nvGrpSpPr>
          <p:cNvPr id="2" name="群組 21"/>
          <p:cNvGrpSpPr>
            <a:grpSpLocks/>
          </p:cNvGrpSpPr>
          <p:nvPr/>
        </p:nvGrpSpPr>
        <p:grpSpPr bwMode="auto">
          <a:xfrm>
            <a:off x="542925" y="3878263"/>
            <a:ext cx="7881938" cy="2187575"/>
            <a:chOff x="542925" y="3878263"/>
            <a:chExt cx="7881938" cy="2187575"/>
          </a:xfrm>
        </p:grpSpPr>
        <p:grpSp>
          <p:nvGrpSpPr>
            <p:cNvPr id="36870" name="Group 21"/>
            <p:cNvGrpSpPr>
              <a:grpSpLocks/>
            </p:cNvGrpSpPr>
            <p:nvPr/>
          </p:nvGrpSpPr>
          <p:grpSpPr bwMode="auto">
            <a:xfrm>
              <a:off x="1301750" y="3878263"/>
              <a:ext cx="3767138" cy="1158875"/>
              <a:chOff x="2971" y="3255"/>
              <a:chExt cx="2373" cy="730"/>
            </a:xfrm>
          </p:grpSpPr>
          <p:grpSp>
            <p:nvGrpSpPr>
              <p:cNvPr id="36873" name="Group 5"/>
              <p:cNvGrpSpPr>
                <a:grpSpLocks/>
              </p:cNvGrpSpPr>
              <p:nvPr/>
            </p:nvGrpSpPr>
            <p:grpSpPr bwMode="auto">
              <a:xfrm>
                <a:off x="2971" y="3255"/>
                <a:ext cx="1577" cy="730"/>
                <a:chOff x="2207" y="3249"/>
                <a:chExt cx="1577" cy="730"/>
              </a:xfrm>
            </p:grpSpPr>
            <p:grpSp>
              <p:nvGrpSpPr>
                <p:cNvPr id="36876" name="Group 6"/>
                <p:cNvGrpSpPr>
                  <a:grpSpLocks/>
                </p:cNvGrpSpPr>
                <p:nvPr/>
              </p:nvGrpSpPr>
              <p:grpSpPr bwMode="auto">
                <a:xfrm>
                  <a:off x="2207" y="3249"/>
                  <a:ext cx="568" cy="412"/>
                  <a:chOff x="1492" y="3153"/>
                  <a:chExt cx="568" cy="412"/>
                </a:xfrm>
              </p:grpSpPr>
              <p:sp>
                <p:nvSpPr>
                  <p:cNvPr id="3688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40" y="3177"/>
                    <a:ext cx="52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SzPct val="5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SzPct val="4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>
                        <a:ea typeface="新細明體" panose="02020500000000000000" pitchFamily="18" charset="-120"/>
                      </a:rPr>
                      <a:t>Mini-world</a:t>
                    </a:r>
                  </a:p>
                </p:txBody>
              </p:sp>
              <p:sp>
                <p:nvSpPr>
                  <p:cNvPr id="36886" name="Freeform 8"/>
                  <p:cNvSpPr>
                    <a:spLocks/>
                  </p:cNvSpPr>
                  <p:nvPr/>
                </p:nvSpPr>
                <p:spPr bwMode="auto">
                  <a:xfrm>
                    <a:off x="1492" y="3153"/>
                    <a:ext cx="482" cy="412"/>
                  </a:xfrm>
                  <a:custGeom>
                    <a:avLst/>
                    <a:gdLst>
                      <a:gd name="T0" fmla="*/ 3 w 556"/>
                      <a:gd name="T1" fmla="*/ 3 h 491"/>
                      <a:gd name="T2" fmla="*/ 3 w 556"/>
                      <a:gd name="T3" fmla="*/ 3 h 491"/>
                      <a:gd name="T4" fmla="*/ 3 w 556"/>
                      <a:gd name="T5" fmla="*/ 3 h 491"/>
                      <a:gd name="T6" fmla="*/ 3 w 556"/>
                      <a:gd name="T7" fmla="*/ 3 h 491"/>
                      <a:gd name="T8" fmla="*/ 3 w 556"/>
                      <a:gd name="T9" fmla="*/ 3 h 491"/>
                      <a:gd name="T10" fmla="*/ 3 w 556"/>
                      <a:gd name="T11" fmla="*/ 3 h 491"/>
                      <a:gd name="T12" fmla="*/ 3 w 556"/>
                      <a:gd name="T13" fmla="*/ 3 h 491"/>
                      <a:gd name="T14" fmla="*/ 3 w 556"/>
                      <a:gd name="T15" fmla="*/ 3 h 491"/>
                      <a:gd name="T16" fmla="*/ 3 w 556"/>
                      <a:gd name="T17" fmla="*/ 3 h 491"/>
                      <a:gd name="T18" fmla="*/ 3 w 556"/>
                      <a:gd name="T19" fmla="*/ 3 h 491"/>
                      <a:gd name="T20" fmla="*/ 0 w 556"/>
                      <a:gd name="T21" fmla="*/ 3 h 491"/>
                      <a:gd name="T22" fmla="*/ 3 w 556"/>
                      <a:gd name="T23" fmla="*/ 3 h 491"/>
                      <a:gd name="T24" fmla="*/ 3 w 556"/>
                      <a:gd name="T25" fmla="*/ 0 h 491"/>
                      <a:gd name="T26" fmla="*/ 3 w 556"/>
                      <a:gd name="T27" fmla="*/ 3 h 491"/>
                      <a:gd name="T28" fmla="*/ 3 w 556"/>
                      <a:gd name="T29" fmla="*/ 3 h 491"/>
                      <a:gd name="T30" fmla="*/ 3 w 556"/>
                      <a:gd name="T31" fmla="*/ 3 h 491"/>
                      <a:gd name="T32" fmla="*/ 3 w 556"/>
                      <a:gd name="T33" fmla="*/ 3 h 49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556"/>
                      <a:gd name="T52" fmla="*/ 0 h 491"/>
                      <a:gd name="T53" fmla="*/ 556 w 556"/>
                      <a:gd name="T54" fmla="*/ 491 h 491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556" h="491">
                        <a:moveTo>
                          <a:pt x="552" y="339"/>
                        </a:moveTo>
                        <a:cubicBezTo>
                          <a:pt x="551" y="349"/>
                          <a:pt x="553" y="395"/>
                          <a:pt x="534" y="406"/>
                        </a:cubicBezTo>
                        <a:cubicBezTo>
                          <a:pt x="523" y="413"/>
                          <a:pt x="509" y="412"/>
                          <a:pt x="497" y="418"/>
                        </a:cubicBezTo>
                        <a:cubicBezTo>
                          <a:pt x="473" y="430"/>
                          <a:pt x="456" y="447"/>
                          <a:pt x="431" y="455"/>
                        </a:cubicBezTo>
                        <a:cubicBezTo>
                          <a:pt x="409" y="476"/>
                          <a:pt x="424" y="465"/>
                          <a:pt x="382" y="479"/>
                        </a:cubicBezTo>
                        <a:cubicBezTo>
                          <a:pt x="370" y="483"/>
                          <a:pt x="346" y="491"/>
                          <a:pt x="346" y="491"/>
                        </a:cubicBezTo>
                        <a:cubicBezTo>
                          <a:pt x="280" y="485"/>
                          <a:pt x="211" y="480"/>
                          <a:pt x="146" y="467"/>
                        </a:cubicBezTo>
                        <a:cubicBezTo>
                          <a:pt x="88" y="430"/>
                          <a:pt x="170" y="479"/>
                          <a:pt x="103" y="449"/>
                        </a:cubicBezTo>
                        <a:cubicBezTo>
                          <a:pt x="80" y="438"/>
                          <a:pt x="66" y="417"/>
                          <a:pt x="42" y="406"/>
                        </a:cubicBezTo>
                        <a:cubicBezTo>
                          <a:pt x="22" y="376"/>
                          <a:pt x="19" y="379"/>
                          <a:pt x="12" y="352"/>
                        </a:cubicBezTo>
                        <a:cubicBezTo>
                          <a:pt x="8" y="336"/>
                          <a:pt x="0" y="303"/>
                          <a:pt x="0" y="303"/>
                        </a:cubicBezTo>
                        <a:cubicBezTo>
                          <a:pt x="4" y="246"/>
                          <a:pt x="0" y="160"/>
                          <a:pt x="49" y="115"/>
                        </a:cubicBezTo>
                        <a:cubicBezTo>
                          <a:pt x="80" y="22"/>
                          <a:pt x="149" y="9"/>
                          <a:pt x="236" y="0"/>
                        </a:cubicBezTo>
                        <a:cubicBezTo>
                          <a:pt x="299" y="2"/>
                          <a:pt x="362" y="0"/>
                          <a:pt x="424" y="6"/>
                        </a:cubicBezTo>
                        <a:cubicBezTo>
                          <a:pt x="453" y="9"/>
                          <a:pt x="491" y="60"/>
                          <a:pt x="491" y="60"/>
                        </a:cubicBezTo>
                        <a:cubicBezTo>
                          <a:pt x="504" y="80"/>
                          <a:pt x="551" y="156"/>
                          <a:pt x="552" y="176"/>
                        </a:cubicBezTo>
                        <a:cubicBezTo>
                          <a:pt x="556" y="230"/>
                          <a:pt x="552" y="285"/>
                          <a:pt x="552" y="339"/>
                        </a:cubicBezTo>
                        <a:close/>
                      </a:path>
                    </a:pathLst>
                  </a:custGeom>
                  <a:noFill/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TW" altLang="en-US"/>
                  </a:p>
                </p:txBody>
              </p:sp>
            </p:grpSp>
            <p:pic>
              <p:nvPicPr>
                <p:cNvPr id="36877" name="Picture 9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7" y="3431"/>
                  <a:ext cx="577" cy="5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6878" name="Group 10"/>
                <p:cNvGrpSpPr>
                  <a:grpSpLocks/>
                </p:cNvGrpSpPr>
                <p:nvPr/>
              </p:nvGrpSpPr>
              <p:grpSpPr bwMode="auto">
                <a:xfrm>
                  <a:off x="3160" y="3305"/>
                  <a:ext cx="624" cy="643"/>
                  <a:chOff x="3160" y="3407"/>
                  <a:chExt cx="624" cy="643"/>
                </a:xfrm>
              </p:grpSpPr>
              <p:grpSp>
                <p:nvGrpSpPr>
                  <p:cNvPr id="3687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293" y="3459"/>
                    <a:ext cx="386" cy="246"/>
                    <a:chOff x="3275" y="3429"/>
                    <a:chExt cx="386" cy="246"/>
                  </a:xfrm>
                </p:grpSpPr>
                <p:sp>
                  <p:nvSpPr>
                    <p:cNvPr id="3688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5" y="3429"/>
                      <a:ext cx="372" cy="219"/>
                    </a:xfrm>
                    <a:prstGeom prst="can">
                      <a:avLst>
                        <a:gd name="adj" fmla="val 25000"/>
                      </a:avLst>
                    </a:prstGeom>
                    <a:solidFill>
                      <a:schemeClr val="tx1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Char char="–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Char char="–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Char char="•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Char char="•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Char char="•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Char char="•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Char char="•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36884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04" y="3444"/>
                      <a:ext cx="35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Char char="–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Char char="–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Char char="•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Char char="•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Char char="•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Char char="•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Char char="•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>
                          <a:ea typeface="新細明體" panose="02020500000000000000" pitchFamily="18" charset="-120"/>
                        </a:rPr>
                        <a:t>DB</a:t>
                      </a:r>
                    </a:p>
                  </p:txBody>
                </p:sp>
              </p:grpSp>
              <p:sp>
                <p:nvSpPr>
                  <p:cNvPr id="3688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3" y="3789"/>
                    <a:ext cx="540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SzPct val="5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SzPct val="4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>
                        <a:ea typeface="新細明體" panose="02020500000000000000" pitchFamily="18" charset="-120"/>
                      </a:rPr>
                      <a:t>DBMS</a:t>
                    </a:r>
                  </a:p>
                </p:txBody>
              </p:sp>
              <p:sp>
                <p:nvSpPr>
                  <p:cNvPr id="3688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160" y="3407"/>
                    <a:ext cx="624" cy="643"/>
                  </a:xfrm>
                  <a:prstGeom prst="rect">
                    <a:avLst/>
                  </a:prstGeom>
                  <a:noFill/>
                  <a:ln w="19050">
                    <a:solidFill>
                      <a:schemeClr val="bg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SzPct val="5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SzPct val="4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36882" name="AutoShape 16"/>
                  <p:cNvCxnSpPr>
                    <a:cxnSpLocks noChangeShapeType="1"/>
                    <a:stCxn id="36883" idx="3"/>
                    <a:endCxn id="36880" idx="0"/>
                  </p:cNvCxnSpPr>
                  <p:nvPr/>
                </p:nvCxnSpPr>
                <p:spPr bwMode="auto">
                  <a:xfrm>
                    <a:off x="3479" y="3678"/>
                    <a:ext cx="4" cy="11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bg2"/>
                    </a:solidFill>
                    <a:miter lim="800000"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pic>
            <p:nvPicPr>
              <p:cNvPr id="36874" name="Picture 18" descr="MCj0285898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5" y="3359"/>
                <a:ext cx="509" cy="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75" name="Line 20"/>
              <p:cNvSpPr>
                <a:spLocks noChangeShapeType="1"/>
              </p:cNvSpPr>
              <p:nvPr/>
            </p:nvSpPr>
            <p:spPr bwMode="auto">
              <a:xfrm>
                <a:off x="4517" y="3802"/>
                <a:ext cx="321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36871" name="文字方塊 19"/>
            <p:cNvSpPr txBox="1">
              <a:spLocks noChangeArrowheads="1"/>
            </p:cNvSpPr>
            <p:nvPr/>
          </p:nvSpPr>
          <p:spPr bwMode="auto">
            <a:xfrm>
              <a:off x="4421188" y="4989513"/>
              <a:ext cx="400367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7800" indent="-1778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Workers behind the scene: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TW" sz="1600">
                  <a:ea typeface="新細明體" panose="02020500000000000000" pitchFamily="18" charset="-120"/>
                </a:rPr>
                <a:t>DBMS</a:t>
              </a:r>
              <a:r>
                <a:rPr lang="zh-TW" altLang="en-US" sz="1600">
                  <a:ea typeface="新細明體" panose="02020500000000000000" pitchFamily="18" charset="-120"/>
                </a:rPr>
                <a:t> </a:t>
              </a:r>
              <a:r>
                <a:rPr lang="en-US" altLang="zh-TW" sz="1600">
                  <a:ea typeface="新細明體" panose="02020500000000000000" pitchFamily="18" charset="-120"/>
                </a:rPr>
                <a:t>system designers and implementers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TW" sz="1600">
                  <a:ea typeface="新細明體" panose="02020500000000000000" pitchFamily="18" charset="-120"/>
                </a:rPr>
                <a:t>Tool developers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TW" sz="1600">
                  <a:ea typeface="新細明體" panose="02020500000000000000" pitchFamily="18" charset="-120"/>
                </a:rPr>
                <a:t>Operators and maintenance personnel</a:t>
              </a:r>
              <a:endParaRPr lang="zh-TW" altLang="en-US" sz="1600">
                <a:ea typeface="新細明體" panose="02020500000000000000" pitchFamily="18" charset="-120"/>
              </a:endParaRPr>
            </a:p>
          </p:txBody>
        </p:sp>
        <p:sp>
          <p:nvSpPr>
            <p:cNvPr id="36872" name="文字方塊 20"/>
            <p:cNvSpPr txBox="1">
              <a:spLocks noChangeArrowheads="1"/>
            </p:cNvSpPr>
            <p:nvPr/>
          </p:nvSpPr>
          <p:spPr bwMode="auto">
            <a:xfrm>
              <a:off x="542925" y="4946650"/>
              <a:ext cx="2066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7800" indent="-1778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Actors on the scene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1A3A82DC-1144-4BCF-9AAE-C2AEF8C7C183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6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38100"/>
            <a:ext cx="8094662" cy="7350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Actors on the Scene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374775"/>
            <a:ext cx="8247063" cy="4972050"/>
          </a:xfrm>
        </p:spPr>
        <p:txBody>
          <a:bodyPr/>
          <a:lstStyle/>
          <a:p>
            <a:pPr marL="87313" eaLnBrk="1" hangingPunct="1">
              <a:defRPr/>
            </a:pP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Database administrators:</a:t>
            </a:r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 </a:t>
            </a:r>
          </a:p>
          <a:p>
            <a:pPr marL="630238" lvl="1" indent="-273050" eaLnBrk="1" hangingPunct="1"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authorizing access to the database,</a:t>
            </a:r>
          </a:p>
          <a:p>
            <a:pPr marL="630238" lvl="1" indent="-273050" eaLnBrk="1" hangingPunct="1"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coordinating and monitoring its use, </a:t>
            </a:r>
          </a:p>
          <a:p>
            <a:pPr marL="630238" lvl="1" indent="-273050" eaLnBrk="1" hangingPunct="1"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acquiring software, and hardware resources, controlling its use</a:t>
            </a:r>
          </a:p>
          <a:p>
            <a:pPr marL="630238" lvl="1" indent="-273050" eaLnBrk="1" hangingPunct="1"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monitoring efficiency of operations.</a:t>
            </a:r>
          </a:p>
          <a:p>
            <a:pPr marL="87313" eaLnBrk="1" hangingPunct="1">
              <a:defRPr/>
            </a:pP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Database Designers:</a:t>
            </a:r>
          </a:p>
          <a:p>
            <a:pPr marL="630238" lvl="1" indent="-273050" eaLnBrk="1" hangingPunct="1"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define the content, the structure, the constraints, and functions or transactions against the database. </a:t>
            </a:r>
          </a:p>
          <a:p>
            <a:pPr marL="630238" lvl="1" indent="-273050" eaLnBrk="1" hangingPunct="1"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communicate with the end-users and understand their needs.</a:t>
            </a:r>
          </a:p>
          <a:p>
            <a:pPr marL="87313" eaLnBrk="1" hangingPunct="1">
              <a:defRPr/>
            </a:pP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System Analysts and Application Programmers</a:t>
            </a:r>
          </a:p>
          <a:p>
            <a:pPr marL="87313" eaLnBrk="1" hangingPunct="1">
              <a:defRPr/>
            </a:pPr>
            <a:r>
              <a:rPr lang="en-US" altLang="zh-TW" sz="2400" b="1" dirty="0" smtClean="0">
                <a:solidFill>
                  <a:srgbClr val="000000"/>
                </a:solidFill>
                <a:ea typeface="新細明體" charset="-120"/>
              </a:rPr>
              <a:t>End-users: </a:t>
            </a:r>
          </a:p>
          <a:p>
            <a:pPr marL="266700" lvl="1" indent="1588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charset="-120"/>
              </a:rPr>
              <a:t>they use the data for queries, reports and some of them actually update the database content.</a:t>
            </a:r>
          </a:p>
        </p:txBody>
      </p:sp>
      <p:grpSp>
        <p:nvGrpSpPr>
          <p:cNvPr id="37893" name="Group 21"/>
          <p:cNvGrpSpPr>
            <a:grpSpLocks/>
          </p:cNvGrpSpPr>
          <p:nvPr/>
        </p:nvGrpSpPr>
        <p:grpSpPr bwMode="auto">
          <a:xfrm>
            <a:off x="5243513" y="941388"/>
            <a:ext cx="3794125" cy="1158875"/>
            <a:chOff x="2971" y="3255"/>
            <a:chExt cx="2390" cy="730"/>
          </a:xfrm>
        </p:grpSpPr>
        <p:grpSp>
          <p:nvGrpSpPr>
            <p:cNvPr id="37895" name="Group 5"/>
            <p:cNvGrpSpPr>
              <a:grpSpLocks/>
            </p:cNvGrpSpPr>
            <p:nvPr/>
          </p:nvGrpSpPr>
          <p:grpSpPr bwMode="auto">
            <a:xfrm>
              <a:off x="2971" y="3255"/>
              <a:ext cx="1577" cy="730"/>
              <a:chOff x="2207" y="3249"/>
              <a:chExt cx="1577" cy="730"/>
            </a:xfrm>
          </p:grpSpPr>
          <p:grpSp>
            <p:nvGrpSpPr>
              <p:cNvPr id="37898" name="Group 6"/>
              <p:cNvGrpSpPr>
                <a:grpSpLocks/>
              </p:cNvGrpSpPr>
              <p:nvPr/>
            </p:nvGrpSpPr>
            <p:grpSpPr bwMode="auto">
              <a:xfrm>
                <a:off x="2207" y="3249"/>
                <a:ext cx="568" cy="412"/>
                <a:chOff x="1492" y="3153"/>
                <a:chExt cx="568" cy="412"/>
              </a:xfrm>
            </p:grpSpPr>
            <p:sp>
              <p:nvSpPr>
                <p:cNvPr id="3790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40" y="3177"/>
                  <a:ext cx="520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Mini-world</a:t>
                  </a:r>
                </a:p>
              </p:txBody>
            </p:sp>
            <p:sp>
              <p:nvSpPr>
                <p:cNvPr id="37908" name="Freeform 8"/>
                <p:cNvSpPr>
                  <a:spLocks/>
                </p:cNvSpPr>
                <p:nvPr/>
              </p:nvSpPr>
              <p:spPr bwMode="auto">
                <a:xfrm>
                  <a:off x="1492" y="3153"/>
                  <a:ext cx="482" cy="412"/>
                </a:xfrm>
                <a:custGeom>
                  <a:avLst/>
                  <a:gdLst>
                    <a:gd name="T0" fmla="*/ 3 w 556"/>
                    <a:gd name="T1" fmla="*/ 3 h 491"/>
                    <a:gd name="T2" fmla="*/ 3 w 556"/>
                    <a:gd name="T3" fmla="*/ 3 h 491"/>
                    <a:gd name="T4" fmla="*/ 3 w 556"/>
                    <a:gd name="T5" fmla="*/ 3 h 491"/>
                    <a:gd name="T6" fmla="*/ 3 w 556"/>
                    <a:gd name="T7" fmla="*/ 3 h 491"/>
                    <a:gd name="T8" fmla="*/ 3 w 556"/>
                    <a:gd name="T9" fmla="*/ 3 h 491"/>
                    <a:gd name="T10" fmla="*/ 3 w 556"/>
                    <a:gd name="T11" fmla="*/ 3 h 491"/>
                    <a:gd name="T12" fmla="*/ 3 w 556"/>
                    <a:gd name="T13" fmla="*/ 3 h 491"/>
                    <a:gd name="T14" fmla="*/ 3 w 556"/>
                    <a:gd name="T15" fmla="*/ 3 h 491"/>
                    <a:gd name="T16" fmla="*/ 3 w 556"/>
                    <a:gd name="T17" fmla="*/ 3 h 491"/>
                    <a:gd name="T18" fmla="*/ 3 w 556"/>
                    <a:gd name="T19" fmla="*/ 3 h 491"/>
                    <a:gd name="T20" fmla="*/ 0 w 556"/>
                    <a:gd name="T21" fmla="*/ 3 h 491"/>
                    <a:gd name="T22" fmla="*/ 3 w 556"/>
                    <a:gd name="T23" fmla="*/ 3 h 491"/>
                    <a:gd name="T24" fmla="*/ 3 w 556"/>
                    <a:gd name="T25" fmla="*/ 0 h 491"/>
                    <a:gd name="T26" fmla="*/ 3 w 556"/>
                    <a:gd name="T27" fmla="*/ 3 h 491"/>
                    <a:gd name="T28" fmla="*/ 3 w 556"/>
                    <a:gd name="T29" fmla="*/ 3 h 491"/>
                    <a:gd name="T30" fmla="*/ 3 w 556"/>
                    <a:gd name="T31" fmla="*/ 3 h 491"/>
                    <a:gd name="T32" fmla="*/ 3 w 556"/>
                    <a:gd name="T33" fmla="*/ 3 h 49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6"/>
                    <a:gd name="T52" fmla="*/ 0 h 491"/>
                    <a:gd name="T53" fmla="*/ 556 w 556"/>
                    <a:gd name="T54" fmla="*/ 491 h 49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6" h="491">
                      <a:moveTo>
                        <a:pt x="552" y="339"/>
                      </a:moveTo>
                      <a:cubicBezTo>
                        <a:pt x="551" y="349"/>
                        <a:pt x="553" y="395"/>
                        <a:pt x="534" y="406"/>
                      </a:cubicBezTo>
                      <a:cubicBezTo>
                        <a:pt x="523" y="413"/>
                        <a:pt x="509" y="412"/>
                        <a:pt x="497" y="418"/>
                      </a:cubicBezTo>
                      <a:cubicBezTo>
                        <a:pt x="473" y="430"/>
                        <a:pt x="456" y="447"/>
                        <a:pt x="431" y="455"/>
                      </a:cubicBezTo>
                      <a:cubicBezTo>
                        <a:pt x="409" y="476"/>
                        <a:pt x="424" y="465"/>
                        <a:pt x="382" y="479"/>
                      </a:cubicBezTo>
                      <a:cubicBezTo>
                        <a:pt x="370" y="483"/>
                        <a:pt x="346" y="491"/>
                        <a:pt x="346" y="491"/>
                      </a:cubicBezTo>
                      <a:cubicBezTo>
                        <a:pt x="280" y="485"/>
                        <a:pt x="211" y="480"/>
                        <a:pt x="146" y="467"/>
                      </a:cubicBezTo>
                      <a:cubicBezTo>
                        <a:pt x="88" y="430"/>
                        <a:pt x="170" y="479"/>
                        <a:pt x="103" y="449"/>
                      </a:cubicBezTo>
                      <a:cubicBezTo>
                        <a:pt x="80" y="438"/>
                        <a:pt x="66" y="417"/>
                        <a:pt x="42" y="406"/>
                      </a:cubicBezTo>
                      <a:cubicBezTo>
                        <a:pt x="22" y="376"/>
                        <a:pt x="19" y="379"/>
                        <a:pt x="12" y="352"/>
                      </a:cubicBezTo>
                      <a:cubicBezTo>
                        <a:pt x="8" y="336"/>
                        <a:pt x="0" y="303"/>
                        <a:pt x="0" y="303"/>
                      </a:cubicBezTo>
                      <a:cubicBezTo>
                        <a:pt x="4" y="246"/>
                        <a:pt x="0" y="160"/>
                        <a:pt x="49" y="115"/>
                      </a:cubicBezTo>
                      <a:cubicBezTo>
                        <a:pt x="80" y="22"/>
                        <a:pt x="149" y="9"/>
                        <a:pt x="236" y="0"/>
                      </a:cubicBezTo>
                      <a:cubicBezTo>
                        <a:pt x="299" y="2"/>
                        <a:pt x="362" y="0"/>
                        <a:pt x="424" y="6"/>
                      </a:cubicBezTo>
                      <a:cubicBezTo>
                        <a:pt x="453" y="9"/>
                        <a:pt x="491" y="60"/>
                        <a:pt x="491" y="60"/>
                      </a:cubicBezTo>
                      <a:cubicBezTo>
                        <a:pt x="504" y="80"/>
                        <a:pt x="551" y="156"/>
                        <a:pt x="552" y="176"/>
                      </a:cubicBezTo>
                      <a:cubicBezTo>
                        <a:pt x="556" y="230"/>
                        <a:pt x="552" y="285"/>
                        <a:pt x="552" y="339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pic>
            <p:nvPicPr>
              <p:cNvPr id="37899" name="Picture 9" descr="j02920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7" y="3431"/>
                <a:ext cx="577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7900" name="Group 10"/>
              <p:cNvGrpSpPr>
                <a:grpSpLocks/>
              </p:cNvGrpSpPr>
              <p:nvPr/>
            </p:nvGrpSpPr>
            <p:grpSpPr bwMode="auto">
              <a:xfrm>
                <a:off x="3160" y="3305"/>
                <a:ext cx="624" cy="643"/>
                <a:chOff x="3160" y="3407"/>
                <a:chExt cx="624" cy="643"/>
              </a:xfrm>
            </p:grpSpPr>
            <p:grpSp>
              <p:nvGrpSpPr>
                <p:cNvPr id="37901" name="Group 11"/>
                <p:cNvGrpSpPr>
                  <a:grpSpLocks/>
                </p:cNvGrpSpPr>
                <p:nvPr/>
              </p:nvGrpSpPr>
              <p:grpSpPr bwMode="auto">
                <a:xfrm>
                  <a:off x="3293" y="3459"/>
                  <a:ext cx="386" cy="246"/>
                  <a:chOff x="3275" y="3429"/>
                  <a:chExt cx="386" cy="246"/>
                </a:xfrm>
              </p:grpSpPr>
              <p:sp>
                <p:nvSpPr>
                  <p:cNvPr id="3790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275" y="3429"/>
                    <a:ext cx="372" cy="219"/>
                  </a:xfrm>
                  <a:prstGeom prst="can">
                    <a:avLst>
                      <a:gd name="adj" fmla="val 25000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SzPct val="5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SzPct val="4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790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4" y="3444"/>
                    <a:ext cx="35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SzPct val="5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SzPct val="4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>
                        <a:ea typeface="新細明體" panose="02020500000000000000" pitchFamily="18" charset="-120"/>
                      </a:rPr>
                      <a:t>DB</a:t>
                    </a:r>
                  </a:p>
                </p:txBody>
              </p:sp>
            </p:grpSp>
            <p:sp>
              <p:nvSpPr>
                <p:cNvPr id="3790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13" y="3789"/>
                  <a:ext cx="540" cy="218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DBMS</a:t>
                  </a:r>
                </a:p>
              </p:txBody>
            </p:sp>
            <p:sp>
              <p:nvSpPr>
                <p:cNvPr id="37903" name="Rectangle 15"/>
                <p:cNvSpPr>
                  <a:spLocks noChangeArrowheads="1"/>
                </p:cNvSpPr>
                <p:nvPr/>
              </p:nvSpPr>
              <p:spPr bwMode="auto">
                <a:xfrm>
                  <a:off x="3160" y="3407"/>
                  <a:ext cx="624" cy="643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37904" name="AutoShape 16"/>
                <p:cNvCxnSpPr>
                  <a:cxnSpLocks noChangeShapeType="1"/>
                  <a:stCxn id="37905" idx="3"/>
                  <a:endCxn id="37902" idx="0"/>
                </p:cNvCxnSpPr>
                <p:nvPr/>
              </p:nvCxnSpPr>
              <p:spPr bwMode="auto">
                <a:xfrm>
                  <a:off x="3479" y="3678"/>
                  <a:ext cx="4" cy="111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pic>
          <p:nvPicPr>
            <p:cNvPr id="37896" name="Picture 18" descr="MCj0285898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2" y="3359"/>
              <a:ext cx="509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7" name="Line 20"/>
            <p:cNvSpPr>
              <a:spLocks noChangeShapeType="1"/>
            </p:cNvSpPr>
            <p:nvPr/>
          </p:nvSpPr>
          <p:spPr bwMode="auto">
            <a:xfrm>
              <a:off x="4517" y="3802"/>
              <a:ext cx="32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7894" name="文字方塊 28"/>
          <p:cNvSpPr txBox="1">
            <a:spLocks noChangeArrowheads="1"/>
          </p:cNvSpPr>
          <p:nvPr/>
        </p:nvSpPr>
        <p:spPr bwMode="auto">
          <a:xfrm>
            <a:off x="5399088" y="2044700"/>
            <a:ext cx="2066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ea typeface="新細明體" panose="02020500000000000000" pitchFamily="18" charset="-120"/>
              </a:rPr>
              <a:t>Actors on the scene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15096690-27F4-4D14-B41E-C53137F7AEA7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6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Categories of End-users-1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327150"/>
            <a:ext cx="8439150" cy="4046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Casual</a:t>
            </a:r>
          </a:p>
          <a:p>
            <a:pPr marL="542925" lvl="1" indent="-271463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Access database occasionally when needed; use a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sophisticated DB query language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;</a:t>
            </a:r>
          </a:p>
          <a:p>
            <a:pPr marL="542925" lvl="1" indent="-271463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Typically middle- or high-level managers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Naïve or Parametric</a:t>
            </a:r>
          </a:p>
          <a:p>
            <a:pPr marL="542925" lvl="1" indent="-271463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They make up a large section of the end-user population. They use previously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well-defined functions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in the form of  “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canned transactions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” against the database.</a:t>
            </a:r>
          </a:p>
          <a:p>
            <a:pPr marL="542925" lvl="1" indent="-271463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Examples are </a:t>
            </a:r>
            <a:r>
              <a:rPr lang="en-US" altLang="zh-TW" sz="2400" b="1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bank-tellers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or </a:t>
            </a:r>
            <a:r>
              <a:rPr lang="en-US" altLang="zh-TW" sz="2400" b="1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reservation clerks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who do this activity for an entire shift of operations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39941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4967288"/>
            <a:ext cx="202723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F45CB4F3-8A42-44A1-909F-EFA9C413A08E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6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Categories of End-users-2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176338"/>
            <a:ext cx="8448675" cy="5051425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</a:rPr>
              <a:t>Sophisticated</a:t>
            </a:r>
          </a:p>
          <a:p>
            <a:pPr marL="622300" lvl="1" indent="-350838" eaLnBrk="1" hangingPunct="1"/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</a:rPr>
              <a:t>business analysts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</a:rPr>
              <a:t>scientists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</a:rPr>
              <a:t>engineers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</a:rPr>
              <a:t>others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 thoroughly familiar with the system capabilities. </a:t>
            </a:r>
          </a:p>
          <a:p>
            <a:pPr marL="622300" lvl="1" indent="-350838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Many use tools in the form of software packages that work closely with the stored database.</a:t>
            </a:r>
          </a:p>
          <a:p>
            <a:pPr eaLnBrk="1" hangingPunct="1"/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</a:rPr>
              <a:t>Stand-alone</a:t>
            </a:r>
          </a:p>
          <a:p>
            <a:pPr marL="622300" lvl="1" indent="-350838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mostly maintain personal databases using ready-to-use packaged applications.</a:t>
            </a:r>
          </a:p>
          <a:p>
            <a:pPr marL="622300" lvl="1" indent="-350838"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An example is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</a:rPr>
              <a:t>a tax program user 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that creates his or her own internal database.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41989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4938" y="6338888"/>
            <a:ext cx="571500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C2DE6294-F04E-442D-94B7-1BAEADFE1E41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6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38100"/>
            <a:ext cx="8556625" cy="836613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Advantages of Using the Database Approach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806450"/>
            <a:ext cx="84455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Controlling redundancy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in data storage and in development and maintenance efforts.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Restricting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unauthorized access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to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Providing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persistent storage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for program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Providing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storage structures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for efficient query processing</a:t>
            </a:r>
          </a:p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Providing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backup and recovery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services.</a:t>
            </a:r>
          </a:p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Providing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multiple interfaces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to different classes of users.</a:t>
            </a:r>
          </a:p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Representing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complex relationships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among data.</a:t>
            </a:r>
          </a:p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Enforcing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integrity constraints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on the database.</a:t>
            </a:r>
          </a:p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Permitting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inference and actions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using rules</a:t>
            </a:r>
            <a:endParaRPr lang="en-US" altLang="zh-TW" sz="2400" dirty="0" smtClean="0">
              <a:ea typeface="新細明體" panose="02020500000000000000" pitchFamily="18" charset="-120"/>
            </a:endParaRPr>
          </a:p>
        </p:txBody>
      </p:sp>
      <p:grpSp>
        <p:nvGrpSpPr>
          <p:cNvPr id="44037" name="群組 15"/>
          <p:cNvGrpSpPr>
            <a:grpSpLocks/>
          </p:cNvGrpSpPr>
          <p:nvPr/>
        </p:nvGrpSpPr>
        <p:grpSpPr bwMode="auto">
          <a:xfrm>
            <a:off x="5541963" y="4672013"/>
            <a:ext cx="3279775" cy="1749425"/>
            <a:chOff x="5494171" y="4062707"/>
            <a:chExt cx="3280122" cy="1749528"/>
          </a:xfrm>
        </p:grpSpPr>
        <p:pic>
          <p:nvPicPr>
            <p:cNvPr id="44038" name="Picture 11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171" y="4941922"/>
              <a:ext cx="916253" cy="870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39" name="群組 14"/>
            <p:cNvGrpSpPr>
              <a:grpSpLocks/>
            </p:cNvGrpSpPr>
            <p:nvPr/>
          </p:nvGrpSpPr>
          <p:grpSpPr bwMode="auto">
            <a:xfrm>
              <a:off x="6502803" y="4062707"/>
              <a:ext cx="990887" cy="1021189"/>
              <a:chOff x="6688567" y="3392253"/>
              <a:chExt cx="990597" cy="1020754"/>
            </a:xfrm>
          </p:grpSpPr>
          <p:sp>
            <p:nvSpPr>
              <p:cNvPr id="44043" name="Rectangle 14"/>
              <p:cNvSpPr>
                <a:spLocks noChangeArrowheads="1"/>
              </p:cNvSpPr>
              <p:nvPr/>
            </p:nvSpPr>
            <p:spPr bwMode="auto">
              <a:xfrm>
                <a:off x="6688567" y="3392253"/>
                <a:ext cx="990597" cy="1020754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44044" name="AutoShape 11"/>
              <p:cNvSpPr>
                <a:spLocks noChangeArrowheads="1"/>
              </p:cNvSpPr>
              <p:nvPr/>
            </p:nvSpPr>
            <p:spPr bwMode="auto">
              <a:xfrm>
                <a:off x="6860516" y="3483178"/>
                <a:ext cx="590548" cy="347660"/>
              </a:xfrm>
              <a:prstGeom prst="ca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anose="02020500000000000000" pitchFamily="18" charset="-120"/>
                  </a:rPr>
                  <a:t>DB</a:t>
                </a:r>
              </a:p>
            </p:txBody>
          </p:sp>
          <p:sp>
            <p:nvSpPr>
              <p:cNvPr id="44045" name="Text Box 13"/>
              <p:cNvSpPr txBox="1">
                <a:spLocks noChangeArrowheads="1"/>
              </p:cNvSpPr>
              <p:nvPr/>
            </p:nvSpPr>
            <p:spPr bwMode="auto">
              <a:xfrm>
                <a:off x="6759642" y="4007049"/>
                <a:ext cx="857247" cy="346072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DBMS</a:t>
                </a:r>
              </a:p>
            </p:txBody>
          </p:sp>
          <p:cxnSp>
            <p:nvCxnSpPr>
              <p:cNvPr id="44046" name="AutoShape 15"/>
              <p:cNvCxnSpPr>
                <a:cxnSpLocks noChangeShapeType="1"/>
              </p:cNvCxnSpPr>
              <p:nvPr/>
            </p:nvCxnSpPr>
            <p:spPr bwMode="auto">
              <a:xfrm>
                <a:off x="7181915" y="3830837"/>
                <a:ext cx="6350" cy="176212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44040" name="Picture 6" descr="C:\Documents and Settings\user\Local Settings\Temporary Internet Files\Content.IE5\LFFJLTWE\MCj02921240000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364" y="4654119"/>
              <a:ext cx="1139929" cy="1116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1" name="上-下雙向箭號 13"/>
            <p:cNvSpPr>
              <a:spLocks noChangeArrowheads="1"/>
            </p:cNvSpPr>
            <p:nvPr/>
          </p:nvSpPr>
          <p:spPr bwMode="auto">
            <a:xfrm rot="2982003" flipH="1">
              <a:off x="6581046" y="5078882"/>
              <a:ext cx="166713" cy="408035"/>
            </a:xfrm>
            <a:prstGeom prst="upDownArrow">
              <a:avLst>
                <a:gd name="adj1" fmla="val 50000"/>
                <a:gd name="adj2" fmla="val 50004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44042" name="上-下雙向箭號 14"/>
            <p:cNvSpPr>
              <a:spLocks noChangeArrowheads="1"/>
            </p:cNvSpPr>
            <p:nvPr/>
          </p:nvSpPr>
          <p:spPr bwMode="auto">
            <a:xfrm rot="7784509" flipH="1">
              <a:off x="7350198" y="5073944"/>
              <a:ext cx="150176" cy="443391"/>
            </a:xfrm>
            <a:prstGeom prst="upDownArrow">
              <a:avLst>
                <a:gd name="adj1" fmla="val 50000"/>
                <a:gd name="adj2" fmla="val 50001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D7D69AA2-66A1-4D77-A27D-273016205588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TW" sz="16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68263"/>
            <a:ext cx="8094663" cy="11430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Advantages of Using the Database Approach</a:t>
            </a:r>
          </a:p>
        </p:txBody>
      </p:sp>
      <p:graphicFrame>
        <p:nvGraphicFramePr>
          <p:cNvPr id="486502" name="Group 102"/>
          <p:cNvGraphicFramePr>
            <a:graphicFrameLocks noGrp="1"/>
          </p:cNvGraphicFramePr>
          <p:nvPr>
            <p:ph sz="half" idx="2"/>
          </p:nvPr>
        </p:nvGraphicFramePr>
        <p:xfrm>
          <a:off x="712788" y="2116138"/>
          <a:ext cx="2279650" cy="1239838"/>
        </p:xfrm>
        <a:graphic>
          <a:graphicData uri="http://schemas.openxmlformats.org/drawingml/2006/table">
            <a:tbl>
              <a:tblPr/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Parent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Tom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John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John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York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York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Gary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06" name="Text Box 103"/>
          <p:cNvSpPr txBox="1">
            <a:spLocks noChangeArrowheads="1"/>
          </p:cNvSpPr>
          <p:nvPr/>
        </p:nvSpPr>
        <p:spPr bwMode="auto">
          <a:xfrm>
            <a:off x="696913" y="3394075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Tom’s ancestors?</a:t>
            </a:r>
          </a:p>
        </p:txBody>
      </p:sp>
      <p:grpSp>
        <p:nvGrpSpPr>
          <p:cNvPr id="46107" name="群組 9"/>
          <p:cNvGrpSpPr>
            <a:grpSpLocks/>
          </p:cNvGrpSpPr>
          <p:nvPr/>
        </p:nvGrpSpPr>
        <p:grpSpPr bwMode="auto">
          <a:xfrm>
            <a:off x="4414838" y="1560513"/>
            <a:ext cx="4540250" cy="2752725"/>
            <a:chOff x="4117975" y="2551113"/>
            <a:chExt cx="4540250" cy="2752725"/>
          </a:xfrm>
        </p:grpSpPr>
        <p:pic>
          <p:nvPicPr>
            <p:cNvPr id="4614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7975" y="2551113"/>
              <a:ext cx="4540250" cy="1963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44" name="矩形 7"/>
            <p:cNvSpPr>
              <a:spLocks noChangeArrowheads="1"/>
            </p:cNvSpPr>
            <p:nvPr/>
          </p:nvSpPr>
          <p:spPr bwMode="auto">
            <a:xfrm>
              <a:off x="4933950" y="4719638"/>
              <a:ext cx="35956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Representing complex relationships among data</a:t>
              </a:r>
              <a:endParaRPr lang="zh-TW" altLang="en-US" sz="16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46108" name="文字方塊 9"/>
          <p:cNvSpPr txBox="1">
            <a:spLocks noChangeArrowheads="1"/>
          </p:cNvSpPr>
          <p:nvPr/>
        </p:nvSpPr>
        <p:spPr bwMode="auto">
          <a:xfrm>
            <a:off x="395288" y="1204913"/>
            <a:ext cx="2867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Permitting inference from data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9" name="Group 102"/>
          <p:cNvGraphicFramePr>
            <a:graphicFrameLocks noGrp="1"/>
          </p:cNvGraphicFramePr>
          <p:nvPr/>
        </p:nvGraphicFramePr>
        <p:xfrm>
          <a:off x="661988" y="4529138"/>
          <a:ext cx="3743325" cy="1549402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MinQnt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Quantity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Coke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Pepsi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Latte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40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41" name="文字方塊 9"/>
          <p:cNvSpPr txBox="1">
            <a:spLocks noChangeArrowheads="1"/>
          </p:cNvSpPr>
          <p:nvPr/>
        </p:nvSpPr>
        <p:spPr bwMode="auto">
          <a:xfrm>
            <a:off x="565150" y="4067175"/>
            <a:ext cx="3829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Permitting action using rules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6142" name="文字方塊 11"/>
          <p:cNvSpPr txBox="1">
            <a:spLocks noChangeArrowheads="1"/>
          </p:cNvSpPr>
          <p:nvPr/>
        </p:nvSpPr>
        <p:spPr bwMode="auto">
          <a:xfrm>
            <a:off x="4614863" y="5046663"/>
            <a:ext cx="34956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Trigger: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If ID.Quantity </a:t>
            </a:r>
            <a:r>
              <a:rPr lang="en-US" altLang="zh-TW" sz="2000" b="1">
                <a:ea typeface="新細明體" panose="02020500000000000000" pitchFamily="18" charset="-120"/>
              </a:rPr>
              <a:t>&lt;</a:t>
            </a:r>
            <a:r>
              <a:rPr lang="en-US" altLang="zh-TW" sz="2000">
                <a:ea typeface="新細明體" panose="02020500000000000000" pitchFamily="18" charset="-120"/>
              </a:rPr>
              <a:t>  ID.MinQnt, then Order_Product(ID.Name)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A4538359-49C2-45A4-80CA-E611A7934456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TW" sz="16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49225"/>
            <a:ext cx="8183562" cy="1603375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ea typeface="新細明體" panose="02020500000000000000" pitchFamily="18" charset="-120"/>
              </a:rPr>
              <a:t>FIGURE 1.5</a:t>
            </a:r>
            <a:br>
              <a:rPr lang="en-US" altLang="zh-TW" sz="2800" b="1" smtClean="0">
                <a:ea typeface="新細明體" panose="02020500000000000000" pitchFamily="18" charset="-120"/>
              </a:rPr>
            </a:br>
            <a:r>
              <a:rPr lang="en-US" altLang="zh-TW" sz="2800" smtClean="0">
                <a:ea typeface="新細明體" panose="02020500000000000000" pitchFamily="18" charset="-120"/>
              </a:rPr>
              <a:t>Redundant storage of StudentName and CourseNumber in GRADE_REPORT. </a:t>
            </a:r>
            <a:br>
              <a:rPr lang="en-US" altLang="zh-TW" sz="2800" smtClean="0">
                <a:ea typeface="新細明體" panose="02020500000000000000" pitchFamily="18" charset="-120"/>
              </a:rPr>
            </a:br>
            <a:r>
              <a:rPr lang="en-US" altLang="zh-TW" sz="2800" smtClean="0">
                <a:ea typeface="新細明體" panose="02020500000000000000" pitchFamily="18" charset="-120"/>
              </a:rPr>
              <a:t>(a) Consistent data. (b) Inconsistent record.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50913" y="5343525"/>
            <a:ext cx="7021512" cy="1216025"/>
          </a:xfrm>
          <a:prstGeom prst="rect">
            <a:avLst/>
          </a:prstGeom>
          <a:noFill/>
          <a:ln w="28575">
            <a:solidFill>
              <a:srgbClr val="3399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DBMS can help </a:t>
            </a: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automatically check consistency</a:t>
            </a:r>
            <a:r>
              <a:rPr lang="en-US" altLang="zh-TW" sz="2400">
                <a:ea typeface="新細明體" panose="02020500000000000000" pitchFamily="18" charset="-120"/>
              </a:rPr>
              <a:t> of the controlled redundancy, which is for </a:t>
            </a: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improving query performance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084388"/>
            <a:ext cx="5834062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9"/>
          <p:cNvGrpSpPr>
            <a:grpSpLocks/>
          </p:cNvGrpSpPr>
          <p:nvPr/>
        </p:nvGrpSpPr>
        <p:grpSpPr bwMode="auto">
          <a:xfrm>
            <a:off x="6381750" y="2168525"/>
            <a:ext cx="2586038" cy="2108200"/>
            <a:chOff x="6381750" y="2168978"/>
            <a:chExt cx="2586219" cy="2107746"/>
          </a:xfrm>
        </p:grpSpPr>
        <p:pic>
          <p:nvPicPr>
            <p:cNvPr id="48138" name="Picture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50" y="2168978"/>
              <a:ext cx="2586219" cy="1326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9" name="Picture 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9" y="3602229"/>
              <a:ext cx="2557462" cy="674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135" name="矩形 8"/>
          <p:cNvSpPr>
            <a:spLocks noChangeArrowheads="1"/>
          </p:cNvSpPr>
          <p:nvPr/>
        </p:nvSpPr>
        <p:spPr bwMode="auto">
          <a:xfrm>
            <a:off x="6338888" y="2074863"/>
            <a:ext cx="2713037" cy="2312987"/>
          </a:xfrm>
          <a:prstGeom prst="rect">
            <a:avLst/>
          </a:prstGeom>
          <a:noFill/>
          <a:ln w="19050" algn="ctr">
            <a:solidFill>
              <a:srgbClr val="FF0066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8136" name="向下箭號 2"/>
          <p:cNvSpPr>
            <a:spLocks noChangeArrowheads="1"/>
          </p:cNvSpPr>
          <p:nvPr/>
        </p:nvSpPr>
        <p:spPr bwMode="auto">
          <a:xfrm>
            <a:off x="2416175" y="2000250"/>
            <a:ext cx="188913" cy="244475"/>
          </a:xfrm>
          <a:prstGeom prst="downArrow">
            <a:avLst>
              <a:gd name="adj1" fmla="val 50000"/>
              <a:gd name="adj2" fmla="val 49608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137" name="向下箭號 10"/>
          <p:cNvSpPr>
            <a:spLocks noChangeArrowheads="1"/>
          </p:cNvSpPr>
          <p:nvPr/>
        </p:nvSpPr>
        <p:spPr bwMode="auto">
          <a:xfrm>
            <a:off x="4740275" y="2000250"/>
            <a:ext cx="187325" cy="244475"/>
          </a:xfrm>
          <a:prstGeom prst="downArrow">
            <a:avLst>
              <a:gd name="adj1" fmla="val 50000"/>
              <a:gd name="adj2" fmla="val 50028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0"/>
            <a:ext cx="8094663" cy="10477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Additional Implications of Using the Database Approach</a:t>
            </a:r>
          </a:p>
        </p:txBody>
      </p:sp>
      <p:sp>
        <p:nvSpPr>
          <p:cNvPr id="5017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CCF53F13-2016-46F6-8F3B-FD3268D1ED3E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TW" sz="1600" smtClean="0"/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6246813" y="5581650"/>
            <a:ext cx="2268537" cy="1192213"/>
            <a:chOff x="2355" y="3305"/>
            <a:chExt cx="1429" cy="751"/>
          </a:xfrm>
        </p:grpSpPr>
        <p:pic>
          <p:nvPicPr>
            <p:cNvPr id="50184" name="Picture 9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" y="3316"/>
              <a:ext cx="779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85" name="Group 10"/>
            <p:cNvGrpSpPr>
              <a:grpSpLocks/>
            </p:cNvGrpSpPr>
            <p:nvPr/>
          </p:nvGrpSpPr>
          <p:grpSpPr bwMode="auto">
            <a:xfrm>
              <a:off x="3160" y="3305"/>
              <a:ext cx="624" cy="643"/>
              <a:chOff x="3160" y="3407"/>
              <a:chExt cx="624" cy="643"/>
            </a:xfrm>
          </p:grpSpPr>
          <p:grpSp>
            <p:nvGrpSpPr>
              <p:cNvPr id="50186" name="Group 11"/>
              <p:cNvGrpSpPr>
                <a:grpSpLocks/>
              </p:cNvGrpSpPr>
              <p:nvPr/>
            </p:nvGrpSpPr>
            <p:grpSpPr bwMode="auto">
              <a:xfrm>
                <a:off x="3293" y="3459"/>
                <a:ext cx="386" cy="246"/>
                <a:chOff x="3275" y="3429"/>
                <a:chExt cx="386" cy="246"/>
              </a:xfrm>
            </p:grpSpPr>
            <p:sp>
              <p:nvSpPr>
                <p:cNvPr id="50190" name="AutoShape 12"/>
                <p:cNvSpPr>
                  <a:spLocks noChangeArrowheads="1"/>
                </p:cNvSpPr>
                <p:nvPr/>
              </p:nvSpPr>
              <p:spPr bwMode="auto">
                <a:xfrm>
                  <a:off x="3275" y="3429"/>
                  <a:ext cx="372" cy="219"/>
                </a:xfrm>
                <a:prstGeom prst="can">
                  <a:avLst>
                    <a:gd name="adj" fmla="val 25000"/>
                  </a:avLst>
                </a:prstGeom>
                <a:solidFill>
                  <a:schemeClr val="tx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5019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04" y="3444"/>
                  <a:ext cx="35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>
                      <a:ea typeface="新細明體" panose="02020500000000000000" pitchFamily="18" charset="-120"/>
                    </a:rPr>
                    <a:t>DB</a:t>
                  </a:r>
                </a:p>
              </p:txBody>
            </p:sp>
          </p:grpSp>
          <p:sp>
            <p:nvSpPr>
              <p:cNvPr id="50187" name="Text Box 14"/>
              <p:cNvSpPr txBox="1">
                <a:spLocks noChangeArrowheads="1"/>
              </p:cNvSpPr>
              <p:nvPr/>
            </p:nvSpPr>
            <p:spPr bwMode="auto">
              <a:xfrm>
                <a:off x="3213" y="3789"/>
                <a:ext cx="540" cy="21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DBMS</a:t>
                </a:r>
              </a:p>
            </p:txBody>
          </p:sp>
          <p:sp>
            <p:nvSpPr>
              <p:cNvPr id="50188" name="Rectangle 15"/>
              <p:cNvSpPr>
                <a:spLocks noChangeArrowheads="1"/>
              </p:cNvSpPr>
              <p:nvPr/>
            </p:nvSpPr>
            <p:spPr bwMode="auto">
              <a:xfrm>
                <a:off x="3160" y="3407"/>
                <a:ext cx="624" cy="643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0189" name="AutoShape 16"/>
              <p:cNvCxnSpPr>
                <a:cxnSpLocks noChangeShapeType="1"/>
                <a:stCxn id="50190" idx="3"/>
                <a:endCxn id="50187" idx="0"/>
              </p:cNvCxnSpPr>
              <p:nvPr/>
            </p:nvCxnSpPr>
            <p:spPr bwMode="auto">
              <a:xfrm>
                <a:off x="3479" y="3678"/>
                <a:ext cx="4" cy="111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0181" name="文字方塊 13"/>
          <p:cNvSpPr txBox="1">
            <a:spLocks noChangeArrowheads="1"/>
          </p:cNvSpPr>
          <p:nvPr/>
        </p:nvSpPr>
        <p:spPr bwMode="auto">
          <a:xfrm>
            <a:off x="5264150" y="5870575"/>
            <a:ext cx="124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TW" altLang="en-US" sz="1400" b="1">
                <a:ea typeface="新細明體" panose="02020500000000000000" pitchFamily="18" charset="-120"/>
              </a:rPr>
              <a:t>教務處</a:t>
            </a:r>
            <a:endParaRPr lang="en-US" altLang="zh-TW" sz="1400" b="1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TW" altLang="en-US" sz="1400" b="1">
                <a:ea typeface="新細明體" panose="02020500000000000000" pitchFamily="18" charset="-120"/>
              </a:rPr>
              <a:t>學務處</a:t>
            </a:r>
            <a:endParaRPr lang="en-US" altLang="zh-TW" sz="1400" b="1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TW" altLang="en-US" sz="1400" b="1">
                <a:ea typeface="新細明體" panose="02020500000000000000" pitchFamily="18" charset="-120"/>
              </a:rPr>
              <a:t>圖書館</a:t>
            </a:r>
            <a:endParaRPr lang="en-US" altLang="zh-TW" sz="1400" b="1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sz="1400" b="1">
                <a:ea typeface="新細明體" panose="02020500000000000000" pitchFamily="18" charset="-120"/>
              </a:rPr>
              <a:t>…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1085850"/>
            <a:ext cx="8027987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Potential for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enforcing standards</a:t>
            </a:r>
          </a:p>
          <a:p>
            <a:pPr marL="444500" lvl="1" indent="-266700" eaLnBrk="1" hangingPunct="1">
              <a:spcBef>
                <a:spcPct val="0"/>
              </a:spcBef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crucial for the success of database applications in large organizations.</a:t>
            </a:r>
          </a:p>
          <a:p>
            <a:pPr marL="444500" lvl="1" indent="-266700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Standards refer to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data item names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display formats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screens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report structures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meta-data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(description of data)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Reduced application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development time</a:t>
            </a:r>
          </a:p>
          <a:p>
            <a:pPr marL="444500" lvl="1" indent="-266700" eaLnBrk="1" hangingPunct="1">
              <a:spcBef>
                <a:spcPct val="0"/>
              </a:spcBef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incremental time to add each new application is reduced.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Flexibility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to change data structures</a:t>
            </a:r>
          </a:p>
          <a:p>
            <a:pPr marL="444500" lvl="1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database structure may evolve as new requirements are defined.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Availability of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up-to-date information</a:t>
            </a:r>
          </a:p>
          <a:p>
            <a:pPr marL="444500" lvl="1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very important for on-line transaction systems such as airline, hotel, car reservations.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Economies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of scale</a:t>
            </a:r>
          </a:p>
          <a:p>
            <a:pPr marL="444500" lvl="1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by consolidating data and applications across departments, wasteful overlap of resources and personnel can be avoided.</a:t>
            </a:r>
          </a:p>
        </p:txBody>
      </p:sp>
      <p:sp>
        <p:nvSpPr>
          <p:cNvPr id="50183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4938" y="6338888"/>
            <a:ext cx="571500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7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7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CF881CB6-D250-4433-B6C3-13D4F6514E1D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TW" sz="16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642"/>
            <a:ext cx="7835900" cy="12398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Historical Development of Database Technology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487488"/>
            <a:ext cx="8437563" cy="4140200"/>
          </a:xfrm>
        </p:spPr>
        <p:txBody>
          <a:bodyPr/>
          <a:lstStyle/>
          <a:p>
            <a:pPr eaLnBrk="1" hangingPunct="1"/>
            <a:r>
              <a:rPr lang="en-US" altLang="zh-TW" sz="28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Early Database Applications</a:t>
            </a:r>
          </a:p>
          <a:p>
            <a:pPr marL="542925" lvl="1" indent="-271463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Hierarchical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Network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Models were introduced in mid 1960’s and dominated during the seventies. </a:t>
            </a:r>
          </a:p>
          <a:p>
            <a:pPr marL="542925" lvl="1" indent="-271463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 bulk of the worldwide database processing still occurs using these models.</a:t>
            </a:r>
            <a:endParaRPr lang="en-US" altLang="zh-TW" sz="24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Relational Model based Systems</a:t>
            </a:r>
          </a:p>
          <a:p>
            <a:pPr marL="542925" lvl="1" indent="-271463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model that was originally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introduced in 1970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was heavily researched and experimented with in IBM and the universities. </a:t>
            </a:r>
          </a:p>
          <a:p>
            <a:pPr marL="542925" lvl="1" indent="-271463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Relational DBMS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Products emerged in the 1980’s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  <a:endParaRPr lang="en-US" altLang="zh-TW" sz="24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>
                <a:ea typeface="新細明體" panose="02020500000000000000" pitchFamily="18" charset="-120"/>
              </a:rPr>
              <a:t>此課程評量方式及其比例分配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000066"/>
              </a:buClr>
              <a:buSzPct val="65000"/>
              <a:buFont typeface="Symbol" panose="05050102010706020507" pitchFamily="18" charset="2"/>
              <a:buChar char="·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三次考試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(65%)</a:t>
            </a:r>
          </a:p>
          <a:p>
            <a:pPr marL="701675" lvl="2" indent="-342900">
              <a:buClr>
                <a:srgbClr val="000066"/>
              </a:buClr>
              <a:buSzPct val="65000"/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兩節課考試，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第三節上課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期末考週除外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lvl="1" indent="-342900">
              <a:buClr>
                <a:srgbClr val="000066"/>
              </a:buClr>
              <a:buSzPct val="65000"/>
              <a:buFont typeface="Symbol" panose="05050102010706020507" pitchFamily="18" charset="2"/>
              <a:buChar char="·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網路學園自我測驗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(15%)</a:t>
            </a:r>
          </a:p>
          <a:p>
            <a:pPr marL="701675" lvl="2" indent="-342900">
              <a:buClr>
                <a:srgbClr val="000066"/>
              </a:buClr>
              <a:buSzPct val="65000"/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每週課後網路學園自我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1" indent="-342900">
              <a:buClr>
                <a:srgbClr val="000066"/>
              </a:buClr>
              <a:buSzPct val="65000"/>
              <a:buFont typeface="Symbol" panose="05050102010706020507" pitchFamily="18" charset="2"/>
              <a:buChar char="·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小組專案作業（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15%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01675" lvl="2" indent="-342900">
              <a:buClr>
                <a:srgbClr val="000066"/>
              </a:buClr>
              <a:buSzPct val="65000"/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每組四人為原則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1" indent="-342900">
              <a:buClr>
                <a:srgbClr val="000066"/>
              </a:buClr>
              <a:buSzPct val="65000"/>
              <a:buFont typeface="Symbol" panose="05050102010706020507" pitchFamily="18" charset="2"/>
              <a:buChar char="·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課程參與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(5%)</a:t>
            </a:r>
          </a:p>
          <a:p>
            <a:pPr marL="701675" lvl="2" indent="-342900">
              <a:buClr>
                <a:srgbClr val="000066"/>
              </a:buClr>
              <a:buSzPct val="65000"/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課堂互動及出席率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5143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627AC7-5EA6-48D2-B3AC-2202081C81F2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4ADCC0F1-9B28-4E0F-8797-A38F0D3D2E62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TW" sz="16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Historical Development of Database Technology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543050"/>
            <a:ext cx="8520113" cy="430407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Object-oriented applications</a:t>
            </a:r>
          </a:p>
          <a:p>
            <a:pPr marL="542925" lvl="1" indent="-271463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OODBMSs were introduced in late 1980’s and early 1990’s to cater to the need of complex data processing in CAD and other applications. </a:t>
            </a:r>
          </a:p>
          <a:p>
            <a:pPr marL="542925" lvl="1" indent="-271463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Their use has not taken off much.</a:t>
            </a:r>
            <a:endParaRPr lang="en-US" altLang="zh-TW" sz="24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Data on the Web and E-commerce Applications</a:t>
            </a:r>
          </a:p>
          <a:p>
            <a:pPr marL="542925" lvl="1" indent="-271463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Web contains data in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(Hypertext markup language) with links among pages. </a:t>
            </a:r>
          </a:p>
          <a:p>
            <a:pPr marL="542925" lvl="1" indent="-271463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This has given rise to a new set of applications and E-commerce is using new standards like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XML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panose="02020500000000000000" pitchFamily="18" charset="-120"/>
              </a:rPr>
              <a:t>eXtended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Markup Language).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2BB9AE52-4342-4EAA-8A38-BCE9BF699340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TW" sz="16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42875"/>
            <a:ext cx="8366125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Extending Database Capabilities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285875"/>
            <a:ext cx="8435975" cy="5053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</a:rPr>
              <a:t>New functionality is being added to DBMSs in the following areas:</a:t>
            </a:r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Scientific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Image Storage and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Audio and Video data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Spatial data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Time Series and Historical Data Management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i="1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The above gives rise to new research and development in incorporating new data types, complex data structures, new operations and storage and indexing schemes in database systems.</a:t>
            </a:r>
            <a:r>
              <a:rPr lang="en-US" altLang="zh-TW" sz="2400" b="1" i="1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en-US" altLang="zh-TW" sz="24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632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4938" y="6338888"/>
            <a:ext cx="571500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76EC53B4-F53D-4C8B-B6CB-65933EC0E6D2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TW" sz="16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44463"/>
            <a:ext cx="8094663" cy="698500"/>
          </a:xfrm>
        </p:spPr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3600" smtClean="0">
                <a:ea typeface="新細明體" panose="02020500000000000000" pitchFamily="18" charset="-120"/>
              </a:rPr>
              <a:t>When not to Use a DBMS</a:t>
            </a:r>
            <a:endParaRPr lang="en-US" altLang="zh-TW" sz="36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955675"/>
            <a:ext cx="8640762" cy="5356225"/>
          </a:xfrm>
        </p:spPr>
        <p:txBody>
          <a:bodyPr/>
          <a:lstStyle/>
          <a:p>
            <a:pPr marL="179388" indent="-179388" eaLnBrk="1" hangingPunct="1"/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Main inhibitors (costs) of using a DBMS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:</a:t>
            </a:r>
          </a:p>
          <a:p>
            <a:pPr marL="452438" lvl="1" indent="-271463" eaLnBrk="1" hangingPunct="1"/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High initial investment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and possible need for additional hardware.</a:t>
            </a:r>
          </a:p>
          <a:p>
            <a:pPr marL="452438" lvl="1" indent="-271463" eaLnBrk="1" hangingPunct="1"/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Overhead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for providing generality, security, concurrency control, recovery, and  integrity functions. </a:t>
            </a:r>
          </a:p>
          <a:p>
            <a:pPr marL="179388" indent="-179388" eaLnBrk="1" hangingPunct="1"/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When a DBMS may be unnecessary:</a:t>
            </a:r>
          </a:p>
          <a:p>
            <a:pPr marL="452438" lvl="1" indent="-271463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If the database and applications are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simple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well defined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, and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not expected to change.</a:t>
            </a:r>
          </a:p>
          <a:p>
            <a:pPr marL="452438" lvl="1" indent="-271463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If there are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stringent real-time requirements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that may not be met because of DBMS overhead.</a:t>
            </a:r>
          </a:p>
          <a:p>
            <a:pPr marL="452438" lvl="1" indent="-271463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If access to data by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multiple users is not required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  <a:p>
            <a:pPr marL="179388" indent="-179388" eaLnBrk="1" hangingPunct="1"/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When no DBMS may suffice:</a:t>
            </a:r>
          </a:p>
          <a:p>
            <a:pPr marL="452438" lvl="1" indent="-271463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If the database system is not able to handle the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complexity of data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because of modeling limitations</a:t>
            </a:r>
          </a:p>
          <a:p>
            <a:pPr marL="452438" lvl="1" indent="-271463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If the database users need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special operations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not supported by the DBMS.</a:t>
            </a:r>
            <a:endParaRPr lang="en-US" altLang="zh-TW" sz="180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8373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4938" y="6338888"/>
            <a:ext cx="571500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BF6876B5-2BF6-485A-BBCD-9E89C915B982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6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3825"/>
            <a:ext cx="8094663" cy="7794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Some Notes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4" y="1055687"/>
            <a:ext cx="8898101" cy="5370749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</a:pPr>
            <a:r>
              <a:rPr lang="en-US" altLang="zh-TW" sz="2400" dirty="0" smtClean="0">
                <a:ea typeface="標楷體" panose="03000509000000000000" pitchFamily="65" charset="-120"/>
              </a:rPr>
              <a:t>Course materials: </a:t>
            </a:r>
            <a:r>
              <a:rPr lang="zh-TW" altLang="en-US" sz="2400" dirty="0" smtClean="0">
                <a:ea typeface="標楷體" panose="03000509000000000000" pitchFamily="65" charset="-120"/>
              </a:rPr>
              <a:t>課程投影片置於雲科大網路學園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273050" indent="-273050" eaLnBrk="1" hangingPunct="1">
              <a:lnSpc>
                <a:spcPct val="90000"/>
              </a:lnSpc>
            </a:pPr>
            <a:r>
              <a:rPr lang="en-US" altLang="zh-TW" sz="2400" dirty="0" smtClean="0">
                <a:ea typeface="標楷體" panose="03000509000000000000" pitchFamily="65" charset="-120"/>
              </a:rPr>
              <a:t>Textbook: </a:t>
            </a:r>
          </a:p>
          <a:p>
            <a:pPr marL="720725" lvl="1" indent="-268288" eaLnBrk="1" hangingPunct="1">
              <a:lnSpc>
                <a:spcPct val="90000"/>
              </a:lnSpc>
            </a:pPr>
            <a:r>
              <a:rPr lang="en-US" altLang="zh-TW" sz="2000" dirty="0" err="1" smtClean="0">
                <a:ea typeface="標楷體" panose="03000509000000000000" pitchFamily="65" charset="-120"/>
              </a:rPr>
              <a:t>Elmasri</a:t>
            </a:r>
            <a:r>
              <a:rPr lang="en-US" altLang="zh-TW" sz="2000" dirty="0" smtClean="0">
                <a:ea typeface="標楷體" panose="03000509000000000000" pitchFamily="65" charset="-120"/>
              </a:rPr>
              <a:t>, R. et al., </a:t>
            </a:r>
            <a:r>
              <a:rPr lang="en-US" altLang="zh-TW" sz="2000" i="1" dirty="0" smtClean="0">
                <a:ea typeface="標楷體" panose="03000509000000000000" pitchFamily="65" charset="-120"/>
              </a:rPr>
              <a:t>Database Systems-Models, Languages, Design, and Application Programming</a:t>
            </a:r>
            <a:r>
              <a:rPr lang="en-US" altLang="zh-TW" sz="2000" dirty="0" smtClean="0">
                <a:ea typeface="標楷體" panose="03000509000000000000" pitchFamily="65" charset="-120"/>
              </a:rPr>
              <a:t>, 6</a:t>
            </a:r>
            <a:r>
              <a:rPr lang="en-US" altLang="zh-TW" sz="2000" baseline="30000" dirty="0" smtClean="0">
                <a:ea typeface="標楷體" panose="03000509000000000000" pitchFamily="65" charset="-120"/>
              </a:rPr>
              <a:t>th</a:t>
            </a:r>
            <a:r>
              <a:rPr lang="en-US" altLang="zh-TW" sz="2000" dirty="0" smtClean="0">
                <a:ea typeface="標楷體" panose="03000509000000000000" pitchFamily="65" charset="-120"/>
              </a:rPr>
              <a:t> ed., 2010, Pearson, </a:t>
            </a:r>
            <a:r>
              <a:rPr lang="zh-TW" altLang="en-US" sz="2000" dirty="0" smtClean="0">
                <a:ea typeface="標楷體" panose="03000509000000000000" pitchFamily="65" charset="-120"/>
              </a:rPr>
              <a:t>歐亞書局</a:t>
            </a:r>
          </a:p>
          <a:p>
            <a:pPr marL="273050" indent="-273050" eaLnBrk="1" hangingPunct="1">
              <a:lnSpc>
                <a:spcPct val="9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助教</a:t>
            </a:r>
            <a:r>
              <a:rPr lang="en-US" altLang="zh-TW" sz="2400" dirty="0" smtClean="0"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ea typeface="標楷體" panose="03000509000000000000" pitchFamily="65" charset="-120"/>
              </a:rPr>
              <a:t> 吳</a:t>
            </a:r>
            <a:r>
              <a:rPr lang="zh-TW" altLang="en-US" sz="2400" dirty="0">
                <a:ea typeface="標楷體" panose="03000509000000000000" pitchFamily="65" charset="-120"/>
              </a:rPr>
              <a:t>俊逸</a:t>
            </a:r>
            <a:r>
              <a:rPr lang="zh-TW" altLang="en-US" sz="2400" dirty="0" smtClean="0">
                <a:ea typeface="標楷體" panose="03000509000000000000" pitchFamily="65" charset="-120"/>
              </a:rPr>
              <a:t>，分機：</a:t>
            </a:r>
            <a:r>
              <a:rPr lang="en-US" altLang="zh-TW" sz="2400" dirty="0" smtClean="0">
                <a:ea typeface="標楷體" panose="03000509000000000000" pitchFamily="65" charset="-120"/>
              </a:rPr>
              <a:t>5397</a:t>
            </a:r>
            <a:r>
              <a:rPr lang="zh-TW" altLang="en-US" sz="2400" dirty="0" smtClean="0">
                <a:ea typeface="標楷體" panose="03000509000000000000" pitchFamily="65" charset="-120"/>
              </a:rPr>
              <a:t>，</a:t>
            </a:r>
            <a:r>
              <a:rPr lang="en-US" altLang="zh-TW" sz="2400" dirty="0" smtClean="0">
                <a:ea typeface="標楷體" panose="03000509000000000000" pitchFamily="65" charset="-120"/>
              </a:rPr>
              <a:t>m10623017@yuntech.edu.tw</a:t>
            </a:r>
          </a:p>
          <a:p>
            <a:pPr marL="273050" indent="-273050" eaLnBrk="1" hangingPunct="1">
              <a:lnSpc>
                <a:spcPct val="90000"/>
              </a:lnSpc>
            </a:pPr>
            <a:r>
              <a:rPr lang="en-US" altLang="zh-TW" sz="2400" dirty="0" smtClean="0">
                <a:ea typeface="標楷體" panose="03000509000000000000" pitchFamily="65" charset="-120"/>
              </a:rPr>
              <a:t>Others:</a:t>
            </a:r>
            <a:endParaRPr lang="zh-TW" altLang="en-US" sz="2400" dirty="0" smtClean="0">
              <a:ea typeface="標楷體" panose="03000509000000000000" pitchFamily="65" charset="-120"/>
            </a:endParaRPr>
          </a:p>
          <a:p>
            <a:pPr marL="534988" lvl="1" indent="-268288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TW" altLang="en-US" sz="2200" dirty="0" smtClean="0">
                <a:ea typeface="標楷體" panose="03000509000000000000" pitchFamily="65" charset="-120"/>
              </a:rPr>
              <a:t>每周課後請</a:t>
            </a:r>
            <a:r>
              <a:rPr lang="zh-TW" altLang="en-US" sz="2200" dirty="0">
                <a:ea typeface="標楷體" panose="03000509000000000000" pitchFamily="65" charset="-120"/>
              </a:rPr>
              <a:t>至</a:t>
            </a:r>
            <a:r>
              <a:rPr lang="zh-TW" altLang="en-US" sz="2200" dirty="0" smtClean="0">
                <a:ea typeface="標楷體" panose="03000509000000000000" pitchFamily="65" charset="-120"/>
              </a:rPr>
              <a:t>網路學園進行自我測驗。</a:t>
            </a:r>
            <a:r>
              <a:rPr lang="en-US" altLang="zh-TW" sz="2200" dirty="0" smtClean="0"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ea typeface="標楷體" panose="03000509000000000000" pitchFamily="65" charset="-120"/>
              </a:rPr>
              <a:t>未寫完提交前，請勿關掉測驗網頁，否則測驗結束，沒有分數，也無法重測</a:t>
            </a:r>
            <a:r>
              <a:rPr lang="en-US" altLang="zh-TW" sz="2200" dirty="0" smtClean="0">
                <a:ea typeface="標楷體" panose="03000509000000000000" pitchFamily="65" charset="-120"/>
              </a:rPr>
              <a:t>)</a:t>
            </a:r>
          </a:p>
          <a:p>
            <a:pPr marL="534988" lvl="1" indent="-268288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TW" altLang="en-US" sz="2200" dirty="0" smtClean="0">
                <a:ea typeface="標楷體" panose="03000509000000000000" pitchFamily="65" charset="-120"/>
              </a:rPr>
              <a:t>網路自我測驗有問題，請在測驗時間截止前向助教反應，否則無法補救</a:t>
            </a:r>
            <a:endParaRPr lang="en-US" altLang="zh-TW" sz="2200" dirty="0" smtClean="0">
              <a:ea typeface="標楷體" panose="03000509000000000000" pitchFamily="65" charset="-120"/>
            </a:endParaRPr>
          </a:p>
          <a:p>
            <a:pPr marL="534988" lvl="1" indent="-268288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TW" altLang="en-US" sz="2200" dirty="0" smtClean="0">
                <a:ea typeface="標楷體" panose="03000509000000000000" pitchFamily="65" charset="-120"/>
              </a:rPr>
              <a:t>考試會有英文出題，平時請務必閱讀原文課本，以免屆時看不懂題目</a:t>
            </a:r>
          </a:p>
          <a:p>
            <a:pPr marL="534988" lvl="1" indent="-268288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TW" altLang="en-US" sz="2200" dirty="0" smtClean="0">
                <a:ea typeface="標楷體" panose="03000509000000000000" pitchFamily="65" charset="-120"/>
              </a:rPr>
              <a:t>考古題公布於網路學園，考試時考古題與網路學園題目各占約</a:t>
            </a:r>
            <a:r>
              <a:rPr lang="en-US" altLang="zh-TW" sz="2200" smtClean="0">
                <a:ea typeface="標楷體" panose="03000509000000000000" pitchFamily="65" charset="-120"/>
              </a:rPr>
              <a:t>10%</a:t>
            </a:r>
            <a:endParaRPr lang="en-US" altLang="zh-TW" sz="2200" dirty="0" smtClean="0"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Notes-2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125" y="1348506"/>
            <a:ext cx="8027988" cy="5095425"/>
          </a:xfrm>
        </p:spPr>
        <p:txBody>
          <a:bodyPr/>
          <a:lstStyle/>
          <a:p>
            <a:pPr marL="361950" indent="-360363">
              <a:buSzPct val="100000"/>
              <a:buFont typeface="+mj-lt"/>
              <a:buAutoNum type="arabicPeriod"/>
            </a:pPr>
            <a:r>
              <a:rPr lang="zh-TW" altLang="en-US" sz="2400" dirty="0" smtClean="0">
                <a:ea typeface="標楷體" panose="03000509000000000000" pitchFamily="65" charset="-120"/>
              </a:rPr>
              <a:t>請</a:t>
            </a:r>
            <a:r>
              <a:rPr lang="zh-TW" altLang="en-US" sz="2400" dirty="0">
                <a:ea typeface="標楷體" panose="03000509000000000000" pitchFamily="65" charset="-120"/>
              </a:rPr>
              <a:t>把</a:t>
            </a:r>
            <a:r>
              <a:rPr lang="zh-TW" altLang="en-US" sz="2400" dirty="0" smtClean="0">
                <a:ea typeface="標楷體" panose="03000509000000000000" pitchFamily="65" charset="-120"/>
              </a:rPr>
              <a:t>握三次測驗、線上自我測驗及作業成績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 marL="361950" indent="-360363">
              <a:buSzPct val="100000"/>
              <a:buFont typeface="+mj-lt"/>
              <a:buAutoNum type="arabicPeriod"/>
            </a:pPr>
            <a:r>
              <a:rPr lang="zh-TW" altLang="en-US" sz="2400" dirty="0" smtClean="0">
                <a:ea typeface="標楷體" panose="03000509000000000000" pitchFamily="65" charset="-120"/>
              </a:rPr>
              <a:t>無法針對私人因素，個別調整學期期末成績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 marL="361950" indent="-360363">
              <a:buSzPct val="100000"/>
              <a:buFont typeface="+mj-lt"/>
              <a:buAutoNum type="arabicPeriod"/>
            </a:pPr>
            <a:r>
              <a:rPr lang="zh-TW" altLang="en-US" sz="2400" dirty="0" smtClean="0">
                <a:ea typeface="標楷體" panose="03000509000000000000" pitchFamily="65" charset="-120"/>
              </a:rPr>
              <a:t>無法參加考試，請依學校程序請假，並事先知會老師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 marL="361950" indent="-360363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zh-TW" altLang="en-US" sz="2400" dirty="0">
                <a:ea typeface="標楷體" panose="03000509000000000000" pitchFamily="65" charset="-120"/>
              </a:rPr>
              <a:t>上課前請開妥投影機及電腦，下載並開啟最新課程投影片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361950" indent="-360363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zh-TW" altLang="en-US" sz="2400" dirty="0">
                <a:ea typeface="標楷體" panose="03000509000000000000" pitchFamily="65" charset="-120"/>
              </a:rPr>
              <a:t>學好本課程的要領：課前預習投影片，課後當天馬上複習上課內容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361950" indent="-360363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zh-TW" altLang="en-US" sz="2400" dirty="0">
                <a:ea typeface="標楷體" panose="03000509000000000000" pitchFamily="65" charset="-120"/>
              </a:rPr>
              <a:t>上課不可睡覺、聊天、使用手機。違者每次扣</a:t>
            </a:r>
            <a:r>
              <a:rPr lang="zh-TW" altLang="en-US" sz="2400" dirty="0" smtClean="0">
                <a:ea typeface="標楷體" panose="03000509000000000000" pitchFamily="65" charset="-120"/>
              </a:rPr>
              <a:t>兩分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5818-04D8-4B88-B8CD-A750B271AC93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555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2B8C119E-34B5-4E3C-9D8D-5A1D8075ED6B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6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What is this course all about?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7913" y="4130675"/>
            <a:ext cx="6969125" cy="2270125"/>
          </a:xfrm>
        </p:spPr>
        <p:txBody>
          <a:bodyPr/>
          <a:lstStyle/>
          <a:p>
            <a:pPr marL="269875" indent="-269875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400" smtClean="0">
                <a:ea typeface="新細明體" panose="02020500000000000000" pitchFamily="18" charset="-120"/>
              </a:rPr>
              <a:t>How to place mini-world data into database?</a:t>
            </a:r>
          </a:p>
          <a:p>
            <a:pPr marL="808038" lvl="1" indent="-358775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ea typeface="新細明體" panose="02020500000000000000" pitchFamily="18" charset="-120"/>
              </a:rPr>
              <a:t>Design the DB’s structure (how and quality)</a:t>
            </a:r>
          </a:p>
          <a:p>
            <a:pPr marL="808038" lvl="1" indent="-358775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ea typeface="新細明體" panose="02020500000000000000" pitchFamily="18" charset="-120"/>
              </a:rPr>
              <a:t>Construct the DB (define schema and load data)</a:t>
            </a:r>
            <a:endParaRPr lang="zh-TW" altLang="en-US" sz="2000" smtClean="0">
              <a:ea typeface="新細明體" panose="02020500000000000000" pitchFamily="18" charset="-120"/>
            </a:endParaRPr>
          </a:p>
          <a:p>
            <a:pPr marL="269875" indent="-269875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400" smtClean="0">
                <a:ea typeface="新細明體" panose="02020500000000000000" pitchFamily="18" charset="-120"/>
              </a:rPr>
              <a:t>How to retrieve data from database?</a:t>
            </a:r>
          </a:p>
          <a:p>
            <a:pPr marL="808038" lvl="1" indent="-358775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ea typeface="新細明體" panose="02020500000000000000" pitchFamily="18" charset="-120"/>
              </a:rPr>
              <a:t>Interfaces that DBMS offers (interactive and API)</a:t>
            </a:r>
          </a:p>
        </p:txBody>
      </p:sp>
      <p:grpSp>
        <p:nvGrpSpPr>
          <p:cNvPr id="2" name="群組 15"/>
          <p:cNvGrpSpPr>
            <a:grpSpLocks/>
          </p:cNvGrpSpPr>
          <p:nvPr/>
        </p:nvGrpSpPr>
        <p:grpSpPr bwMode="auto">
          <a:xfrm>
            <a:off x="1384300" y="1223963"/>
            <a:ext cx="5138738" cy="2811462"/>
            <a:chOff x="1384303" y="1309688"/>
            <a:chExt cx="5138735" cy="2810289"/>
          </a:xfrm>
        </p:grpSpPr>
        <p:grpSp>
          <p:nvGrpSpPr>
            <p:cNvPr id="14344" name="Group 16"/>
            <p:cNvGrpSpPr>
              <a:grpSpLocks/>
            </p:cNvGrpSpPr>
            <p:nvPr/>
          </p:nvGrpSpPr>
          <p:grpSpPr bwMode="auto">
            <a:xfrm>
              <a:off x="1384303" y="1309688"/>
              <a:ext cx="1693863" cy="1462087"/>
              <a:chOff x="872" y="825"/>
              <a:chExt cx="1067" cy="921"/>
            </a:xfrm>
          </p:grpSpPr>
          <p:sp>
            <p:nvSpPr>
              <p:cNvPr id="14353" name="Text Box 6"/>
              <p:cNvSpPr txBox="1">
                <a:spLocks noChangeArrowheads="1"/>
              </p:cNvSpPr>
              <p:nvPr/>
            </p:nvSpPr>
            <p:spPr bwMode="auto">
              <a:xfrm>
                <a:off x="932" y="1023"/>
                <a:ext cx="100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ea typeface="新細明體" panose="02020500000000000000" pitchFamily="18" charset="-120"/>
                  </a:rPr>
                  <a:t>Mini-world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ea typeface="新細明體" panose="02020500000000000000" pitchFamily="18" charset="-120"/>
                  </a:rPr>
                  <a:t>(YunTech)</a:t>
                </a:r>
              </a:p>
            </p:txBody>
          </p:sp>
          <p:sp>
            <p:nvSpPr>
              <p:cNvPr id="14354" name="Freeform 7"/>
              <p:cNvSpPr>
                <a:spLocks/>
              </p:cNvSpPr>
              <p:nvPr/>
            </p:nvSpPr>
            <p:spPr bwMode="auto">
              <a:xfrm>
                <a:off x="872" y="825"/>
                <a:ext cx="965" cy="921"/>
              </a:xfrm>
              <a:custGeom>
                <a:avLst/>
                <a:gdLst>
                  <a:gd name="T0" fmla="*/ 2147483646 w 556"/>
                  <a:gd name="T1" fmla="*/ 2147483646 h 491"/>
                  <a:gd name="T2" fmla="*/ 2147483646 w 556"/>
                  <a:gd name="T3" fmla="*/ 2147483646 h 491"/>
                  <a:gd name="T4" fmla="*/ 2147483646 w 556"/>
                  <a:gd name="T5" fmla="*/ 2147483646 h 491"/>
                  <a:gd name="T6" fmla="*/ 2147483646 w 556"/>
                  <a:gd name="T7" fmla="*/ 2147483646 h 491"/>
                  <a:gd name="T8" fmla="*/ 2147483646 w 556"/>
                  <a:gd name="T9" fmla="*/ 2147483646 h 491"/>
                  <a:gd name="T10" fmla="*/ 2147483646 w 556"/>
                  <a:gd name="T11" fmla="*/ 2147483646 h 491"/>
                  <a:gd name="T12" fmla="*/ 2147483646 w 556"/>
                  <a:gd name="T13" fmla="*/ 2147483646 h 491"/>
                  <a:gd name="T14" fmla="*/ 2147483646 w 556"/>
                  <a:gd name="T15" fmla="*/ 2147483646 h 491"/>
                  <a:gd name="T16" fmla="*/ 2147483646 w 556"/>
                  <a:gd name="T17" fmla="*/ 2147483646 h 491"/>
                  <a:gd name="T18" fmla="*/ 2147483646 w 556"/>
                  <a:gd name="T19" fmla="*/ 2147483646 h 491"/>
                  <a:gd name="T20" fmla="*/ 0 w 556"/>
                  <a:gd name="T21" fmla="*/ 2147483646 h 491"/>
                  <a:gd name="T22" fmla="*/ 2147483646 w 556"/>
                  <a:gd name="T23" fmla="*/ 2147483646 h 491"/>
                  <a:gd name="T24" fmla="*/ 2147483646 w 556"/>
                  <a:gd name="T25" fmla="*/ 0 h 491"/>
                  <a:gd name="T26" fmla="*/ 2147483646 w 556"/>
                  <a:gd name="T27" fmla="*/ 2147483646 h 491"/>
                  <a:gd name="T28" fmla="*/ 2147483646 w 556"/>
                  <a:gd name="T29" fmla="*/ 2147483646 h 491"/>
                  <a:gd name="T30" fmla="*/ 2147483646 w 556"/>
                  <a:gd name="T31" fmla="*/ 2147483646 h 491"/>
                  <a:gd name="T32" fmla="*/ 2147483646 w 556"/>
                  <a:gd name="T33" fmla="*/ 2147483646 h 4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6"/>
                  <a:gd name="T52" fmla="*/ 0 h 491"/>
                  <a:gd name="T53" fmla="*/ 556 w 556"/>
                  <a:gd name="T54" fmla="*/ 491 h 4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6" h="491">
                    <a:moveTo>
                      <a:pt x="552" y="339"/>
                    </a:moveTo>
                    <a:cubicBezTo>
                      <a:pt x="551" y="349"/>
                      <a:pt x="553" y="395"/>
                      <a:pt x="534" y="406"/>
                    </a:cubicBezTo>
                    <a:cubicBezTo>
                      <a:pt x="523" y="413"/>
                      <a:pt x="509" y="412"/>
                      <a:pt x="497" y="418"/>
                    </a:cubicBezTo>
                    <a:cubicBezTo>
                      <a:pt x="473" y="430"/>
                      <a:pt x="456" y="447"/>
                      <a:pt x="431" y="455"/>
                    </a:cubicBezTo>
                    <a:cubicBezTo>
                      <a:pt x="409" y="476"/>
                      <a:pt x="424" y="465"/>
                      <a:pt x="382" y="479"/>
                    </a:cubicBezTo>
                    <a:cubicBezTo>
                      <a:pt x="370" y="483"/>
                      <a:pt x="346" y="491"/>
                      <a:pt x="346" y="491"/>
                    </a:cubicBezTo>
                    <a:cubicBezTo>
                      <a:pt x="280" y="485"/>
                      <a:pt x="211" y="480"/>
                      <a:pt x="146" y="467"/>
                    </a:cubicBezTo>
                    <a:cubicBezTo>
                      <a:pt x="88" y="430"/>
                      <a:pt x="170" y="479"/>
                      <a:pt x="103" y="449"/>
                    </a:cubicBezTo>
                    <a:cubicBezTo>
                      <a:pt x="80" y="438"/>
                      <a:pt x="66" y="417"/>
                      <a:pt x="42" y="406"/>
                    </a:cubicBezTo>
                    <a:cubicBezTo>
                      <a:pt x="22" y="376"/>
                      <a:pt x="19" y="379"/>
                      <a:pt x="12" y="352"/>
                    </a:cubicBezTo>
                    <a:cubicBezTo>
                      <a:pt x="8" y="336"/>
                      <a:pt x="0" y="303"/>
                      <a:pt x="0" y="303"/>
                    </a:cubicBezTo>
                    <a:cubicBezTo>
                      <a:pt x="4" y="246"/>
                      <a:pt x="0" y="160"/>
                      <a:pt x="49" y="115"/>
                    </a:cubicBezTo>
                    <a:cubicBezTo>
                      <a:pt x="80" y="22"/>
                      <a:pt x="149" y="9"/>
                      <a:pt x="236" y="0"/>
                    </a:cubicBezTo>
                    <a:cubicBezTo>
                      <a:pt x="299" y="2"/>
                      <a:pt x="362" y="0"/>
                      <a:pt x="424" y="6"/>
                    </a:cubicBezTo>
                    <a:cubicBezTo>
                      <a:pt x="453" y="9"/>
                      <a:pt x="491" y="60"/>
                      <a:pt x="491" y="60"/>
                    </a:cubicBezTo>
                    <a:cubicBezTo>
                      <a:pt x="504" y="80"/>
                      <a:pt x="551" y="156"/>
                      <a:pt x="552" y="176"/>
                    </a:cubicBezTo>
                    <a:cubicBezTo>
                      <a:pt x="556" y="230"/>
                      <a:pt x="552" y="285"/>
                      <a:pt x="552" y="33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pic>
          <p:nvPicPr>
            <p:cNvPr id="14345" name="Picture 8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239" y="2175290"/>
              <a:ext cx="1833562" cy="194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46" name="Group 17"/>
            <p:cNvGrpSpPr>
              <a:grpSpLocks/>
            </p:cNvGrpSpPr>
            <p:nvPr/>
          </p:nvGrpSpPr>
          <p:grpSpPr bwMode="auto">
            <a:xfrm>
              <a:off x="4540250" y="1770062"/>
              <a:ext cx="1982788" cy="1973262"/>
              <a:chOff x="2860" y="1115"/>
              <a:chExt cx="1249" cy="1243"/>
            </a:xfrm>
          </p:grpSpPr>
          <p:grpSp>
            <p:nvGrpSpPr>
              <p:cNvPr id="14347" name="Group 15"/>
              <p:cNvGrpSpPr>
                <a:grpSpLocks/>
              </p:cNvGrpSpPr>
              <p:nvPr/>
            </p:nvGrpSpPr>
            <p:grpSpPr bwMode="auto">
              <a:xfrm>
                <a:off x="3127" y="1156"/>
                <a:ext cx="745" cy="491"/>
                <a:chOff x="3127" y="1066"/>
                <a:chExt cx="745" cy="491"/>
              </a:xfrm>
            </p:grpSpPr>
            <p:sp>
              <p:nvSpPr>
                <p:cNvPr id="14351" name="AutoShape 10"/>
                <p:cNvSpPr>
                  <a:spLocks noChangeArrowheads="1"/>
                </p:cNvSpPr>
                <p:nvPr/>
              </p:nvSpPr>
              <p:spPr bwMode="auto">
                <a:xfrm>
                  <a:off x="3127" y="1066"/>
                  <a:ext cx="745" cy="491"/>
                </a:xfrm>
                <a:prstGeom prst="can">
                  <a:avLst>
                    <a:gd name="adj" fmla="val 25000"/>
                  </a:avLst>
                </a:prstGeom>
                <a:solidFill>
                  <a:schemeClr val="tx1"/>
                </a:solidFill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435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40" y="1142"/>
                  <a:ext cx="536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3600">
                      <a:ea typeface="新細明體" panose="02020500000000000000" pitchFamily="18" charset="-120"/>
                    </a:rPr>
                    <a:t>DB</a:t>
                  </a:r>
                </a:p>
              </p:txBody>
            </p:sp>
          </p:grpSp>
          <p:sp>
            <p:nvSpPr>
              <p:cNvPr id="14348" name="Text Box 12"/>
              <p:cNvSpPr txBox="1">
                <a:spLocks noChangeArrowheads="1"/>
              </p:cNvSpPr>
              <p:nvPr/>
            </p:nvSpPr>
            <p:spPr bwMode="auto">
              <a:xfrm>
                <a:off x="2960" y="1866"/>
                <a:ext cx="1081" cy="416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3600">
                    <a:ea typeface="新細明體" panose="02020500000000000000" pitchFamily="18" charset="-120"/>
                  </a:rPr>
                  <a:t>DBMS</a:t>
                </a:r>
              </a:p>
            </p:txBody>
          </p:sp>
          <p:sp>
            <p:nvSpPr>
              <p:cNvPr id="14349" name="Rectangle 13"/>
              <p:cNvSpPr>
                <a:spLocks noChangeArrowheads="1"/>
              </p:cNvSpPr>
              <p:nvPr/>
            </p:nvSpPr>
            <p:spPr bwMode="auto">
              <a:xfrm>
                <a:off x="2860" y="1115"/>
                <a:ext cx="1249" cy="1243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4350" name="AutoShape 14"/>
              <p:cNvCxnSpPr>
                <a:cxnSpLocks noChangeShapeType="1"/>
                <a:stCxn id="14351" idx="3"/>
                <a:endCxn id="14348" idx="0"/>
              </p:cNvCxnSpPr>
              <p:nvPr/>
            </p:nvCxnSpPr>
            <p:spPr bwMode="auto">
              <a:xfrm>
                <a:off x="3500" y="1653"/>
                <a:ext cx="1" cy="207"/>
              </a:xfrm>
              <a:prstGeom prst="straightConnector1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4342" name="直線單箭頭接點 17"/>
          <p:cNvCxnSpPr>
            <a:cxnSpLocks noChangeShapeType="1"/>
          </p:cNvCxnSpPr>
          <p:nvPr/>
        </p:nvCxnSpPr>
        <p:spPr bwMode="auto">
          <a:xfrm>
            <a:off x="3125788" y="1530350"/>
            <a:ext cx="1201737" cy="16033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直線單箭頭接點 18"/>
          <p:cNvCxnSpPr>
            <a:cxnSpLocks noChangeShapeType="1"/>
          </p:cNvCxnSpPr>
          <p:nvPr/>
        </p:nvCxnSpPr>
        <p:spPr bwMode="auto">
          <a:xfrm>
            <a:off x="3108325" y="1682750"/>
            <a:ext cx="1201738" cy="16033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2F44199B-B50C-4AC9-BB6D-204D25560BFD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6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44463"/>
            <a:ext cx="8094663" cy="74771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Course Content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960438"/>
            <a:ext cx="6440487" cy="1997075"/>
          </a:xfrm>
        </p:spPr>
        <p:txBody>
          <a:bodyPr/>
          <a:lstStyle/>
          <a:p>
            <a:pPr marL="269875" indent="-269875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400" b="1" smtClean="0">
                <a:ea typeface="新細明體" panose="02020500000000000000" pitchFamily="18" charset="-120"/>
              </a:rPr>
              <a:t>How to place mini-world data into database?</a:t>
            </a:r>
          </a:p>
          <a:p>
            <a:pPr marL="808038" lvl="1" indent="-358775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ea typeface="新細明體" panose="02020500000000000000" pitchFamily="18" charset="-120"/>
              </a:rPr>
              <a:t>Design the DB’s structure (</a:t>
            </a:r>
            <a:r>
              <a:rPr lang="en-US" altLang="zh-TW" sz="2000" b="1" smtClean="0">
                <a:solidFill>
                  <a:schemeClr val="bg1"/>
                </a:solidFill>
                <a:ea typeface="新細明體" panose="02020500000000000000" pitchFamily="18" charset="-120"/>
              </a:rPr>
              <a:t>how</a:t>
            </a:r>
            <a:r>
              <a:rPr lang="en-US" altLang="zh-TW" sz="2000" smtClean="0">
                <a:ea typeface="新細明體" panose="02020500000000000000" pitchFamily="18" charset="-120"/>
              </a:rPr>
              <a:t> and </a:t>
            </a:r>
            <a:r>
              <a:rPr lang="en-US" altLang="zh-TW" sz="2000" b="1" smtClean="0">
                <a:solidFill>
                  <a:schemeClr val="hlink"/>
                </a:solidFill>
                <a:ea typeface="新細明體" panose="02020500000000000000" pitchFamily="18" charset="-120"/>
              </a:rPr>
              <a:t>quality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</a:p>
          <a:p>
            <a:pPr marL="808038" lvl="1" indent="-358775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ea typeface="新細明體" panose="02020500000000000000" pitchFamily="18" charset="-120"/>
              </a:rPr>
              <a:t>Construct the DB (</a:t>
            </a:r>
            <a:r>
              <a:rPr lang="en-US" altLang="zh-TW" sz="2000" b="1" smtClean="0">
                <a:ea typeface="新細明體" panose="02020500000000000000" pitchFamily="18" charset="-120"/>
              </a:rPr>
              <a:t>define</a:t>
            </a:r>
            <a:r>
              <a:rPr lang="en-US" altLang="zh-TW" sz="2000" b="1" smtClean="0">
                <a:solidFill>
                  <a:srgbClr val="CC66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b="1" smtClean="0">
                <a:ea typeface="新細明體" panose="02020500000000000000" pitchFamily="18" charset="-120"/>
              </a:rPr>
              <a:t>schema</a:t>
            </a:r>
            <a:r>
              <a:rPr lang="en-US" altLang="zh-TW" sz="2000" smtClean="0">
                <a:ea typeface="新細明體" panose="02020500000000000000" pitchFamily="18" charset="-120"/>
              </a:rPr>
              <a:t> and load</a:t>
            </a:r>
            <a:r>
              <a:rPr lang="zh-TW" altLang="en-US" sz="2000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</a:rPr>
              <a:t>data)</a:t>
            </a:r>
            <a:endParaRPr lang="zh-TW" altLang="en-US" sz="2000" smtClean="0">
              <a:ea typeface="新細明體" panose="02020500000000000000" pitchFamily="18" charset="-120"/>
            </a:endParaRPr>
          </a:p>
          <a:p>
            <a:pPr marL="269875" indent="-269875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400" b="1" smtClean="0">
                <a:ea typeface="新細明體" panose="02020500000000000000" pitchFamily="18" charset="-120"/>
              </a:rPr>
              <a:t>How to retrieve data from database?</a:t>
            </a:r>
          </a:p>
          <a:p>
            <a:pPr marL="808038" lvl="1" indent="-358775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ea typeface="新細明體" panose="02020500000000000000" pitchFamily="18" charset="-120"/>
              </a:rPr>
              <a:t>Interfaces that DBMS offers (</a:t>
            </a:r>
            <a:r>
              <a:rPr lang="en-US" altLang="zh-TW" sz="2000" b="1" smtClean="0">
                <a:ea typeface="新細明體" panose="02020500000000000000" pitchFamily="18" charset="-120"/>
              </a:rPr>
              <a:t>interactive</a:t>
            </a:r>
            <a:r>
              <a:rPr lang="en-US" altLang="zh-TW" sz="2000" smtClean="0">
                <a:ea typeface="新細明體" panose="02020500000000000000" pitchFamily="18" charset="-120"/>
              </a:rPr>
              <a:t> and </a:t>
            </a:r>
            <a:r>
              <a:rPr lang="en-US" altLang="zh-TW" sz="2000" b="1" smtClean="0">
                <a:solidFill>
                  <a:srgbClr val="339966"/>
                </a:solidFill>
                <a:ea typeface="新細明體" panose="02020500000000000000" pitchFamily="18" charset="-120"/>
              </a:rPr>
              <a:t>API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6477000" y="1541463"/>
            <a:ext cx="2503488" cy="1158875"/>
            <a:chOff x="2207" y="3249"/>
            <a:chExt cx="1577" cy="730"/>
          </a:xfrm>
        </p:grpSpPr>
        <p:grpSp>
          <p:nvGrpSpPr>
            <p:cNvPr id="15378" name="Group 6"/>
            <p:cNvGrpSpPr>
              <a:grpSpLocks/>
            </p:cNvGrpSpPr>
            <p:nvPr/>
          </p:nvGrpSpPr>
          <p:grpSpPr bwMode="auto">
            <a:xfrm>
              <a:off x="2207" y="3249"/>
              <a:ext cx="568" cy="412"/>
              <a:chOff x="1492" y="3153"/>
              <a:chExt cx="568" cy="412"/>
            </a:xfrm>
          </p:grpSpPr>
          <p:sp>
            <p:nvSpPr>
              <p:cNvPr id="15387" name="Text Box 7"/>
              <p:cNvSpPr txBox="1">
                <a:spLocks noChangeArrowheads="1"/>
              </p:cNvSpPr>
              <p:nvPr/>
            </p:nvSpPr>
            <p:spPr bwMode="auto">
              <a:xfrm>
                <a:off x="1540" y="3177"/>
                <a:ext cx="520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Mini-world</a:t>
                </a:r>
              </a:p>
            </p:txBody>
          </p:sp>
          <p:sp>
            <p:nvSpPr>
              <p:cNvPr id="15388" name="Freeform 8"/>
              <p:cNvSpPr>
                <a:spLocks/>
              </p:cNvSpPr>
              <p:nvPr/>
            </p:nvSpPr>
            <p:spPr bwMode="auto">
              <a:xfrm>
                <a:off x="1492" y="3153"/>
                <a:ext cx="482" cy="412"/>
              </a:xfrm>
              <a:custGeom>
                <a:avLst/>
                <a:gdLst>
                  <a:gd name="T0" fmla="*/ 3 w 556"/>
                  <a:gd name="T1" fmla="*/ 3 h 491"/>
                  <a:gd name="T2" fmla="*/ 3 w 556"/>
                  <a:gd name="T3" fmla="*/ 3 h 491"/>
                  <a:gd name="T4" fmla="*/ 3 w 556"/>
                  <a:gd name="T5" fmla="*/ 3 h 491"/>
                  <a:gd name="T6" fmla="*/ 3 w 556"/>
                  <a:gd name="T7" fmla="*/ 3 h 491"/>
                  <a:gd name="T8" fmla="*/ 3 w 556"/>
                  <a:gd name="T9" fmla="*/ 3 h 491"/>
                  <a:gd name="T10" fmla="*/ 3 w 556"/>
                  <a:gd name="T11" fmla="*/ 3 h 491"/>
                  <a:gd name="T12" fmla="*/ 3 w 556"/>
                  <a:gd name="T13" fmla="*/ 3 h 491"/>
                  <a:gd name="T14" fmla="*/ 3 w 556"/>
                  <a:gd name="T15" fmla="*/ 3 h 491"/>
                  <a:gd name="T16" fmla="*/ 3 w 556"/>
                  <a:gd name="T17" fmla="*/ 3 h 491"/>
                  <a:gd name="T18" fmla="*/ 3 w 556"/>
                  <a:gd name="T19" fmla="*/ 3 h 491"/>
                  <a:gd name="T20" fmla="*/ 0 w 556"/>
                  <a:gd name="T21" fmla="*/ 3 h 491"/>
                  <a:gd name="T22" fmla="*/ 3 w 556"/>
                  <a:gd name="T23" fmla="*/ 3 h 491"/>
                  <a:gd name="T24" fmla="*/ 3 w 556"/>
                  <a:gd name="T25" fmla="*/ 0 h 491"/>
                  <a:gd name="T26" fmla="*/ 3 w 556"/>
                  <a:gd name="T27" fmla="*/ 3 h 491"/>
                  <a:gd name="T28" fmla="*/ 3 w 556"/>
                  <a:gd name="T29" fmla="*/ 3 h 491"/>
                  <a:gd name="T30" fmla="*/ 3 w 556"/>
                  <a:gd name="T31" fmla="*/ 3 h 491"/>
                  <a:gd name="T32" fmla="*/ 3 w 556"/>
                  <a:gd name="T33" fmla="*/ 3 h 4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6"/>
                  <a:gd name="T52" fmla="*/ 0 h 491"/>
                  <a:gd name="T53" fmla="*/ 556 w 556"/>
                  <a:gd name="T54" fmla="*/ 491 h 4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6" h="491">
                    <a:moveTo>
                      <a:pt x="552" y="339"/>
                    </a:moveTo>
                    <a:cubicBezTo>
                      <a:pt x="551" y="349"/>
                      <a:pt x="553" y="395"/>
                      <a:pt x="534" y="406"/>
                    </a:cubicBezTo>
                    <a:cubicBezTo>
                      <a:pt x="523" y="413"/>
                      <a:pt x="509" y="412"/>
                      <a:pt x="497" y="418"/>
                    </a:cubicBezTo>
                    <a:cubicBezTo>
                      <a:pt x="473" y="430"/>
                      <a:pt x="456" y="447"/>
                      <a:pt x="431" y="455"/>
                    </a:cubicBezTo>
                    <a:cubicBezTo>
                      <a:pt x="409" y="476"/>
                      <a:pt x="424" y="465"/>
                      <a:pt x="382" y="479"/>
                    </a:cubicBezTo>
                    <a:cubicBezTo>
                      <a:pt x="370" y="483"/>
                      <a:pt x="346" y="491"/>
                      <a:pt x="346" y="491"/>
                    </a:cubicBezTo>
                    <a:cubicBezTo>
                      <a:pt x="280" y="485"/>
                      <a:pt x="211" y="480"/>
                      <a:pt x="146" y="467"/>
                    </a:cubicBezTo>
                    <a:cubicBezTo>
                      <a:pt x="88" y="430"/>
                      <a:pt x="170" y="479"/>
                      <a:pt x="103" y="449"/>
                    </a:cubicBezTo>
                    <a:cubicBezTo>
                      <a:pt x="80" y="438"/>
                      <a:pt x="66" y="417"/>
                      <a:pt x="42" y="406"/>
                    </a:cubicBezTo>
                    <a:cubicBezTo>
                      <a:pt x="22" y="376"/>
                      <a:pt x="19" y="379"/>
                      <a:pt x="12" y="352"/>
                    </a:cubicBezTo>
                    <a:cubicBezTo>
                      <a:pt x="8" y="336"/>
                      <a:pt x="0" y="303"/>
                      <a:pt x="0" y="303"/>
                    </a:cubicBezTo>
                    <a:cubicBezTo>
                      <a:pt x="4" y="246"/>
                      <a:pt x="0" y="160"/>
                      <a:pt x="49" y="115"/>
                    </a:cubicBezTo>
                    <a:cubicBezTo>
                      <a:pt x="80" y="22"/>
                      <a:pt x="149" y="9"/>
                      <a:pt x="236" y="0"/>
                    </a:cubicBezTo>
                    <a:cubicBezTo>
                      <a:pt x="299" y="2"/>
                      <a:pt x="362" y="0"/>
                      <a:pt x="424" y="6"/>
                    </a:cubicBezTo>
                    <a:cubicBezTo>
                      <a:pt x="453" y="9"/>
                      <a:pt x="491" y="60"/>
                      <a:pt x="491" y="60"/>
                    </a:cubicBezTo>
                    <a:cubicBezTo>
                      <a:pt x="504" y="80"/>
                      <a:pt x="551" y="156"/>
                      <a:pt x="552" y="176"/>
                    </a:cubicBezTo>
                    <a:cubicBezTo>
                      <a:pt x="556" y="230"/>
                      <a:pt x="552" y="285"/>
                      <a:pt x="552" y="339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pic>
          <p:nvPicPr>
            <p:cNvPr id="15379" name="Picture 9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" y="3431"/>
              <a:ext cx="577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80" name="Group 10"/>
            <p:cNvGrpSpPr>
              <a:grpSpLocks/>
            </p:cNvGrpSpPr>
            <p:nvPr/>
          </p:nvGrpSpPr>
          <p:grpSpPr bwMode="auto">
            <a:xfrm>
              <a:off x="3160" y="3305"/>
              <a:ext cx="624" cy="643"/>
              <a:chOff x="3160" y="3407"/>
              <a:chExt cx="624" cy="643"/>
            </a:xfrm>
          </p:grpSpPr>
          <p:grpSp>
            <p:nvGrpSpPr>
              <p:cNvPr id="15381" name="Group 11"/>
              <p:cNvGrpSpPr>
                <a:grpSpLocks/>
              </p:cNvGrpSpPr>
              <p:nvPr/>
            </p:nvGrpSpPr>
            <p:grpSpPr bwMode="auto">
              <a:xfrm>
                <a:off x="3293" y="3459"/>
                <a:ext cx="386" cy="246"/>
                <a:chOff x="3275" y="3429"/>
                <a:chExt cx="386" cy="246"/>
              </a:xfrm>
            </p:grpSpPr>
            <p:sp>
              <p:nvSpPr>
                <p:cNvPr id="15385" name="AutoShape 12"/>
                <p:cNvSpPr>
                  <a:spLocks noChangeArrowheads="1"/>
                </p:cNvSpPr>
                <p:nvPr/>
              </p:nvSpPr>
              <p:spPr bwMode="auto">
                <a:xfrm>
                  <a:off x="3275" y="3429"/>
                  <a:ext cx="372" cy="219"/>
                </a:xfrm>
                <a:prstGeom prst="can">
                  <a:avLst>
                    <a:gd name="adj" fmla="val 25000"/>
                  </a:avLst>
                </a:prstGeom>
                <a:solidFill>
                  <a:schemeClr val="tx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8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04" y="3444"/>
                  <a:ext cx="35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4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>
                      <a:ea typeface="新細明體" panose="02020500000000000000" pitchFamily="18" charset="-120"/>
                    </a:rPr>
                    <a:t>DB</a:t>
                  </a:r>
                </a:p>
              </p:txBody>
            </p:sp>
          </p:grpSp>
          <p:sp>
            <p:nvSpPr>
              <p:cNvPr id="15382" name="Text Box 14"/>
              <p:cNvSpPr txBox="1">
                <a:spLocks noChangeArrowheads="1"/>
              </p:cNvSpPr>
              <p:nvPr/>
            </p:nvSpPr>
            <p:spPr bwMode="auto">
              <a:xfrm>
                <a:off x="3213" y="3789"/>
                <a:ext cx="540" cy="21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DBMS</a:t>
                </a:r>
              </a:p>
            </p:txBody>
          </p:sp>
          <p:sp>
            <p:nvSpPr>
              <p:cNvPr id="15383" name="Rectangle 15"/>
              <p:cNvSpPr>
                <a:spLocks noChangeArrowheads="1"/>
              </p:cNvSpPr>
              <p:nvPr/>
            </p:nvSpPr>
            <p:spPr bwMode="auto">
              <a:xfrm>
                <a:off x="3160" y="3407"/>
                <a:ext cx="624" cy="643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5384" name="AutoShape 16"/>
              <p:cNvCxnSpPr>
                <a:cxnSpLocks noChangeShapeType="1"/>
                <a:stCxn id="15385" idx="3"/>
                <a:endCxn id="15382" idx="0"/>
              </p:cNvCxnSpPr>
              <p:nvPr/>
            </p:nvCxnSpPr>
            <p:spPr bwMode="auto">
              <a:xfrm>
                <a:off x="3479" y="3678"/>
                <a:ext cx="4" cy="111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" name="群組 27"/>
          <p:cNvGrpSpPr>
            <a:grpSpLocks/>
          </p:cNvGrpSpPr>
          <p:nvPr/>
        </p:nvGrpSpPr>
        <p:grpSpPr bwMode="auto">
          <a:xfrm>
            <a:off x="0" y="3011488"/>
            <a:ext cx="9112250" cy="3697287"/>
            <a:chOff x="0" y="3011488"/>
            <a:chExt cx="9112250" cy="3697287"/>
          </a:xfrm>
        </p:grpSpPr>
        <p:sp>
          <p:nvSpPr>
            <p:cNvPr id="15367" name="Rectangle 4"/>
            <p:cNvSpPr>
              <a:spLocks noChangeArrowheads="1"/>
            </p:cNvSpPr>
            <p:nvPr/>
          </p:nvSpPr>
          <p:spPr bwMode="auto">
            <a:xfrm>
              <a:off x="1146175" y="3011488"/>
              <a:ext cx="7966075" cy="366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TW" sz="2000" dirty="0">
                  <a:solidFill>
                    <a:srgbClr val="000099"/>
                  </a:solidFill>
                  <a:ea typeface="新細明體" panose="02020500000000000000" pitchFamily="18" charset="-120"/>
                </a:rPr>
                <a:t>Ch03: The  Basic (Flat) Relational Model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TW" sz="2000" dirty="0">
                  <a:solidFill>
                    <a:srgbClr val="000099"/>
                  </a:solidFill>
                  <a:ea typeface="新細明體" panose="02020500000000000000" pitchFamily="18" charset="-120"/>
                </a:rPr>
                <a:t>Ch10: Object and Object-Relational Databases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TW" sz="2000" dirty="0">
                  <a:solidFill>
                    <a:srgbClr val="000099"/>
                  </a:solidFill>
                  <a:ea typeface="新細明體" panose="02020500000000000000" pitchFamily="18" charset="-120"/>
                </a:rPr>
                <a:t>Ch11: XML: Concepts, Languages, and Standards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TW" sz="2000" dirty="0">
                  <a:ea typeface="新細明體" panose="02020500000000000000" pitchFamily="18" charset="-120"/>
                </a:rPr>
                <a:t>Ch04: SQL: Data Definition, Constraints, and Basic Queries and Updates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TW" sz="2000" dirty="0">
                  <a:ea typeface="新細明體" panose="02020500000000000000" pitchFamily="18" charset="-120"/>
                </a:rPr>
                <a:t>Ch05: SQL:</a:t>
              </a:r>
              <a:r>
                <a:rPr lang="zh-TW" altLang="en-US" sz="2000" dirty="0">
                  <a:ea typeface="新細明體" panose="02020500000000000000" pitchFamily="18" charset="-120"/>
                </a:rPr>
                <a:t> </a:t>
              </a:r>
              <a:r>
                <a:rPr lang="en-US" altLang="zh-TW" sz="2000" dirty="0">
                  <a:ea typeface="新細明體" panose="02020500000000000000" pitchFamily="18" charset="-120"/>
                </a:rPr>
                <a:t>Advanced Queries, Assertions, Triggers, and Views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TW" sz="2000" dirty="0">
                  <a:solidFill>
                    <a:srgbClr val="000099"/>
                  </a:solidFill>
                  <a:ea typeface="新細明體" panose="02020500000000000000" pitchFamily="18" charset="-120"/>
                </a:rPr>
                <a:t>Ch07: Conceptual Data Modeling Using Entities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TW" sz="2000" dirty="0">
                  <a:solidFill>
                    <a:srgbClr val="000099"/>
                  </a:solidFill>
                  <a:ea typeface="新細明體" panose="02020500000000000000" pitchFamily="18" charset="-120"/>
                </a:rPr>
                <a:t>Ch08: Mapping a Conceptual Design into a Logical Design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TW" sz="2000" dirty="0">
                  <a:solidFill>
                    <a:srgbClr val="000099"/>
                  </a:solidFill>
                  <a:ea typeface="新細明體" panose="02020500000000000000" pitchFamily="18" charset="-120"/>
                </a:rPr>
                <a:t>Ch09: UML for Database Application Design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TW" sz="2000" dirty="0">
                  <a:solidFill>
                    <a:srgbClr val="008000"/>
                  </a:solidFill>
                  <a:ea typeface="新細明體" panose="02020500000000000000" pitchFamily="18" charset="-120"/>
                </a:rPr>
                <a:t>Ch12</a:t>
              </a:r>
              <a:r>
                <a:rPr lang="en-US" altLang="zh-TW" sz="2000" dirty="0">
                  <a:ea typeface="新細明體" panose="02020500000000000000" pitchFamily="18" charset="-120"/>
                </a:rPr>
                <a:t>: </a:t>
              </a:r>
              <a:r>
                <a:rPr lang="en-US" altLang="zh-TW" sz="2000" dirty="0">
                  <a:solidFill>
                    <a:srgbClr val="008000"/>
                  </a:solidFill>
                  <a:ea typeface="新細明體" panose="02020500000000000000" pitchFamily="18" charset="-120"/>
                </a:rPr>
                <a:t>SQL Application Programming Using C and Java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TW" sz="2000" dirty="0" smtClean="0">
                  <a:solidFill>
                    <a:srgbClr val="008000"/>
                  </a:solidFill>
                  <a:ea typeface="新細明體" panose="02020500000000000000" pitchFamily="18" charset="-120"/>
                </a:rPr>
                <a:t>Ch13</a:t>
              </a:r>
              <a:r>
                <a:rPr lang="en-US" altLang="zh-TW" sz="2000" dirty="0">
                  <a:solidFill>
                    <a:srgbClr val="008000"/>
                  </a:solidFill>
                  <a:ea typeface="新細明體" panose="02020500000000000000" pitchFamily="18" charset="-120"/>
                </a:rPr>
                <a:t>: SQL Web Programming Using C PHP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TW" sz="2000" dirty="0" err="1">
                  <a:solidFill>
                    <a:srgbClr val="FF0000"/>
                  </a:solidFill>
                  <a:ea typeface="新細明體" panose="02020500000000000000" pitchFamily="18" charset="-120"/>
                </a:rPr>
                <a:t>Ch</a:t>
              </a:r>
              <a:r>
                <a:rPr lang="en-US" altLang="zh-TW" sz="2000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 14: Database Design Theory: Normalization and Dependencies</a:t>
              </a:r>
            </a:p>
          </p:txBody>
        </p:sp>
        <p:sp>
          <p:nvSpPr>
            <p:cNvPr id="15368" name="AutoShape 17"/>
            <p:cNvSpPr>
              <a:spLocks/>
            </p:cNvSpPr>
            <p:nvPr/>
          </p:nvSpPr>
          <p:spPr bwMode="auto">
            <a:xfrm>
              <a:off x="1090613" y="4030663"/>
              <a:ext cx="169862" cy="639762"/>
            </a:xfrm>
            <a:prstGeom prst="leftBrace">
              <a:avLst>
                <a:gd name="adj1" fmla="val 96199"/>
                <a:gd name="adj2" fmla="val 50000"/>
              </a:avLst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5369" name="AutoShape 18"/>
            <p:cNvSpPr>
              <a:spLocks/>
            </p:cNvSpPr>
            <p:nvPr/>
          </p:nvSpPr>
          <p:spPr bwMode="auto">
            <a:xfrm>
              <a:off x="1165225" y="6405563"/>
              <a:ext cx="42863" cy="247650"/>
            </a:xfrm>
            <a:prstGeom prst="leftBrace">
              <a:avLst>
                <a:gd name="adj1" fmla="val 48148"/>
                <a:gd name="adj2" fmla="val 46796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5370" name="AutoShape 19"/>
            <p:cNvSpPr>
              <a:spLocks/>
            </p:cNvSpPr>
            <p:nvPr/>
          </p:nvSpPr>
          <p:spPr bwMode="auto">
            <a:xfrm>
              <a:off x="1114425" y="5753100"/>
              <a:ext cx="128588" cy="549275"/>
            </a:xfrm>
            <a:prstGeom prst="leftBrace">
              <a:avLst>
                <a:gd name="adj1" fmla="val 56915"/>
                <a:gd name="adj2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rgbClr val="008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5371" name="Text Box 20"/>
            <p:cNvSpPr txBox="1">
              <a:spLocks noChangeArrowheads="1"/>
            </p:cNvSpPr>
            <p:nvPr/>
          </p:nvSpPr>
          <p:spPr bwMode="auto">
            <a:xfrm>
              <a:off x="212725" y="4987925"/>
              <a:ext cx="10080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000099"/>
                  </a:solidFill>
                  <a:ea typeface="新細明體" panose="02020500000000000000" pitchFamily="18" charset="-120"/>
                </a:rPr>
                <a:t>Design</a:t>
              </a:r>
            </a:p>
          </p:txBody>
        </p:sp>
        <p:sp>
          <p:nvSpPr>
            <p:cNvPr id="15372" name="Text Box 21"/>
            <p:cNvSpPr txBox="1">
              <a:spLocks noChangeArrowheads="1"/>
            </p:cNvSpPr>
            <p:nvPr/>
          </p:nvSpPr>
          <p:spPr bwMode="auto">
            <a:xfrm>
              <a:off x="0" y="4014788"/>
              <a:ext cx="13335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ea typeface="新細明體" panose="02020500000000000000" pitchFamily="18" charset="-120"/>
                </a:rPr>
                <a:t>Construct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ea typeface="新細明體" panose="02020500000000000000" pitchFamily="18" charset="-120"/>
                </a:rPr>
                <a:t>Retrieve</a:t>
              </a:r>
            </a:p>
          </p:txBody>
        </p:sp>
        <p:sp>
          <p:nvSpPr>
            <p:cNvPr id="15373" name="Text Box 22"/>
            <p:cNvSpPr txBox="1">
              <a:spLocks noChangeArrowheads="1"/>
            </p:cNvSpPr>
            <p:nvPr/>
          </p:nvSpPr>
          <p:spPr bwMode="auto">
            <a:xfrm>
              <a:off x="207963" y="6342063"/>
              <a:ext cx="10080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chemeClr val="hlink"/>
                  </a:solidFill>
                  <a:ea typeface="新細明體" panose="02020500000000000000" pitchFamily="18" charset="-120"/>
                </a:rPr>
                <a:t>Quality</a:t>
              </a:r>
            </a:p>
          </p:txBody>
        </p:sp>
        <p:sp>
          <p:nvSpPr>
            <p:cNvPr id="15374" name="AutoShape 17"/>
            <p:cNvSpPr>
              <a:spLocks/>
            </p:cNvSpPr>
            <p:nvPr/>
          </p:nvSpPr>
          <p:spPr bwMode="auto">
            <a:xfrm>
              <a:off x="1065213" y="4740275"/>
              <a:ext cx="187325" cy="914400"/>
            </a:xfrm>
            <a:prstGeom prst="leftBrace">
              <a:avLst>
                <a:gd name="adj1" fmla="val 95525"/>
                <a:gd name="adj2" fmla="val 50000"/>
              </a:avLst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5375" name="AutoShape 17"/>
            <p:cNvSpPr>
              <a:spLocks/>
            </p:cNvSpPr>
            <p:nvPr/>
          </p:nvSpPr>
          <p:spPr bwMode="auto">
            <a:xfrm>
              <a:off x="1092200" y="3089275"/>
              <a:ext cx="133350" cy="871538"/>
            </a:xfrm>
            <a:prstGeom prst="leftBrace">
              <a:avLst>
                <a:gd name="adj1" fmla="val 96099"/>
                <a:gd name="adj2" fmla="val 50000"/>
              </a:avLst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5376" name="Text Box 20"/>
            <p:cNvSpPr txBox="1">
              <a:spLocks noChangeArrowheads="1"/>
            </p:cNvSpPr>
            <p:nvPr/>
          </p:nvSpPr>
          <p:spPr bwMode="auto">
            <a:xfrm>
              <a:off x="266700" y="3222625"/>
              <a:ext cx="10080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000099"/>
                  </a:solidFill>
                  <a:ea typeface="新細明體" panose="02020500000000000000" pitchFamily="18" charset="-120"/>
                </a:rPr>
                <a:t>Data Model</a:t>
              </a:r>
            </a:p>
          </p:txBody>
        </p:sp>
        <p:sp>
          <p:nvSpPr>
            <p:cNvPr id="15377" name="Text Box 20"/>
            <p:cNvSpPr txBox="1">
              <a:spLocks noChangeArrowheads="1"/>
            </p:cNvSpPr>
            <p:nvPr/>
          </p:nvSpPr>
          <p:spPr bwMode="auto">
            <a:xfrm>
              <a:off x="444500" y="5840413"/>
              <a:ext cx="7635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4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008000"/>
                  </a:solidFill>
                  <a:ea typeface="新細明體" panose="02020500000000000000" pitchFamily="18" charset="-120"/>
                </a:rPr>
                <a:t>API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Chapter 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8250" y="2420938"/>
            <a:ext cx="6681788" cy="2120900"/>
          </a:xfrm>
        </p:spPr>
        <p:txBody>
          <a:bodyPr/>
          <a:lstStyle/>
          <a:p>
            <a:pPr eaLnBrk="1" hangingPunct="1"/>
            <a:r>
              <a:rPr lang="en-US" altLang="zh-TW" sz="6000" smtClean="0">
                <a:latin typeface="Arial" panose="020B0604020202020204" pitchFamily="34" charset="0"/>
                <a:ea typeface="新細明體" panose="02020500000000000000" pitchFamily="18" charset="-120"/>
              </a:rPr>
              <a:t>Introduction to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smtClean="0"/>
              <a:t>1-</a:t>
            </a:r>
            <a:fld id="{6799790A-8143-48E5-BBF0-80AF8F4E9970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6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173038"/>
            <a:ext cx="8420100" cy="1143000"/>
          </a:xfrm>
        </p:spPr>
        <p:txBody>
          <a:bodyPr/>
          <a:lstStyle/>
          <a:p>
            <a:pPr algn="l" eaLnBrk="1" hangingPunct="1"/>
            <a:r>
              <a:rPr lang="en-US" altLang="zh-TW" sz="3600" smtClean="0">
                <a:ea typeface="新細明體" panose="02020500000000000000" pitchFamily="18" charset="-120"/>
              </a:rPr>
              <a:t>Ch1: Introduction to Databases</a:t>
            </a:r>
            <a:endParaRPr lang="zh-TW" altLang="en-US" sz="3600" smtClean="0">
              <a:ea typeface="新細明體" panose="02020500000000000000" pitchFamily="18" charset="-12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  <a:hlinkClick r:id="rId2" action="ppaction://hlinksldjump"/>
              </a:rPr>
              <a:t>Introduction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  <a:hlinkClick r:id="rId3" action="ppaction://hlinksldjump"/>
              </a:rPr>
              <a:t>An Example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  <a:hlinkClick r:id="rId4" action="ppaction://hlinksldjump"/>
              </a:rPr>
              <a:t>Characteristics of the DB Approach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  <a:hlinkClick r:id="rId5" action="ppaction://hlinksldjump"/>
              </a:rPr>
              <a:t>Actors on the Scene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  <a:hlinkClick r:id="rId5" action="ppaction://hlinksldjump"/>
              </a:rPr>
              <a:t>Workers behind the Scene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  <a:hlinkClick r:id="rId6" action="ppaction://hlinksldjump"/>
              </a:rPr>
              <a:t>Advantages of Using the DBMS Approach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  <a:hlinkClick r:id="rId7" action="ppaction://hlinksldjump"/>
              </a:rPr>
              <a:t>A Brief History of DB Applications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  <a:hlinkClick r:id="rId8" action="ppaction://hlinksldjump"/>
              </a:rPr>
              <a:t>When Not to Use a DBMS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grpSp>
        <p:nvGrpSpPr>
          <p:cNvPr id="18437" name="Group 45"/>
          <p:cNvGrpSpPr>
            <a:grpSpLocks/>
          </p:cNvGrpSpPr>
          <p:nvPr/>
        </p:nvGrpSpPr>
        <p:grpSpPr bwMode="auto">
          <a:xfrm>
            <a:off x="5581650" y="1231900"/>
            <a:ext cx="3100388" cy="1535113"/>
            <a:chOff x="2941" y="727"/>
            <a:chExt cx="1953" cy="967"/>
          </a:xfrm>
        </p:grpSpPr>
        <p:grpSp>
          <p:nvGrpSpPr>
            <p:cNvPr id="18438" name="Group 18"/>
            <p:cNvGrpSpPr>
              <a:grpSpLocks/>
            </p:cNvGrpSpPr>
            <p:nvPr/>
          </p:nvGrpSpPr>
          <p:grpSpPr bwMode="auto">
            <a:xfrm>
              <a:off x="2941" y="727"/>
              <a:ext cx="699" cy="542"/>
              <a:chOff x="1492" y="3153"/>
              <a:chExt cx="568" cy="412"/>
            </a:xfrm>
          </p:grpSpPr>
          <p:sp>
            <p:nvSpPr>
              <p:cNvPr id="18446" name="Text Box 19"/>
              <p:cNvSpPr txBox="1">
                <a:spLocks noChangeArrowheads="1"/>
              </p:cNvSpPr>
              <p:nvPr/>
            </p:nvSpPr>
            <p:spPr bwMode="auto">
              <a:xfrm>
                <a:off x="1540" y="3177"/>
                <a:ext cx="52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ea typeface="新細明體" panose="02020500000000000000" pitchFamily="18" charset="-120"/>
                  </a:rPr>
                  <a:t>Mini-world</a:t>
                </a:r>
              </a:p>
            </p:txBody>
          </p:sp>
          <p:sp>
            <p:nvSpPr>
              <p:cNvPr id="18447" name="Freeform 20"/>
              <p:cNvSpPr>
                <a:spLocks/>
              </p:cNvSpPr>
              <p:nvPr/>
            </p:nvSpPr>
            <p:spPr bwMode="auto">
              <a:xfrm>
                <a:off x="1492" y="3153"/>
                <a:ext cx="482" cy="412"/>
              </a:xfrm>
              <a:custGeom>
                <a:avLst/>
                <a:gdLst>
                  <a:gd name="T0" fmla="*/ 3 w 556"/>
                  <a:gd name="T1" fmla="*/ 3 h 491"/>
                  <a:gd name="T2" fmla="*/ 3 w 556"/>
                  <a:gd name="T3" fmla="*/ 3 h 491"/>
                  <a:gd name="T4" fmla="*/ 3 w 556"/>
                  <a:gd name="T5" fmla="*/ 3 h 491"/>
                  <a:gd name="T6" fmla="*/ 3 w 556"/>
                  <a:gd name="T7" fmla="*/ 3 h 491"/>
                  <a:gd name="T8" fmla="*/ 3 w 556"/>
                  <a:gd name="T9" fmla="*/ 3 h 491"/>
                  <a:gd name="T10" fmla="*/ 3 w 556"/>
                  <a:gd name="T11" fmla="*/ 3 h 491"/>
                  <a:gd name="T12" fmla="*/ 3 w 556"/>
                  <a:gd name="T13" fmla="*/ 3 h 491"/>
                  <a:gd name="T14" fmla="*/ 3 w 556"/>
                  <a:gd name="T15" fmla="*/ 3 h 491"/>
                  <a:gd name="T16" fmla="*/ 3 w 556"/>
                  <a:gd name="T17" fmla="*/ 3 h 491"/>
                  <a:gd name="T18" fmla="*/ 3 w 556"/>
                  <a:gd name="T19" fmla="*/ 3 h 491"/>
                  <a:gd name="T20" fmla="*/ 0 w 556"/>
                  <a:gd name="T21" fmla="*/ 3 h 491"/>
                  <a:gd name="T22" fmla="*/ 3 w 556"/>
                  <a:gd name="T23" fmla="*/ 3 h 491"/>
                  <a:gd name="T24" fmla="*/ 3 w 556"/>
                  <a:gd name="T25" fmla="*/ 0 h 491"/>
                  <a:gd name="T26" fmla="*/ 3 w 556"/>
                  <a:gd name="T27" fmla="*/ 3 h 491"/>
                  <a:gd name="T28" fmla="*/ 3 w 556"/>
                  <a:gd name="T29" fmla="*/ 3 h 491"/>
                  <a:gd name="T30" fmla="*/ 3 w 556"/>
                  <a:gd name="T31" fmla="*/ 3 h 491"/>
                  <a:gd name="T32" fmla="*/ 3 w 556"/>
                  <a:gd name="T33" fmla="*/ 3 h 4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6"/>
                  <a:gd name="T52" fmla="*/ 0 h 491"/>
                  <a:gd name="T53" fmla="*/ 556 w 556"/>
                  <a:gd name="T54" fmla="*/ 491 h 4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6" h="491">
                    <a:moveTo>
                      <a:pt x="552" y="339"/>
                    </a:moveTo>
                    <a:cubicBezTo>
                      <a:pt x="551" y="349"/>
                      <a:pt x="553" y="395"/>
                      <a:pt x="534" y="406"/>
                    </a:cubicBezTo>
                    <a:cubicBezTo>
                      <a:pt x="523" y="413"/>
                      <a:pt x="509" y="412"/>
                      <a:pt x="497" y="418"/>
                    </a:cubicBezTo>
                    <a:cubicBezTo>
                      <a:pt x="473" y="430"/>
                      <a:pt x="456" y="447"/>
                      <a:pt x="431" y="455"/>
                    </a:cubicBezTo>
                    <a:cubicBezTo>
                      <a:pt x="409" y="476"/>
                      <a:pt x="424" y="465"/>
                      <a:pt x="382" y="479"/>
                    </a:cubicBezTo>
                    <a:cubicBezTo>
                      <a:pt x="370" y="483"/>
                      <a:pt x="346" y="491"/>
                      <a:pt x="346" y="491"/>
                    </a:cubicBezTo>
                    <a:cubicBezTo>
                      <a:pt x="280" y="485"/>
                      <a:pt x="211" y="480"/>
                      <a:pt x="146" y="467"/>
                    </a:cubicBezTo>
                    <a:cubicBezTo>
                      <a:pt x="88" y="430"/>
                      <a:pt x="170" y="479"/>
                      <a:pt x="103" y="449"/>
                    </a:cubicBezTo>
                    <a:cubicBezTo>
                      <a:pt x="80" y="438"/>
                      <a:pt x="66" y="417"/>
                      <a:pt x="42" y="406"/>
                    </a:cubicBezTo>
                    <a:cubicBezTo>
                      <a:pt x="22" y="376"/>
                      <a:pt x="19" y="379"/>
                      <a:pt x="12" y="352"/>
                    </a:cubicBezTo>
                    <a:cubicBezTo>
                      <a:pt x="8" y="336"/>
                      <a:pt x="0" y="303"/>
                      <a:pt x="0" y="303"/>
                    </a:cubicBezTo>
                    <a:cubicBezTo>
                      <a:pt x="4" y="246"/>
                      <a:pt x="0" y="160"/>
                      <a:pt x="49" y="115"/>
                    </a:cubicBezTo>
                    <a:cubicBezTo>
                      <a:pt x="80" y="22"/>
                      <a:pt x="149" y="9"/>
                      <a:pt x="236" y="0"/>
                    </a:cubicBezTo>
                    <a:cubicBezTo>
                      <a:pt x="299" y="2"/>
                      <a:pt x="362" y="0"/>
                      <a:pt x="424" y="6"/>
                    </a:cubicBezTo>
                    <a:cubicBezTo>
                      <a:pt x="453" y="9"/>
                      <a:pt x="491" y="60"/>
                      <a:pt x="491" y="60"/>
                    </a:cubicBezTo>
                    <a:cubicBezTo>
                      <a:pt x="504" y="80"/>
                      <a:pt x="551" y="156"/>
                      <a:pt x="552" y="176"/>
                    </a:cubicBezTo>
                    <a:cubicBezTo>
                      <a:pt x="556" y="230"/>
                      <a:pt x="552" y="285"/>
                      <a:pt x="552" y="33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pic>
          <p:nvPicPr>
            <p:cNvPr id="18439" name="Picture 21" descr="j029202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" y="973"/>
              <a:ext cx="710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40" name="Group 29"/>
            <p:cNvGrpSpPr>
              <a:grpSpLocks/>
            </p:cNvGrpSpPr>
            <p:nvPr/>
          </p:nvGrpSpPr>
          <p:grpSpPr bwMode="auto">
            <a:xfrm>
              <a:off x="4126" y="807"/>
              <a:ext cx="768" cy="846"/>
              <a:chOff x="4126" y="807"/>
              <a:chExt cx="768" cy="846"/>
            </a:xfrm>
          </p:grpSpPr>
          <p:sp>
            <p:nvSpPr>
              <p:cNvPr id="18441" name="AutoShape 24"/>
              <p:cNvSpPr>
                <a:spLocks noChangeArrowheads="1"/>
              </p:cNvSpPr>
              <p:nvPr/>
            </p:nvSpPr>
            <p:spPr bwMode="auto">
              <a:xfrm>
                <a:off x="4290" y="869"/>
                <a:ext cx="458" cy="289"/>
              </a:xfrm>
              <a:prstGeom prst="can">
                <a:avLst>
                  <a:gd name="adj" fmla="val 25000"/>
                </a:avLst>
              </a:prstGeom>
              <a:solidFill>
                <a:schemeClr val="tx1"/>
              </a:soli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442" name="Text Box 25"/>
              <p:cNvSpPr txBox="1">
                <a:spLocks noChangeArrowheads="1"/>
              </p:cNvSpPr>
              <p:nvPr/>
            </p:nvSpPr>
            <p:spPr bwMode="auto">
              <a:xfrm>
                <a:off x="4356" y="931"/>
                <a:ext cx="439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ea typeface="新細明體" panose="02020500000000000000" pitchFamily="18" charset="-120"/>
                  </a:rPr>
                  <a:t>DB</a:t>
                </a:r>
              </a:p>
            </p:txBody>
          </p:sp>
          <p:sp>
            <p:nvSpPr>
              <p:cNvPr id="18443" name="Text Box 26"/>
              <p:cNvSpPr txBox="1">
                <a:spLocks noChangeArrowheads="1"/>
              </p:cNvSpPr>
              <p:nvPr/>
            </p:nvSpPr>
            <p:spPr bwMode="auto">
              <a:xfrm>
                <a:off x="4191" y="1340"/>
                <a:ext cx="665" cy="243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ea typeface="新細明體" panose="02020500000000000000" pitchFamily="18" charset="-120"/>
                  </a:rPr>
                  <a:t>DBMS</a:t>
                </a:r>
              </a:p>
            </p:txBody>
          </p:sp>
          <p:sp>
            <p:nvSpPr>
              <p:cNvPr id="18444" name="Rectangle 27"/>
              <p:cNvSpPr>
                <a:spLocks noChangeArrowheads="1"/>
              </p:cNvSpPr>
              <p:nvPr/>
            </p:nvSpPr>
            <p:spPr bwMode="auto">
              <a:xfrm>
                <a:off x="4126" y="807"/>
                <a:ext cx="768" cy="846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4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8445" name="AutoShape 28"/>
              <p:cNvCxnSpPr>
                <a:cxnSpLocks noChangeShapeType="1"/>
                <a:stCxn id="18441" idx="3"/>
                <a:endCxn id="18443" idx="0"/>
              </p:cNvCxnSpPr>
              <p:nvPr/>
            </p:nvCxnSpPr>
            <p:spPr bwMode="auto">
              <a:xfrm>
                <a:off x="4519" y="1158"/>
                <a:ext cx="5" cy="182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Eeyore:El Masri PowerPoint:elmasri_navathe_pptemplate.POT</Template>
  <TotalTime>3317</TotalTime>
  <Words>2083</Words>
  <Application>Microsoft Office PowerPoint</Application>
  <PresentationFormat>如螢幕大小 (4:3)</PresentationFormat>
  <Paragraphs>401</Paragraphs>
  <Slides>32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Arial Unicode MS</vt:lpstr>
      <vt:lpstr>新細明體</vt:lpstr>
      <vt:lpstr>標楷體</vt:lpstr>
      <vt:lpstr>Arial</vt:lpstr>
      <vt:lpstr>Calibri</vt:lpstr>
      <vt:lpstr>Symbol</vt:lpstr>
      <vt:lpstr>Times New Roman</vt:lpstr>
      <vt:lpstr>Wingdings</vt:lpstr>
      <vt:lpstr>elmasri_navathe_pptemplate</vt:lpstr>
      <vt:lpstr>Database Management Systems</vt:lpstr>
      <vt:lpstr>課程所要培養的學習目標</vt:lpstr>
      <vt:lpstr>此課程評量方式及其比例分配</vt:lpstr>
      <vt:lpstr>Some Notes</vt:lpstr>
      <vt:lpstr>Some Notes-2</vt:lpstr>
      <vt:lpstr>What is this course all about?</vt:lpstr>
      <vt:lpstr>Course Content</vt:lpstr>
      <vt:lpstr>Chapter 1</vt:lpstr>
      <vt:lpstr>Ch1: Introduction to Databases</vt:lpstr>
      <vt:lpstr>Basic Definitions</vt:lpstr>
      <vt:lpstr>FIGURE 1.1 A simplified database system environment.</vt:lpstr>
      <vt:lpstr>Typical DBMS Functionality-1</vt:lpstr>
      <vt:lpstr>Typical DBMS Functionality-2</vt:lpstr>
      <vt:lpstr>Example of a Database</vt:lpstr>
      <vt:lpstr>FIGURE 1.2 A database for student and course information</vt:lpstr>
      <vt:lpstr>Main Characteristics of the Database Approach</vt:lpstr>
      <vt:lpstr>Main Characteristics of the Database Approach</vt:lpstr>
      <vt:lpstr>Main Characteristics of the Database Approach</vt:lpstr>
      <vt:lpstr>FIGURE 1.4 Two views derived from the database in Figure 1.2 (a) The STUDENT TRANSCRIPT view. (b) The COURSE PREREQUISITES view.</vt:lpstr>
      <vt:lpstr>Main Characteristics of the Database Approach</vt:lpstr>
      <vt:lpstr>Database Users</vt:lpstr>
      <vt:lpstr>Actors on the Scene</vt:lpstr>
      <vt:lpstr>Categories of End-users-1</vt:lpstr>
      <vt:lpstr>Categories of End-users-2</vt:lpstr>
      <vt:lpstr>Advantages of Using the Database Approach</vt:lpstr>
      <vt:lpstr>Advantages of Using the Database Approach</vt:lpstr>
      <vt:lpstr>FIGURE 1.5 Redundant storage of StudentName and CourseNumber in GRADE_REPORT.  (a) Consistent data. (b) Inconsistent record.</vt:lpstr>
      <vt:lpstr>Additional Implications of Using the Database Approach</vt:lpstr>
      <vt:lpstr>Historical Development of Database Technology</vt:lpstr>
      <vt:lpstr>Historical Development of Database Technology</vt:lpstr>
      <vt:lpstr>Extending Database Capabilities</vt:lpstr>
      <vt:lpstr> When not to Use a DBMS</vt:lpstr>
    </vt:vector>
  </TitlesOfParts>
  <Company>ओ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Hall</dc:creator>
  <cp:lastModifiedBy>Jerry Chien</cp:lastModifiedBy>
  <cp:revision>315</cp:revision>
  <cp:lastPrinted>2001-05-28T10:10:18Z</cp:lastPrinted>
  <dcterms:created xsi:type="dcterms:W3CDTF">2003-08-26T05:13:59Z</dcterms:created>
  <dcterms:modified xsi:type="dcterms:W3CDTF">2018-10-21T18:09:46Z</dcterms:modified>
</cp:coreProperties>
</file>