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531" r:id="rId2"/>
    <p:sldId id="529" r:id="rId3"/>
    <p:sldId id="489" r:id="rId4"/>
    <p:sldId id="490" r:id="rId5"/>
    <p:sldId id="491" r:id="rId6"/>
    <p:sldId id="492" r:id="rId7"/>
    <p:sldId id="497" r:id="rId8"/>
    <p:sldId id="496" r:id="rId9"/>
    <p:sldId id="498" r:id="rId10"/>
    <p:sldId id="514" r:id="rId11"/>
    <p:sldId id="499" r:id="rId12"/>
    <p:sldId id="500" r:id="rId13"/>
    <p:sldId id="517" r:id="rId14"/>
    <p:sldId id="518" r:id="rId15"/>
    <p:sldId id="530" r:id="rId16"/>
    <p:sldId id="523" r:id="rId17"/>
    <p:sldId id="501" r:id="rId18"/>
    <p:sldId id="504" r:id="rId19"/>
    <p:sldId id="502" r:id="rId20"/>
    <p:sldId id="503" r:id="rId21"/>
    <p:sldId id="505" r:id="rId22"/>
    <p:sldId id="506" r:id="rId23"/>
    <p:sldId id="510" r:id="rId24"/>
    <p:sldId id="511" r:id="rId25"/>
    <p:sldId id="512" r:id="rId26"/>
    <p:sldId id="513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AC6"/>
    <a:srgbClr val="FF0066"/>
    <a:srgbClr val="FFFF99"/>
    <a:srgbClr val="0099FF"/>
    <a:srgbClr val="99FF33"/>
    <a:srgbClr val="00CC00"/>
    <a:srgbClr val="FF9933"/>
    <a:srgbClr val="80808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69" autoAdjust="0"/>
    <p:restoredTop sz="94660" autoAdjust="0"/>
  </p:normalViewPr>
  <p:slideViewPr>
    <p:cSldViewPr snapToGrid="0">
      <p:cViewPr>
        <p:scale>
          <a:sx n="81" d="100"/>
          <a:sy n="81" d="100"/>
        </p:scale>
        <p:origin x="295" y="146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67698688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2F9DCBC-86B1-400F-AFE1-65644059A691}" type="datetime1">
              <a:rPr lang="zh-TW" altLang="en-US"/>
              <a:pPr>
                <a:defRPr/>
              </a:pPr>
              <a:t>2018/9/17</a:t>
            </a:fld>
            <a:endParaRPr lang="en-US" altLang="zh-TW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B722A80-742F-4E09-9551-39FF21C160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4520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B3A3251-0F54-49DF-A0B5-9DCE3B46E4CE}" type="datetime1">
              <a:rPr lang="zh-TW" altLang="en-US"/>
              <a:pPr>
                <a:defRPr/>
              </a:pPr>
              <a:t>2018/9/17</a:t>
            </a:fld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1AFF70F-DCE6-43E5-B59E-96B661DE21D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21299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2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E1286E5-0F8C-402F-A129-F00B503C7C37}" type="datetime1">
              <a:rPr lang="zh-TW" altLang="en-US" smtClean="0"/>
              <a:pPr>
                <a:spcBef>
                  <a:spcPct val="0"/>
                </a:spcBef>
              </a:pPr>
              <a:t>2018/9/17</a:t>
            </a:fld>
            <a:endParaRPr lang="en-US" altLang="zh-TW"/>
          </a:p>
        </p:txBody>
      </p:sp>
      <p:sp>
        <p:nvSpPr>
          <p:cNvPr id="7173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2F20C1F-990D-4476-B5F7-7D9770E969F9}" type="slidenum">
              <a:rPr lang="zh-TW" altLang="en-US" smtClean="0"/>
              <a:pPr>
                <a:spcBef>
                  <a:spcPct val="0"/>
                </a:spcBef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7377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0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77D3750-0106-4472-B943-FB2B0F26F0EA}" type="datetime1">
              <a:rPr lang="zh-TW" altLang="en-US" smtClean="0"/>
              <a:pPr>
                <a:spcBef>
                  <a:spcPct val="0"/>
                </a:spcBef>
              </a:pPr>
              <a:t>2018/9/17</a:t>
            </a:fld>
            <a:endParaRPr lang="en-US" altLang="zh-TW"/>
          </a:p>
        </p:txBody>
      </p:sp>
      <p:sp>
        <p:nvSpPr>
          <p:cNvPr id="2970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35E7789-D455-4C86-80D9-0AFD8CB093E9}" type="slidenum">
              <a:rPr lang="zh-TW" altLang="en-US" smtClean="0"/>
              <a:pPr>
                <a:spcBef>
                  <a:spcPct val="0"/>
                </a:spcBef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7353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48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08E96F1-2566-4355-A8F7-5B0C5906A533}" type="datetime1">
              <a:rPr lang="zh-TW" altLang="en-US" smtClean="0"/>
              <a:pPr>
                <a:spcBef>
                  <a:spcPct val="0"/>
                </a:spcBef>
              </a:pPr>
              <a:t>2018/9/17</a:t>
            </a:fld>
            <a:endParaRPr lang="en-US" altLang="zh-TW"/>
          </a:p>
        </p:txBody>
      </p:sp>
      <p:sp>
        <p:nvSpPr>
          <p:cNvPr id="31749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DC0A376-57C0-4D4A-BE03-E59AE8F1C7B1}" type="slidenum">
              <a:rPr lang="zh-TW" altLang="en-US" smtClean="0"/>
              <a:pPr>
                <a:spcBef>
                  <a:spcPct val="0"/>
                </a:spcBef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8810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796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38F312E-E050-4A0F-9153-7783E959B435}" type="datetime1">
              <a:rPr lang="zh-TW" altLang="en-US" smtClean="0"/>
              <a:pPr>
                <a:spcBef>
                  <a:spcPct val="0"/>
                </a:spcBef>
              </a:pPr>
              <a:t>2018/9/17</a:t>
            </a:fld>
            <a:endParaRPr lang="en-US" altLang="zh-TW"/>
          </a:p>
        </p:txBody>
      </p:sp>
      <p:sp>
        <p:nvSpPr>
          <p:cNvPr id="33797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CE187B0-CE53-45AC-911D-9BA1A030D13C}" type="slidenum">
              <a:rPr lang="zh-TW" altLang="en-US" smtClean="0"/>
              <a:pPr>
                <a:spcBef>
                  <a:spcPct val="0"/>
                </a:spcBef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4751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44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B16C6DE-ACB0-405E-9401-FB88BB04D746}" type="datetime1">
              <a:rPr lang="zh-TW" altLang="en-US" smtClean="0"/>
              <a:pPr>
                <a:spcBef>
                  <a:spcPct val="0"/>
                </a:spcBef>
              </a:pPr>
              <a:t>2018/9/17</a:t>
            </a:fld>
            <a:endParaRPr lang="en-US" altLang="zh-TW"/>
          </a:p>
        </p:txBody>
      </p:sp>
      <p:sp>
        <p:nvSpPr>
          <p:cNvPr id="35845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ADB1542-40AA-4E6D-8612-ABD0BDB172CA}" type="slidenum">
              <a:rPr lang="zh-TW" altLang="en-US" smtClean="0"/>
              <a:pPr>
                <a:spcBef>
                  <a:spcPct val="0"/>
                </a:spcBef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2933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892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A5EF567-8C67-45B0-B76C-4B0146A3580A}" type="datetime1">
              <a:rPr lang="zh-TW" altLang="en-US" smtClean="0"/>
              <a:pPr>
                <a:spcBef>
                  <a:spcPct val="0"/>
                </a:spcBef>
              </a:pPr>
              <a:t>2018/9/17</a:t>
            </a:fld>
            <a:endParaRPr lang="en-US" altLang="zh-TW"/>
          </a:p>
        </p:txBody>
      </p:sp>
      <p:sp>
        <p:nvSpPr>
          <p:cNvPr id="37893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E8B22BE-3DD3-4579-B44C-EFC1DBAC9CB1}" type="slidenum">
              <a:rPr lang="zh-TW" altLang="en-US" smtClean="0"/>
              <a:pPr>
                <a:spcBef>
                  <a:spcPct val="0"/>
                </a:spcBef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1704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40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3C7AB74-BA96-484C-BC5C-2A2A73DE8D1B}" type="datetime1">
              <a:rPr lang="zh-TW" altLang="en-US" smtClean="0"/>
              <a:pPr>
                <a:spcBef>
                  <a:spcPct val="0"/>
                </a:spcBef>
              </a:pPr>
              <a:t>2018/9/17</a:t>
            </a:fld>
            <a:endParaRPr lang="en-US" altLang="zh-TW"/>
          </a:p>
        </p:txBody>
      </p:sp>
      <p:sp>
        <p:nvSpPr>
          <p:cNvPr id="3994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307315B-BF3A-457F-A8D4-264D9F8A182D}" type="slidenum">
              <a:rPr lang="zh-TW" altLang="en-US" smtClean="0"/>
              <a:pPr>
                <a:spcBef>
                  <a:spcPct val="0"/>
                </a:spcBef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7005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88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52DD98C-3812-4685-9B5C-2DEFCA1A1B1D}" type="datetime1">
              <a:rPr lang="zh-TW" altLang="en-US" smtClean="0"/>
              <a:pPr>
                <a:spcBef>
                  <a:spcPct val="0"/>
                </a:spcBef>
              </a:pPr>
              <a:t>2018/9/17</a:t>
            </a:fld>
            <a:endParaRPr lang="en-US" altLang="zh-TW"/>
          </a:p>
        </p:txBody>
      </p:sp>
      <p:sp>
        <p:nvSpPr>
          <p:cNvPr id="41989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7EC863B-DA90-48D2-A581-976BDBA6BAC6}" type="slidenum">
              <a:rPr lang="zh-TW" altLang="en-US" smtClean="0"/>
              <a:pPr>
                <a:spcBef>
                  <a:spcPct val="0"/>
                </a:spcBef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5415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36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F68BF59-4741-4536-A42A-CC201A6334C0}" type="datetime1">
              <a:rPr lang="zh-TW" altLang="en-US" smtClean="0"/>
              <a:pPr>
                <a:spcBef>
                  <a:spcPct val="0"/>
                </a:spcBef>
              </a:pPr>
              <a:t>2018/9/17</a:t>
            </a:fld>
            <a:endParaRPr lang="en-US" altLang="zh-TW"/>
          </a:p>
        </p:txBody>
      </p:sp>
      <p:sp>
        <p:nvSpPr>
          <p:cNvPr id="44037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B71EB5-C1E4-4984-8857-DA4AAF585042}" type="slidenum">
              <a:rPr lang="zh-TW" altLang="en-US" smtClean="0"/>
              <a:pPr>
                <a:spcBef>
                  <a:spcPct val="0"/>
                </a:spcBef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3189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84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B10FFAB-D851-4477-873A-9195978D36B5}" type="datetime1">
              <a:rPr lang="zh-TW" altLang="en-US" smtClean="0"/>
              <a:pPr>
                <a:spcBef>
                  <a:spcPct val="0"/>
                </a:spcBef>
              </a:pPr>
              <a:t>2018/9/17</a:t>
            </a:fld>
            <a:endParaRPr lang="en-US" altLang="zh-TW"/>
          </a:p>
        </p:txBody>
      </p:sp>
      <p:sp>
        <p:nvSpPr>
          <p:cNvPr id="46085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032EBA4-9AF4-429A-9894-CD30999E55B0}" type="slidenum">
              <a:rPr lang="zh-TW" altLang="en-US" smtClean="0"/>
              <a:pPr>
                <a:spcBef>
                  <a:spcPct val="0"/>
                </a:spcBef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7476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32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7D2D212-B2F1-42FD-9B44-2A45CACFF5C2}" type="datetime1">
              <a:rPr lang="zh-TW" altLang="en-US" smtClean="0"/>
              <a:pPr>
                <a:spcBef>
                  <a:spcPct val="0"/>
                </a:spcBef>
              </a:pPr>
              <a:t>2018/9/17</a:t>
            </a:fld>
            <a:endParaRPr lang="en-US" altLang="zh-TW"/>
          </a:p>
        </p:txBody>
      </p:sp>
      <p:sp>
        <p:nvSpPr>
          <p:cNvPr id="48133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9FB8287-775C-4331-9B2D-3DBAEFE031D5}" type="slidenum">
              <a:rPr lang="zh-TW" altLang="en-US" smtClean="0"/>
              <a:pPr>
                <a:spcBef>
                  <a:spcPct val="0"/>
                </a:spcBef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0081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8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4942FCA-2077-4311-B06B-F977ABB77A6C}" type="datetime1">
              <a:rPr lang="zh-TW" altLang="en-US" smtClean="0"/>
              <a:pPr>
                <a:spcBef>
                  <a:spcPct val="0"/>
                </a:spcBef>
              </a:pPr>
              <a:t>2018/9/17</a:t>
            </a:fld>
            <a:endParaRPr lang="en-US" altLang="zh-TW"/>
          </a:p>
        </p:txBody>
      </p:sp>
      <p:sp>
        <p:nvSpPr>
          <p:cNvPr id="11269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FBD04D7-BC05-4277-A312-15AE0A47094D}" type="slidenum">
              <a:rPr lang="zh-TW" altLang="en-US" smtClean="0"/>
              <a:pPr>
                <a:spcBef>
                  <a:spcPct val="0"/>
                </a:spcBef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50571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80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738C052-CD92-450E-B40C-4DE9AB2B9E32}" type="datetime1">
              <a:rPr lang="zh-TW" altLang="en-US" smtClean="0"/>
              <a:pPr>
                <a:spcBef>
                  <a:spcPct val="0"/>
                </a:spcBef>
              </a:pPr>
              <a:t>2018/9/17</a:t>
            </a:fld>
            <a:endParaRPr lang="en-US" altLang="zh-TW"/>
          </a:p>
        </p:txBody>
      </p:sp>
      <p:sp>
        <p:nvSpPr>
          <p:cNvPr id="501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3B12ABF-0CA5-47DD-9AD2-1BB88FE02F71}" type="slidenum">
              <a:rPr lang="zh-TW" altLang="en-US" smtClean="0"/>
              <a:pPr>
                <a:spcBef>
                  <a:spcPct val="0"/>
                </a:spcBef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6224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28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ED8BC3A-93FB-42A4-826D-762471DEE8A0}" type="datetime1">
              <a:rPr lang="zh-TW" altLang="en-US" smtClean="0"/>
              <a:pPr>
                <a:spcBef>
                  <a:spcPct val="0"/>
                </a:spcBef>
              </a:pPr>
              <a:t>2018/9/17</a:t>
            </a:fld>
            <a:endParaRPr lang="en-US" altLang="zh-TW"/>
          </a:p>
        </p:txBody>
      </p:sp>
      <p:sp>
        <p:nvSpPr>
          <p:cNvPr id="52229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D4BB818-9118-49B9-BCD1-BB39455A785B}" type="slidenum">
              <a:rPr lang="zh-TW" altLang="en-US" smtClean="0"/>
              <a:pPr>
                <a:spcBef>
                  <a:spcPct val="0"/>
                </a:spcBef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2272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16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76C65C8-EBA9-41A0-A596-43DEC6243110}" type="datetime1">
              <a:rPr lang="zh-TW" altLang="en-US" smtClean="0"/>
              <a:pPr>
                <a:spcBef>
                  <a:spcPct val="0"/>
                </a:spcBef>
              </a:pPr>
              <a:t>2018/9/17</a:t>
            </a:fld>
            <a:endParaRPr lang="en-US" altLang="zh-TW"/>
          </a:p>
        </p:txBody>
      </p:sp>
      <p:sp>
        <p:nvSpPr>
          <p:cNvPr id="13317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A52350F-75DE-417F-8C15-4815643502C9}" type="slidenum">
              <a:rPr lang="zh-TW" altLang="en-US" smtClean="0"/>
              <a:pPr>
                <a:spcBef>
                  <a:spcPct val="0"/>
                </a:spcBef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1551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64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8287483-2504-4DF4-B68F-E0A93B3D773D}" type="datetime1">
              <a:rPr lang="zh-TW" altLang="en-US" smtClean="0"/>
              <a:pPr>
                <a:spcBef>
                  <a:spcPct val="0"/>
                </a:spcBef>
              </a:pPr>
              <a:t>2018/9/17</a:t>
            </a:fld>
            <a:endParaRPr lang="en-US" altLang="zh-TW"/>
          </a:p>
        </p:txBody>
      </p:sp>
      <p:sp>
        <p:nvSpPr>
          <p:cNvPr id="15365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28F125B-1C9E-431F-815F-A9E1F0C8B30C}" type="slidenum">
              <a:rPr lang="zh-TW" altLang="en-US" smtClean="0"/>
              <a:pPr>
                <a:spcBef>
                  <a:spcPct val="0"/>
                </a:spcBef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2026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2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F99F272-BB25-4656-B46F-B41105C8A4DF}" type="datetime1">
              <a:rPr lang="zh-TW" altLang="en-US" smtClean="0"/>
              <a:pPr>
                <a:spcBef>
                  <a:spcPct val="0"/>
                </a:spcBef>
              </a:pPr>
              <a:t>2018/9/17</a:t>
            </a:fld>
            <a:endParaRPr lang="en-US" altLang="zh-TW"/>
          </a:p>
        </p:txBody>
      </p:sp>
      <p:sp>
        <p:nvSpPr>
          <p:cNvPr id="17413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4695C42-708D-4974-A723-64FCFC8FB38C}" type="slidenum">
              <a:rPr lang="zh-TW" altLang="en-US" smtClean="0"/>
              <a:pPr>
                <a:spcBef>
                  <a:spcPct val="0"/>
                </a:spcBef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5161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0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3BF48EF-97D0-4FDB-AA51-49576C591161}" type="datetime1">
              <a:rPr lang="zh-TW" altLang="en-US" smtClean="0"/>
              <a:pPr>
                <a:spcBef>
                  <a:spcPct val="0"/>
                </a:spcBef>
              </a:pPr>
              <a:t>2018/9/17</a:t>
            </a:fld>
            <a:endParaRPr lang="en-US" altLang="zh-TW"/>
          </a:p>
        </p:txBody>
      </p:sp>
      <p:sp>
        <p:nvSpPr>
          <p:cNvPr id="1946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1B85093-6DF8-443B-8663-BB1D58D9E7E0}" type="slidenum">
              <a:rPr lang="zh-TW" altLang="en-US" smtClean="0"/>
              <a:pPr>
                <a:spcBef>
                  <a:spcPct val="0"/>
                </a:spcBef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513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08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0A18C9B-36E5-4F15-ACC5-3BFBC1BA8613}" type="datetime1">
              <a:rPr lang="zh-TW" altLang="en-US" smtClean="0"/>
              <a:pPr>
                <a:spcBef>
                  <a:spcPct val="0"/>
                </a:spcBef>
              </a:pPr>
              <a:t>2018/9/17</a:t>
            </a:fld>
            <a:endParaRPr lang="en-US" altLang="zh-TW"/>
          </a:p>
        </p:txBody>
      </p:sp>
      <p:sp>
        <p:nvSpPr>
          <p:cNvPr id="21509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195454E-C325-426B-BB9B-A898BE4588BD}" type="slidenum">
              <a:rPr lang="zh-TW" altLang="en-US" smtClean="0"/>
              <a:pPr>
                <a:spcBef>
                  <a:spcPct val="0"/>
                </a:spcBef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3434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56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8EF839E-F375-4236-A080-FEA52B2D3EA7}" type="datetime1">
              <a:rPr lang="zh-TW" altLang="en-US" smtClean="0"/>
              <a:pPr>
                <a:spcBef>
                  <a:spcPct val="0"/>
                </a:spcBef>
              </a:pPr>
              <a:t>2018/9/17</a:t>
            </a:fld>
            <a:endParaRPr lang="en-US" altLang="zh-TW"/>
          </a:p>
        </p:txBody>
      </p:sp>
      <p:sp>
        <p:nvSpPr>
          <p:cNvPr id="23557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76F3F55-B2DB-4048-A15A-FD41C3959FF5}" type="slidenum">
              <a:rPr lang="zh-TW" altLang="en-US" smtClean="0"/>
              <a:pPr>
                <a:spcBef>
                  <a:spcPct val="0"/>
                </a:spcBef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0144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2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09AAD05-9C6B-43A2-A0DB-CA4AFE1126C6}" type="datetime1">
              <a:rPr lang="zh-TW" altLang="en-US" smtClean="0"/>
              <a:pPr>
                <a:spcBef>
                  <a:spcPct val="0"/>
                </a:spcBef>
              </a:pPr>
              <a:t>2018/9/17</a:t>
            </a:fld>
            <a:endParaRPr lang="en-US" altLang="zh-TW"/>
          </a:p>
        </p:txBody>
      </p:sp>
      <p:sp>
        <p:nvSpPr>
          <p:cNvPr id="27653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D108445-D5F0-4E66-B9EF-9159684484AD}" type="slidenum">
              <a:rPr lang="zh-TW" altLang="en-US" smtClean="0"/>
              <a:pPr>
                <a:spcBef>
                  <a:spcPct val="0"/>
                </a:spcBef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3077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762000"/>
            <a:ext cx="7772400" cy="1143000"/>
          </a:xfrm>
        </p:spPr>
        <p:txBody>
          <a:bodyPr anchor="b"/>
          <a:lstStyle>
            <a:lvl1pPr>
              <a:defRPr sz="5400" b="1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38250" y="2420938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 sz="4000" b="1">
                <a:solidFill>
                  <a:srgbClr val="333399"/>
                </a:solidFill>
                <a:latin typeface="Arial" charset="0"/>
              </a:defRPr>
            </a:lvl1pPr>
          </a:lstStyle>
          <a:p>
            <a:r>
              <a:rPr lang="en-US" altLang="zh-TW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4093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2-</a:t>
            </a:r>
            <a:fld id="{83A929A0-99B3-48D9-A622-7C807836F94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9888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05613" y="179388"/>
            <a:ext cx="2060575" cy="63293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9125" y="179388"/>
            <a:ext cx="6034088" cy="63293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2-</a:t>
            </a:r>
            <a:fld id="{AA881AB2-9F8E-4FE4-9CCD-5FC446FB88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296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2-</a:t>
            </a:r>
            <a:fld id="{C6F9855D-69F0-419A-89BC-8D7AEDCB79F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487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2-</a:t>
            </a:r>
            <a:fld id="{8F7EDE36-E38B-48CF-AFBF-C774CFD008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080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9125" y="1235075"/>
            <a:ext cx="4046538" cy="5273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18063" y="1235075"/>
            <a:ext cx="4048125" cy="5273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2-</a:t>
            </a:r>
            <a:fld id="{490C7901-56BE-4C79-860F-3D6B75162C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9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2-</a:t>
            </a:r>
            <a:fld id="{51776976-60C6-45CA-B0FA-799FAA267DE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354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2-</a:t>
            </a:r>
            <a:fld id="{FE0A259B-5B67-42F4-9323-53419245E9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778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2-</a:t>
            </a:r>
            <a:fld id="{FA815032-651A-44F2-A33E-A5A9EA0EC4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71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2-</a:t>
            </a:r>
            <a:fld id="{57C7C3F4-5EC4-486A-A2D0-61B1EF63995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531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2-</a:t>
            </a:r>
            <a:fld id="{872FAB07-F5FC-49F1-8F43-25831C355BC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260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19125" y="179388"/>
            <a:ext cx="8247063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83563" y="6508750"/>
            <a:ext cx="960437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 b="1">
                <a:solidFill>
                  <a:schemeClr val="bg2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2-</a:t>
            </a:r>
            <a:fld id="{705735AF-FA4F-4656-8AA6-D81399EAD4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9125" y="1235075"/>
            <a:ext cx="8247063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00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50000"/>
        <a:buFont typeface="Wingdings" panose="05000000000000000000" pitchFamily="2" charset="2"/>
        <a:buChar char="l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50000"/>
        <a:buFont typeface="Wingdings" panose="05000000000000000000" pitchFamily="2" charset="2"/>
        <a:buChar char="l"/>
        <a:defRPr sz="24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3.xml"/><Relationship Id="rId7" Type="http://schemas.openxmlformats.org/officeDocument/2006/relationships/slide" Target="slide2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2.xml"/><Relationship Id="rId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2-</a:t>
            </a:r>
            <a:fld id="{B7E350AC-2ECF-4BD0-BAD6-8DDF5AF676D7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TW" sz="16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63122" y="14251"/>
            <a:ext cx="8247062" cy="944563"/>
          </a:xfrm>
        </p:spPr>
        <p:txBody>
          <a:bodyPr/>
          <a:lstStyle/>
          <a:p>
            <a:pPr algn="r" eaLnBrk="1" hangingPunct="1"/>
            <a:r>
              <a:rPr lang="en-US" altLang="zh-TW" sz="3200" dirty="0">
                <a:ea typeface="新細明體" panose="02020500000000000000" pitchFamily="18" charset="-120"/>
              </a:rPr>
              <a:t>Chapter 2 Database System Concepts and Architecture</a:t>
            </a:r>
          </a:p>
        </p:txBody>
      </p:sp>
      <p:grpSp>
        <p:nvGrpSpPr>
          <p:cNvPr id="5124" name="Group 22"/>
          <p:cNvGrpSpPr>
            <a:grpSpLocks/>
          </p:cNvGrpSpPr>
          <p:nvPr/>
        </p:nvGrpSpPr>
        <p:grpSpPr bwMode="auto">
          <a:xfrm>
            <a:off x="127000" y="5830888"/>
            <a:ext cx="1709738" cy="977900"/>
            <a:chOff x="354" y="3690"/>
            <a:chExt cx="1077" cy="616"/>
          </a:xfrm>
        </p:grpSpPr>
        <p:pic>
          <p:nvPicPr>
            <p:cNvPr id="5126" name="Picture 11" descr="j029202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" y="3794"/>
              <a:ext cx="52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27" name="Group 13"/>
            <p:cNvGrpSpPr>
              <a:grpSpLocks/>
            </p:cNvGrpSpPr>
            <p:nvPr/>
          </p:nvGrpSpPr>
          <p:grpSpPr bwMode="auto">
            <a:xfrm>
              <a:off x="990" y="3718"/>
              <a:ext cx="352" cy="244"/>
              <a:chOff x="3275" y="3429"/>
              <a:chExt cx="386" cy="262"/>
            </a:xfrm>
          </p:grpSpPr>
          <p:sp>
            <p:nvSpPr>
              <p:cNvPr id="5131" name="AutoShape 14"/>
              <p:cNvSpPr>
                <a:spLocks noChangeArrowheads="1"/>
              </p:cNvSpPr>
              <p:nvPr/>
            </p:nvSpPr>
            <p:spPr bwMode="auto">
              <a:xfrm>
                <a:off x="3275" y="3429"/>
                <a:ext cx="372" cy="219"/>
              </a:xfrm>
              <a:prstGeom prst="ca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5132" name="Text Box 15"/>
              <p:cNvSpPr txBox="1">
                <a:spLocks noChangeArrowheads="1"/>
              </p:cNvSpPr>
              <p:nvPr/>
            </p:nvSpPr>
            <p:spPr bwMode="auto">
              <a:xfrm>
                <a:off x="3304" y="3444"/>
                <a:ext cx="357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DB</a:t>
                </a:r>
              </a:p>
            </p:txBody>
          </p:sp>
        </p:grpSp>
        <p:sp>
          <p:nvSpPr>
            <p:cNvPr id="5128" name="Text Box 16"/>
            <p:cNvSpPr txBox="1">
              <a:spLocks noChangeArrowheads="1"/>
            </p:cNvSpPr>
            <p:nvPr/>
          </p:nvSpPr>
          <p:spPr bwMode="auto">
            <a:xfrm>
              <a:off x="910" y="4040"/>
              <a:ext cx="500" cy="218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DBMS</a:t>
              </a:r>
            </a:p>
          </p:txBody>
        </p:sp>
        <p:sp>
          <p:nvSpPr>
            <p:cNvPr id="5129" name="Rectangle 17"/>
            <p:cNvSpPr>
              <a:spLocks noChangeArrowheads="1"/>
            </p:cNvSpPr>
            <p:nvPr/>
          </p:nvSpPr>
          <p:spPr bwMode="auto">
            <a:xfrm>
              <a:off x="890" y="3690"/>
              <a:ext cx="541" cy="587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cxnSp>
          <p:nvCxnSpPr>
            <p:cNvPr id="5130" name="AutoShape 18"/>
            <p:cNvCxnSpPr>
              <a:cxnSpLocks noChangeShapeType="1"/>
              <a:stCxn id="5131" idx="3"/>
              <a:endCxn id="5128" idx="0"/>
            </p:cNvCxnSpPr>
            <p:nvPr/>
          </p:nvCxnSpPr>
          <p:spPr bwMode="auto">
            <a:xfrm>
              <a:off x="1160" y="3922"/>
              <a:ext cx="0" cy="118"/>
            </a:xfrm>
            <a:prstGeom prst="straightConnector1">
              <a:avLst/>
            </a:prstGeom>
            <a:noFill/>
            <a:ln w="9525">
              <a:solidFill>
                <a:schemeClr val="bg2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群組 2"/>
          <p:cNvGrpSpPr/>
          <p:nvPr/>
        </p:nvGrpSpPr>
        <p:grpSpPr>
          <a:xfrm>
            <a:off x="2076449" y="1052513"/>
            <a:ext cx="6595183" cy="5694362"/>
            <a:chOff x="2076449" y="1052513"/>
            <a:chExt cx="6595183" cy="5694362"/>
          </a:xfrm>
        </p:grpSpPr>
        <p:pic>
          <p:nvPicPr>
            <p:cNvPr id="512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449" y="1052513"/>
              <a:ext cx="6595183" cy="5694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矩形 1"/>
            <p:cNvSpPr/>
            <p:nvPr/>
          </p:nvSpPr>
          <p:spPr bwMode="auto">
            <a:xfrm>
              <a:off x="2076450" y="2187722"/>
              <a:ext cx="6595182" cy="4544865"/>
            </a:xfrm>
            <a:prstGeom prst="rect">
              <a:avLst/>
            </a:prstGeom>
            <a:noFill/>
            <a:ln w="2857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2-</a:t>
            </a:r>
            <a:fld id="{E60BAB8D-0314-47A8-AC3C-E3ED585A4E04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TW" sz="16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61913"/>
            <a:ext cx="8247063" cy="617537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zh-TW">
                <a:ea typeface="新細明體" panose="02020500000000000000" pitchFamily="18" charset="-120"/>
              </a:rPr>
              <a:t>Three-Schema Architecture</a:t>
            </a:r>
            <a:endParaRPr lang="en-US" altLang="zh-TW" b="1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801688"/>
            <a:ext cx="8324850" cy="3570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Tx/>
              <a:buFont typeface="Times" panose="02020603050405020304" pitchFamily="18" charset="0"/>
              <a:buChar char="•"/>
            </a:pP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Defines DBMS schemas at </a:t>
            </a:r>
            <a:r>
              <a:rPr lang="en-US" altLang="zh-TW" sz="2400" i="1" dirty="0">
                <a:solidFill>
                  <a:srgbClr val="000000"/>
                </a:solidFill>
                <a:ea typeface="新細明體" panose="02020500000000000000" pitchFamily="18" charset="-120"/>
              </a:rPr>
              <a:t>three levels</a:t>
            </a: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:	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External schemas</a:t>
            </a: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	at the external level to describe the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various</a:t>
            </a: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user views</a:t>
            </a: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. Usually uses the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same</a:t>
            </a: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 data model as the conceptual level.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Conceptual schema</a:t>
            </a: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	at the conceptual level to describe the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structure</a:t>
            </a: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 and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constraints</a:t>
            </a: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 for the </a:t>
            </a:r>
            <a:r>
              <a:rPr lang="en-US" altLang="zh-TW" sz="2000" i="1" dirty="0">
                <a:solidFill>
                  <a:schemeClr val="hlink"/>
                </a:solidFill>
                <a:ea typeface="新細明體" panose="02020500000000000000" pitchFamily="18" charset="-120"/>
              </a:rPr>
              <a:t>whole</a:t>
            </a: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 database for a community of users. Uses a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conceptual</a:t>
            </a: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 or an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implementation</a:t>
            </a: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 data model.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Internal schema</a:t>
            </a: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	at the internal level to describe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physical storage structures </a:t>
            </a: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and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access paths</a:t>
            </a: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. Typically uses a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physical</a:t>
            </a: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 data model.</a:t>
            </a:r>
          </a:p>
        </p:txBody>
      </p:sp>
      <p:grpSp>
        <p:nvGrpSpPr>
          <p:cNvPr id="20485" name="群組 7"/>
          <p:cNvGrpSpPr>
            <a:grpSpLocks/>
          </p:cNvGrpSpPr>
          <p:nvPr/>
        </p:nvGrpSpPr>
        <p:grpSpPr bwMode="auto">
          <a:xfrm>
            <a:off x="4337050" y="4151313"/>
            <a:ext cx="3868738" cy="2425700"/>
            <a:chOff x="4337539" y="4151069"/>
            <a:chExt cx="3868614" cy="2425212"/>
          </a:xfrm>
        </p:grpSpPr>
        <p:pic>
          <p:nvPicPr>
            <p:cNvPr id="2048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5999" y="4151069"/>
              <a:ext cx="2110154" cy="242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7" name="左大括弧 5"/>
            <p:cNvSpPr>
              <a:spLocks/>
            </p:cNvSpPr>
            <p:nvPr/>
          </p:nvSpPr>
          <p:spPr bwMode="auto">
            <a:xfrm>
              <a:off x="5709138" y="4489938"/>
              <a:ext cx="293077" cy="1500554"/>
            </a:xfrm>
            <a:prstGeom prst="leftBrace">
              <a:avLst>
                <a:gd name="adj1" fmla="val 46606"/>
                <a:gd name="adj2" fmla="val 50000"/>
              </a:avLst>
            </a:prstGeom>
            <a:noFill/>
            <a:ln w="1587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0488" name="文字方塊 6"/>
            <p:cNvSpPr txBox="1">
              <a:spLocks noChangeArrowheads="1"/>
            </p:cNvSpPr>
            <p:nvPr/>
          </p:nvSpPr>
          <p:spPr bwMode="auto">
            <a:xfrm>
              <a:off x="4337539" y="4817685"/>
              <a:ext cx="1406480" cy="1015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anose="02020500000000000000" pitchFamily="18" charset="-120"/>
                </a:rPr>
                <a:t>DBA defines DB schema</a:t>
              </a:r>
              <a:endParaRPr lang="zh-TW" altLang="en-US" sz="2000"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2-</a:t>
            </a:r>
            <a:fld id="{036752EA-988D-4175-B808-A92C4BBAAF7C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TW" sz="16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65088"/>
            <a:ext cx="8247063" cy="741362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zh-TW">
                <a:ea typeface="新細明體" panose="02020500000000000000" pitchFamily="18" charset="-120"/>
              </a:rPr>
              <a:t>Data Independence</a:t>
            </a:r>
            <a:endParaRPr lang="en-US" altLang="zh-TW" b="1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876300"/>
            <a:ext cx="5218113" cy="5140325"/>
          </a:xfrm>
        </p:spPr>
        <p:txBody>
          <a:bodyPr/>
          <a:lstStyle/>
          <a:p>
            <a:pPr eaLnBrk="1" hangingPunct="1">
              <a:buSzTx/>
              <a:buFont typeface="Times" panose="02020603050405020304" pitchFamily="18" charset="0"/>
              <a:buChar char="•"/>
            </a:pPr>
            <a:r>
              <a:rPr lang="en-US" altLang="zh-TW" sz="2800" b="1">
                <a:solidFill>
                  <a:srgbClr val="000000"/>
                </a:solidFill>
                <a:ea typeface="新細明體" panose="02020500000000000000" pitchFamily="18" charset="-120"/>
              </a:rPr>
              <a:t>Logical Data Independence</a:t>
            </a:r>
            <a:r>
              <a:rPr lang="en-US" altLang="zh-TW" sz="2800">
                <a:solidFill>
                  <a:srgbClr val="000000"/>
                </a:solidFill>
                <a:ea typeface="新細明體" panose="02020500000000000000" pitchFamily="18" charset="-120"/>
              </a:rPr>
              <a:t>:</a:t>
            </a:r>
            <a:r>
              <a:rPr lang="en-US" altLang="zh-TW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The capacity to change the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conceptual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 schema without having to change the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external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 schemas and </a:t>
            </a:r>
            <a:r>
              <a:rPr lang="en-US" altLang="zh-TW" sz="2400" u="sng">
                <a:solidFill>
                  <a:srgbClr val="000000"/>
                </a:solidFill>
                <a:ea typeface="新細明體" panose="02020500000000000000" pitchFamily="18" charset="-120"/>
              </a:rPr>
              <a:t>their </a:t>
            </a:r>
            <a:r>
              <a:rPr lang="en-US" altLang="zh-TW" sz="2400" u="sng">
                <a:solidFill>
                  <a:srgbClr val="FF0000"/>
                </a:solidFill>
                <a:ea typeface="新細明體" panose="02020500000000000000" pitchFamily="18" charset="-120"/>
              </a:rPr>
              <a:t>application programs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.</a:t>
            </a:r>
          </a:p>
          <a:p>
            <a:pPr eaLnBrk="1" hangingPunct="1">
              <a:buSzTx/>
              <a:buFont typeface="Arial" panose="020B0604020202020204" pitchFamily="34" charset="0"/>
              <a:buChar char="•"/>
            </a:pPr>
            <a:r>
              <a:rPr lang="en-US" altLang="zh-TW" sz="2800" b="1">
                <a:solidFill>
                  <a:srgbClr val="000000"/>
                </a:solidFill>
                <a:ea typeface="新細明體" panose="02020500000000000000" pitchFamily="18" charset="-120"/>
              </a:rPr>
              <a:t>Physical Data Independence</a:t>
            </a:r>
            <a:r>
              <a:rPr lang="en-US" altLang="zh-TW" sz="2800">
                <a:solidFill>
                  <a:srgbClr val="000000"/>
                </a:solidFill>
                <a:ea typeface="新細明體" panose="02020500000000000000" pitchFamily="18" charset="-120"/>
              </a:rPr>
              <a:t>:</a:t>
            </a:r>
            <a:r>
              <a:rPr lang="en-US" altLang="zh-TW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The capacity to change the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internal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 schema without having to change the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conceptual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 schema.</a:t>
            </a:r>
          </a:p>
        </p:txBody>
      </p:sp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1257300"/>
            <a:ext cx="3471863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260350" y="4937125"/>
            <a:ext cx="7697788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buSzTx/>
              <a:buFont typeface="Times" panose="02020603050405020304" pitchFamily="18" charset="0"/>
              <a:buChar char="•"/>
            </a:pP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When a schema at a lower level is changed, only the </a:t>
            </a:r>
            <a:r>
              <a:rPr lang="en-US" altLang="zh-TW" sz="2000" b="1" dirty="0">
                <a:solidFill>
                  <a:srgbClr val="FF0000"/>
                </a:solidFill>
                <a:ea typeface="新細明體" panose="02020500000000000000" pitchFamily="18" charset="-120"/>
              </a:rPr>
              <a:t>mappings</a:t>
            </a: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 between this schema and higher-level schemas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need to be changed </a:t>
            </a: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in a DBMS that fully supports data independence. The higher-level schemas themselves are </a:t>
            </a:r>
            <a:r>
              <a:rPr lang="en-US" altLang="zh-TW" sz="2000" i="1" dirty="0">
                <a:solidFill>
                  <a:srgbClr val="000000"/>
                </a:solidFill>
                <a:ea typeface="新細明體" panose="02020500000000000000" pitchFamily="18" charset="-120"/>
              </a:rPr>
              <a:t>unchanged</a:t>
            </a: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22535" name="AutoShape 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61925" y="6410325"/>
            <a:ext cx="457200" cy="2540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/>
      <p:bldP spid="143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1"/>
          <p:cNvSpPr>
            <a:spLocks noChangeArrowheads="1"/>
          </p:cNvSpPr>
          <p:nvPr/>
        </p:nvSpPr>
        <p:spPr bwMode="auto">
          <a:xfrm>
            <a:off x="6897688" y="3240088"/>
            <a:ext cx="1465262" cy="19351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4579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2-</a:t>
            </a:r>
            <a:fld id="{351D55B8-BDCA-4A77-B2C4-068CD2ECCF2D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TW" sz="160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79388"/>
            <a:ext cx="8247063" cy="692150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zh-TW" sz="4000">
                <a:ea typeface="新細明體" panose="02020500000000000000" pitchFamily="18" charset="-120"/>
              </a:rPr>
              <a:t>DBMS Languages</a:t>
            </a:r>
            <a:endParaRPr lang="en-US" altLang="zh-TW" sz="4000" b="1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922338"/>
            <a:ext cx="8247062" cy="2122487"/>
          </a:xfrm>
        </p:spPr>
        <p:txBody>
          <a:bodyPr/>
          <a:lstStyle/>
          <a:p>
            <a:pPr eaLnBrk="1" hangingPunct="1"/>
            <a:r>
              <a:rPr lang="en-US" altLang="zh-TW" sz="2400" b="1">
                <a:solidFill>
                  <a:srgbClr val="000000"/>
                </a:solidFill>
                <a:ea typeface="新細明體" panose="02020500000000000000" pitchFamily="18" charset="-120"/>
              </a:rPr>
              <a:t>DDL and DML</a:t>
            </a:r>
          </a:p>
          <a:p>
            <a:pPr eaLnBrk="1" hangingPunct="1"/>
            <a:r>
              <a:rPr lang="en-US" altLang="zh-TW" sz="2400" b="1">
                <a:solidFill>
                  <a:srgbClr val="000000"/>
                </a:solidFill>
                <a:ea typeface="新細明體" panose="02020500000000000000" pitchFamily="18" charset="-120"/>
              </a:rPr>
              <a:t>Data Definition Language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 (</a:t>
            </a:r>
            <a:r>
              <a:rPr lang="en-US" altLang="zh-TW" sz="2400" b="1">
                <a:solidFill>
                  <a:srgbClr val="000000"/>
                </a:solidFill>
                <a:ea typeface="新細明體" panose="02020500000000000000" pitchFamily="18" charset="-120"/>
              </a:rPr>
              <a:t>DDL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): 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TW" sz="2200">
                <a:solidFill>
                  <a:srgbClr val="000000"/>
                </a:solidFill>
                <a:ea typeface="新細明體" panose="02020500000000000000" pitchFamily="18" charset="-120"/>
              </a:rPr>
              <a:t>Used by the DBA and database designers to specify the </a:t>
            </a:r>
            <a:r>
              <a:rPr lang="en-US" altLang="zh-TW" sz="2200" i="1">
                <a:solidFill>
                  <a:srgbClr val="FF0000"/>
                </a:solidFill>
                <a:ea typeface="新細明體" panose="02020500000000000000" pitchFamily="18" charset="-120"/>
              </a:rPr>
              <a:t>conceptual schema</a:t>
            </a:r>
            <a:r>
              <a:rPr lang="en-US" altLang="zh-TW" sz="220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200">
                <a:solidFill>
                  <a:srgbClr val="000000"/>
                </a:solidFill>
                <a:ea typeface="新細明體" panose="02020500000000000000" pitchFamily="18" charset="-120"/>
              </a:rPr>
              <a:t>of a database. </a:t>
            </a:r>
          </a:p>
          <a:p>
            <a:pPr eaLnBrk="1" hangingPunct="1"/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In many DBMSs, the DDL is also used to define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internal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 and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external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 schemas (views). </a:t>
            </a:r>
          </a:p>
        </p:txBody>
      </p:sp>
      <p:grpSp>
        <p:nvGrpSpPr>
          <p:cNvPr id="24582" name="Group 4"/>
          <p:cNvGrpSpPr>
            <a:grpSpLocks/>
          </p:cNvGrpSpPr>
          <p:nvPr/>
        </p:nvGrpSpPr>
        <p:grpSpPr bwMode="auto">
          <a:xfrm>
            <a:off x="303213" y="4654550"/>
            <a:ext cx="3100387" cy="1535113"/>
            <a:chOff x="2941" y="727"/>
            <a:chExt cx="1953" cy="967"/>
          </a:xfrm>
        </p:grpSpPr>
        <p:grpSp>
          <p:nvGrpSpPr>
            <p:cNvPr id="24599" name="Group 5"/>
            <p:cNvGrpSpPr>
              <a:grpSpLocks/>
            </p:cNvGrpSpPr>
            <p:nvPr/>
          </p:nvGrpSpPr>
          <p:grpSpPr bwMode="auto">
            <a:xfrm>
              <a:off x="2941" y="727"/>
              <a:ext cx="699" cy="542"/>
              <a:chOff x="1492" y="3153"/>
              <a:chExt cx="568" cy="412"/>
            </a:xfrm>
          </p:grpSpPr>
          <p:sp>
            <p:nvSpPr>
              <p:cNvPr id="24607" name="Text Box 6"/>
              <p:cNvSpPr txBox="1">
                <a:spLocks noChangeArrowheads="1"/>
              </p:cNvSpPr>
              <p:nvPr/>
            </p:nvSpPr>
            <p:spPr bwMode="auto">
              <a:xfrm>
                <a:off x="1540" y="3177"/>
                <a:ext cx="52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2000" b="1">
                    <a:ea typeface="新細明體" panose="02020500000000000000" pitchFamily="18" charset="-120"/>
                  </a:rPr>
                  <a:t>Mini-world</a:t>
                </a:r>
              </a:p>
            </p:txBody>
          </p:sp>
          <p:sp>
            <p:nvSpPr>
              <p:cNvPr id="24608" name="Freeform 7"/>
              <p:cNvSpPr>
                <a:spLocks/>
              </p:cNvSpPr>
              <p:nvPr/>
            </p:nvSpPr>
            <p:spPr bwMode="auto">
              <a:xfrm>
                <a:off x="1492" y="3153"/>
                <a:ext cx="482" cy="412"/>
              </a:xfrm>
              <a:custGeom>
                <a:avLst/>
                <a:gdLst>
                  <a:gd name="T0" fmla="*/ 36 w 556"/>
                  <a:gd name="T1" fmla="*/ 12 h 491"/>
                  <a:gd name="T2" fmla="*/ 36 w 556"/>
                  <a:gd name="T3" fmla="*/ 14 h 491"/>
                  <a:gd name="T4" fmla="*/ 33 w 556"/>
                  <a:gd name="T5" fmla="*/ 14 h 491"/>
                  <a:gd name="T6" fmla="*/ 29 w 556"/>
                  <a:gd name="T7" fmla="*/ 16 h 491"/>
                  <a:gd name="T8" fmla="*/ 25 w 556"/>
                  <a:gd name="T9" fmla="*/ 17 h 491"/>
                  <a:gd name="T10" fmla="*/ 23 w 556"/>
                  <a:gd name="T11" fmla="*/ 17 h 491"/>
                  <a:gd name="T12" fmla="*/ 10 w 556"/>
                  <a:gd name="T13" fmla="*/ 17 h 491"/>
                  <a:gd name="T14" fmla="*/ 7 w 556"/>
                  <a:gd name="T15" fmla="*/ 16 h 491"/>
                  <a:gd name="T16" fmla="*/ 3 w 556"/>
                  <a:gd name="T17" fmla="*/ 14 h 491"/>
                  <a:gd name="T18" fmla="*/ 3 w 556"/>
                  <a:gd name="T19" fmla="*/ 12 h 491"/>
                  <a:gd name="T20" fmla="*/ 0 w 556"/>
                  <a:gd name="T21" fmla="*/ 11 h 491"/>
                  <a:gd name="T22" fmla="*/ 3 w 556"/>
                  <a:gd name="T23" fmla="*/ 4 h 491"/>
                  <a:gd name="T24" fmla="*/ 15 w 556"/>
                  <a:gd name="T25" fmla="*/ 0 h 491"/>
                  <a:gd name="T26" fmla="*/ 27 w 556"/>
                  <a:gd name="T27" fmla="*/ 3 h 491"/>
                  <a:gd name="T28" fmla="*/ 31 w 556"/>
                  <a:gd name="T29" fmla="*/ 3 h 491"/>
                  <a:gd name="T30" fmla="*/ 36 w 556"/>
                  <a:gd name="T31" fmla="*/ 7 h 491"/>
                  <a:gd name="T32" fmla="*/ 36 w 556"/>
                  <a:gd name="T33" fmla="*/ 12 h 49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6"/>
                  <a:gd name="T52" fmla="*/ 0 h 491"/>
                  <a:gd name="T53" fmla="*/ 556 w 556"/>
                  <a:gd name="T54" fmla="*/ 491 h 49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6" h="491">
                    <a:moveTo>
                      <a:pt x="552" y="339"/>
                    </a:moveTo>
                    <a:cubicBezTo>
                      <a:pt x="551" y="349"/>
                      <a:pt x="553" y="395"/>
                      <a:pt x="534" y="406"/>
                    </a:cubicBezTo>
                    <a:cubicBezTo>
                      <a:pt x="523" y="413"/>
                      <a:pt x="509" y="412"/>
                      <a:pt x="497" y="418"/>
                    </a:cubicBezTo>
                    <a:cubicBezTo>
                      <a:pt x="473" y="430"/>
                      <a:pt x="456" y="447"/>
                      <a:pt x="431" y="455"/>
                    </a:cubicBezTo>
                    <a:cubicBezTo>
                      <a:pt x="409" y="476"/>
                      <a:pt x="424" y="465"/>
                      <a:pt x="382" y="479"/>
                    </a:cubicBezTo>
                    <a:cubicBezTo>
                      <a:pt x="370" y="483"/>
                      <a:pt x="346" y="491"/>
                      <a:pt x="346" y="491"/>
                    </a:cubicBezTo>
                    <a:cubicBezTo>
                      <a:pt x="280" y="485"/>
                      <a:pt x="211" y="480"/>
                      <a:pt x="146" y="467"/>
                    </a:cubicBezTo>
                    <a:cubicBezTo>
                      <a:pt x="88" y="430"/>
                      <a:pt x="170" y="479"/>
                      <a:pt x="103" y="449"/>
                    </a:cubicBezTo>
                    <a:cubicBezTo>
                      <a:pt x="80" y="438"/>
                      <a:pt x="66" y="417"/>
                      <a:pt x="42" y="406"/>
                    </a:cubicBezTo>
                    <a:cubicBezTo>
                      <a:pt x="22" y="376"/>
                      <a:pt x="19" y="379"/>
                      <a:pt x="12" y="352"/>
                    </a:cubicBezTo>
                    <a:cubicBezTo>
                      <a:pt x="8" y="336"/>
                      <a:pt x="0" y="303"/>
                      <a:pt x="0" y="303"/>
                    </a:cubicBezTo>
                    <a:cubicBezTo>
                      <a:pt x="4" y="246"/>
                      <a:pt x="0" y="160"/>
                      <a:pt x="49" y="115"/>
                    </a:cubicBezTo>
                    <a:cubicBezTo>
                      <a:pt x="80" y="22"/>
                      <a:pt x="149" y="9"/>
                      <a:pt x="236" y="0"/>
                    </a:cubicBezTo>
                    <a:cubicBezTo>
                      <a:pt x="299" y="2"/>
                      <a:pt x="362" y="0"/>
                      <a:pt x="424" y="6"/>
                    </a:cubicBezTo>
                    <a:cubicBezTo>
                      <a:pt x="453" y="9"/>
                      <a:pt x="491" y="60"/>
                      <a:pt x="491" y="60"/>
                    </a:cubicBezTo>
                    <a:cubicBezTo>
                      <a:pt x="504" y="80"/>
                      <a:pt x="551" y="156"/>
                      <a:pt x="552" y="176"/>
                    </a:cubicBezTo>
                    <a:cubicBezTo>
                      <a:pt x="556" y="230"/>
                      <a:pt x="552" y="285"/>
                      <a:pt x="552" y="339"/>
                    </a:cubicBezTo>
                    <a:close/>
                  </a:path>
                </a:pathLst>
              </a:cu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pic>
          <p:nvPicPr>
            <p:cNvPr id="24600" name="Picture 8" descr="j029202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4" y="973"/>
              <a:ext cx="710" cy="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4601" name="Group 9"/>
            <p:cNvGrpSpPr>
              <a:grpSpLocks/>
            </p:cNvGrpSpPr>
            <p:nvPr/>
          </p:nvGrpSpPr>
          <p:grpSpPr bwMode="auto">
            <a:xfrm>
              <a:off x="4126" y="807"/>
              <a:ext cx="768" cy="846"/>
              <a:chOff x="4126" y="807"/>
              <a:chExt cx="768" cy="846"/>
            </a:xfrm>
          </p:grpSpPr>
          <p:sp>
            <p:nvSpPr>
              <p:cNvPr id="24602" name="AutoShape 10"/>
              <p:cNvSpPr>
                <a:spLocks noChangeArrowheads="1"/>
              </p:cNvSpPr>
              <p:nvPr/>
            </p:nvSpPr>
            <p:spPr bwMode="auto">
              <a:xfrm>
                <a:off x="4290" y="869"/>
                <a:ext cx="458" cy="289"/>
              </a:xfrm>
              <a:prstGeom prst="can">
                <a:avLst>
                  <a:gd name="adj" fmla="val 25000"/>
                </a:avLst>
              </a:prstGeom>
              <a:solidFill>
                <a:schemeClr val="tx1"/>
              </a:solidFill>
              <a:ln w="1905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24603" name="Text Box 11"/>
              <p:cNvSpPr txBox="1">
                <a:spLocks noChangeArrowheads="1"/>
              </p:cNvSpPr>
              <p:nvPr/>
            </p:nvSpPr>
            <p:spPr bwMode="auto">
              <a:xfrm>
                <a:off x="4356" y="931"/>
                <a:ext cx="439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ea typeface="新細明體" panose="02020500000000000000" pitchFamily="18" charset="-120"/>
                  </a:rPr>
                  <a:t>DB</a:t>
                </a:r>
              </a:p>
            </p:txBody>
          </p:sp>
          <p:sp>
            <p:nvSpPr>
              <p:cNvPr id="24604" name="Text Box 12"/>
              <p:cNvSpPr txBox="1">
                <a:spLocks noChangeArrowheads="1"/>
              </p:cNvSpPr>
              <p:nvPr/>
            </p:nvSpPr>
            <p:spPr bwMode="auto">
              <a:xfrm>
                <a:off x="4191" y="1340"/>
                <a:ext cx="665" cy="243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ea typeface="新細明體" panose="02020500000000000000" pitchFamily="18" charset="-120"/>
                  </a:rPr>
                  <a:t>DBMS</a:t>
                </a:r>
              </a:p>
            </p:txBody>
          </p:sp>
          <p:sp>
            <p:nvSpPr>
              <p:cNvPr id="24605" name="Rectangle 13"/>
              <p:cNvSpPr>
                <a:spLocks noChangeArrowheads="1"/>
              </p:cNvSpPr>
              <p:nvPr/>
            </p:nvSpPr>
            <p:spPr bwMode="auto">
              <a:xfrm>
                <a:off x="4126" y="807"/>
                <a:ext cx="768" cy="846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24606" name="AutoShape 14"/>
              <p:cNvCxnSpPr>
                <a:cxnSpLocks noChangeShapeType="1"/>
                <a:stCxn id="24602" idx="3"/>
                <a:endCxn id="24604" idx="0"/>
              </p:cNvCxnSpPr>
              <p:nvPr/>
            </p:nvCxnSpPr>
            <p:spPr bwMode="auto">
              <a:xfrm>
                <a:off x="4519" y="1158"/>
                <a:ext cx="5" cy="182"/>
              </a:xfrm>
              <a:prstGeom prst="straightConnector1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6" name="群組 30"/>
          <p:cNvGrpSpPr>
            <a:grpSpLocks/>
          </p:cNvGrpSpPr>
          <p:nvPr/>
        </p:nvGrpSpPr>
        <p:grpSpPr bwMode="auto">
          <a:xfrm>
            <a:off x="3611563" y="3197225"/>
            <a:ext cx="4537075" cy="3152775"/>
            <a:chOff x="3611563" y="3722238"/>
            <a:chExt cx="4537075" cy="3152132"/>
          </a:xfrm>
        </p:grpSpPr>
        <p:grpSp>
          <p:nvGrpSpPr>
            <p:cNvPr id="24584" name="群組 16"/>
            <p:cNvGrpSpPr>
              <a:grpSpLocks/>
            </p:cNvGrpSpPr>
            <p:nvPr/>
          </p:nvGrpSpPr>
          <p:grpSpPr bwMode="auto">
            <a:xfrm>
              <a:off x="7089775" y="3944938"/>
              <a:ext cx="1058863" cy="1516062"/>
              <a:chOff x="6071326" y="4773275"/>
              <a:chExt cx="1058863" cy="1516062"/>
            </a:xfrm>
          </p:grpSpPr>
          <p:grpSp>
            <p:nvGrpSpPr>
              <p:cNvPr id="24590" name="Group 18"/>
              <p:cNvGrpSpPr>
                <a:grpSpLocks/>
              </p:cNvGrpSpPr>
              <p:nvPr/>
            </p:nvGrpSpPr>
            <p:grpSpPr bwMode="auto">
              <a:xfrm>
                <a:off x="6071326" y="4773279"/>
                <a:ext cx="1058863" cy="1516063"/>
                <a:chOff x="1069" y="3287"/>
                <a:chExt cx="667" cy="955"/>
              </a:xfrm>
            </p:grpSpPr>
            <p:sp>
              <p:nvSpPr>
                <p:cNvPr id="24593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069" y="3287"/>
                  <a:ext cx="667" cy="204"/>
                </a:xfrm>
                <a:prstGeom prst="rect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400" b="1">
                      <a:ea typeface="新細明體" panose="02020500000000000000" pitchFamily="18" charset="-120"/>
                    </a:rPr>
                    <a:t>STUDENT</a:t>
                  </a:r>
                </a:p>
              </p:txBody>
            </p:sp>
            <p:sp>
              <p:nvSpPr>
                <p:cNvPr id="24594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069" y="4038"/>
                  <a:ext cx="667" cy="204"/>
                </a:xfrm>
                <a:prstGeom prst="rect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400" b="1">
                      <a:ea typeface="新細明體" panose="02020500000000000000" pitchFamily="18" charset="-120"/>
                    </a:rPr>
                    <a:t>COURSE</a:t>
                  </a:r>
                </a:p>
              </p:txBody>
            </p:sp>
            <p:sp>
              <p:nvSpPr>
                <p:cNvPr id="24595" name="AutoShape 10"/>
                <p:cNvSpPr>
                  <a:spLocks noChangeArrowheads="1"/>
                </p:cNvSpPr>
                <p:nvPr/>
              </p:nvSpPr>
              <p:spPr bwMode="auto">
                <a:xfrm>
                  <a:off x="1153" y="3629"/>
                  <a:ext cx="502" cy="276"/>
                </a:xfrm>
                <a:prstGeom prst="diamond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459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188" y="3671"/>
                  <a:ext cx="434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400" b="1">
                      <a:ea typeface="新細明體" panose="02020500000000000000" pitchFamily="18" charset="-120"/>
                    </a:rPr>
                    <a:t>TAKE</a:t>
                  </a:r>
                </a:p>
              </p:txBody>
            </p:sp>
            <p:cxnSp>
              <p:nvCxnSpPr>
                <p:cNvPr id="24597" name="AutoShape 14"/>
                <p:cNvCxnSpPr>
                  <a:cxnSpLocks noChangeShapeType="1"/>
                  <a:stCxn id="24593" idx="2"/>
                  <a:endCxn id="24595" idx="0"/>
                </p:cNvCxnSpPr>
                <p:nvPr/>
              </p:nvCxnSpPr>
              <p:spPr bwMode="auto">
                <a:xfrm>
                  <a:off x="1403" y="3497"/>
                  <a:ext cx="1" cy="126"/>
                </a:xfrm>
                <a:prstGeom prst="straightConnector1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598" name="AutoShape 15"/>
                <p:cNvCxnSpPr>
                  <a:cxnSpLocks noChangeShapeType="1"/>
                  <a:stCxn id="24595" idx="2"/>
                  <a:endCxn id="24594" idx="0"/>
                </p:cNvCxnSpPr>
                <p:nvPr/>
              </p:nvCxnSpPr>
              <p:spPr bwMode="auto">
                <a:xfrm flipH="1">
                  <a:off x="1403" y="3911"/>
                  <a:ext cx="1" cy="121"/>
                </a:xfrm>
                <a:prstGeom prst="straightConnector1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4591" name="文字方塊 18"/>
              <p:cNvSpPr txBox="1">
                <a:spLocks noChangeArrowheads="1"/>
              </p:cNvSpPr>
              <p:nvPr/>
            </p:nvSpPr>
            <p:spPr bwMode="auto">
              <a:xfrm>
                <a:off x="6549081" y="4979773"/>
                <a:ext cx="48191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ea typeface="新細明體" panose="02020500000000000000" pitchFamily="18" charset="-120"/>
                  </a:rPr>
                  <a:t>m</a:t>
                </a:r>
                <a:endParaRPr lang="zh-TW" altLang="en-US" sz="1800" b="1">
                  <a:ea typeface="新細明體" panose="02020500000000000000" pitchFamily="18" charset="-120"/>
                </a:endParaRPr>
              </a:p>
            </p:txBody>
          </p:sp>
          <p:sp>
            <p:nvSpPr>
              <p:cNvPr id="24592" name="文字方塊 19"/>
              <p:cNvSpPr txBox="1">
                <a:spLocks noChangeArrowheads="1"/>
              </p:cNvSpPr>
              <p:nvPr/>
            </p:nvSpPr>
            <p:spPr bwMode="auto">
              <a:xfrm>
                <a:off x="6561438" y="5659394"/>
                <a:ext cx="48191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ea typeface="新細明體" panose="02020500000000000000" pitchFamily="18" charset="-120"/>
                  </a:rPr>
                  <a:t>n</a:t>
                </a:r>
                <a:endParaRPr lang="zh-TW" altLang="en-US" sz="1800" b="1"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24585" name="文字方塊 26"/>
            <p:cNvSpPr txBox="1">
              <a:spLocks noChangeArrowheads="1"/>
            </p:cNvSpPr>
            <p:nvPr/>
          </p:nvSpPr>
          <p:spPr bwMode="auto">
            <a:xfrm>
              <a:off x="3616325" y="5797152"/>
              <a:ext cx="4167188" cy="107721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ea typeface="新細明體" panose="02020500000000000000" pitchFamily="18" charset="-120"/>
                </a:rPr>
                <a:t>CREATE  TABLE  STUDENT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ea typeface="新細明體" panose="02020500000000000000" pitchFamily="18" charset="-120"/>
                </a:rPr>
                <a:t>(  SNO	           CHAR(10)      NOT NULL,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ea typeface="新細明體" panose="02020500000000000000" pitchFamily="18" charset="-120"/>
                </a:rPr>
                <a:t>   DNUMBER     INTEGER      NOT NULL,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ea typeface="新細明體" panose="02020500000000000000" pitchFamily="18" charset="-120"/>
                </a:rPr>
                <a:t>   …</a:t>
              </a:r>
              <a:endParaRPr lang="zh-TW" altLang="en-US" sz="1600" b="1">
                <a:ea typeface="新細明體" panose="02020500000000000000" pitchFamily="18" charset="-120"/>
              </a:endParaRPr>
            </a:p>
          </p:txBody>
        </p:sp>
        <p:sp>
          <p:nvSpPr>
            <p:cNvPr id="24586" name="向下箭號 28"/>
            <p:cNvSpPr>
              <a:spLocks noChangeArrowheads="1"/>
            </p:cNvSpPr>
            <p:nvPr/>
          </p:nvSpPr>
          <p:spPr bwMode="auto">
            <a:xfrm rot="2400000">
              <a:off x="6455675" y="5046393"/>
              <a:ext cx="156909" cy="782714"/>
            </a:xfrm>
            <a:prstGeom prst="downArrow">
              <a:avLst>
                <a:gd name="adj1" fmla="val 50000"/>
                <a:gd name="adj2" fmla="val 111060"/>
              </a:avLst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4587" name="文字方塊 30"/>
            <p:cNvSpPr txBox="1">
              <a:spLocks noChangeArrowheads="1"/>
            </p:cNvSpPr>
            <p:nvPr/>
          </p:nvSpPr>
          <p:spPr bwMode="auto">
            <a:xfrm>
              <a:off x="3611563" y="5327461"/>
              <a:ext cx="94138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 dirty="0">
                  <a:solidFill>
                    <a:srgbClr val="FF0000"/>
                  </a:solidFill>
                  <a:ea typeface="新細明體" panose="02020500000000000000" pitchFamily="18" charset="-120"/>
                </a:rPr>
                <a:t>DDL</a:t>
              </a:r>
              <a:endParaRPr lang="zh-TW" altLang="en-US" sz="2400" b="1" dirty="0">
                <a:solidFill>
                  <a:srgbClr val="FF00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4588" name="文字方塊 28"/>
            <p:cNvSpPr txBox="1">
              <a:spLocks noChangeArrowheads="1"/>
            </p:cNvSpPr>
            <p:nvPr/>
          </p:nvSpPr>
          <p:spPr bwMode="auto">
            <a:xfrm>
              <a:off x="4127383" y="3722238"/>
              <a:ext cx="2773607" cy="64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0039E5"/>
                  </a:solidFill>
                  <a:ea typeface="新細明體" panose="02020500000000000000" pitchFamily="18" charset="-120"/>
                </a:rPr>
                <a:t>Design DB by designer</a:t>
              </a:r>
            </a:p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0039E5"/>
                  </a:solidFill>
                  <a:ea typeface="新細明體" panose="02020500000000000000" pitchFamily="18" charset="-120"/>
                </a:rPr>
                <a:t>(using conceptual data model)</a:t>
              </a:r>
              <a:endParaRPr lang="zh-TW" altLang="en-US" sz="1600" b="1">
                <a:solidFill>
                  <a:srgbClr val="0039E5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4589" name="文字方塊 29"/>
            <p:cNvSpPr txBox="1">
              <a:spLocks noChangeArrowheads="1"/>
            </p:cNvSpPr>
            <p:nvPr/>
          </p:nvSpPr>
          <p:spPr bwMode="auto">
            <a:xfrm>
              <a:off x="5754447" y="4926016"/>
              <a:ext cx="9144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0039E5"/>
                  </a:solidFill>
                  <a:ea typeface="新細明體" panose="02020500000000000000" pitchFamily="18" charset="-120"/>
                </a:rPr>
                <a:t>Define DB</a:t>
              </a:r>
              <a:endParaRPr lang="zh-TW" altLang="en-US" sz="2000" b="1">
                <a:solidFill>
                  <a:srgbClr val="0039E5"/>
                </a:solidFill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2-</a:t>
            </a:r>
            <a:fld id="{8BA8E728-D896-4E48-B448-BE63B6134C67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TW" sz="16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3" y="73025"/>
            <a:ext cx="8247062" cy="944563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zh-TW">
                <a:ea typeface="新細明體" panose="02020500000000000000" pitchFamily="18" charset="-120"/>
              </a:rPr>
              <a:t>DBMS Languages</a:t>
            </a:r>
            <a:endParaRPr lang="en-US" altLang="zh-TW" b="1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000125"/>
            <a:ext cx="8247062" cy="2500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b="1" dirty="0">
                <a:solidFill>
                  <a:srgbClr val="000000"/>
                </a:solidFill>
                <a:ea typeface="新細明體" panose="02020500000000000000" pitchFamily="18" charset="-120"/>
              </a:rPr>
              <a:t>Data Manipulation Language</a:t>
            </a: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 (</a:t>
            </a:r>
            <a:r>
              <a:rPr lang="en-US" altLang="zh-TW" sz="2400" b="1" dirty="0">
                <a:solidFill>
                  <a:srgbClr val="000000"/>
                </a:solidFill>
                <a:ea typeface="新細明體" panose="02020500000000000000" pitchFamily="18" charset="-120"/>
              </a:rPr>
              <a:t>DML</a:t>
            </a: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):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>
                <a:solidFill>
                  <a:srgbClr val="000000"/>
                </a:solidFill>
                <a:ea typeface="新細明體" panose="02020500000000000000" pitchFamily="18" charset="-120"/>
              </a:rPr>
              <a:t>Used to specify database </a:t>
            </a:r>
            <a: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retrievals</a:t>
            </a:r>
            <a:r>
              <a:rPr lang="en-US" altLang="zh-TW" sz="2200" dirty="0">
                <a:solidFill>
                  <a:srgbClr val="000000"/>
                </a:solidFill>
                <a:ea typeface="新細明體" panose="02020500000000000000" pitchFamily="18" charset="-120"/>
              </a:rPr>
              <a:t> and </a:t>
            </a:r>
            <a: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updates</a:t>
            </a:r>
            <a:r>
              <a:rPr lang="en-US" altLang="zh-TW" sz="2200" dirty="0">
                <a:solidFill>
                  <a:srgbClr val="000000"/>
                </a:solidFill>
                <a:ea typeface="新細明體" panose="02020500000000000000" pitchFamily="18" charset="-12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b="1" i="1" dirty="0">
                <a:solidFill>
                  <a:srgbClr val="FF0000"/>
                </a:solidFill>
                <a:ea typeface="新細明體" panose="02020500000000000000" pitchFamily="18" charset="-120"/>
              </a:rPr>
              <a:t>Stand-alone</a:t>
            </a:r>
            <a:r>
              <a:rPr lang="en-US" altLang="zh-TW" sz="2200" dirty="0">
                <a:solidFill>
                  <a:srgbClr val="000000"/>
                </a:solidFill>
                <a:ea typeface="新細明體" panose="02020500000000000000" pitchFamily="18" charset="-120"/>
              </a:rPr>
              <a:t> DML commands can be applied directly (</a:t>
            </a:r>
            <a:r>
              <a:rPr lang="en-US" altLang="zh-TW" sz="2200" b="1" dirty="0">
                <a:solidFill>
                  <a:srgbClr val="000000"/>
                </a:solidFill>
                <a:ea typeface="新細明體" panose="02020500000000000000" pitchFamily="18" charset="-120"/>
              </a:rPr>
              <a:t>query language</a:t>
            </a:r>
            <a:r>
              <a:rPr lang="en-US" altLang="zh-TW" sz="2200" dirty="0">
                <a:solidFill>
                  <a:srgbClr val="000000"/>
                </a:solidFill>
                <a:ea typeface="新細明體" panose="02020500000000000000" pitchFamily="18" charset="-120"/>
              </a:rPr>
              <a:t>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>
                <a:solidFill>
                  <a:srgbClr val="000000"/>
                </a:solidFill>
                <a:ea typeface="新細明體" panose="02020500000000000000" pitchFamily="18" charset="-120"/>
              </a:rPr>
              <a:t>DML commands (</a:t>
            </a:r>
            <a:r>
              <a:rPr lang="en-US" altLang="zh-TW" sz="2200" b="1" dirty="0">
                <a:solidFill>
                  <a:srgbClr val="FF0000"/>
                </a:solidFill>
                <a:ea typeface="新細明體" panose="02020500000000000000" pitchFamily="18" charset="-120"/>
              </a:rPr>
              <a:t>data sublanguage</a:t>
            </a:r>
            <a:r>
              <a:rPr lang="en-US" altLang="zh-TW" sz="2200" dirty="0">
                <a:solidFill>
                  <a:srgbClr val="000000"/>
                </a:solidFill>
                <a:ea typeface="新細明體" panose="02020500000000000000" pitchFamily="18" charset="-120"/>
              </a:rPr>
              <a:t>) can be </a:t>
            </a:r>
            <a:r>
              <a:rPr lang="en-US" altLang="zh-TW" sz="2200" b="1" i="1" dirty="0">
                <a:solidFill>
                  <a:srgbClr val="FF0000"/>
                </a:solidFill>
                <a:ea typeface="新細明體" panose="02020500000000000000" pitchFamily="18" charset="-120"/>
              </a:rPr>
              <a:t>embedded</a:t>
            </a:r>
            <a:r>
              <a:rPr lang="en-US" altLang="zh-TW" sz="2200" dirty="0">
                <a:solidFill>
                  <a:srgbClr val="000000"/>
                </a:solidFill>
                <a:ea typeface="新細明體" panose="02020500000000000000" pitchFamily="18" charset="-120"/>
              </a:rPr>
              <a:t> in a general-purpose programming language (</a:t>
            </a:r>
            <a:r>
              <a:rPr lang="en-US" altLang="zh-TW" sz="2200" b="1" dirty="0">
                <a:solidFill>
                  <a:srgbClr val="FF0000"/>
                </a:solidFill>
                <a:ea typeface="新細明體" panose="02020500000000000000" pitchFamily="18" charset="-120"/>
              </a:rPr>
              <a:t>host language</a:t>
            </a:r>
            <a:r>
              <a:rPr lang="en-US" altLang="zh-TW" sz="2200" dirty="0">
                <a:solidFill>
                  <a:srgbClr val="000000"/>
                </a:solidFill>
                <a:ea typeface="新細明體" panose="02020500000000000000" pitchFamily="18" charset="-120"/>
              </a:rPr>
              <a:t>), such as Java, C or Delphi.</a:t>
            </a:r>
          </a:p>
        </p:txBody>
      </p:sp>
      <p:grpSp>
        <p:nvGrpSpPr>
          <p:cNvPr id="2" name="群組 35"/>
          <p:cNvGrpSpPr>
            <a:grpSpLocks/>
          </p:cNvGrpSpPr>
          <p:nvPr/>
        </p:nvGrpSpPr>
        <p:grpSpPr bwMode="auto">
          <a:xfrm>
            <a:off x="246063" y="3744913"/>
            <a:ext cx="5322887" cy="2784475"/>
            <a:chOff x="665162" y="3903663"/>
            <a:chExt cx="5322901" cy="2784475"/>
          </a:xfrm>
        </p:grpSpPr>
        <p:pic>
          <p:nvPicPr>
            <p:cNvPr id="25628" name="Picture 8" descr="j029202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875" y="4821238"/>
              <a:ext cx="1127125" cy="1144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29" name="Rectangle 15"/>
            <p:cNvSpPr>
              <a:spLocks noChangeArrowheads="1"/>
            </p:cNvSpPr>
            <p:nvPr/>
          </p:nvSpPr>
          <p:spPr bwMode="auto">
            <a:xfrm>
              <a:off x="2408238" y="4268788"/>
              <a:ext cx="2530475" cy="738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tabLst>
                  <a:tab pos="1168400" algn="l"/>
                </a:tabLst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tabLst>
                  <a:tab pos="1168400" algn="l"/>
                </a:tabLst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tabLst>
                  <a:tab pos="1168400" algn="l"/>
                </a:tabLst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tabLst>
                  <a:tab pos="1168400" algn="l"/>
                </a:tabLst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tabLst>
                  <a:tab pos="1168400" algn="l"/>
                </a:tabLst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tabLst>
                  <a:tab pos="1168400" algn="l"/>
                </a:tabLst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tabLst>
                  <a:tab pos="1168400" algn="l"/>
                </a:tabLst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tabLst>
                  <a:tab pos="1168400" algn="l"/>
                </a:tabLst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tabLst>
                  <a:tab pos="1168400" algn="l"/>
                </a:tabLst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1" dirty="0">
                  <a:solidFill>
                    <a:srgbClr val="000000"/>
                  </a:solidFill>
                  <a:ea typeface="新細明體" panose="02020500000000000000" pitchFamily="18" charset="-120"/>
                </a:rPr>
                <a:t>SELECT</a:t>
              </a:r>
              <a:r>
                <a:rPr lang="zh-TW" altLang="en-US" sz="1400" b="1" dirty="0">
                  <a:solidFill>
                    <a:srgbClr val="000000"/>
                  </a:solidFill>
                  <a:ea typeface="新細明體" panose="02020500000000000000" pitchFamily="18" charset="-120"/>
                </a:rPr>
                <a:t>     </a:t>
              </a:r>
              <a:r>
                <a:rPr lang="en-US" altLang="zh-TW" sz="1400" b="1" dirty="0">
                  <a:solidFill>
                    <a:srgbClr val="000000"/>
                  </a:solidFill>
                  <a:ea typeface="新細明體" panose="02020500000000000000" pitchFamily="18" charset="-120"/>
                </a:rPr>
                <a:t>SNO, NAME</a:t>
              </a:r>
              <a:br>
                <a:rPr lang="en-US" altLang="zh-TW" sz="1400" b="1" dirty="0">
                  <a:solidFill>
                    <a:srgbClr val="000000"/>
                  </a:solidFill>
                  <a:ea typeface="新細明體" panose="02020500000000000000" pitchFamily="18" charset="-120"/>
                </a:rPr>
              </a:br>
              <a:r>
                <a:rPr lang="en-US" altLang="zh-TW" sz="1400" b="1" dirty="0">
                  <a:solidFill>
                    <a:srgbClr val="000000"/>
                  </a:solidFill>
                  <a:ea typeface="新細明體" panose="02020500000000000000" pitchFamily="18" charset="-120"/>
                </a:rPr>
                <a:t>FROM </a:t>
              </a:r>
              <a:r>
                <a:rPr lang="zh-TW" altLang="en-US" sz="1400" b="1" dirty="0">
                  <a:solidFill>
                    <a:srgbClr val="000000"/>
                  </a:solidFill>
                  <a:ea typeface="新細明體" panose="02020500000000000000" pitchFamily="18" charset="-120"/>
                </a:rPr>
                <a:t>       </a:t>
              </a:r>
              <a:r>
                <a:rPr lang="en-US" altLang="zh-TW" sz="1400" b="1" dirty="0">
                  <a:solidFill>
                    <a:srgbClr val="000000"/>
                  </a:solidFill>
                  <a:ea typeface="新細明體" panose="02020500000000000000" pitchFamily="18" charset="-120"/>
                </a:rPr>
                <a:t>STUDENT</a:t>
              </a:r>
              <a:br>
                <a:rPr lang="en-US" altLang="zh-TW" sz="1400" b="1" dirty="0">
                  <a:solidFill>
                    <a:srgbClr val="000000"/>
                  </a:solidFill>
                  <a:ea typeface="新細明體" panose="02020500000000000000" pitchFamily="18" charset="-120"/>
                </a:rPr>
              </a:br>
              <a:r>
                <a:rPr lang="en-US" altLang="zh-TW" sz="1400" b="1" dirty="0">
                  <a:solidFill>
                    <a:srgbClr val="000000"/>
                  </a:solidFill>
                  <a:ea typeface="新細明體" panose="02020500000000000000" pitchFamily="18" charset="-120"/>
                </a:rPr>
                <a:t>WHERE</a:t>
              </a:r>
              <a:r>
                <a:rPr lang="zh-TW" altLang="en-US" sz="1400" b="1" dirty="0">
                  <a:solidFill>
                    <a:srgbClr val="000000"/>
                  </a:solidFill>
                  <a:ea typeface="新細明體" panose="02020500000000000000" pitchFamily="18" charset="-120"/>
                </a:rPr>
                <a:t>     </a:t>
              </a:r>
              <a:r>
                <a:rPr lang="en-US" altLang="zh-TW" sz="1400" b="1" dirty="0">
                  <a:solidFill>
                    <a:srgbClr val="000000"/>
                  </a:solidFill>
                  <a:ea typeface="新細明體" panose="02020500000000000000" pitchFamily="18" charset="-120"/>
                </a:rPr>
                <a:t>SNO = u9623001</a:t>
              </a:r>
              <a:endParaRPr lang="zh-TW" altLang="en-US" sz="1400" b="1" dirty="0">
                <a:solidFill>
                  <a:srgbClr val="0000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5630" name="Rectangle 15"/>
            <p:cNvSpPr>
              <a:spLocks noChangeArrowheads="1"/>
            </p:cNvSpPr>
            <p:nvPr/>
          </p:nvSpPr>
          <p:spPr bwMode="auto">
            <a:xfrm>
              <a:off x="2768613" y="6165850"/>
              <a:ext cx="3219450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tabLst>
                  <a:tab pos="1168400" algn="l"/>
                </a:tabLst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tabLst>
                  <a:tab pos="1168400" algn="l"/>
                </a:tabLst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tabLst>
                  <a:tab pos="1168400" algn="l"/>
                </a:tabLst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tabLst>
                  <a:tab pos="1168400" algn="l"/>
                </a:tabLst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tabLst>
                  <a:tab pos="1168400" algn="l"/>
                </a:tabLst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tabLst>
                  <a:tab pos="1168400" algn="l"/>
                </a:tabLst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tabLst>
                  <a:tab pos="1168400" algn="l"/>
                </a:tabLst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tabLst>
                  <a:tab pos="1168400" algn="l"/>
                </a:tabLst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tabLst>
                  <a:tab pos="1168400" algn="l"/>
                </a:tabLst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INSERT STUDENT(u9623001, 23, …)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25631" name="文字方塊 29"/>
            <p:cNvSpPr txBox="1">
              <a:spLocks noChangeArrowheads="1"/>
            </p:cNvSpPr>
            <p:nvPr/>
          </p:nvSpPr>
          <p:spPr bwMode="auto">
            <a:xfrm>
              <a:off x="2054225" y="3903663"/>
              <a:ext cx="9398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DML</a:t>
              </a:r>
              <a:endParaRPr lang="zh-TW" altLang="en-US" sz="2400" b="1">
                <a:solidFill>
                  <a:srgbClr val="FF00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5632" name="文字方塊 32"/>
            <p:cNvSpPr txBox="1">
              <a:spLocks noChangeArrowheads="1"/>
            </p:cNvSpPr>
            <p:nvPr/>
          </p:nvSpPr>
          <p:spPr bwMode="auto">
            <a:xfrm>
              <a:off x="3421063" y="5797550"/>
              <a:ext cx="949325" cy="307975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400" b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教務系統</a:t>
              </a:r>
            </a:p>
          </p:txBody>
        </p:sp>
        <p:cxnSp>
          <p:nvCxnSpPr>
            <p:cNvPr id="25633" name="直線單箭頭接點 35"/>
            <p:cNvCxnSpPr>
              <a:cxnSpLocks noChangeShapeType="1"/>
            </p:cNvCxnSpPr>
            <p:nvPr/>
          </p:nvCxnSpPr>
          <p:spPr bwMode="auto">
            <a:xfrm flipV="1">
              <a:off x="2603500" y="5246688"/>
              <a:ext cx="2543175" cy="44450"/>
            </a:xfrm>
            <a:prstGeom prst="straightConnector1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4" name="直線單箭頭接點 36"/>
            <p:cNvCxnSpPr>
              <a:cxnSpLocks noChangeShapeType="1"/>
              <a:endCxn id="25632" idx="1"/>
            </p:cNvCxnSpPr>
            <p:nvPr/>
          </p:nvCxnSpPr>
          <p:spPr bwMode="auto">
            <a:xfrm>
              <a:off x="2603500" y="5619750"/>
              <a:ext cx="817563" cy="331788"/>
            </a:xfrm>
            <a:prstGeom prst="straightConnector1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5" name="直線單箭頭接點 39"/>
            <p:cNvCxnSpPr>
              <a:cxnSpLocks noChangeShapeType="1"/>
              <a:stCxn id="25632" idx="3"/>
            </p:cNvCxnSpPr>
            <p:nvPr/>
          </p:nvCxnSpPr>
          <p:spPr bwMode="auto">
            <a:xfrm flipV="1">
              <a:off x="4370388" y="5432425"/>
              <a:ext cx="773112" cy="519113"/>
            </a:xfrm>
            <a:prstGeom prst="straightConnector1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36" name="文字方塊 65"/>
            <p:cNvSpPr txBox="1">
              <a:spLocks noChangeArrowheads="1"/>
            </p:cNvSpPr>
            <p:nvPr/>
          </p:nvSpPr>
          <p:spPr bwMode="auto">
            <a:xfrm>
              <a:off x="665162" y="4423057"/>
              <a:ext cx="14636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ea typeface="新細明體" panose="02020500000000000000" pitchFamily="18" charset="-120"/>
                </a:rPr>
                <a:t>End Users</a:t>
              </a:r>
              <a:endParaRPr lang="zh-TW" altLang="en-US" sz="1800" b="1">
                <a:ea typeface="新細明體" panose="02020500000000000000" pitchFamily="18" charset="-120"/>
              </a:endParaRPr>
            </a:p>
          </p:txBody>
        </p:sp>
      </p:grpSp>
      <p:grpSp>
        <p:nvGrpSpPr>
          <p:cNvPr id="25609" name="Group 9"/>
          <p:cNvGrpSpPr>
            <a:grpSpLocks/>
          </p:cNvGrpSpPr>
          <p:nvPr/>
        </p:nvGrpSpPr>
        <p:grpSpPr bwMode="auto">
          <a:xfrm>
            <a:off x="4760913" y="4491038"/>
            <a:ext cx="1219200" cy="1343025"/>
            <a:chOff x="4057" y="807"/>
            <a:chExt cx="768" cy="846"/>
          </a:xfrm>
        </p:grpSpPr>
        <p:sp>
          <p:nvSpPr>
            <p:cNvPr id="25623" name="AutoShape 10"/>
            <p:cNvSpPr>
              <a:spLocks noChangeArrowheads="1"/>
            </p:cNvSpPr>
            <p:nvPr/>
          </p:nvSpPr>
          <p:spPr bwMode="auto">
            <a:xfrm>
              <a:off x="4191" y="869"/>
              <a:ext cx="458" cy="289"/>
            </a:xfrm>
            <a:prstGeom prst="can">
              <a:avLst>
                <a:gd name="adj" fmla="val 25000"/>
              </a:avLst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5624" name="Text Box 11"/>
            <p:cNvSpPr txBox="1">
              <a:spLocks noChangeArrowheads="1"/>
            </p:cNvSpPr>
            <p:nvPr/>
          </p:nvSpPr>
          <p:spPr bwMode="auto">
            <a:xfrm>
              <a:off x="4274" y="931"/>
              <a:ext cx="439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ea typeface="新細明體" panose="02020500000000000000" pitchFamily="18" charset="-120"/>
                </a:rPr>
                <a:t>DB</a:t>
              </a:r>
            </a:p>
          </p:txBody>
        </p:sp>
        <p:sp>
          <p:nvSpPr>
            <p:cNvPr id="25625" name="Text Box 12"/>
            <p:cNvSpPr txBox="1">
              <a:spLocks noChangeArrowheads="1"/>
            </p:cNvSpPr>
            <p:nvPr/>
          </p:nvSpPr>
          <p:spPr bwMode="auto">
            <a:xfrm>
              <a:off x="4092" y="1340"/>
              <a:ext cx="665" cy="243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ea typeface="新細明體" panose="02020500000000000000" pitchFamily="18" charset="-120"/>
                </a:rPr>
                <a:t>DBMS</a:t>
              </a:r>
            </a:p>
          </p:txBody>
        </p:sp>
        <p:sp>
          <p:nvSpPr>
            <p:cNvPr id="25626" name="Rectangle 13"/>
            <p:cNvSpPr>
              <a:spLocks noChangeArrowheads="1"/>
            </p:cNvSpPr>
            <p:nvPr/>
          </p:nvSpPr>
          <p:spPr bwMode="auto">
            <a:xfrm>
              <a:off x="4057" y="807"/>
              <a:ext cx="768" cy="846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cxnSp>
          <p:nvCxnSpPr>
            <p:cNvPr id="25627" name="AutoShape 14"/>
            <p:cNvCxnSpPr>
              <a:cxnSpLocks noChangeShapeType="1"/>
              <a:stCxn id="25623" idx="3"/>
              <a:endCxn id="25625" idx="0"/>
            </p:cNvCxnSpPr>
            <p:nvPr/>
          </p:nvCxnSpPr>
          <p:spPr bwMode="auto">
            <a:xfrm rot="16200000" flipH="1">
              <a:off x="4332" y="1247"/>
              <a:ext cx="182" cy="5"/>
            </a:xfrm>
            <a:prstGeom prst="straightConnector1">
              <a:avLst/>
            </a:prstGeom>
            <a:noFill/>
            <a:ln w="9525">
              <a:solidFill>
                <a:schemeClr val="bg2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群組 5"/>
          <p:cNvGrpSpPr/>
          <p:nvPr/>
        </p:nvGrpSpPr>
        <p:grpSpPr>
          <a:xfrm>
            <a:off x="5997692" y="3443957"/>
            <a:ext cx="2733558" cy="2996636"/>
            <a:chOff x="5997692" y="3443957"/>
            <a:chExt cx="2733558" cy="2996636"/>
          </a:xfrm>
        </p:grpSpPr>
        <p:sp>
          <p:nvSpPr>
            <p:cNvPr id="5" name="矩形 4"/>
            <p:cNvSpPr/>
            <p:nvPr/>
          </p:nvSpPr>
          <p:spPr bwMode="auto">
            <a:xfrm>
              <a:off x="6277769" y="3443957"/>
              <a:ext cx="2453481" cy="2996636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9525" cap="flat" cmpd="sng" algn="ctr">
              <a:solidFill>
                <a:srgbClr val="FF0066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602" name="矩形 36"/>
            <p:cNvSpPr>
              <a:spLocks noChangeArrowheads="1"/>
            </p:cNvSpPr>
            <p:nvPr/>
          </p:nvSpPr>
          <p:spPr bwMode="auto">
            <a:xfrm>
              <a:off x="7302500" y="3508375"/>
              <a:ext cx="1339850" cy="17335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grpSp>
          <p:nvGrpSpPr>
            <p:cNvPr id="25610" name="群組 16"/>
            <p:cNvGrpSpPr>
              <a:grpSpLocks/>
            </p:cNvGrpSpPr>
            <p:nvPr/>
          </p:nvGrpSpPr>
          <p:grpSpPr bwMode="auto">
            <a:xfrm>
              <a:off x="7450137" y="3621088"/>
              <a:ext cx="1058863" cy="1516063"/>
              <a:chOff x="6071326" y="4773275"/>
              <a:chExt cx="1058863" cy="1516062"/>
            </a:xfrm>
          </p:grpSpPr>
          <p:grpSp>
            <p:nvGrpSpPr>
              <p:cNvPr id="25614" name="Group 18"/>
              <p:cNvGrpSpPr>
                <a:grpSpLocks/>
              </p:cNvGrpSpPr>
              <p:nvPr/>
            </p:nvGrpSpPr>
            <p:grpSpPr bwMode="auto">
              <a:xfrm>
                <a:off x="6071326" y="4773279"/>
                <a:ext cx="1058863" cy="1516063"/>
                <a:chOff x="1069" y="3287"/>
                <a:chExt cx="667" cy="955"/>
              </a:xfrm>
            </p:grpSpPr>
            <p:sp>
              <p:nvSpPr>
                <p:cNvPr id="2561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069" y="3287"/>
                  <a:ext cx="667" cy="204"/>
                </a:xfrm>
                <a:prstGeom prst="rect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400" b="1">
                      <a:ea typeface="新細明體" panose="02020500000000000000" pitchFamily="18" charset="-120"/>
                    </a:rPr>
                    <a:t>STUDENT</a:t>
                  </a:r>
                </a:p>
              </p:txBody>
            </p:sp>
            <p:sp>
              <p:nvSpPr>
                <p:cNvPr id="2561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069" y="4038"/>
                  <a:ext cx="667" cy="204"/>
                </a:xfrm>
                <a:prstGeom prst="rect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400" b="1">
                      <a:ea typeface="新細明體" panose="02020500000000000000" pitchFamily="18" charset="-120"/>
                    </a:rPr>
                    <a:t>COURSE</a:t>
                  </a:r>
                </a:p>
              </p:txBody>
            </p:sp>
            <p:sp>
              <p:nvSpPr>
                <p:cNvPr id="25619" name="AutoShape 10"/>
                <p:cNvSpPr>
                  <a:spLocks noChangeArrowheads="1"/>
                </p:cNvSpPr>
                <p:nvPr/>
              </p:nvSpPr>
              <p:spPr bwMode="auto">
                <a:xfrm>
                  <a:off x="1153" y="3629"/>
                  <a:ext cx="502" cy="276"/>
                </a:xfrm>
                <a:prstGeom prst="diamond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56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188" y="3671"/>
                  <a:ext cx="434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400" b="1">
                      <a:ea typeface="新細明體" panose="02020500000000000000" pitchFamily="18" charset="-120"/>
                    </a:rPr>
                    <a:t>TAKE</a:t>
                  </a:r>
                </a:p>
              </p:txBody>
            </p:sp>
            <p:cxnSp>
              <p:nvCxnSpPr>
                <p:cNvPr id="25621" name="AutoShape 14"/>
                <p:cNvCxnSpPr>
                  <a:cxnSpLocks noChangeShapeType="1"/>
                  <a:stCxn id="25617" idx="2"/>
                  <a:endCxn id="25619" idx="0"/>
                </p:cNvCxnSpPr>
                <p:nvPr/>
              </p:nvCxnSpPr>
              <p:spPr bwMode="auto">
                <a:xfrm>
                  <a:off x="1403" y="3497"/>
                  <a:ext cx="1" cy="126"/>
                </a:xfrm>
                <a:prstGeom prst="straightConnector1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5622" name="AutoShape 15"/>
                <p:cNvCxnSpPr>
                  <a:cxnSpLocks noChangeShapeType="1"/>
                  <a:stCxn id="25619" idx="2"/>
                  <a:endCxn id="25618" idx="0"/>
                </p:cNvCxnSpPr>
                <p:nvPr/>
              </p:nvCxnSpPr>
              <p:spPr bwMode="auto">
                <a:xfrm flipH="1">
                  <a:off x="1403" y="3911"/>
                  <a:ext cx="1" cy="121"/>
                </a:xfrm>
                <a:prstGeom prst="straightConnector1">
                  <a:avLst/>
                </a:prstGeom>
                <a:noFill/>
                <a:ln w="1905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5615" name="文字方塊 18"/>
              <p:cNvSpPr txBox="1">
                <a:spLocks noChangeArrowheads="1"/>
              </p:cNvSpPr>
              <p:nvPr/>
            </p:nvSpPr>
            <p:spPr bwMode="auto">
              <a:xfrm>
                <a:off x="6549081" y="4979773"/>
                <a:ext cx="48191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ea typeface="新細明體" panose="02020500000000000000" pitchFamily="18" charset="-120"/>
                  </a:rPr>
                  <a:t>m</a:t>
                </a:r>
                <a:endParaRPr lang="zh-TW" altLang="en-US" sz="1800" b="1">
                  <a:ea typeface="新細明體" panose="02020500000000000000" pitchFamily="18" charset="-120"/>
                </a:endParaRPr>
              </a:p>
            </p:txBody>
          </p:sp>
          <p:sp>
            <p:nvSpPr>
              <p:cNvPr id="25616" name="文字方塊 19"/>
              <p:cNvSpPr txBox="1">
                <a:spLocks noChangeArrowheads="1"/>
              </p:cNvSpPr>
              <p:nvPr/>
            </p:nvSpPr>
            <p:spPr bwMode="auto">
              <a:xfrm>
                <a:off x="6561438" y="5659394"/>
                <a:ext cx="48191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ea typeface="新細明體" panose="02020500000000000000" pitchFamily="18" charset="-120"/>
                  </a:rPr>
                  <a:t>n</a:t>
                </a:r>
                <a:endParaRPr lang="zh-TW" altLang="en-US" sz="1800" b="1">
                  <a:ea typeface="新細明體" panose="02020500000000000000" pitchFamily="18" charset="-120"/>
                </a:endParaRPr>
              </a:p>
            </p:txBody>
          </p:sp>
        </p:grpSp>
        <p:cxnSp>
          <p:nvCxnSpPr>
            <p:cNvPr id="25611" name="直線單箭頭接點 62"/>
            <p:cNvCxnSpPr>
              <a:cxnSpLocks noChangeShapeType="1"/>
            </p:cNvCxnSpPr>
            <p:nvPr/>
          </p:nvCxnSpPr>
          <p:spPr bwMode="auto">
            <a:xfrm flipH="1" flipV="1">
              <a:off x="5997692" y="5044032"/>
              <a:ext cx="378317" cy="244042"/>
            </a:xfrm>
            <a:prstGeom prst="straightConnector1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12" name="文字方塊 63"/>
            <p:cNvSpPr txBox="1">
              <a:spLocks noChangeArrowheads="1"/>
            </p:cNvSpPr>
            <p:nvPr/>
          </p:nvSpPr>
          <p:spPr bwMode="auto">
            <a:xfrm>
              <a:off x="6319263" y="5055187"/>
              <a:ext cx="9144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 dirty="0">
                  <a:ea typeface="新細明體" panose="02020500000000000000" pitchFamily="18" charset="-120"/>
                </a:rPr>
                <a:t>DDL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 dirty="0">
                  <a:ea typeface="新細明體" panose="02020500000000000000" pitchFamily="18" charset="-120"/>
                </a:rPr>
                <a:t>By DBA</a:t>
              </a:r>
              <a:endParaRPr lang="zh-TW" altLang="en-US" sz="1600" b="1" dirty="0">
                <a:ea typeface="新細明體" panose="02020500000000000000" pitchFamily="18" charset="-120"/>
              </a:endParaRPr>
            </a:p>
          </p:txBody>
        </p:sp>
        <p:cxnSp>
          <p:nvCxnSpPr>
            <p:cNvPr id="25613" name="直線單箭頭接點 62"/>
            <p:cNvCxnSpPr>
              <a:cxnSpLocks noChangeShapeType="1"/>
            </p:cNvCxnSpPr>
            <p:nvPr/>
          </p:nvCxnSpPr>
          <p:spPr bwMode="auto">
            <a:xfrm>
              <a:off x="7948612" y="5287963"/>
              <a:ext cx="0" cy="390525"/>
            </a:xfrm>
            <a:prstGeom prst="straightConnector1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文字方塊 63"/>
            <p:cNvSpPr txBox="1">
              <a:spLocks noChangeArrowheads="1"/>
            </p:cNvSpPr>
            <p:nvPr/>
          </p:nvSpPr>
          <p:spPr bwMode="auto">
            <a:xfrm>
              <a:off x="6272212" y="3472746"/>
              <a:ext cx="914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 dirty="0">
                  <a:ea typeface="新細明體" panose="02020500000000000000" pitchFamily="18" charset="-120"/>
                </a:rPr>
                <a:t>Design</a:t>
              </a:r>
              <a:endParaRPr lang="zh-TW" altLang="en-US" sz="1600" b="1" dirty="0">
                <a:ea typeface="新細明體" panose="02020500000000000000" pitchFamily="18" charset="-120"/>
              </a:endParaRPr>
            </a:p>
          </p:txBody>
        </p:sp>
        <p:pic>
          <p:nvPicPr>
            <p:cNvPr id="25608" name="Picture 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5713" y="5686425"/>
              <a:ext cx="23495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2-</a:t>
            </a:r>
            <a:fld id="{714FAB92-10E4-48EA-945B-698B6DCEC017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TW" sz="16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DBMS Languages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235075"/>
            <a:ext cx="8247063" cy="3094038"/>
          </a:xfrm>
        </p:spPr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en-US" altLang="zh-TW" sz="2800" b="1">
                <a:solidFill>
                  <a:srgbClr val="000000"/>
                </a:solidFill>
                <a:ea typeface="新細明體" panose="02020500000000000000" pitchFamily="18" charset="-120"/>
              </a:rPr>
              <a:t>High Level </a:t>
            </a:r>
            <a:r>
              <a:rPr lang="en-US" altLang="zh-TW" sz="2800">
                <a:solidFill>
                  <a:srgbClr val="000000"/>
                </a:solidFill>
                <a:ea typeface="新細明體" panose="02020500000000000000" pitchFamily="18" charset="-120"/>
              </a:rPr>
              <a:t>or</a:t>
            </a:r>
            <a:r>
              <a:rPr lang="en-US" altLang="zh-TW" sz="2800" b="1">
                <a:solidFill>
                  <a:srgbClr val="000000"/>
                </a:solidFill>
                <a:ea typeface="新細明體" panose="02020500000000000000" pitchFamily="18" charset="-120"/>
              </a:rPr>
              <a:t> Non-procedural Languages:</a:t>
            </a:r>
          </a:p>
          <a:p>
            <a:pPr lvl="1" eaLnBrk="1" hangingPunct="1"/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Also called </a:t>
            </a:r>
            <a:r>
              <a:rPr lang="en-US" altLang="zh-TW" sz="2400" i="1">
                <a:solidFill>
                  <a:srgbClr val="FF0000"/>
                </a:solidFill>
                <a:ea typeface="新細明體" panose="02020500000000000000" pitchFamily="18" charset="-120"/>
              </a:rPr>
              <a:t>declarative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 languages.</a:t>
            </a:r>
          </a:p>
          <a:p>
            <a:pPr lvl="1" eaLnBrk="1" hangingPunct="1"/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e.g., SQL, are </a:t>
            </a:r>
            <a:r>
              <a:rPr lang="en-US" altLang="zh-TW" sz="2400" i="1">
                <a:solidFill>
                  <a:srgbClr val="FF0000"/>
                </a:solidFill>
                <a:ea typeface="新細明體" panose="02020500000000000000" pitchFamily="18" charset="-120"/>
              </a:rPr>
              <a:t>set-oriented</a:t>
            </a:r>
            <a:r>
              <a:rPr lang="en-US" altLang="zh-TW" sz="2400" i="1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and specify </a:t>
            </a:r>
            <a:r>
              <a:rPr lang="en-US" altLang="zh-TW" sz="2400" i="1">
                <a:solidFill>
                  <a:srgbClr val="FF0000"/>
                </a:solidFill>
                <a:ea typeface="新細明體" panose="02020500000000000000" pitchFamily="18" charset="-120"/>
              </a:rPr>
              <a:t>what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 data to retrieve than how to retrieve. </a:t>
            </a:r>
          </a:p>
          <a:p>
            <a:pPr eaLnBrk="1" hangingPunct="1">
              <a:buSzTx/>
              <a:buFontTx/>
              <a:buChar char="•"/>
            </a:pPr>
            <a:r>
              <a:rPr lang="en-US" altLang="zh-TW" sz="2800" b="1">
                <a:solidFill>
                  <a:srgbClr val="000000"/>
                </a:solidFill>
                <a:ea typeface="新細明體" panose="02020500000000000000" pitchFamily="18" charset="-120"/>
              </a:rPr>
              <a:t>Low Level </a:t>
            </a:r>
            <a:r>
              <a:rPr lang="en-US" altLang="zh-TW" sz="2800">
                <a:solidFill>
                  <a:srgbClr val="000000"/>
                </a:solidFill>
                <a:ea typeface="新細明體" panose="02020500000000000000" pitchFamily="18" charset="-120"/>
              </a:rPr>
              <a:t>or</a:t>
            </a:r>
            <a:r>
              <a:rPr lang="en-US" altLang="zh-TW" sz="2800" b="1">
                <a:solidFill>
                  <a:srgbClr val="000000"/>
                </a:solidFill>
                <a:ea typeface="新細明體" panose="02020500000000000000" pitchFamily="18" charset="-120"/>
              </a:rPr>
              <a:t> Procedural Languages:</a:t>
            </a:r>
          </a:p>
          <a:p>
            <a:pPr lvl="1" eaLnBrk="1" hangingPunct="1"/>
            <a:r>
              <a:rPr lang="en-US" altLang="zh-TW" sz="2400" i="1">
                <a:solidFill>
                  <a:srgbClr val="FF0000"/>
                </a:solidFill>
                <a:ea typeface="新細明體" panose="02020500000000000000" pitchFamily="18" charset="-120"/>
              </a:rPr>
              <a:t>record-at-a-time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;</a:t>
            </a:r>
            <a:r>
              <a:rPr lang="en-US" altLang="zh-TW" sz="2400" b="1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they specify </a:t>
            </a:r>
            <a:r>
              <a:rPr lang="en-US" altLang="zh-TW" sz="2400" i="1">
                <a:solidFill>
                  <a:srgbClr val="FF0000"/>
                </a:solidFill>
                <a:ea typeface="新細明體" panose="02020500000000000000" pitchFamily="18" charset="-120"/>
              </a:rPr>
              <a:t>how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 to retrieve data and include constructs such as </a:t>
            </a:r>
            <a:r>
              <a:rPr lang="en-US" altLang="zh-TW" sz="2400" u="sng">
                <a:solidFill>
                  <a:srgbClr val="000000"/>
                </a:solidFill>
                <a:ea typeface="新細明體" panose="02020500000000000000" pitchFamily="18" charset="-120"/>
              </a:rPr>
              <a:t>looping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26629" name="Rectangle 15"/>
          <p:cNvSpPr>
            <a:spLocks noChangeArrowheads="1"/>
          </p:cNvSpPr>
          <p:nvPr/>
        </p:nvSpPr>
        <p:spPr bwMode="auto">
          <a:xfrm>
            <a:off x="877888" y="4621821"/>
            <a:ext cx="2745529" cy="9223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tabLst>
                <a:tab pos="1168400" algn="l"/>
              </a:tabLst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tabLst>
                <a:tab pos="1168400" algn="l"/>
              </a:tabLst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tabLst>
                <a:tab pos="1168400" algn="l"/>
              </a:tabLst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tabLst>
                <a:tab pos="116840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tabLst>
                <a:tab pos="116840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tabLst>
                <a:tab pos="116840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tabLst>
                <a:tab pos="116840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tabLst>
                <a:tab pos="116840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tabLst>
                <a:tab pos="116840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000000"/>
                </a:solidFill>
                <a:ea typeface="新細明體" panose="02020500000000000000" pitchFamily="18" charset="-120"/>
              </a:rPr>
              <a:t>SELECT	SNO, NAME</a:t>
            </a:r>
            <a:br>
              <a:rPr lang="en-US" altLang="zh-TW" sz="1800" b="1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1800" b="1">
                <a:solidFill>
                  <a:srgbClr val="000000"/>
                </a:solidFill>
                <a:ea typeface="新細明體" panose="02020500000000000000" pitchFamily="18" charset="-120"/>
              </a:rPr>
              <a:t>FROM 	STUDENT</a:t>
            </a:r>
            <a:br>
              <a:rPr lang="en-US" altLang="zh-TW" sz="1800" b="1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1800" b="1">
                <a:solidFill>
                  <a:srgbClr val="000000"/>
                </a:solidFill>
                <a:ea typeface="新細明體" panose="02020500000000000000" pitchFamily="18" charset="-120"/>
              </a:rPr>
              <a:t>WHERE	SEX = M</a:t>
            </a:r>
            <a:endParaRPr lang="zh-TW" altLang="en-US" sz="1800" b="1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6630" name="Rectangle 15"/>
          <p:cNvSpPr>
            <a:spLocks noChangeArrowheads="1"/>
          </p:cNvSpPr>
          <p:nvPr/>
        </p:nvSpPr>
        <p:spPr bwMode="auto">
          <a:xfrm>
            <a:off x="4042156" y="4615842"/>
            <a:ext cx="4589095" cy="92333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tabLst>
                <a:tab pos="1168400" algn="l"/>
              </a:tabLst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tabLst>
                <a:tab pos="1168400" algn="l"/>
              </a:tabLst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tabLst>
                <a:tab pos="1168400" algn="l"/>
              </a:tabLst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tabLst>
                <a:tab pos="116840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tabLst>
                <a:tab pos="116840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tabLst>
                <a:tab pos="116840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tabLst>
                <a:tab pos="116840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tabLst>
                <a:tab pos="116840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tabLst>
                <a:tab pos="116840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>
                <a:solidFill>
                  <a:srgbClr val="000000"/>
                </a:solidFill>
                <a:ea typeface="新細明體" panose="02020500000000000000" pitchFamily="18" charset="-120"/>
              </a:rPr>
              <a:t>for (</a:t>
            </a:r>
            <a:r>
              <a:rPr lang="en-US" altLang="zh-TW" sz="1800" b="1" dirty="0" err="1">
                <a:solidFill>
                  <a:srgbClr val="000000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800" b="1" dirty="0">
                <a:solidFill>
                  <a:srgbClr val="000000"/>
                </a:solidFill>
                <a:ea typeface="新細明體" panose="02020500000000000000" pitchFamily="18" charset="-120"/>
              </a:rPr>
              <a:t> = 0, </a:t>
            </a:r>
            <a:r>
              <a:rPr lang="en-US" altLang="zh-TW" sz="1800" b="1" dirty="0" err="1">
                <a:solidFill>
                  <a:srgbClr val="000000"/>
                </a:solidFill>
                <a:ea typeface="新細明體" panose="02020500000000000000" pitchFamily="18" charset="-120"/>
              </a:rPr>
              <a:t>TotalStuNum</a:t>
            </a:r>
            <a:r>
              <a:rPr lang="en-US" altLang="zh-TW" sz="1800" b="1" dirty="0">
                <a:solidFill>
                  <a:srgbClr val="0000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1800" b="1" dirty="0" err="1">
                <a:solidFill>
                  <a:srgbClr val="000000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800" b="1" dirty="0">
                <a:solidFill>
                  <a:srgbClr val="000000"/>
                </a:solidFill>
                <a:ea typeface="新細明體" panose="02020500000000000000" pitchFamily="18" charset="-120"/>
              </a:rPr>
              <a:t>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>
                <a:solidFill>
                  <a:srgbClr val="000000"/>
                </a:solidFill>
                <a:ea typeface="新細明體" panose="02020500000000000000" pitchFamily="18" charset="-120"/>
              </a:rPr>
              <a:t>    if (Student[</a:t>
            </a:r>
            <a:r>
              <a:rPr lang="en-US" altLang="zh-TW" sz="1800" b="1" dirty="0" err="1">
                <a:solidFill>
                  <a:srgbClr val="000000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800" b="1" dirty="0">
                <a:solidFill>
                  <a:srgbClr val="000000"/>
                </a:solidFill>
                <a:ea typeface="新細明體" panose="02020500000000000000" pitchFamily="18" charset="-120"/>
              </a:rPr>
              <a:t>].Sex == M)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>
                <a:solidFill>
                  <a:srgbClr val="000000"/>
                </a:solidFill>
                <a:ea typeface="新細明體" panose="02020500000000000000" pitchFamily="18" charset="-120"/>
              </a:rPr>
              <a:t>          print(Student[</a:t>
            </a:r>
            <a:r>
              <a:rPr lang="en-US" altLang="zh-TW" sz="1800" b="1" dirty="0" err="1">
                <a:solidFill>
                  <a:srgbClr val="000000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800" b="1" dirty="0">
                <a:solidFill>
                  <a:srgbClr val="000000"/>
                </a:solidFill>
                <a:ea typeface="新細明體" panose="02020500000000000000" pitchFamily="18" charset="-120"/>
              </a:rPr>
              <a:t>].</a:t>
            </a:r>
            <a:r>
              <a:rPr lang="en-US" altLang="zh-TW" sz="1800" b="1" dirty="0" err="1">
                <a:solidFill>
                  <a:srgbClr val="000000"/>
                </a:solidFill>
                <a:ea typeface="新細明體" panose="02020500000000000000" pitchFamily="18" charset="-120"/>
              </a:rPr>
              <a:t>Sno</a:t>
            </a:r>
            <a:r>
              <a:rPr lang="en-US" altLang="zh-TW" sz="1800" b="1" dirty="0">
                <a:solidFill>
                  <a:srgbClr val="000000"/>
                </a:solidFill>
                <a:ea typeface="新細明體" panose="02020500000000000000" pitchFamily="18" charset="-120"/>
              </a:rPr>
              <a:t>, Student[</a:t>
            </a:r>
            <a:r>
              <a:rPr lang="en-US" altLang="zh-TW" sz="1800" b="1" dirty="0" err="1">
                <a:solidFill>
                  <a:srgbClr val="000000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800" b="1" dirty="0">
                <a:solidFill>
                  <a:srgbClr val="000000"/>
                </a:solidFill>
                <a:ea typeface="新細明體" panose="02020500000000000000" pitchFamily="18" charset="-120"/>
              </a:rPr>
              <a:t>].Name)</a:t>
            </a:r>
            <a:endParaRPr lang="zh-TW" altLang="en-US" sz="1800" b="1" dirty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2-</a:t>
            </a:r>
            <a:fld id="{5B1AD751-7712-4621-A331-20D5F7C41714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TW" sz="16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13" y="0"/>
            <a:ext cx="8402637" cy="822325"/>
          </a:xfrm>
        </p:spPr>
        <p:txBody>
          <a:bodyPr/>
          <a:lstStyle/>
          <a:p>
            <a:pPr algn="l" eaLnBrk="1" hangingPunct="1"/>
            <a:r>
              <a:rPr lang="en-US" altLang="zh-TW" sz="2000" b="1">
                <a:ea typeface="新細明體" panose="02020500000000000000" pitchFamily="18" charset="-120"/>
              </a:rPr>
              <a:t>FIGURE 9.14 </a:t>
            </a:r>
            <a:r>
              <a:rPr lang="en-US" altLang="zh-TW" sz="2000">
                <a:ea typeface="新細明體" panose="02020500000000000000" pitchFamily="18" charset="-120"/>
              </a:rPr>
              <a:t>Program segment JDBC2, a JAVA program segment that uses JDBC for a query with a collection of tuples in its result.</a:t>
            </a:r>
            <a:endParaRPr lang="en-US" altLang="zh-TW" sz="2000" b="1">
              <a:ea typeface="新細明體" panose="02020500000000000000" pitchFamily="18" charset="-120"/>
            </a:endParaRPr>
          </a:p>
        </p:txBody>
      </p:sp>
      <p:pic>
        <p:nvPicPr>
          <p:cNvPr id="2867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6575" y="822325"/>
            <a:ext cx="7335838" cy="5994400"/>
          </a:xfrm>
        </p:spPr>
      </p:pic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671888" y="885825"/>
            <a:ext cx="38925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1463" indent="-271463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// Procedural language: JAVA</a:t>
            </a: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6557963" y="5168900"/>
            <a:ext cx="22431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1463" indent="-271463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// embedded SQL</a:t>
            </a:r>
          </a:p>
        </p:txBody>
      </p:sp>
      <p:cxnSp>
        <p:nvCxnSpPr>
          <p:cNvPr id="28679" name="直線單箭頭接點 8"/>
          <p:cNvCxnSpPr>
            <a:cxnSpLocks noChangeShapeType="1"/>
            <a:stCxn id="28678" idx="0"/>
          </p:cNvCxnSpPr>
          <p:nvPr/>
        </p:nvCxnSpPr>
        <p:spPr bwMode="auto">
          <a:xfrm flipH="1" flipV="1">
            <a:off x="7124700" y="4945063"/>
            <a:ext cx="555625" cy="22383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0" name="右大括弧 7"/>
          <p:cNvSpPr>
            <a:spLocks/>
          </p:cNvSpPr>
          <p:nvPr/>
        </p:nvSpPr>
        <p:spPr bwMode="auto">
          <a:xfrm>
            <a:off x="4970463" y="5534025"/>
            <a:ext cx="128587" cy="855663"/>
          </a:xfrm>
          <a:prstGeom prst="rightBrace">
            <a:avLst>
              <a:gd name="adj1" fmla="val 12816"/>
              <a:gd name="adj2" fmla="val 45792"/>
            </a:avLst>
          </a:prstGeom>
          <a:noFill/>
          <a:ln w="19050" algn="ctr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28681" name="直線單箭頭接點 8"/>
          <p:cNvCxnSpPr>
            <a:cxnSpLocks noChangeShapeType="1"/>
          </p:cNvCxnSpPr>
          <p:nvPr/>
        </p:nvCxnSpPr>
        <p:spPr bwMode="auto">
          <a:xfrm flipH="1">
            <a:off x="4295775" y="5338763"/>
            <a:ext cx="434975" cy="6985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2" name="矩形 1"/>
          <p:cNvSpPr>
            <a:spLocks noChangeArrowheads="1"/>
          </p:cNvSpPr>
          <p:nvPr/>
        </p:nvSpPr>
        <p:spPr bwMode="auto">
          <a:xfrm>
            <a:off x="5253038" y="5730875"/>
            <a:ext cx="1871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record-at-a-time</a:t>
            </a:r>
            <a:endParaRPr lang="zh-TW" altLang="en-US" sz="20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8683" name="矩形 11"/>
          <p:cNvSpPr>
            <a:spLocks noChangeArrowheads="1"/>
          </p:cNvSpPr>
          <p:nvPr/>
        </p:nvSpPr>
        <p:spPr bwMode="auto">
          <a:xfrm>
            <a:off x="4681538" y="5008563"/>
            <a:ext cx="1490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set-at-a-time</a:t>
            </a:r>
            <a:endParaRPr lang="zh-TW" altLang="en-US" sz="20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12" name="直線單箭頭接點 8">
            <a:extLst>
              <a:ext uri="{FF2B5EF4-FFF2-40B4-BE49-F238E27FC236}">
                <a16:creationId xmlns:a16="http://schemas.microsoft.com/office/drawing/2014/main" id="{007DBDE6-18E1-4C49-B6EF-349BE5DD44E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668200" y="1370779"/>
            <a:ext cx="433219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2-</a:t>
            </a:r>
            <a:fld id="{60F4DBEB-1090-402C-A3D9-1F3D888D530F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TW" sz="1600"/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161925" y="92075"/>
            <a:ext cx="52133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333399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DBMS Interfaces and Other Utilities</a:t>
            </a:r>
          </a:p>
        </p:txBody>
      </p:sp>
      <p:grpSp>
        <p:nvGrpSpPr>
          <p:cNvPr id="30729" name="Group 22"/>
          <p:cNvGrpSpPr>
            <a:grpSpLocks/>
          </p:cNvGrpSpPr>
          <p:nvPr/>
        </p:nvGrpSpPr>
        <p:grpSpPr bwMode="auto">
          <a:xfrm>
            <a:off x="77654" y="5642144"/>
            <a:ext cx="1708858" cy="977423"/>
            <a:chOff x="354" y="3690"/>
            <a:chExt cx="1077" cy="616"/>
          </a:xfrm>
        </p:grpSpPr>
        <p:pic>
          <p:nvPicPr>
            <p:cNvPr id="30731" name="Picture 11" descr="j029202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" y="3794"/>
              <a:ext cx="52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0732" name="Group 13"/>
            <p:cNvGrpSpPr>
              <a:grpSpLocks/>
            </p:cNvGrpSpPr>
            <p:nvPr/>
          </p:nvGrpSpPr>
          <p:grpSpPr bwMode="auto">
            <a:xfrm>
              <a:off x="990" y="3715"/>
              <a:ext cx="352" cy="227"/>
              <a:chOff x="3275" y="3429"/>
              <a:chExt cx="386" cy="244"/>
            </a:xfrm>
          </p:grpSpPr>
          <p:sp>
            <p:nvSpPr>
              <p:cNvPr id="30736" name="AutoShape 14"/>
              <p:cNvSpPr>
                <a:spLocks noChangeArrowheads="1"/>
              </p:cNvSpPr>
              <p:nvPr/>
            </p:nvSpPr>
            <p:spPr bwMode="auto">
              <a:xfrm>
                <a:off x="3275" y="3429"/>
                <a:ext cx="372" cy="219"/>
              </a:xfrm>
              <a:prstGeom prst="ca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30737" name="Text Box 15"/>
              <p:cNvSpPr txBox="1">
                <a:spLocks noChangeArrowheads="1"/>
              </p:cNvSpPr>
              <p:nvPr/>
            </p:nvSpPr>
            <p:spPr bwMode="auto">
              <a:xfrm>
                <a:off x="3304" y="3444"/>
                <a:ext cx="357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600" b="1" dirty="0">
                    <a:latin typeface="Calibri" panose="020F0502020204030204" pitchFamily="34" charset="0"/>
                    <a:ea typeface="新細明體" panose="02020500000000000000" pitchFamily="18" charset="-120"/>
                  </a:rPr>
                  <a:t>DB</a:t>
                </a:r>
              </a:p>
            </p:txBody>
          </p:sp>
        </p:grpSp>
        <p:sp>
          <p:nvSpPr>
            <p:cNvPr id="30733" name="Text Box 16"/>
            <p:cNvSpPr txBox="1">
              <a:spLocks noChangeArrowheads="1"/>
            </p:cNvSpPr>
            <p:nvPr/>
          </p:nvSpPr>
          <p:spPr bwMode="auto">
            <a:xfrm>
              <a:off x="910" y="4040"/>
              <a:ext cx="500" cy="218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600" b="1" dirty="0">
                  <a:latin typeface="Calibri" panose="020F0502020204030204" pitchFamily="34" charset="0"/>
                  <a:ea typeface="新細明體" panose="02020500000000000000" pitchFamily="18" charset="-120"/>
                </a:rPr>
                <a:t>DBMS</a:t>
              </a:r>
            </a:p>
          </p:txBody>
        </p:sp>
        <p:sp>
          <p:nvSpPr>
            <p:cNvPr id="30734" name="Rectangle 17"/>
            <p:cNvSpPr>
              <a:spLocks noChangeArrowheads="1"/>
            </p:cNvSpPr>
            <p:nvPr/>
          </p:nvSpPr>
          <p:spPr bwMode="auto">
            <a:xfrm>
              <a:off x="890" y="3690"/>
              <a:ext cx="541" cy="587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cxnSp>
          <p:nvCxnSpPr>
            <p:cNvPr id="30735" name="AutoShape 18"/>
            <p:cNvCxnSpPr>
              <a:cxnSpLocks noChangeShapeType="1"/>
              <a:stCxn id="30736" idx="3"/>
              <a:endCxn id="30733" idx="0"/>
            </p:cNvCxnSpPr>
            <p:nvPr/>
          </p:nvCxnSpPr>
          <p:spPr bwMode="auto">
            <a:xfrm>
              <a:off x="1160" y="3922"/>
              <a:ext cx="0" cy="118"/>
            </a:xfrm>
            <a:prstGeom prst="straightConnector1">
              <a:avLst/>
            </a:prstGeom>
            <a:noFill/>
            <a:ln w="9525">
              <a:solidFill>
                <a:schemeClr val="bg2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727" name="文字方塊 25"/>
          <p:cNvSpPr txBox="1">
            <a:spLocks noChangeArrowheads="1"/>
          </p:cNvSpPr>
          <p:nvPr/>
        </p:nvSpPr>
        <p:spPr bwMode="auto">
          <a:xfrm>
            <a:off x="798513" y="1136650"/>
            <a:ext cx="10826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 dirty="0">
                <a:ea typeface="新細明體" panose="02020500000000000000" pitchFamily="18" charset="-120"/>
              </a:rPr>
              <a:t>Users</a:t>
            </a:r>
            <a:endParaRPr lang="zh-TW" altLang="en-US" sz="2400" b="1" dirty="0">
              <a:ea typeface="新細明體" panose="02020500000000000000" pitchFamily="18" charset="-120"/>
            </a:endParaRPr>
          </a:p>
        </p:txBody>
      </p:sp>
      <p:sp>
        <p:nvSpPr>
          <p:cNvPr id="30728" name="文字方塊 26"/>
          <p:cNvSpPr txBox="1">
            <a:spLocks noChangeArrowheads="1"/>
          </p:cNvSpPr>
          <p:nvPr/>
        </p:nvSpPr>
        <p:spPr bwMode="auto">
          <a:xfrm>
            <a:off x="736600" y="3435350"/>
            <a:ext cx="1082675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ea typeface="新細明體" panose="02020500000000000000" pitchFamily="18" charset="-120"/>
              </a:rPr>
              <a:t>DBMS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ea typeface="新細明體" panose="02020500000000000000" pitchFamily="18" charset="-120"/>
              </a:rPr>
              <a:t>+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ea typeface="新細明體" panose="02020500000000000000" pitchFamily="18" charset="-120"/>
              </a:rPr>
              <a:t>DB</a:t>
            </a:r>
            <a:endParaRPr lang="zh-TW" altLang="en-US" sz="2400" b="1">
              <a:ea typeface="新細明體" panose="02020500000000000000" pitchFamily="18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939925" y="612775"/>
            <a:ext cx="7159625" cy="6178550"/>
            <a:chOff x="1939925" y="612775"/>
            <a:chExt cx="7159625" cy="6178550"/>
          </a:xfrm>
        </p:grpSpPr>
        <p:pic>
          <p:nvPicPr>
            <p:cNvPr id="3072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9925" y="612775"/>
              <a:ext cx="7159625" cy="6178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矩形 1"/>
            <p:cNvSpPr/>
            <p:nvPr/>
          </p:nvSpPr>
          <p:spPr bwMode="auto">
            <a:xfrm>
              <a:off x="1939925" y="1828800"/>
              <a:ext cx="7152040" cy="4962525"/>
            </a:xfrm>
            <a:prstGeom prst="rect">
              <a:avLst/>
            </a:prstGeom>
            <a:noFill/>
            <a:ln w="25400" cap="flat" cmpd="sng" algn="ctr">
              <a:solidFill>
                <a:schemeClr val="bg2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9" name="文字方塊 25"/>
          <p:cNvSpPr txBox="1">
            <a:spLocks noChangeArrowheads="1"/>
          </p:cNvSpPr>
          <p:nvPr/>
        </p:nvSpPr>
        <p:spPr bwMode="auto">
          <a:xfrm>
            <a:off x="130230" y="5472867"/>
            <a:ext cx="7185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Calibri" panose="020F0502020204030204" pitchFamily="34" charset="0"/>
                <a:ea typeface="新細明體" panose="02020500000000000000" pitchFamily="18" charset="-120"/>
              </a:rPr>
              <a:t>Users</a:t>
            </a:r>
            <a:endParaRPr lang="zh-TW" altLang="en-US" sz="1600" b="1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2-</a:t>
            </a:r>
            <a:fld id="{E171D5A6-69A6-4217-81B4-3BCDBDC425BE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TW" sz="16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25" y="111125"/>
            <a:ext cx="8247063" cy="803275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zh-TW">
                <a:ea typeface="新細明體" panose="02020500000000000000" pitchFamily="18" charset="-120"/>
              </a:rPr>
              <a:t>DBMS Interfaces</a:t>
            </a:r>
            <a:endParaRPr lang="en-US" altLang="zh-TW" b="1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3" y="1035050"/>
            <a:ext cx="8180387" cy="41132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Stand-alone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 query language interfaces (e.g., SQL).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Programmer interfaces for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embedding DML 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in programming languages: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Pre-compiler Approach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Procedure (Subroutine) Call Approach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User-friendly interfaces: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Menu-based, popular for browsing on the web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Forms-based, designed for naïve users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Graphics-based (Point and Click, Drag and Drop etc.)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Natural language: requests in written English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Combinations of the above</a:t>
            </a: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300" y="4718050"/>
            <a:ext cx="4246563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2-</a:t>
            </a:r>
            <a:fld id="{0310C84D-A14D-4AE4-BC59-D18A57463AB1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TW" sz="16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zh-TW">
                <a:ea typeface="新細明體" panose="02020500000000000000" pitchFamily="18" charset="-120"/>
              </a:rPr>
              <a:t>Other DBMS Interfaces</a:t>
            </a:r>
            <a:endParaRPr lang="en-US" altLang="zh-TW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34820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61925" y="6410325"/>
            <a:ext cx="457200" cy="2540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3" y="4425950"/>
            <a:ext cx="42449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8963" y="1123950"/>
            <a:ext cx="7756525" cy="3749675"/>
          </a:xfrm>
        </p:spPr>
        <p:txBody>
          <a:bodyPr/>
          <a:lstStyle/>
          <a:p>
            <a:pPr marL="355600" lvl="1" indent="-355600" eaLnBrk="1" hangingPunct="1">
              <a:buFont typeface="Times" panose="02020603050405020304" pitchFamily="18" charset="0"/>
              <a:buChar char="•"/>
            </a:pPr>
            <a:r>
              <a:rPr lang="en-US" altLang="zh-TW">
                <a:solidFill>
                  <a:srgbClr val="000000"/>
                </a:solidFill>
                <a:ea typeface="新細明體" panose="02020500000000000000" pitchFamily="18" charset="-120"/>
              </a:rPr>
              <a:t>Speech as Input and Output</a:t>
            </a:r>
          </a:p>
          <a:p>
            <a:pPr marL="355600" lvl="1" indent="-355600" eaLnBrk="1" hangingPunct="1">
              <a:buFont typeface="Times" panose="02020603050405020304" pitchFamily="18" charset="0"/>
              <a:buChar char="•"/>
            </a:pPr>
            <a:r>
              <a:rPr lang="en-US" altLang="zh-TW">
                <a:solidFill>
                  <a:srgbClr val="000000"/>
                </a:solidFill>
                <a:ea typeface="新細明體" panose="02020500000000000000" pitchFamily="18" charset="-120"/>
              </a:rPr>
              <a:t>Web Browser as an interface</a:t>
            </a:r>
          </a:p>
          <a:p>
            <a:pPr marL="355600" lvl="1" indent="-355600" eaLnBrk="1" hangingPunct="1">
              <a:buFont typeface="Times" panose="02020603050405020304" pitchFamily="18" charset="0"/>
              <a:buChar char="•"/>
            </a:pPr>
            <a:r>
              <a:rPr lang="en-US" altLang="zh-TW">
                <a:solidFill>
                  <a:srgbClr val="000000"/>
                </a:solidFill>
                <a:ea typeface="新細明體" panose="02020500000000000000" pitchFamily="18" charset="-120"/>
              </a:rPr>
              <a:t>Parametric interfaces (e.g., bank tellers) using function keys.</a:t>
            </a:r>
          </a:p>
          <a:p>
            <a:pPr marL="355600" lvl="1" indent="-355600" eaLnBrk="1" hangingPunct="1">
              <a:buFont typeface="Times" panose="02020603050405020304" pitchFamily="18" charset="0"/>
              <a:buChar char="•"/>
            </a:pPr>
            <a:r>
              <a:rPr lang="en-US" altLang="zh-TW">
                <a:solidFill>
                  <a:srgbClr val="000000"/>
                </a:solidFill>
                <a:ea typeface="新細明體" panose="02020500000000000000" pitchFamily="18" charset="-120"/>
              </a:rPr>
              <a:t>Interfaces for the DBA:</a:t>
            </a:r>
          </a:p>
          <a:p>
            <a:pPr marL="812800" lvl="3" indent="-355600" eaLnBrk="1" hangingPunct="1">
              <a:buFont typeface="Wingdings" panose="05000000000000000000" pitchFamily="2" charset="2"/>
              <a:buChar char="ü"/>
            </a:pPr>
            <a:r>
              <a:rPr lang="en-US" altLang="zh-TW">
                <a:solidFill>
                  <a:srgbClr val="000000"/>
                </a:solidFill>
                <a:ea typeface="新細明體" panose="02020500000000000000" pitchFamily="18" charset="-120"/>
              </a:rPr>
              <a:t>Creating accounts, granting authorizations</a:t>
            </a:r>
          </a:p>
          <a:p>
            <a:pPr marL="812800" lvl="3" indent="-355600" eaLnBrk="1" hangingPunct="1">
              <a:buFont typeface="Wingdings" panose="05000000000000000000" pitchFamily="2" charset="2"/>
              <a:buChar char="ü"/>
            </a:pPr>
            <a:r>
              <a:rPr lang="en-US" altLang="zh-TW">
                <a:solidFill>
                  <a:srgbClr val="000000"/>
                </a:solidFill>
                <a:ea typeface="新細明體" panose="02020500000000000000" pitchFamily="18" charset="-120"/>
              </a:rPr>
              <a:t>Setting system parameters</a:t>
            </a:r>
          </a:p>
          <a:p>
            <a:pPr marL="812800" lvl="3" indent="-355600" eaLnBrk="1" hangingPunct="1">
              <a:buFont typeface="Wingdings" panose="05000000000000000000" pitchFamily="2" charset="2"/>
              <a:buChar char="ü"/>
            </a:pPr>
            <a:r>
              <a:rPr lang="en-US" altLang="zh-TW">
                <a:solidFill>
                  <a:srgbClr val="000000"/>
                </a:solidFill>
                <a:ea typeface="新細明體" panose="02020500000000000000" pitchFamily="18" charset="-120"/>
              </a:rPr>
              <a:t>Changing schemas or access path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2-</a:t>
            </a:r>
            <a:fld id="{F4546D5E-09D0-40AF-A211-EF5873AFD44B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TW" sz="16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zh-TW">
                <a:ea typeface="新細明體" panose="02020500000000000000" pitchFamily="18" charset="-120"/>
              </a:rPr>
              <a:t>Database System Utilities</a:t>
            </a:r>
            <a:endParaRPr lang="en-US" altLang="zh-TW" b="1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050" y="1276350"/>
            <a:ext cx="6057900" cy="4084638"/>
          </a:xfrm>
        </p:spPr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en-US" altLang="zh-TW" sz="2800">
                <a:solidFill>
                  <a:srgbClr val="000000"/>
                </a:solidFill>
                <a:ea typeface="新細明體" panose="02020500000000000000" pitchFamily="18" charset="-120"/>
              </a:rPr>
              <a:t>To perform certain functions such as:</a:t>
            </a:r>
          </a:p>
          <a:p>
            <a:pPr marL="539750" lvl="1" indent="-276225" eaLnBrk="1" hangingPunct="1">
              <a:buFont typeface="Wingdings" panose="05000000000000000000" pitchFamily="2" charset="2"/>
              <a:buChar char="ü"/>
            </a:pPr>
            <a:r>
              <a:rPr lang="en-US" altLang="zh-TW" sz="2200" b="1" i="1">
                <a:solidFill>
                  <a:srgbClr val="FF0000"/>
                </a:solidFill>
                <a:ea typeface="新細明體" panose="02020500000000000000" pitchFamily="18" charset="-120"/>
              </a:rPr>
              <a:t>Loading</a:t>
            </a:r>
            <a:r>
              <a:rPr lang="en-US" altLang="zh-TW" sz="2200">
                <a:solidFill>
                  <a:srgbClr val="000000"/>
                </a:solidFill>
                <a:ea typeface="新細明體" panose="02020500000000000000" pitchFamily="18" charset="-120"/>
              </a:rPr>
              <a:t> data stored in files into a database. Includes data conversion tools.</a:t>
            </a:r>
          </a:p>
          <a:p>
            <a:pPr marL="539750" lvl="1" indent="-276225" eaLnBrk="1" hangingPunct="1">
              <a:buFont typeface="Wingdings" panose="05000000000000000000" pitchFamily="2" charset="2"/>
              <a:buChar char="ü"/>
            </a:pPr>
            <a:r>
              <a:rPr lang="en-US" altLang="zh-TW" sz="2200" b="1" i="1">
                <a:solidFill>
                  <a:srgbClr val="FF0000"/>
                </a:solidFill>
                <a:ea typeface="新細明體" panose="02020500000000000000" pitchFamily="18" charset="-120"/>
              </a:rPr>
              <a:t>Backing up</a:t>
            </a:r>
            <a:r>
              <a:rPr lang="en-US" altLang="zh-TW" sz="2200" b="1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200">
                <a:solidFill>
                  <a:srgbClr val="000000"/>
                </a:solidFill>
                <a:ea typeface="新細明體" panose="02020500000000000000" pitchFamily="18" charset="-120"/>
              </a:rPr>
              <a:t>the database periodically on tape.</a:t>
            </a:r>
          </a:p>
          <a:p>
            <a:pPr marL="539750" lvl="1" indent="-276225" eaLnBrk="1" hangingPunct="1">
              <a:buFont typeface="Wingdings" panose="05000000000000000000" pitchFamily="2" charset="2"/>
              <a:buChar char="ü"/>
            </a:pPr>
            <a:r>
              <a:rPr lang="en-US" altLang="zh-TW" sz="2200" b="1" i="1">
                <a:solidFill>
                  <a:srgbClr val="FF0000"/>
                </a:solidFill>
                <a:ea typeface="新細明體" panose="02020500000000000000" pitchFamily="18" charset="-120"/>
              </a:rPr>
              <a:t>Reorganizing</a:t>
            </a:r>
            <a:r>
              <a:rPr lang="en-US" altLang="zh-TW" sz="2200" b="1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200">
                <a:solidFill>
                  <a:srgbClr val="000000"/>
                </a:solidFill>
                <a:ea typeface="新細明體" panose="02020500000000000000" pitchFamily="18" charset="-120"/>
              </a:rPr>
              <a:t>database file structures.</a:t>
            </a:r>
          </a:p>
          <a:p>
            <a:pPr marL="539750" lvl="1" indent="-276225" eaLnBrk="1" hangingPunct="1">
              <a:buFont typeface="Wingdings" panose="05000000000000000000" pitchFamily="2" charset="2"/>
              <a:buChar char="ü"/>
            </a:pPr>
            <a:r>
              <a:rPr lang="en-US" altLang="zh-TW" sz="2200" b="1" i="1">
                <a:solidFill>
                  <a:srgbClr val="FF0000"/>
                </a:solidFill>
                <a:ea typeface="新細明體" panose="02020500000000000000" pitchFamily="18" charset="-120"/>
              </a:rPr>
              <a:t>Report generation</a:t>
            </a:r>
            <a:r>
              <a:rPr lang="en-US" altLang="zh-TW" sz="2200" b="1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200">
                <a:solidFill>
                  <a:srgbClr val="000000"/>
                </a:solidFill>
                <a:ea typeface="新細明體" panose="02020500000000000000" pitchFamily="18" charset="-120"/>
              </a:rPr>
              <a:t>utilities.</a:t>
            </a:r>
          </a:p>
          <a:p>
            <a:pPr marL="539750" lvl="1" indent="-276225" eaLnBrk="1" hangingPunct="1">
              <a:buFont typeface="Wingdings" panose="05000000000000000000" pitchFamily="2" charset="2"/>
              <a:buChar char="ü"/>
            </a:pPr>
            <a:r>
              <a:rPr lang="en-US" altLang="zh-TW" sz="2200" b="1" i="1">
                <a:solidFill>
                  <a:srgbClr val="FF0000"/>
                </a:solidFill>
                <a:ea typeface="新細明體" panose="02020500000000000000" pitchFamily="18" charset="-120"/>
              </a:rPr>
              <a:t>Performance monitoring</a:t>
            </a:r>
            <a:r>
              <a:rPr lang="en-US" altLang="zh-TW" sz="2200" b="1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200">
                <a:solidFill>
                  <a:srgbClr val="000000"/>
                </a:solidFill>
                <a:ea typeface="新細明體" panose="02020500000000000000" pitchFamily="18" charset="-120"/>
              </a:rPr>
              <a:t>utilities.</a:t>
            </a:r>
          </a:p>
          <a:p>
            <a:pPr marL="539750" lvl="1" indent="-276225" eaLnBrk="1" hangingPunct="1">
              <a:buFont typeface="Wingdings" panose="05000000000000000000" pitchFamily="2" charset="2"/>
              <a:buChar char="ü"/>
            </a:pPr>
            <a:r>
              <a:rPr lang="en-US" altLang="zh-TW" sz="2200">
                <a:solidFill>
                  <a:srgbClr val="000000"/>
                </a:solidFill>
                <a:ea typeface="新細明體" panose="02020500000000000000" pitchFamily="18" charset="-120"/>
              </a:rPr>
              <a:t>Other functions, such as </a:t>
            </a:r>
            <a:r>
              <a:rPr lang="en-US" altLang="zh-TW" sz="2200" b="1" i="1">
                <a:solidFill>
                  <a:srgbClr val="FF0000"/>
                </a:solidFill>
                <a:ea typeface="新細明體" panose="02020500000000000000" pitchFamily="18" charset="-120"/>
              </a:rPr>
              <a:t>sorting</a:t>
            </a:r>
            <a:r>
              <a:rPr lang="en-US" altLang="zh-TW" sz="2200">
                <a:solidFill>
                  <a:srgbClr val="0000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200" b="1" i="1">
                <a:solidFill>
                  <a:srgbClr val="FF0000"/>
                </a:solidFill>
                <a:ea typeface="新細明體" panose="02020500000000000000" pitchFamily="18" charset="-120"/>
              </a:rPr>
              <a:t>user</a:t>
            </a:r>
            <a:r>
              <a:rPr lang="en-US" altLang="zh-TW" sz="2200" i="1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200" b="1" i="1">
                <a:solidFill>
                  <a:srgbClr val="FF0000"/>
                </a:solidFill>
                <a:ea typeface="新細明體" panose="02020500000000000000" pitchFamily="18" charset="-120"/>
              </a:rPr>
              <a:t>monitoring</a:t>
            </a:r>
            <a:r>
              <a:rPr lang="en-US" altLang="zh-TW" sz="2200">
                <a:solidFill>
                  <a:srgbClr val="0000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200" b="1" i="1">
                <a:solidFill>
                  <a:srgbClr val="FF0000"/>
                </a:solidFill>
                <a:ea typeface="新細明體" panose="02020500000000000000" pitchFamily="18" charset="-120"/>
              </a:rPr>
              <a:t>data</a:t>
            </a:r>
            <a:r>
              <a:rPr lang="en-US" altLang="zh-TW" sz="2200" i="1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200" b="1" i="1">
                <a:solidFill>
                  <a:srgbClr val="FF0000"/>
                </a:solidFill>
                <a:ea typeface="新細明體" panose="02020500000000000000" pitchFamily="18" charset="-120"/>
              </a:rPr>
              <a:t>compression</a:t>
            </a:r>
            <a:r>
              <a:rPr lang="en-US" altLang="zh-TW" sz="2200">
                <a:solidFill>
                  <a:srgbClr val="000000"/>
                </a:solidFill>
                <a:ea typeface="新細明體" panose="02020500000000000000" pitchFamily="18" charset="-120"/>
              </a:rPr>
              <a:t>, etc.</a:t>
            </a:r>
          </a:p>
        </p:txBody>
      </p:sp>
      <p:grpSp>
        <p:nvGrpSpPr>
          <p:cNvPr id="36869" name="群組 14"/>
          <p:cNvGrpSpPr>
            <a:grpSpLocks/>
          </p:cNvGrpSpPr>
          <p:nvPr/>
        </p:nvGrpSpPr>
        <p:grpSpPr bwMode="auto">
          <a:xfrm>
            <a:off x="5646738" y="3722688"/>
            <a:ext cx="3089275" cy="2165350"/>
            <a:chOff x="5646738" y="3722688"/>
            <a:chExt cx="3088891" cy="2165350"/>
          </a:xfrm>
        </p:grpSpPr>
        <p:sp>
          <p:nvSpPr>
            <p:cNvPr id="36870" name="Text Box 6"/>
            <p:cNvSpPr txBox="1">
              <a:spLocks noChangeArrowheads="1"/>
            </p:cNvSpPr>
            <p:nvPr/>
          </p:nvSpPr>
          <p:spPr bwMode="auto">
            <a:xfrm>
              <a:off x="5756416" y="3722688"/>
              <a:ext cx="1299882" cy="461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ea typeface="新細明體" panose="02020500000000000000" pitchFamily="18" charset="-120"/>
                </a:rPr>
                <a:t>DBA</a:t>
              </a:r>
            </a:p>
          </p:txBody>
        </p:sp>
        <p:pic>
          <p:nvPicPr>
            <p:cNvPr id="36871" name="Picture 8" descr="j029202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6738" y="4234206"/>
              <a:ext cx="1442057" cy="1653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6872" name="群組 13"/>
            <p:cNvGrpSpPr>
              <a:grpSpLocks/>
            </p:cNvGrpSpPr>
            <p:nvPr/>
          </p:nvGrpSpPr>
          <p:grpSpPr bwMode="auto">
            <a:xfrm>
              <a:off x="7187500" y="3752294"/>
              <a:ext cx="1548129" cy="2115843"/>
              <a:chOff x="7125354" y="3814440"/>
              <a:chExt cx="1548129" cy="2115843"/>
            </a:xfrm>
          </p:grpSpPr>
          <p:sp>
            <p:nvSpPr>
              <p:cNvPr id="36873" name="AutoShape 10"/>
              <p:cNvSpPr>
                <a:spLocks noChangeArrowheads="1"/>
              </p:cNvSpPr>
              <p:nvPr/>
            </p:nvSpPr>
            <p:spPr bwMode="auto">
              <a:xfrm>
                <a:off x="7442200" y="3995650"/>
                <a:ext cx="930228" cy="662909"/>
              </a:xfrm>
              <a:prstGeom prst="can">
                <a:avLst>
                  <a:gd name="adj" fmla="val 25000"/>
                </a:avLst>
              </a:prstGeom>
              <a:solidFill>
                <a:schemeClr val="tx1"/>
              </a:solidFill>
              <a:ln w="1905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36874" name="Text Box 11"/>
              <p:cNvSpPr txBox="1">
                <a:spLocks noChangeArrowheads="1"/>
              </p:cNvSpPr>
              <p:nvPr/>
            </p:nvSpPr>
            <p:spPr bwMode="auto">
              <a:xfrm>
                <a:off x="7616872" y="4179155"/>
                <a:ext cx="891638" cy="461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ea typeface="新細明體" panose="02020500000000000000" pitchFamily="18" charset="-120"/>
                  </a:rPr>
                  <a:t>DB</a:t>
                </a:r>
              </a:p>
            </p:txBody>
          </p:sp>
          <p:sp>
            <p:nvSpPr>
              <p:cNvPr id="36875" name="Text Box 12"/>
              <p:cNvSpPr txBox="1">
                <a:spLocks noChangeArrowheads="1"/>
              </p:cNvSpPr>
              <p:nvPr/>
            </p:nvSpPr>
            <p:spPr bwMode="auto">
              <a:xfrm>
                <a:off x="7241125" y="5076031"/>
                <a:ext cx="1350659" cy="707886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ea typeface="新細明體" panose="02020500000000000000" pitchFamily="18" charset="-120"/>
                  </a:rPr>
                  <a:t>DBMS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>
                    <a:ea typeface="新細明體" panose="02020500000000000000" pitchFamily="18" charset="-120"/>
                  </a:rPr>
                  <a:t>(</a:t>
                </a:r>
                <a:r>
                  <a:rPr lang="en-US" altLang="zh-TW" sz="1600" b="1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Utilities</a:t>
                </a:r>
                <a:r>
                  <a:rPr lang="en-US" altLang="zh-TW" sz="1600" b="1">
                    <a:ea typeface="新細明體" panose="02020500000000000000" pitchFamily="18" charset="-120"/>
                  </a:rPr>
                  <a:t>)</a:t>
                </a:r>
              </a:p>
            </p:txBody>
          </p:sp>
          <p:sp>
            <p:nvSpPr>
              <p:cNvPr id="36876" name="Rectangle 13"/>
              <p:cNvSpPr>
                <a:spLocks noChangeArrowheads="1"/>
              </p:cNvSpPr>
              <p:nvPr/>
            </p:nvSpPr>
            <p:spPr bwMode="auto">
              <a:xfrm>
                <a:off x="7125354" y="3814440"/>
                <a:ext cx="1548129" cy="2115843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36877" name="AutoShape 14"/>
              <p:cNvCxnSpPr>
                <a:cxnSpLocks noChangeShapeType="1"/>
                <a:stCxn id="36873" idx="3"/>
                <a:endCxn id="36875" idx="0"/>
              </p:cNvCxnSpPr>
              <p:nvPr/>
            </p:nvCxnSpPr>
            <p:spPr bwMode="auto">
              <a:xfrm rot="16200000" flipH="1">
                <a:off x="7703148" y="4862724"/>
                <a:ext cx="417472" cy="9141"/>
              </a:xfrm>
              <a:prstGeom prst="straightConnector1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2-</a:t>
            </a:r>
            <a:fld id="{17CE3E90-CD62-4F78-ADBC-CF2922309D56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TW" sz="16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179388"/>
            <a:ext cx="7813675" cy="944562"/>
          </a:xfrm>
        </p:spPr>
        <p:txBody>
          <a:bodyPr/>
          <a:lstStyle/>
          <a:p>
            <a:pPr eaLnBrk="1" hangingPunct="1"/>
            <a:r>
              <a:rPr lang="en-US" altLang="zh-TW" sz="3600">
                <a:ea typeface="新細明體" panose="02020500000000000000" pitchFamily="18" charset="-120"/>
              </a:rPr>
              <a:t>Database System Concepts and Architecture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  <a:hlinkClick r:id="rId3" action="ppaction://hlinksldjump"/>
              </a:rPr>
              <a:t>Data models, schemas, and instances</a:t>
            </a:r>
            <a:endParaRPr lang="en-US" altLang="zh-TW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>
                <a:ea typeface="新細明體" panose="02020500000000000000" pitchFamily="18" charset="-120"/>
                <a:hlinkClick r:id="rId4" action="ppaction://hlinksldjump"/>
              </a:rPr>
              <a:t>Three-schema architecture and data independence</a:t>
            </a:r>
            <a:endParaRPr lang="en-US" altLang="zh-TW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>
                <a:ea typeface="新細明體" panose="02020500000000000000" pitchFamily="18" charset="-120"/>
                <a:hlinkClick r:id="rId5" action="ppaction://hlinksldjump"/>
              </a:rPr>
              <a:t>Database languages and interfaces</a:t>
            </a:r>
            <a:endParaRPr lang="en-US" altLang="zh-TW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>
                <a:ea typeface="新細明體" panose="02020500000000000000" pitchFamily="18" charset="-120"/>
                <a:hlinkClick r:id="rId6" action="ppaction://hlinksldjump"/>
              </a:rPr>
              <a:t>The database system environment</a:t>
            </a:r>
            <a:endParaRPr lang="en-US" altLang="zh-TW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>
                <a:ea typeface="新細明體" panose="02020500000000000000" pitchFamily="18" charset="-120"/>
                <a:hlinkClick r:id="rId7" action="ppaction://hlinksldjump"/>
              </a:rPr>
              <a:t>Centralized and client/server architectures for DBMSs</a:t>
            </a:r>
            <a:endParaRPr lang="zh-TW" altLang="en-US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>
                <a:ea typeface="新細明體" panose="02020500000000000000" pitchFamily="18" charset="-120"/>
                <a:hlinkClick r:id="rId8" action="ppaction://hlinksldjump"/>
              </a:rPr>
              <a:t>Classification of database management systems</a:t>
            </a:r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2-</a:t>
            </a:r>
            <a:fld id="{FB07FEEC-966E-42ED-9675-03F045B58E06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TW" sz="16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Other Tools</a:t>
            </a:r>
            <a:endParaRPr lang="en-US" altLang="zh-TW" b="1" dirty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235075"/>
            <a:ext cx="8247063" cy="45529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zh-TW" sz="2800" b="1" dirty="0">
                <a:solidFill>
                  <a:srgbClr val="000000"/>
                </a:solidFill>
                <a:ea typeface="新細明體" panose="02020500000000000000" pitchFamily="18" charset="-120"/>
              </a:rPr>
              <a:t>Data dictionary / repository</a:t>
            </a:r>
            <a:r>
              <a:rPr lang="en-US" altLang="zh-TW" sz="2800" dirty="0">
                <a:solidFill>
                  <a:srgbClr val="000000"/>
                </a:solidFill>
                <a:ea typeface="新細明體" panose="02020500000000000000" pitchFamily="18" charset="-120"/>
              </a:rPr>
              <a:t>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Used to store schema descriptions and constraints</a:t>
            </a:r>
            <a:endParaRPr lang="zh-TW" altLang="en-US" sz="2400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zh-TW" sz="2800" b="1" dirty="0">
                <a:solidFill>
                  <a:srgbClr val="000000"/>
                </a:solidFill>
                <a:ea typeface="新細明體" panose="02020500000000000000" pitchFamily="18" charset="-120"/>
              </a:rPr>
              <a:t>Information repository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Extended data dictionary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Including other information such as </a:t>
            </a:r>
            <a:r>
              <a:rPr lang="en-US" altLang="zh-TW" sz="2400" i="1" dirty="0">
                <a:solidFill>
                  <a:srgbClr val="000000"/>
                </a:solidFill>
                <a:ea typeface="新細明體" panose="02020500000000000000" pitchFamily="18" charset="-120"/>
              </a:rPr>
              <a:t>design decisions</a:t>
            </a: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400" i="1" dirty="0">
                <a:solidFill>
                  <a:srgbClr val="000000"/>
                </a:solidFill>
                <a:ea typeface="新細明體" panose="02020500000000000000" pitchFamily="18" charset="-120"/>
              </a:rPr>
              <a:t>application program descriptions</a:t>
            </a: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400" i="1" dirty="0">
                <a:solidFill>
                  <a:srgbClr val="000000"/>
                </a:solidFill>
                <a:ea typeface="新細明體" panose="02020500000000000000" pitchFamily="18" charset="-120"/>
              </a:rPr>
              <a:t>user information</a:t>
            </a: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400" i="1" dirty="0">
                <a:solidFill>
                  <a:srgbClr val="000000"/>
                </a:solidFill>
                <a:ea typeface="新細明體" panose="02020500000000000000" pitchFamily="18" charset="-120"/>
              </a:rPr>
              <a:t>usage standards</a:t>
            </a: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, etc.</a:t>
            </a:r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zh-TW" sz="2800" b="1" dirty="0">
                <a:solidFill>
                  <a:srgbClr val="000000"/>
                </a:solidFill>
                <a:ea typeface="新細明體" panose="02020500000000000000" pitchFamily="18" charset="-120"/>
              </a:rPr>
              <a:t>Application Development Environments and CASE (computer-aided software engineering) tools: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Examples – Power builder (Sybase), Builder (Borland)   </a:t>
            </a:r>
          </a:p>
        </p:txBody>
      </p:sp>
      <p:sp>
        <p:nvSpPr>
          <p:cNvPr id="38917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61925" y="6410325"/>
            <a:ext cx="457200" cy="2540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grpSp>
        <p:nvGrpSpPr>
          <p:cNvPr id="6" name="群組 8">
            <a:extLst>
              <a:ext uri="{FF2B5EF4-FFF2-40B4-BE49-F238E27FC236}">
                <a16:creationId xmlns:a16="http://schemas.microsoft.com/office/drawing/2014/main" id="{A4AC82EE-673A-4EB1-BB65-AD729AC71DA3}"/>
              </a:ext>
            </a:extLst>
          </p:cNvPr>
          <p:cNvGrpSpPr>
            <a:grpSpLocks/>
          </p:cNvGrpSpPr>
          <p:nvPr/>
        </p:nvGrpSpPr>
        <p:grpSpPr bwMode="auto">
          <a:xfrm>
            <a:off x="6988175" y="269085"/>
            <a:ext cx="1536700" cy="1211259"/>
            <a:chOff x="935378" y="3076587"/>
            <a:chExt cx="1535958" cy="1212081"/>
          </a:xfrm>
        </p:grpSpPr>
        <p:grpSp>
          <p:nvGrpSpPr>
            <p:cNvPr id="7" name="群組 15">
              <a:extLst>
                <a:ext uri="{FF2B5EF4-FFF2-40B4-BE49-F238E27FC236}">
                  <a16:creationId xmlns:a16="http://schemas.microsoft.com/office/drawing/2014/main" id="{8498E5FC-F43D-4923-88E3-A24466FC9D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6738" y="3767131"/>
              <a:ext cx="922791" cy="521537"/>
              <a:chOff x="1030497" y="5576796"/>
              <a:chExt cx="922923" cy="521427"/>
            </a:xfrm>
          </p:grpSpPr>
          <p:sp>
            <p:nvSpPr>
              <p:cNvPr id="16" name="圓柱 9">
                <a:extLst>
                  <a:ext uri="{FF2B5EF4-FFF2-40B4-BE49-F238E27FC236}">
                    <a16:creationId xmlns:a16="http://schemas.microsoft.com/office/drawing/2014/main" id="{2A1D65E8-D5D9-48BE-8D4C-9AABCDFB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0497" y="5576796"/>
                <a:ext cx="897748" cy="511108"/>
              </a:xfrm>
              <a:prstGeom prst="can">
                <a:avLst>
                  <a:gd name="adj" fmla="val 25000"/>
                </a:avLst>
              </a:prstGeom>
              <a:noFill/>
              <a:ln w="9525" algn="ctr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7" name="文字方塊 12">
                <a:extLst>
                  <a:ext uri="{FF2B5EF4-FFF2-40B4-BE49-F238E27FC236}">
                    <a16:creationId xmlns:a16="http://schemas.microsoft.com/office/drawing/2014/main" id="{8EB42D6F-207E-4CB6-A3A5-AFD8766A62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4257" y="5636558"/>
                <a:ext cx="76916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>
                    <a:ea typeface="新細明體" panose="02020500000000000000" pitchFamily="18" charset="-120"/>
                  </a:rPr>
                  <a:t>DB</a:t>
                </a:r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8" name="群組 17">
              <a:extLst>
                <a:ext uri="{FF2B5EF4-FFF2-40B4-BE49-F238E27FC236}">
                  <a16:creationId xmlns:a16="http://schemas.microsoft.com/office/drawing/2014/main" id="{069B4A75-BDB3-4517-8132-698A747EC2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5378" y="3076587"/>
              <a:ext cx="679486" cy="579862"/>
              <a:chOff x="2814368" y="5500256"/>
              <a:chExt cx="679830" cy="579226"/>
            </a:xfrm>
          </p:grpSpPr>
          <p:sp>
            <p:nvSpPr>
              <p:cNvPr id="14" name="圓柱 10">
                <a:extLst>
                  <a:ext uri="{FF2B5EF4-FFF2-40B4-BE49-F238E27FC236}">
                    <a16:creationId xmlns:a16="http://schemas.microsoft.com/office/drawing/2014/main" id="{9D529D0E-35A4-40EC-90AA-73058AD73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4368" y="5500256"/>
                <a:ext cx="618169" cy="526473"/>
              </a:xfrm>
              <a:prstGeom prst="can">
                <a:avLst>
                  <a:gd name="adj" fmla="val 25000"/>
                </a:avLst>
              </a:prstGeom>
              <a:noFill/>
              <a:ln w="9525" algn="ctr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5" name="文字方塊 17">
                <a:extLst>
                  <a:ext uri="{FF2B5EF4-FFF2-40B4-BE49-F238E27FC236}">
                    <a16:creationId xmlns:a16="http://schemas.microsoft.com/office/drawing/2014/main" id="{068B1275-0770-40F4-81B4-2BFCE44F1E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9549" y="5574171"/>
                <a:ext cx="654649" cy="505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ts val="16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 dirty="0">
                    <a:solidFill>
                      <a:srgbClr val="200AC6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  <a:cs typeface="Calibri" panose="020F0502020204030204" pitchFamily="34" charset="0"/>
                  </a:rPr>
                  <a:t>meta data</a:t>
                </a:r>
                <a:endParaRPr lang="zh-TW" altLang="en-US" sz="1600" b="1" dirty="0">
                  <a:solidFill>
                    <a:srgbClr val="200AC6"/>
                  </a:solidFill>
                  <a:latin typeface="Calibri" panose="020F0502020204030204" pitchFamily="34" charset="0"/>
                  <a:ea typeface="新細明體" panose="02020500000000000000" pitchFamily="18" charset="-12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" name="群組 16">
              <a:extLst>
                <a:ext uri="{FF2B5EF4-FFF2-40B4-BE49-F238E27FC236}">
                  <a16:creationId xmlns:a16="http://schemas.microsoft.com/office/drawing/2014/main" id="{0CC93DE7-B85A-4946-B3E5-1BAF0636A4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9470" y="3100390"/>
              <a:ext cx="691866" cy="484187"/>
              <a:chOff x="2334211" y="6192984"/>
              <a:chExt cx="691319" cy="484909"/>
            </a:xfrm>
          </p:grpSpPr>
          <p:sp>
            <p:nvSpPr>
              <p:cNvPr id="12" name="圓柱 11">
                <a:extLst>
                  <a:ext uri="{FF2B5EF4-FFF2-40B4-BE49-F238E27FC236}">
                    <a16:creationId xmlns:a16="http://schemas.microsoft.com/office/drawing/2014/main" id="{BD57B8AF-291A-4CF2-B8A9-455B26EBE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4211" y="6192984"/>
                <a:ext cx="604592" cy="484909"/>
              </a:xfrm>
              <a:prstGeom prst="can">
                <a:avLst>
                  <a:gd name="adj" fmla="val 25000"/>
                </a:avLst>
              </a:prstGeom>
              <a:noFill/>
              <a:ln w="9525" algn="ctr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3" name="文字方塊 14">
                <a:extLst>
                  <a:ext uri="{FF2B5EF4-FFF2-40B4-BE49-F238E27FC236}">
                    <a16:creationId xmlns:a16="http://schemas.microsoft.com/office/drawing/2014/main" id="{6AB56EBD-6692-4763-A78D-EF2AA3A41B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4212" y="6253408"/>
                <a:ext cx="69131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dirty="0">
                    <a:ea typeface="新細明體" panose="02020500000000000000" pitchFamily="18" charset="-120"/>
                  </a:rPr>
                  <a:t>data</a:t>
                </a:r>
                <a:endParaRPr lang="zh-TW" altLang="en-US" sz="1800" dirty="0">
                  <a:ea typeface="新細明體" panose="02020500000000000000" pitchFamily="18" charset="-120"/>
                </a:endParaRPr>
              </a:p>
            </p:txBody>
          </p:sp>
        </p:grp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2373E3B2-EECF-4DA6-A391-1B55220386B9}"/>
                </a:ext>
              </a:extLst>
            </p:cNvPr>
            <p:cNvCxnSpPr>
              <a:stCxn id="16" idx="1"/>
              <a:endCxn id="14" idx="3"/>
            </p:cNvCxnSpPr>
            <p:nvPr/>
          </p:nvCxnSpPr>
          <p:spPr bwMode="auto">
            <a:xfrm flipH="1" flipV="1">
              <a:off x="1244791" y="3603992"/>
              <a:ext cx="471260" cy="16362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2C3AD8F4-9CBC-42FF-A00E-9AAF2FD5894E}"/>
                </a:ext>
              </a:extLst>
            </p:cNvPr>
            <p:cNvCxnSpPr>
              <a:stCxn id="16" idx="1"/>
              <a:endCxn id="12" idx="3"/>
            </p:cNvCxnSpPr>
            <p:nvPr/>
          </p:nvCxnSpPr>
          <p:spPr bwMode="auto">
            <a:xfrm flipV="1">
              <a:off x="1716051" y="3584929"/>
              <a:ext cx="366535" cy="18268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2-</a:t>
            </a:r>
            <a:fld id="{ED404C9F-C269-492B-8617-15E817967F6A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TW" sz="16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0"/>
            <a:ext cx="8247062" cy="684213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zh-TW" sz="3200">
                <a:ea typeface="新細明體" panose="02020500000000000000" pitchFamily="18" charset="-120"/>
              </a:rPr>
              <a:t>Centralized and Client-Server Architectures</a:t>
            </a:r>
            <a:r>
              <a:rPr lang="en-US" altLang="zh-TW" b="1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888" y="793750"/>
            <a:ext cx="7935912" cy="14319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b="1">
                <a:solidFill>
                  <a:srgbClr val="000000"/>
                </a:solidFill>
                <a:ea typeface="新細明體" panose="02020500000000000000" pitchFamily="18" charset="-120"/>
              </a:rPr>
              <a:t>Centralized DBMS: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</a:p>
          <a:p>
            <a:pPr lvl="1" eaLnBrk="1" hangingPunct="1">
              <a:buFont typeface="Times" panose="02020603050405020304" pitchFamily="18" charset="0"/>
              <a:buChar char="–"/>
            </a:pPr>
            <a:r>
              <a:rPr lang="en-US" altLang="zh-TW" sz="2200">
                <a:solidFill>
                  <a:srgbClr val="000000"/>
                </a:solidFill>
                <a:ea typeface="新細明體" panose="02020500000000000000" pitchFamily="18" charset="-120"/>
              </a:rPr>
              <a:t>combines everything into </a:t>
            </a:r>
            <a:r>
              <a:rPr lang="en-US" altLang="zh-TW" sz="2200">
                <a:solidFill>
                  <a:schemeClr val="hlink"/>
                </a:solidFill>
                <a:ea typeface="新細明體" panose="02020500000000000000" pitchFamily="18" charset="-120"/>
              </a:rPr>
              <a:t>single system</a:t>
            </a:r>
            <a:r>
              <a:rPr lang="en-US" altLang="zh-TW" sz="2200">
                <a:solidFill>
                  <a:srgbClr val="000000"/>
                </a:solidFill>
                <a:ea typeface="新細明體" panose="02020500000000000000" pitchFamily="18" charset="-120"/>
              </a:rPr>
              <a:t> including- DBMS software, hardware, application programs and user interface processing software.</a:t>
            </a:r>
          </a:p>
        </p:txBody>
      </p:sp>
      <p:grpSp>
        <p:nvGrpSpPr>
          <p:cNvPr id="2" name="群組 8"/>
          <p:cNvGrpSpPr>
            <a:grpSpLocks/>
          </p:cNvGrpSpPr>
          <p:nvPr/>
        </p:nvGrpSpPr>
        <p:grpSpPr bwMode="auto">
          <a:xfrm>
            <a:off x="849313" y="2443163"/>
            <a:ext cx="6245225" cy="4189412"/>
            <a:chOff x="1428750" y="2212975"/>
            <a:chExt cx="6673852" cy="4419600"/>
          </a:xfrm>
        </p:grpSpPr>
        <p:grpSp>
          <p:nvGrpSpPr>
            <p:cNvPr id="40966" name="Group 7"/>
            <p:cNvGrpSpPr>
              <a:grpSpLocks/>
            </p:cNvGrpSpPr>
            <p:nvPr/>
          </p:nvGrpSpPr>
          <p:grpSpPr bwMode="auto">
            <a:xfrm>
              <a:off x="2697165" y="2212975"/>
              <a:ext cx="5405437" cy="4419600"/>
              <a:chOff x="1699" y="1394"/>
              <a:chExt cx="3405" cy="2784"/>
            </a:xfrm>
          </p:grpSpPr>
          <p:pic>
            <p:nvPicPr>
              <p:cNvPr id="40968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9" y="1394"/>
                <a:ext cx="3405" cy="2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969" name="AutoShape 5"/>
              <p:cNvSpPr>
                <a:spLocks noChangeArrowheads="1"/>
              </p:cNvSpPr>
              <p:nvPr/>
            </p:nvSpPr>
            <p:spPr bwMode="auto">
              <a:xfrm>
                <a:off x="2133" y="1947"/>
                <a:ext cx="2948" cy="2215"/>
              </a:xfrm>
              <a:prstGeom prst="roundRect">
                <a:avLst>
                  <a:gd name="adj" fmla="val 2102"/>
                </a:avLst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40967" name="文字方塊 7"/>
            <p:cNvSpPr txBox="1">
              <a:spLocks noChangeArrowheads="1"/>
            </p:cNvSpPr>
            <p:nvPr/>
          </p:nvSpPr>
          <p:spPr bwMode="auto">
            <a:xfrm>
              <a:off x="1428750" y="2901950"/>
              <a:ext cx="19716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ea typeface="新細明體" panose="02020500000000000000" pitchFamily="18" charset="-120"/>
                </a:rPr>
                <a:t>Main Frame</a:t>
              </a:r>
              <a:endParaRPr lang="zh-TW" altLang="en-US" sz="2400" b="1"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2-</a:t>
            </a:r>
            <a:fld id="{950CC9F5-5A05-4ABA-BD0D-56EB09DA7AB3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TW" sz="16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zh-TW" sz="4000">
                <a:ea typeface="新細明體" panose="02020500000000000000" pitchFamily="18" charset="-120"/>
              </a:rPr>
              <a:t>Basic Client-Server Architectures</a:t>
            </a:r>
            <a:endParaRPr lang="en-US" altLang="zh-TW" sz="4000" b="1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82688"/>
            <a:ext cx="8180388" cy="19065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Specialized Servers with Specialized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Printer, file, email, Web, DBMS servers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b="1">
                <a:solidFill>
                  <a:srgbClr val="000000"/>
                </a:solidFill>
                <a:ea typeface="新細明體" panose="02020500000000000000" pitchFamily="18" charset="-120"/>
              </a:rPr>
              <a:t>DBMS Servers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Provides </a:t>
            </a:r>
            <a:r>
              <a:rPr lang="en-US" altLang="zh-TW" sz="2000" b="1" u="sng">
                <a:solidFill>
                  <a:srgbClr val="FF0000"/>
                </a:solidFill>
                <a:ea typeface="新細明體" panose="02020500000000000000" pitchFamily="18" charset="-120"/>
              </a:rPr>
              <a:t>database query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and </a:t>
            </a:r>
            <a:r>
              <a:rPr lang="en-US" altLang="zh-TW" sz="2000" b="1" u="sng">
                <a:solidFill>
                  <a:srgbClr val="FF0000"/>
                </a:solidFill>
                <a:ea typeface="新細明體" panose="02020500000000000000" pitchFamily="18" charset="-120"/>
              </a:rPr>
              <a:t>transaction services</a:t>
            </a: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to the clients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Sometimes called query and transaction servers</a:t>
            </a:r>
          </a:p>
        </p:txBody>
      </p:sp>
      <p:pic>
        <p:nvPicPr>
          <p:cNvPr id="430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25" y="3571875"/>
            <a:ext cx="625475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2-</a:t>
            </a:r>
            <a:fld id="{45B4FFED-7248-41C5-BCE6-9FEF61B47B32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TW" sz="16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179388"/>
            <a:ext cx="8247063" cy="654050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zh-TW" sz="3600">
                <a:ea typeface="新細明體" panose="02020500000000000000" pitchFamily="18" charset="-120"/>
              </a:rPr>
              <a:t>Two Tier Client-Server Architecture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833438"/>
            <a:ext cx="8551863" cy="2006600"/>
          </a:xfrm>
        </p:spPr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en-US" altLang="zh-TW" sz="2400" b="1">
                <a:solidFill>
                  <a:srgbClr val="FF0000"/>
                </a:solidFill>
                <a:ea typeface="新細明體" panose="02020500000000000000" pitchFamily="18" charset="-120"/>
              </a:rPr>
              <a:t>User Interface Programs </a:t>
            </a:r>
            <a:r>
              <a:rPr lang="en-US" altLang="zh-TW" sz="2400" b="1">
                <a:ea typeface="新細明體" panose="02020500000000000000" pitchFamily="18" charset="-120"/>
              </a:rPr>
              <a:t>and</a:t>
            </a:r>
            <a:r>
              <a:rPr lang="en-US" altLang="zh-TW" sz="2400" b="1">
                <a:solidFill>
                  <a:srgbClr val="FF0000"/>
                </a:solidFill>
                <a:ea typeface="新細明體" panose="02020500000000000000" pitchFamily="18" charset="-120"/>
              </a:rPr>
              <a:t> Application Programs 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run on the client side</a:t>
            </a:r>
          </a:p>
          <a:p>
            <a:pPr eaLnBrk="1" hangingPunct="1">
              <a:buSzTx/>
              <a:buFontTx/>
              <a:buChar char="•"/>
            </a:pP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Interface called</a:t>
            </a:r>
            <a:r>
              <a:rPr lang="en-US" altLang="zh-TW" sz="2400" b="1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b="1">
                <a:solidFill>
                  <a:srgbClr val="FF0000"/>
                </a:solidFill>
                <a:ea typeface="新細明體" panose="02020500000000000000" pitchFamily="18" charset="-120"/>
              </a:rPr>
              <a:t>ODBC</a:t>
            </a:r>
            <a:r>
              <a:rPr lang="en-US" altLang="zh-TW" sz="2400" b="1">
                <a:solidFill>
                  <a:srgbClr val="000000"/>
                </a:solidFill>
                <a:ea typeface="新細明體" panose="02020500000000000000" pitchFamily="18" charset="-120"/>
              </a:rPr>
              <a:t> (Open Database Connectivity)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provides an </a:t>
            </a:r>
            <a:r>
              <a:rPr lang="en-US" altLang="zh-TW" sz="2000" b="1">
                <a:solidFill>
                  <a:srgbClr val="000000"/>
                </a:solidFill>
                <a:ea typeface="新細明體" panose="02020500000000000000" pitchFamily="18" charset="-120"/>
              </a:rPr>
              <a:t>Application Program Interface (API)</a:t>
            </a:r>
            <a:r>
              <a:rPr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 allow client side programs to call the DBMS. Most DBMS vendors provide ODBC drivers.</a:t>
            </a:r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25" y="3033713"/>
            <a:ext cx="4537075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314325" y="2852738"/>
            <a:ext cx="4491038" cy="397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360363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SzTx/>
              <a:buFontTx/>
              <a:buChar char="•"/>
            </a:pP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A client program may connect to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several</a:t>
            </a: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 DBMSs.</a:t>
            </a:r>
          </a:p>
          <a:p>
            <a:pPr eaLnBrk="1" hangingPunct="1">
              <a:buSzTx/>
              <a:buFontTx/>
              <a:buChar char="•"/>
            </a:pP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Other variations of clients are possible: </a:t>
            </a:r>
          </a:p>
          <a:p>
            <a:pPr lvl="1" eaLnBrk="1" hangingPunct="1"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e.g., in some DBMSs, more functionality is transferred to clients including data dictionary functions, optimization and recovery across multiple servers, etc. In such situations the server may be called the </a:t>
            </a:r>
            <a:r>
              <a:rPr lang="en-US" altLang="zh-TW" sz="2000" b="1" dirty="0">
                <a:solidFill>
                  <a:srgbClr val="FF0000"/>
                </a:solidFill>
                <a:ea typeface="新細明體" panose="02020500000000000000" pitchFamily="18" charset="-120"/>
              </a:rPr>
              <a:t>Data Server</a:t>
            </a: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45063" name="矩形 6"/>
          <p:cNvSpPr>
            <a:spLocks noChangeArrowheads="1"/>
          </p:cNvSpPr>
          <p:nvPr/>
        </p:nvSpPr>
        <p:spPr bwMode="auto">
          <a:xfrm>
            <a:off x="6581775" y="4414838"/>
            <a:ext cx="628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solidFill>
                  <a:srgbClr val="FF0000"/>
                </a:solidFill>
                <a:ea typeface="新細明體" panose="02020500000000000000" pitchFamily="18" charset="-120"/>
              </a:rPr>
              <a:t>ODBC</a:t>
            </a:r>
            <a:endParaRPr lang="zh-TW" altLang="en-US" sz="1200" b="1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2-</a:t>
            </a:r>
            <a:fld id="{E604E6E3-9E80-49E7-A6AB-2177D181330D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TW" sz="16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249238" y="179388"/>
            <a:ext cx="8474075" cy="623887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zh-TW" sz="3600">
                <a:ea typeface="新細明體" panose="02020500000000000000" pitchFamily="18" charset="-120"/>
              </a:rPr>
              <a:t>Three Tier Client-Server Architecture</a:t>
            </a:r>
            <a:endParaRPr lang="en-US" altLang="zh-TW" sz="3600" b="1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732" y="3893814"/>
            <a:ext cx="2338388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946150"/>
            <a:ext cx="8255000" cy="43640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zh-TW" sz="2800">
                <a:solidFill>
                  <a:srgbClr val="000000"/>
                </a:solidFill>
                <a:ea typeface="新細明體" panose="02020500000000000000" pitchFamily="18" charset="-120"/>
              </a:rPr>
              <a:t>Common for</a:t>
            </a:r>
            <a:r>
              <a:rPr lang="en-US" altLang="zh-TW" sz="2800" b="1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800">
                <a:solidFill>
                  <a:srgbClr val="000000"/>
                </a:solidFill>
                <a:ea typeface="新細明體" panose="02020500000000000000" pitchFamily="18" charset="-120"/>
              </a:rPr>
              <a:t>Web applications</a:t>
            </a:r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zh-TW" sz="2800">
                <a:solidFill>
                  <a:srgbClr val="000000"/>
                </a:solidFill>
                <a:ea typeface="新細明體" panose="02020500000000000000" pitchFamily="18" charset="-120"/>
              </a:rPr>
              <a:t>Intermediate Layer called</a:t>
            </a:r>
            <a:r>
              <a:rPr lang="en-US" altLang="zh-TW" sz="2800" b="1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800">
                <a:solidFill>
                  <a:srgbClr val="FF0000"/>
                </a:solidFill>
                <a:ea typeface="新細明體" panose="02020500000000000000" pitchFamily="18" charset="-120"/>
              </a:rPr>
              <a:t>Application Server </a:t>
            </a:r>
            <a:r>
              <a:rPr lang="en-US" altLang="zh-TW" sz="2800">
                <a:solidFill>
                  <a:srgbClr val="000000"/>
                </a:solidFill>
                <a:ea typeface="新細明體" panose="02020500000000000000" pitchFamily="18" charset="-120"/>
              </a:rPr>
              <a:t>or</a:t>
            </a:r>
            <a:r>
              <a:rPr lang="en-US" altLang="zh-TW" sz="2800" b="1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800">
                <a:solidFill>
                  <a:srgbClr val="FF0000"/>
                </a:solidFill>
                <a:ea typeface="新細明體" panose="02020500000000000000" pitchFamily="18" charset="-120"/>
              </a:rPr>
              <a:t>Web Server</a:t>
            </a:r>
            <a:r>
              <a:rPr lang="en-US" altLang="zh-TW" sz="2800">
                <a:solidFill>
                  <a:srgbClr val="000000"/>
                </a:solidFill>
                <a:ea typeface="新細明體" panose="02020500000000000000" pitchFamily="18" charset="-120"/>
              </a:rPr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stores the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web connectivity software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 and</a:t>
            </a:r>
            <a:r>
              <a:rPr lang="en-US" altLang="zh-TW" sz="2400" b="1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the rules and business logic (constraints)</a:t>
            </a:r>
            <a:r>
              <a:rPr lang="en-US" altLang="zh-TW" sz="2400" b="1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part of the application used to access the right amount of data from the database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acts like a conduit for sending partially processed data between the database server and the client.</a:t>
            </a:r>
            <a:endParaRPr lang="en-US" altLang="zh-TW" sz="2400" b="1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zh-TW" sz="2800">
                <a:solidFill>
                  <a:srgbClr val="000000"/>
                </a:solidFill>
                <a:ea typeface="新細明體" panose="02020500000000000000" pitchFamily="18" charset="-120"/>
              </a:rPr>
              <a:t>Additional Features- Security: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>
                <a:solidFill>
                  <a:srgbClr val="FF0000"/>
                </a:solidFill>
                <a:ea typeface="新細明體" panose="02020500000000000000" pitchFamily="18" charset="-120"/>
              </a:rPr>
              <a:t>encrypt</a:t>
            </a:r>
            <a:r>
              <a:rPr lang="en-US" altLang="zh-TW" sz="2200">
                <a:solidFill>
                  <a:srgbClr val="000000"/>
                </a:solidFill>
                <a:ea typeface="新細明體" panose="02020500000000000000" pitchFamily="18" charset="-120"/>
              </a:rPr>
              <a:t> the data at the server before transmission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>
                <a:solidFill>
                  <a:srgbClr val="FF0000"/>
                </a:solidFill>
                <a:ea typeface="新細明體" panose="02020500000000000000" pitchFamily="18" charset="-120"/>
              </a:rPr>
              <a:t>decrypt</a:t>
            </a:r>
            <a:r>
              <a:rPr lang="en-US" altLang="zh-TW" sz="2200">
                <a:solidFill>
                  <a:srgbClr val="000000"/>
                </a:solidFill>
                <a:ea typeface="新細明體" panose="02020500000000000000" pitchFamily="18" charset="-120"/>
              </a:rPr>
              <a:t> data at the client</a:t>
            </a:r>
          </a:p>
        </p:txBody>
      </p:sp>
      <p:sp>
        <p:nvSpPr>
          <p:cNvPr id="47110" name="AutoShape 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61925" y="6410325"/>
            <a:ext cx="457200" cy="2540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2-</a:t>
            </a:r>
            <a:fld id="{F6E21440-B8F2-4ED0-8770-CC6D391E4FD4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TW" sz="16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zh-TW">
                <a:ea typeface="新細明體" panose="02020500000000000000" pitchFamily="18" charset="-120"/>
              </a:rPr>
              <a:t>Classification of DBMSs</a:t>
            </a:r>
            <a:endParaRPr lang="en-US" altLang="zh-TW" b="1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208088"/>
            <a:ext cx="8247063" cy="4110037"/>
          </a:xfrm>
        </p:spPr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en-US" altLang="zh-TW" sz="2800">
                <a:solidFill>
                  <a:srgbClr val="000000"/>
                </a:solidFill>
                <a:ea typeface="新細明體" panose="02020500000000000000" pitchFamily="18" charset="-120"/>
              </a:rPr>
              <a:t>Based on the </a:t>
            </a:r>
            <a:r>
              <a:rPr lang="en-US" altLang="zh-TW" sz="2800">
                <a:solidFill>
                  <a:srgbClr val="FF0000"/>
                </a:solidFill>
                <a:ea typeface="新細明體" panose="02020500000000000000" pitchFamily="18" charset="-120"/>
              </a:rPr>
              <a:t>data model </a:t>
            </a:r>
            <a:r>
              <a:rPr lang="en-US" altLang="zh-TW" sz="2800">
                <a:solidFill>
                  <a:srgbClr val="000000"/>
                </a:solidFill>
                <a:ea typeface="新細明體" panose="02020500000000000000" pitchFamily="18" charset="-120"/>
              </a:rPr>
              <a:t>used:</a:t>
            </a:r>
          </a:p>
          <a:p>
            <a:pPr lvl="1" eaLnBrk="1" hangingPunct="1"/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Traditional: Relational, Network, Hierarchical.</a:t>
            </a:r>
          </a:p>
          <a:p>
            <a:pPr lvl="1" eaLnBrk="1" hangingPunct="1"/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Emerging: Object-oriented, Object-relational.</a:t>
            </a:r>
          </a:p>
          <a:p>
            <a:pPr eaLnBrk="1" hangingPunct="1">
              <a:buSzTx/>
              <a:buFontTx/>
              <a:buChar char="•"/>
            </a:pPr>
            <a:r>
              <a:rPr lang="en-US" altLang="zh-TW" sz="2800">
                <a:solidFill>
                  <a:srgbClr val="000000"/>
                </a:solidFill>
                <a:ea typeface="新細明體" panose="02020500000000000000" pitchFamily="18" charset="-120"/>
              </a:rPr>
              <a:t>Other classifications:</a:t>
            </a:r>
          </a:p>
          <a:p>
            <a:pPr lvl="1" eaLnBrk="1" hangingPunct="1"/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Single-user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 (typically used with micro- computers) vs.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multi-user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 (most DBMSs).</a:t>
            </a:r>
          </a:p>
          <a:p>
            <a:pPr lvl="1" eaLnBrk="1" hangingPunct="1"/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Centralized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 (uses a single computer with one database) vs.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distributed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 (uses multiple computers, multiple databases) </a:t>
            </a:r>
            <a:endParaRPr lang="en-US" altLang="zh-TW" sz="2400" b="1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grpSp>
        <p:nvGrpSpPr>
          <p:cNvPr id="49157" name="群組 16"/>
          <p:cNvGrpSpPr>
            <a:grpSpLocks/>
          </p:cNvGrpSpPr>
          <p:nvPr/>
        </p:nvGrpSpPr>
        <p:grpSpPr bwMode="auto">
          <a:xfrm>
            <a:off x="2915729" y="4756149"/>
            <a:ext cx="2484406" cy="1752601"/>
            <a:chOff x="675025" y="5406887"/>
            <a:chExt cx="1807505" cy="1272209"/>
          </a:xfrm>
        </p:grpSpPr>
        <p:grpSp>
          <p:nvGrpSpPr>
            <p:cNvPr id="49158" name="Group 22"/>
            <p:cNvGrpSpPr>
              <a:grpSpLocks/>
            </p:cNvGrpSpPr>
            <p:nvPr/>
          </p:nvGrpSpPr>
          <p:grpSpPr bwMode="auto">
            <a:xfrm>
              <a:off x="681244" y="5632591"/>
              <a:ext cx="1709738" cy="977900"/>
              <a:chOff x="354" y="3690"/>
              <a:chExt cx="1077" cy="616"/>
            </a:xfrm>
          </p:grpSpPr>
          <p:pic>
            <p:nvPicPr>
              <p:cNvPr id="49160" name="Picture 11" descr="j029202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" y="3794"/>
                <a:ext cx="526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9161" name="Group 13"/>
              <p:cNvGrpSpPr>
                <a:grpSpLocks/>
              </p:cNvGrpSpPr>
              <p:nvPr/>
            </p:nvGrpSpPr>
            <p:grpSpPr bwMode="auto">
              <a:xfrm>
                <a:off x="990" y="3718"/>
                <a:ext cx="352" cy="244"/>
                <a:chOff x="3275" y="3429"/>
                <a:chExt cx="386" cy="262"/>
              </a:xfrm>
            </p:grpSpPr>
            <p:sp>
              <p:nvSpPr>
                <p:cNvPr id="49165" name="AutoShape 14"/>
                <p:cNvSpPr>
                  <a:spLocks noChangeArrowheads="1"/>
                </p:cNvSpPr>
                <p:nvPr/>
              </p:nvSpPr>
              <p:spPr bwMode="auto">
                <a:xfrm>
                  <a:off x="3275" y="3429"/>
                  <a:ext cx="372" cy="219"/>
                </a:xfrm>
                <a:prstGeom prst="can">
                  <a:avLst>
                    <a:gd name="adj" fmla="val 25000"/>
                  </a:avLst>
                </a:prstGeom>
                <a:solidFill>
                  <a:schemeClr val="tx1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916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304" y="3444"/>
                  <a:ext cx="357" cy="2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800">
                      <a:ea typeface="新細明體" panose="02020500000000000000" pitchFamily="18" charset="-120"/>
                    </a:rPr>
                    <a:t>DB</a:t>
                  </a:r>
                </a:p>
              </p:txBody>
            </p:sp>
          </p:grpSp>
          <p:sp>
            <p:nvSpPr>
              <p:cNvPr id="49162" name="Text Box 16"/>
              <p:cNvSpPr txBox="1">
                <a:spLocks noChangeArrowheads="1"/>
              </p:cNvSpPr>
              <p:nvPr/>
            </p:nvSpPr>
            <p:spPr bwMode="auto">
              <a:xfrm>
                <a:off x="910" y="4040"/>
                <a:ext cx="500" cy="218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DBMS</a:t>
                </a:r>
              </a:p>
            </p:txBody>
          </p:sp>
          <p:sp>
            <p:nvSpPr>
              <p:cNvPr id="49163" name="Rectangle 17"/>
              <p:cNvSpPr>
                <a:spLocks noChangeArrowheads="1"/>
              </p:cNvSpPr>
              <p:nvPr/>
            </p:nvSpPr>
            <p:spPr bwMode="auto">
              <a:xfrm>
                <a:off x="890" y="3690"/>
                <a:ext cx="541" cy="587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49164" name="AutoShape 18"/>
              <p:cNvCxnSpPr>
                <a:cxnSpLocks noChangeShapeType="1"/>
                <a:stCxn id="49165" idx="3"/>
                <a:endCxn id="49162" idx="0"/>
              </p:cNvCxnSpPr>
              <p:nvPr/>
            </p:nvCxnSpPr>
            <p:spPr bwMode="auto">
              <a:xfrm>
                <a:off x="1160" y="3922"/>
                <a:ext cx="0" cy="118"/>
              </a:xfrm>
              <a:prstGeom prst="straightConnector1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9159" name="矩形 15"/>
            <p:cNvSpPr>
              <a:spLocks noChangeArrowheads="1"/>
            </p:cNvSpPr>
            <p:nvPr/>
          </p:nvSpPr>
          <p:spPr bwMode="auto">
            <a:xfrm>
              <a:off x="675025" y="5406887"/>
              <a:ext cx="1807505" cy="1272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2-</a:t>
            </a:r>
            <a:fld id="{930C2C26-1227-44C7-BD30-D19CB1B609AD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TW" sz="16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zh-TW" sz="3600">
                <a:ea typeface="新細明體" panose="02020500000000000000" pitchFamily="18" charset="-120"/>
              </a:rPr>
              <a:t>Variations of Distributed Environments</a:t>
            </a:r>
            <a:endParaRPr lang="en-US" altLang="zh-TW" sz="3600" b="1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128713"/>
            <a:ext cx="8247063" cy="2171700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Homogeneous DDBMS</a:t>
            </a:r>
          </a:p>
          <a:p>
            <a:pPr eaLnBrk="1" hangingPunct="1">
              <a:defRPr/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Heterogeneous DDBMS</a:t>
            </a:r>
          </a:p>
          <a:p>
            <a:pPr eaLnBrk="1" hangingPunct="1">
              <a:defRPr/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Federated (or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Multidatabase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 Systems</a:t>
            </a:r>
          </a:p>
          <a:p>
            <a:pPr lvl="1" eaLnBrk="1" hangingPunct="1">
              <a:defRPr/>
            </a:pP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Loosely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coupled and have a degree of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local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autonomy</a:t>
            </a:r>
          </a:p>
        </p:txBody>
      </p:sp>
      <p:pic>
        <p:nvPicPr>
          <p:cNvPr id="51205" name="Picture 7" descr="http://lab.geog.ntu.edu.tw/course/ginformation/class2005/html/0418/%E5%9C%96%E7%89%87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54" y="3438525"/>
            <a:ext cx="6904031" cy="293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 bwMode="auto">
          <a:xfrm>
            <a:off x="3486684" y="4861201"/>
            <a:ext cx="4696879" cy="17282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486684" y="3019812"/>
            <a:ext cx="3794333" cy="17588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9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2-</a:t>
            </a:r>
            <a:fld id="{E8BC35AF-178A-43A7-AA52-21CB4EE576CC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TW" sz="16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68263"/>
            <a:ext cx="8247063" cy="760412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Data Models</a:t>
            </a:r>
            <a:endParaRPr lang="en-US" altLang="zh-TW" b="1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803275"/>
            <a:ext cx="8247063" cy="3132138"/>
          </a:xfrm>
        </p:spPr>
        <p:txBody>
          <a:bodyPr/>
          <a:lstStyle/>
          <a:p>
            <a:pPr eaLnBrk="1" hangingPunct="1"/>
            <a:r>
              <a:rPr lang="en-US" altLang="zh-TW" sz="2800" b="1" dirty="0">
                <a:solidFill>
                  <a:srgbClr val="000000"/>
                </a:solidFill>
                <a:ea typeface="新細明體" panose="02020500000000000000" pitchFamily="18" charset="-120"/>
              </a:rPr>
              <a:t>Data Model</a:t>
            </a:r>
            <a:endParaRPr lang="en-US" altLang="zh-TW" sz="2800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400" u="sng" dirty="0">
                <a:solidFill>
                  <a:srgbClr val="FF0000"/>
                </a:solidFill>
                <a:ea typeface="新細明體" panose="02020500000000000000" pitchFamily="18" charset="-120"/>
              </a:rPr>
              <a:t>A set of concepts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to describe the </a:t>
            </a:r>
            <a:r>
              <a:rPr lang="en-US" altLang="zh-TW" sz="2400" i="1" dirty="0">
                <a:solidFill>
                  <a:srgbClr val="000000"/>
                </a:solidFill>
                <a:ea typeface="新細明體" panose="02020500000000000000" pitchFamily="18" charset="-120"/>
              </a:rPr>
              <a:t>structure</a:t>
            </a: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 of a database,</a:t>
            </a:r>
            <a:r>
              <a:rPr lang="en-US" altLang="zh-TW" sz="2400" i="1" dirty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and certain</a:t>
            </a:r>
            <a:r>
              <a:rPr lang="en-US" altLang="zh-TW" sz="2400" i="1" dirty="0">
                <a:solidFill>
                  <a:srgbClr val="000000"/>
                </a:solidFill>
                <a:ea typeface="新細明體" panose="02020500000000000000" pitchFamily="18" charset="-120"/>
              </a:rPr>
              <a:t> constraints</a:t>
            </a: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 that the database should obey.</a:t>
            </a:r>
          </a:p>
          <a:p>
            <a:pPr marL="1063625" lvl="2" indent="-342900" eaLnBrk="1" hangingPunct="1">
              <a:buSzPct val="100000"/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ER data model:</a:t>
            </a:r>
            <a:r>
              <a:rPr lang="zh-TW" altLang="en-US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{entity, relationship, attribute, key, …}</a:t>
            </a:r>
          </a:p>
          <a:p>
            <a:pPr marL="1063625" lvl="2" indent="-342900" eaLnBrk="1" hangingPunct="1">
              <a:buSzPct val="100000"/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Relational data model: {relation, tuple, attribute, primary key, …}</a:t>
            </a:r>
          </a:p>
        </p:txBody>
      </p:sp>
      <p:grpSp>
        <p:nvGrpSpPr>
          <p:cNvPr id="5" name="群組 37"/>
          <p:cNvGrpSpPr>
            <a:grpSpLocks/>
          </p:cNvGrpSpPr>
          <p:nvPr/>
        </p:nvGrpSpPr>
        <p:grpSpPr bwMode="auto">
          <a:xfrm>
            <a:off x="3571883" y="3044825"/>
            <a:ext cx="3842925" cy="1641475"/>
            <a:chOff x="5366519" y="4648345"/>
            <a:chExt cx="3841803" cy="1641330"/>
          </a:xfrm>
        </p:grpSpPr>
        <p:sp>
          <p:nvSpPr>
            <p:cNvPr id="8206" name="Text Box 16"/>
            <p:cNvSpPr txBox="1">
              <a:spLocks noChangeArrowheads="1"/>
            </p:cNvSpPr>
            <p:nvPr/>
          </p:nvSpPr>
          <p:spPr bwMode="auto">
            <a:xfrm>
              <a:off x="7276532" y="5136333"/>
              <a:ext cx="1931790" cy="708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 dirty="0">
                  <a:solidFill>
                    <a:srgbClr val="FF0000"/>
                  </a:solidFill>
                  <a:ea typeface="新細明體" panose="02020500000000000000" pitchFamily="18" charset="-120"/>
                </a:rPr>
                <a:t>Schema by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 dirty="0">
                  <a:solidFill>
                    <a:srgbClr val="FF0000"/>
                  </a:solidFill>
                  <a:ea typeface="新細明體" panose="02020500000000000000" pitchFamily="18" charset="-120"/>
                </a:rPr>
                <a:t>ER data model</a:t>
              </a:r>
            </a:p>
          </p:txBody>
        </p:sp>
        <p:grpSp>
          <p:nvGrpSpPr>
            <p:cNvPr id="8207" name="群組 36"/>
            <p:cNvGrpSpPr>
              <a:grpSpLocks/>
            </p:cNvGrpSpPr>
            <p:nvPr/>
          </p:nvGrpSpPr>
          <p:grpSpPr bwMode="auto">
            <a:xfrm>
              <a:off x="5366519" y="4648345"/>
              <a:ext cx="1762944" cy="1641330"/>
              <a:chOff x="5366519" y="4648345"/>
              <a:chExt cx="1762944" cy="1641330"/>
            </a:xfrm>
          </p:grpSpPr>
          <p:sp>
            <p:nvSpPr>
              <p:cNvPr id="8208" name="Text Box 8"/>
              <p:cNvSpPr txBox="1">
                <a:spLocks noChangeArrowheads="1"/>
              </p:cNvSpPr>
              <p:nvPr/>
            </p:nvSpPr>
            <p:spPr bwMode="auto">
              <a:xfrm>
                <a:off x="6070600" y="4773613"/>
                <a:ext cx="1058863" cy="323850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400" b="1">
                    <a:ea typeface="新細明體" panose="02020500000000000000" pitchFamily="18" charset="-120"/>
                  </a:rPr>
                  <a:t>STUDENT</a:t>
                </a:r>
              </a:p>
            </p:txBody>
          </p:sp>
          <p:sp>
            <p:nvSpPr>
              <p:cNvPr id="8209" name="Text Box 9"/>
              <p:cNvSpPr txBox="1">
                <a:spLocks noChangeArrowheads="1"/>
              </p:cNvSpPr>
              <p:nvPr/>
            </p:nvSpPr>
            <p:spPr bwMode="auto">
              <a:xfrm>
                <a:off x="6070600" y="5965825"/>
                <a:ext cx="1058863" cy="323850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400" b="1">
                    <a:ea typeface="新細明體" panose="02020500000000000000" pitchFamily="18" charset="-120"/>
                  </a:rPr>
                  <a:t>COURSE</a:t>
                </a:r>
              </a:p>
            </p:txBody>
          </p:sp>
          <p:sp>
            <p:nvSpPr>
              <p:cNvPr id="8210" name="AutoShape 10"/>
              <p:cNvSpPr>
                <a:spLocks noChangeArrowheads="1"/>
              </p:cNvSpPr>
              <p:nvPr/>
            </p:nvSpPr>
            <p:spPr bwMode="auto">
              <a:xfrm>
                <a:off x="6203950" y="5316538"/>
                <a:ext cx="796925" cy="438150"/>
              </a:xfrm>
              <a:prstGeom prst="diamond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8211" name="Text Box 11"/>
              <p:cNvSpPr txBox="1">
                <a:spLocks noChangeArrowheads="1"/>
              </p:cNvSpPr>
              <p:nvPr/>
            </p:nvSpPr>
            <p:spPr bwMode="auto">
              <a:xfrm>
                <a:off x="6259513" y="5383213"/>
                <a:ext cx="688975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400" b="1">
                    <a:ea typeface="新細明體" panose="02020500000000000000" pitchFamily="18" charset="-120"/>
                  </a:rPr>
                  <a:t>TAKE</a:t>
                </a:r>
              </a:p>
            </p:txBody>
          </p:sp>
          <p:cxnSp>
            <p:nvCxnSpPr>
              <p:cNvPr id="8212" name="AutoShape 14"/>
              <p:cNvCxnSpPr>
                <a:cxnSpLocks noChangeShapeType="1"/>
                <a:stCxn id="8208" idx="2"/>
                <a:endCxn id="8210" idx="0"/>
              </p:cNvCxnSpPr>
              <p:nvPr/>
            </p:nvCxnSpPr>
            <p:spPr bwMode="auto">
              <a:xfrm>
                <a:off x="6600825" y="5106988"/>
                <a:ext cx="1588" cy="200025"/>
              </a:xfrm>
              <a:prstGeom prst="straightConnector1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3" name="AutoShape 15"/>
              <p:cNvCxnSpPr>
                <a:cxnSpLocks noChangeShapeType="1"/>
                <a:stCxn id="8210" idx="2"/>
                <a:endCxn id="8209" idx="0"/>
              </p:cNvCxnSpPr>
              <p:nvPr/>
            </p:nvCxnSpPr>
            <p:spPr bwMode="auto">
              <a:xfrm flipH="1">
                <a:off x="6600825" y="5764213"/>
                <a:ext cx="1588" cy="192087"/>
              </a:xfrm>
              <a:prstGeom prst="straightConnector1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214" name="文字方塊 26"/>
              <p:cNvSpPr txBox="1">
                <a:spLocks noChangeArrowheads="1"/>
              </p:cNvSpPr>
              <p:nvPr/>
            </p:nvSpPr>
            <p:spPr bwMode="auto">
              <a:xfrm>
                <a:off x="6548355" y="4980111"/>
                <a:ext cx="48191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 i="1">
                    <a:ea typeface="新細明體" panose="02020500000000000000" pitchFamily="18" charset="-120"/>
                  </a:rPr>
                  <a:t>m</a:t>
                </a:r>
                <a:endParaRPr lang="zh-TW" altLang="en-US" sz="1800" b="1" i="1">
                  <a:ea typeface="新細明體" panose="02020500000000000000" pitchFamily="18" charset="-120"/>
                </a:endParaRPr>
              </a:p>
            </p:txBody>
          </p:sp>
          <p:sp>
            <p:nvSpPr>
              <p:cNvPr id="8215" name="文字方塊 27"/>
              <p:cNvSpPr txBox="1">
                <a:spLocks noChangeArrowheads="1"/>
              </p:cNvSpPr>
              <p:nvPr/>
            </p:nvSpPr>
            <p:spPr bwMode="auto">
              <a:xfrm>
                <a:off x="6560712" y="5659732"/>
                <a:ext cx="48191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 i="1">
                    <a:ea typeface="新細明體" panose="02020500000000000000" pitchFamily="18" charset="-120"/>
                  </a:rPr>
                  <a:t>n</a:t>
                </a:r>
                <a:endParaRPr lang="zh-TW" altLang="en-US" sz="1800" b="1" i="1">
                  <a:ea typeface="新細明體" panose="02020500000000000000" pitchFamily="18" charset="-120"/>
                </a:endParaRPr>
              </a:p>
            </p:txBody>
          </p:sp>
          <p:grpSp>
            <p:nvGrpSpPr>
              <p:cNvPr id="8216" name="群組 28"/>
              <p:cNvGrpSpPr>
                <a:grpSpLocks/>
              </p:cNvGrpSpPr>
              <p:nvPr/>
            </p:nvGrpSpPr>
            <p:grpSpPr bwMode="auto">
              <a:xfrm>
                <a:off x="5485193" y="4648345"/>
                <a:ext cx="577335" cy="1510124"/>
                <a:chOff x="4387433" y="4978551"/>
                <a:chExt cx="451042" cy="1510124"/>
              </a:xfrm>
            </p:grpSpPr>
            <p:sp>
              <p:nvSpPr>
                <p:cNvPr id="8223" name="文字方塊 26"/>
                <p:cNvSpPr txBox="1">
                  <a:spLocks noChangeArrowheads="1"/>
                </p:cNvSpPr>
                <p:nvPr/>
              </p:nvSpPr>
              <p:spPr bwMode="auto">
                <a:xfrm>
                  <a:off x="4415142" y="4978551"/>
                  <a:ext cx="423333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200" b="1" u="sng">
                      <a:ea typeface="新細明體" panose="02020500000000000000" pitchFamily="18" charset="-120"/>
                    </a:rPr>
                    <a:t>SID</a:t>
                  </a:r>
                  <a:endParaRPr lang="zh-TW" altLang="en-US" sz="1200" b="1" u="sng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8224" name="橢圓 27"/>
                <p:cNvSpPr>
                  <a:spLocks noChangeArrowheads="1"/>
                </p:cNvSpPr>
                <p:nvPr/>
              </p:nvSpPr>
              <p:spPr bwMode="auto">
                <a:xfrm>
                  <a:off x="4446853" y="5012267"/>
                  <a:ext cx="267504" cy="220133"/>
                </a:xfrm>
                <a:prstGeom prst="ellipse">
                  <a:avLst/>
                </a:prstGeom>
                <a:noFill/>
                <a:ln w="9525" algn="ctr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 b="1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8225" name="橢圓 27"/>
                <p:cNvSpPr>
                  <a:spLocks noChangeArrowheads="1"/>
                </p:cNvSpPr>
                <p:nvPr/>
              </p:nvSpPr>
              <p:spPr bwMode="auto">
                <a:xfrm>
                  <a:off x="4426757" y="6249202"/>
                  <a:ext cx="267504" cy="220133"/>
                </a:xfrm>
                <a:prstGeom prst="ellipse">
                  <a:avLst/>
                </a:prstGeom>
                <a:noFill/>
                <a:ln w="9525" algn="ctr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 b="1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8226" name="文字方塊 26"/>
                <p:cNvSpPr txBox="1">
                  <a:spLocks noChangeArrowheads="1"/>
                </p:cNvSpPr>
                <p:nvPr/>
              </p:nvSpPr>
              <p:spPr bwMode="auto">
                <a:xfrm>
                  <a:off x="4387433" y="6211676"/>
                  <a:ext cx="423333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200" b="1" u="sng">
                      <a:ea typeface="新細明體" panose="02020500000000000000" pitchFamily="18" charset="-120"/>
                    </a:rPr>
                    <a:t>CID</a:t>
                  </a:r>
                  <a:endParaRPr lang="zh-TW" altLang="en-US" sz="1200" b="1" u="sng">
                    <a:ea typeface="新細明體" panose="02020500000000000000" pitchFamily="18" charset="-120"/>
                  </a:endParaRPr>
                </a:p>
              </p:txBody>
            </p:sp>
          </p:grpSp>
          <p:cxnSp>
            <p:nvCxnSpPr>
              <p:cNvPr id="8217" name="直線接點 30"/>
              <p:cNvCxnSpPr>
                <a:cxnSpLocks noChangeShapeType="1"/>
                <a:stCxn id="8224" idx="6"/>
                <a:endCxn id="8208" idx="1"/>
              </p:cNvCxnSpPr>
              <p:nvPr/>
            </p:nvCxnSpPr>
            <p:spPr bwMode="auto">
              <a:xfrm>
                <a:off x="5903657" y="4792128"/>
                <a:ext cx="166943" cy="143410"/>
              </a:xfrm>
              <a:prstGeom prst="line">
                <a:avLst/>
              </a:prstGeom>
              <a:noFill/>
              <a:ln w="9525" algn="ctr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8218" name="群組 31"/>
              <p:cNvGrpSpPr>
                <a:grpSpLocks/>
              </p:cNvGrpSpPr>
              <p:nvPr/>
            </p:nvGrpSpPr>
            <p:grpSpPr bwMode="auto">
              <a:xfrm>
                <a:off x="5366519" y="4970161"/>
                <a:ext cx="594015" cy="276999"/>
                <a:chOff x="4446853" y="4970160"/>
                <a:chExt cx="523605" cy="276999"/>
              </a:xfrm>
            </p:grpSpPr>
            <p:sp>
              <p:nvSpPr>
                <p:cNvPr id="8221" name="文字方塊 32"/>
                <p:cNvSpPr txBox="1">
                  <a:spLocks noChangeArrowheads="1"/>
                </p:cNvSpPr>
                <p:nvPr/>
              </p:nvSpPr>
              <p:spPr bwMode="auto">
                <a:xfrm>
                  <a:off x="4462701" y="4970160"/>
                  <a:ext cx="50270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200" b="1">
                      <a:ea typeface="新細明體" panose="02020500000000000000" pitchFamily="18" charset="-120"/>
                    </a:rPr>
                    <a:t>Name</a:t>
                  </a:r>
                  <a:endParaRPr lang="zh-TW" altLang="en-US" sz="1200" b="1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8222" name="橢圓 33"/>
                <p:cNvSpPr>
                  <a:spLocks noChangeArrowheads="1"/>
                </p:cNvSpPr>
                <p:nvPr/>
              </p:nvSpPr>
              <p:spPr bwMode="auto">
                <a:xfrm>
                  <a:off x="4446853" y="5012267"/>
                  <a:ext cx="523605" cy="220133"/>
                </a:xfrm>
                <a:prstGeom prst="ellipse">
                  <a:avLst/>
                </a:prstGeom>
                <a:noFill/>
                <a:ln w="9525" algn="ctr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 b="1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</p:grpSp>
          <p:cxnSp>
            <p:nvCxnSpPr>
              <p:cNvPr id="8219" name="直線接點 35"/>
              <p:cNvCxnSpPr>
                <a:cxnSpLocks noChangeShapeType="1"/>
                <a:stCxn id="8222" idx="6"/>
                <a:endCxn id="8208" idx="1"/>
              </p:cNvCxnSpPr>
              <p:nvPr/>
            </p:nvCxnSpPr>
            <p:spPr bwMode="auto">
              <a:xfrm flipV="1">
                <a:off x="5960534" y="4935538"/>
                <a:ext cx="110066" cy="186797"/>
              </a:xfrm>
              <a:prstGeom prst="line">
                <a:avLst/>
              </a:prstGeom>
              <a:noFill/>
              <a:ln w="9525" algn="ctr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20" name="直線接點 30"/>
              <p:cNvCxnSpPr>
                <a:cxnSpLocks noChangeShapeType="1"/>
                <a:stCxn id="8225" idx="6"/>
                <a:endCxn id="8209" idx="1"/>
              </p:cNvCxnSpPr>
              <p:nvPr/>
            </p:nvCxnSpPr>
            <p:spPr bwMode="auto">
              <a:xfrm>
                <a:off x="5877935" y="6029063"/>
                <a:ext cx="192665" cy="98687"/>
              </a:xfrm>
              <a:prstGeom prst="line">
                <a:avLst/>
              </a:prstGeom>
              <a:noFill/>
              <a:ln w="9525" algn="ctr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pic>
        <p:nvPicPr>
          <p:cNvPr id="8198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3805238"/>
            <a:ext cx="2511425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線單箭頭接點 3"/>
          <p:cNvCxnSpPr>
            <a:endCxn id="2" idx="1"/>
          </p:cNvCxnSpPr>
          <p:nvPr/>
        </p:nvCxnSpPr>
        <p:spPr bwMode="auto">
          <a:xfrm flipV="1">
            <a:off x="2676525" y="3899227"/>
            <a:ext cx="810159" cy="23621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75000"/>
              </a:schemeClr>
            </a:solidFill>
            <a:prstDash val="dash"/>
            <a:miter lim="800000"/>
            <a:headEnd type="none" w="med" len="med"/>
            <a:tailEnd type="triangle"/>
          </a:ln>
          <a:effectLst/>
        </p:spPr>
      </p:cxnSp>
      <p:cxnSp>
        <p:nvCxnSpPr>
          <p:cNvPr id="41" name="直線單箭頭接點 40"/>
          <p:cNvCxnSpPr/>
          <p:nvPr/>
        </p:nvCxnSpPr>
        <p:spPr bwMode="auto">
          <a:xfrm>
            <a:off x="2676525" y="4132263"/>
            <a:ext cx="796331" cy="110967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75000"/>
              </a:schemeClr>
            </a:solidFill>
            <a:prstDash val="dash"/>
            <a:miter lim="800000"/>
            <a:headEnd type="none" w="med" len="med"/>
            <a:tailEnd type="triangle"/>
          </a:ln>
          <a:effectLst/>
        </p:spPr>
      </p:cxnSp>
      <p:grpSp>
        <p:nvGrpSpPr>
          <p:cNvPr id="8201" name="群組 13"/>
          <p:cNvGrpSpPr>
            <a:grpSpLocks/>
          </p:cNvGrpSpPr>
          <p:nvPr/>
        </p:nvGrpSpPr>
        <p:grpSpPr bwMode="auto">
          <a:xfrm>
            <a:off x="3571875" y="5452903"/>
            <a:ext cx="4414838" cy="1009650"/>
            <a:chOff x="3572609" y="5299714"/>
            <a:chExt cx="4413664" cy="1008374"/>
          </a:xfrm>
        </p:grpSpPr>
        <p:pic>
          <p:nvPicPr>
            <p:cNvPr id="820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2609" y="5299714"/>
              <a:ext cx="4413664" cy="100837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204" name="直線接點 8"/>
            <p:cNvCxnSpPr>
              <a:cxnSpLocks noChangeShapeType="1"/>
            </p:cNvCxnSpPr>
            <p:nvPr/>
          </p:nvCxnSpPr>
          <p:spPr bwMode="auto">
            <a:xfrm flipV="1">
              <a:off x="4310564" y="5709582"/>
              <a:ext cx="936000" cy="10129"/>
            </a:xfrm>
            <a:prstGeom prst="line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5" name="直線接點 46"/>
            <p:cNvCxnSpPr>
              <a:cxnSpLocks noChangeShapeType="1"/>
            </p:cNvCxnSpPr>
            <p:nvPr/>
          </p:nvCxnSpPr>
          <p:spPr bwMode="auto">
            <a:xfrm flipV="1">
              <a:off x="4689467" y="6239487"/>
              <a:ext cx="936000" cy="10129"/>
            </a:xfrm>
            <a:prstGeom prst="line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02" name="Text Box 16"/>
          <p:cNvSpPr txBox="1">
            <a:spLocks noChangeArrowheads="1"/>
          </p:cNvSpPr>
          <p:nvPr/>
        </p:nvSpPr>
        <p:spPr bwMode="auto">
          <a:xfrm>
            <a:off x="5459875" y="4805363"/>
            <a:ext cx="2590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solidFill>
                  <a:srgbClr val="FF0000"/>
                </a:solidFill>
                <a:ea typeface="新細明體" panose="02020500000000000000" pitchFamily="18" charset="-120"/>
              </a:rPr>
              <a:t>Schema by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solidFill>
                  <a:srgbClr val="FF0000"/>
                </a:solidFill>
                <a:ea typeface="新細明體" panose="02020500000000000000" pitchFamily="18" charset="-120"/>
              </a:rPr>
              <a:t>Relational data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2-</a:t>
            </a:r>
            <a:fld id="{D862D04A-D9BC-41D8-A11D-71FDEBDDFE45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TW" sz="16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12700"/>
            <a:ext cx="8247063" cy="769938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Categories of data models</a:t>
            </a:r>
            <a:endParaRPr lang="en-US" altLang="zh-TW" u="sng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752475"/>
            <a:ext cx="8247063" cy="35385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b="1">
                <a:solidFill>
                  <a:srgbClr val="000000"/>
                </a:solidFill>
                <a:ea typeface="新細明體" panose="02020500000000000000" pitchFamily="18" charset="-120"/>
              </a:rPr>
              <a:t>Conceptual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 (</a:t>
            </a:r>
            <a:r>
              <a:rPr lang="en-US" altLang="zh-TW" sz="2400" b="1">
                <a:solidFill>
                  <a:srgbClr val="000000"/>
                </a:solidFill>
                <a:ea typeface="新細明體" panose="02020500000000000000" pitchFamily="18" charset="-120"/>
              </a:rPr>
              <a:t>high-level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400" b="1">
                <a:solidFill>
                  <a:srgbClr val="000000"/>
                </a:solidFill>
                <a:ea typeface="新細明體" panose="02020500000000000000" pitchFamily="18" charset="-120"/>
              </a:rPr>
              <a:t>semantic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) data models: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Provide concepts that are close to the way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many users 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perceive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 data</a:t>
            </a:r>
            <a:r>
              <a:rPr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, e.g.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ER model</a:t>
            </a:r>
            <a:r>
              <a:rPr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Also called </a:t>
            </a: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entity-based</a:t>
            </a:r>
            <a:r>
              <a:rPr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 or </a:t>
            </a: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object-based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data models.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b="1">
                <a:solidFill>
                  <a:srgbClr val="000000"/>
                </a:solidFill>
                <a:ea typeface="新細明體" panose="02020500000000000000" pitchFamily="18" charset="-120"/>
              </a:rPr>
              <a:t>Physical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 (</a:t>
            </a:r>
            <a:r>
              <a:rPr lang="en-US" altLang="zh-TW" sz="2400" b="1">
                <a:solidFill>
                  <a:srgbClr val="000000"/>
                </a:solidFill>
                <a:ea typeface="新細明體" panose="02020500000000000000" pitchFamily="18" charset="-120"/>
              </a:rPr>
              <a:t>low-level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400" b="1">
                <a:solidFill>
                  <a:srgbClr val="000000"/>
                </a:solidFill>
                <a:ea typeface="新細明體" panose="02020500000000000000" pitchFamily="18" charset="-120"/>
              </a:rPr>
              <a:t>internal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) data models: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Provide concepts that describe details of 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how data is stored </a:t>
            </a:r>
            <a:r>
              <a:rPr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in the computer.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b="1">
                <a:solidFill>
                  <a:srgbClr val="000000"/>
                </a:solidFill>
                <a:ea typeface="新細明體" panose="02020500000000000000" pitchFamily="18" charset="-120"/>
              </a:rPr>
              <a:t>Implementation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 (</a:t>
            </a:r>
            <a:r>
              <a:rPr lang="en-US" altLang="zh-TW" sz="2400" b="1">
                <a:solidFill>
                  <a:srgbClr val="000000"/>
                </a:solidFill>
                <a:ea typeface="新細明體" panose="02020500000000000000" pitchFamily="18" charset="-120"/>
              </a:rPr>
              <a:t>representational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) data models: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Provide concepts that fall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between the above two</a:t>
            </a:r>
            <a:r>
              <a:rPr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, balancing user views with some computer storage details, e.g.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relational model</a:t>
            </a:r>
            <a:r>
              <a:rPr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.</a:t>
            </a:r>
            <a:endParaRPr lang="en-US" altLang="zh-TW" sz="2000" b="1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grpSp>
        <p:nvGrpSpPr>
          <p:cNvPr id="9221" name="群組 18"/>
          <p:cNvGrpSpPr>
            <a:grpSpLocks/>
          </p:cNvGrpSpPr>
          <p:nvPr/>
        </p:nvGrpSpPr>
        <p:grpSpPr bwMode="auto">
          <a:xfrm>
            <a:off x="3959225" y="4525963"/>
            <a:ext cx="4594225" cy="1711325"/>
            <a:chOff x="4079631" y="4925274"/>
            <a:chExt cx="4595446" cy="1709987"/>
          </a:xfrm>
        </p:grpSpPr>
        <p:pic>
          <p:nvPicPr>
            <p:cNvPr id="9242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602" y="5435467"/>
              <a:ext cx="4414837" cy="10075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43" name="Text Box 6"/>
            <p:cNvSpPr txBox="1">
              <a:spLocks noChangeArrowheads="1"/>
            </p:cNvSpPr>
            <p:nvPr/>
          </p:nvSpPr>
          <p:spPr bwMode="auto">
            <a:xfrm>
              <a:off x="4107352" y="4925274"/>
              <a:ext cx="3005137" cy="41704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ea typeface="新細明體" panose="02020500000000000000" pitchFamily="18" charset="-120"/>
                </a:rPr>
                <a:t>Relational DB schema</a:t>
              </a:r>
            </a:p>
          </p:txBody>
        </p:sp>
        <p:sp>
          <p:nvSpPr>
            <p:cNvPr id="9244" name="矩形 16"/>
            <p:cNvSpPr>
              <a:spLocks noChangeArrowheads="1"/>
            </p:cNvSpPr>
            <p:nvPr/>
          </p:nvSpPr>
          <p:spPr bwMode="auto">
            <a:xfrm>
              <a:off x="4079631" y="4970584"/>
              <a:ext cx="4595446" cy="1664677"/>
            </a:xfrm>
            <a:prstGeom prst="rect">
              <a:avLst/>
            </a:prstGeom>
            <a:noFill/>
            <a:ln w="952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</p:grpSp>
      <p:grpSp>
        <p:nvGrpSpPr>
          <p:cNvPr id="9222" name="群組 37"/>
          <p:cNvGrpSpPr>
            <a:grpSpLocks/>
          </p:cNvGrpSpPr>
          <p:nvPr/>
        </p:nvGrpSpPr>
        <p:grpSpPr bwMode="auto">
          <a:xfrm>
            <a:off x="676275" y="4554539"/>
            <a:ext cx="2778125" cy="1682750"/>
            <a:chOff x="693209" y="4495801"/>
            <a:chExt cx="2778124" cy="1681694"/>
          </a:xfrm>
        </p:grpSpPr>
        <p:sp>
          <p:nvSpPr>
            <p:cNvPr id="9223" name="Text Box 16"/>
            <p:cNvSpPr txBox="1">
              <a:spLocks noChangeArrowheads="1"/>
            </p:cNvSpPr>
            <p:nvPr/>
          </p:nvSpPr>
          <p:spPr bwMode="auto">
            <a:xfrm>
              <a:off x="693209" y="5353050"/>
              <a:ext cx="15673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ea typeface="新細明體" panose="02020500000000000000" pitchFamily="18" charset="-120"/>
                </a:rPr>
                <a:t>ER schema</a:t>
              </a:r>
            </a:p>
          </p:txBody>
        </p:sp>
        <p:grpSp>
          <p:nvGrpSpPr>
            <p:cNvPr id="9224" name="群組 36"/>
            <p:cNvGrpSpPr>
              <a:grpSpLocks/>
            </p:cNvGrpSpPr>
            <p:nvPr/>
          </p:nvGrpSpPr>
          <p:grpSpPr bwMode="auto">
            <a:xfrm>
              <a:off x="1607319" y="4496042"/>
              <a:ext cx="1762944" cy="1649700"/>
              <a:chOff x="5366519" y="4639975"/>
              <a:chExt cx="1762944" cy="1649700"/>
            </a:xfrm>
          </p:grpSpPr>
          <p:sp>
            <p:nvSpPr>
              <p:cNvPr id="9226" name="Text Box 8"/>
              <p:cNvSpPr txBox="1">
                <a:spLocks noChangeArrowheads="1"/>
              </p:cNvSpPr>
              <p:nvPr/>
            </p:nvSpPr>
            <p:spPr bwMode="auto">
              <a:xfrm>
                <a:off x="6070600" y="4773613"/>
                <a:ext cx="1058863" cy="323850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400" b="1">
                    <a:ea typeface="新細明體" panose="02020500000000000000" pitchFamily="18" charset="-120"/>
                  </a:rPr>
                  <a:t>STUDENT</a:t>
                </a:r>
              </a:p>
            </p:txBody>
          </p:sp>
          <p:sp>
            <p:nvSpPr>
              <p:cNvPr id="9227" name="Text Box 9"/>
              <p:cNvSpPr txBox="1">
                <a:spLocks noChangeArrowheads="1"/>
              </p:cNvSpPr>
              <p:nvPr/>
            </p:nvSpPr>
            <p:spPr bwMode="auto">
              <a:xfrm>
                <a:off x="6070600" y="5965825"/>
                <a:ext cx="1058863" cy="323850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400" b="1">
                    <a:ea typeface="新細明體" panose="02020500000000000000" pitchFamily="18" charset="-120"/>
                  </a:rPr>
                  <a:t>COURSE</a:t>
                </a:r>
              </a:p>
            </p:txBody>
          </p:sp>
          <p:sp>
            <p:nvSpPr>
              <p:cNvPr id="9228" name="AutoShape 10"/>
              <p:cNvSpPr>
                <a:spLocks noChangeArrowheads="1"/>
              </p:cNvSpPr>
              <p:nvPr/>
            </p:nvSpPr>
            <p:spPr bwMode="auto">
              <a:xfrm>
                <a:off x="6203950" y="5316538"/>
                <a:ext cx="796925" cy="438150"/>
              </a:xfrm>
              <a:prstGeom prst="diamond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9229" name="Text Box 11"/>
              <p:cNvSpPr txBox="1">
                <a:spLocks noChangeArrowheads="1"/>
              </p:cNvSpPr>
              <p:nvPr/>
            </p:nvSpPr>
            <p:spPr bwMode="auto">
              <a:xfrm>
                <a:off x="6259513" y="5383213"/>
                <a:ext cx="688975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400" b="1">
                    <a:ea typeface="新細明體" panose="02020500000000000000" pitchFamily="18" charset="-120"/>
                  </a:rPr>
                  <a:t>TAKE</a:t>
                </a:r>
              </a:p>
            </p:txBody>
          </p:sp>
          <p:cxnSp>
            <p:nvCxnSpPr>
              <p:cNvPr id="9230" name="AutoShape 14"/>
              <p:cNvCxnSpPr>
                <a:cxnSpLocks noChangeShapeType="1"/>
                <a:stCxn id="9226" idx="2"/>
                <a:endCxn id="9228" idx="0"/>
              </p:cNvCxnSpPr>
              <p:nvPr/>
            </p:nvCxnSpPr>
            <p:spPr bwMode="auto">
              <a:xfrm>
                <a:off x="6600825" y="5106988"/>
                <a:ext cx="1588" cy="200025"/>
              </a:xfrm>
              <a:prstGeom prst="straightConnector1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31" name="AutoShape 15"/>
              <p:cNvCxnSpPr>
                <a:cxnSpLocks noChangeShapeType="1"/>
                <a:stCxn id="9228" idx="2"/>
                <a:endCxn id="9227" idx="0"/>
              </p:cNvCxnSpPr>
              <p:nvPr/>
            </p:nvCxnSpPr>
            <p:spPr bwMode="auto">
              <a:xfrm flipH="1">
                <a:off x="6600825" y="5764213"/>
                <a:ext cx="1588" cy="192087"/>
              </a:xfrm>
              <a:prstGeom prst="straightConnector1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32" name="文字方塊 26"/>
              <p:cNvSpPr txBox="1">
                <a:spLocks noChangeArrowheads="1"/>
              </p:cNvSpPr>
              <p:nvPr/>
            </p:nvSpPr>
            <p:spPr bwMode="auto">
              <a:xfrm>
                <a:off x="6548355" y="4980111"/>
                <a:ext cx="48191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 i="1">
                    <a:ea typeface="新細明體" panose="02020500000000000000" pitchFamily="18" charset="-120"/>
                  </a:rPr>
                  <a:t>m</a:t>
                </a:r>
                <a:endParaRPr lang="zh-TW" altLang="en-US" sz="1800" b="1" i="1">
                  <a:ea typeface="新細明體" panose="02020500000000000000" pitchFamily="18" charset="-120"/>
                </a:endParaRPr>
              </a:p>
            </p:txBody>
          </p:sp>
          <p:sp>
            <p:nvSpPr>
              <p:cNvPr id="9233" name="文字方塊 27"/>
              <p:cNvSpPr txBox="1">
                <a:spLocks noChangeArrowheads="1"/>
              </p:cNvSpPr>
              <p:nvPr/>
            </p:nvSpPr>
            <p:spPr bwMode="auto">
              <a:xfrm>
                <a:off x="6560712" y="5659732"/>
                <a:ext cx="48191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 i="1">
                    <a:ea typeface="新細明體" panose="02020500000000000000" pitchFamily="18" charset="-120"/>
                  </a:rPr>
                  <a:t>n</a:t>
                </a:r>
                <a:endParaRPr lang="zh-TW" altLang="en-US" sz="1800" b="1" i="1">
                  <a:ea typeface="新細明體" panose="02020500000000000000" pitchFamily="18" charset="-120"/>
                </a:endParaRPr>
              </a:p>
            </p:txBody>
          </p:sp>
          <p:grpSp>
            <p:nvGrpSpPr>
              <p:cNvPr id="9234" name="群組 28"/>
              <p:cNvGrpSpPr>
                <a:grpSpLocks/>
              </p:cNvGrpSpPr>
              <p:nvPr/>
            </p:nvGrpSpPr>
            <p:grpSpPr bwMode="auto">
              <a:xfrm>
                <a:off x="5520656" y="4639975"/>
                <a:ext cx="541867" cy="276999"/>
                <a:chOff x="4415142" y="4970181"/>
                <a:chExt cx="423333" cy="276999"/>
              </a:xfrm>
            </p:grpSpPr>
            <p:sp>
              <p:nvSpPr>
                <p:cNvPr id="9240" name="文字方塊 34"/>
                <p:cNvSpPr txBox="1">
                  <a:spLocks noChangeArrowheads="1"/>
                </p:cNvSpPr>
                <p:nvPr/>
              </p:nvSpPr>
              <p:spPr bwMode="auto">
                <a:xfrm>
                  <a:off x="4415142" y="4970181"/>
                  <a:ext cx="423333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200" b="1" u="sng">
                      <a:ea typeface="新細明體" panose="02020500000000000000" pitchFamily="18" charset="-120"/>
                    </a:rPr>
                    <a:t>SID</a:t>
                  </a:r>
                  <a:endParaRPr lang="zh-TW" altLang="en-US" sz="1200" b="1" u="sng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9241" name="橢圓 35"/>
                <p:cNvSpPr>
                  <a:spLocks noChangeArrowheads="1"/>
                </p:cNvSpPr>
                <p:nvPr/>
              </p:nvSpPr>
              <p:spPr bwMode="auto">
                <a:xfrm>
                  <a:off x="4446853" y="5012267"/>
                  <a:ext cx="267504" cy="220133"/>
                </a:xfrm>
                <a:prstGeom prst="ellipse">
                  <a:avLst/>
                </a:prstGeom>
                <a:noFill/>
                <a:ln w="9525" algn="ctr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 b="1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</p:grpSp>
          <p:cxnSp>
            <p:nvCxnSpPr>
              <p:cNvPr id="9235" name="直線接點 29"/>
              <p:cNvCxnSpPr>
                <a:cxnSpLocks noChangeShapeType="1"/>
                <a:stCxn id="9241" idx="6"/>
                <a:endCxn id="9226" idx="1"/>
              </p:cNvCxnSpPr>
              <p:nvPr/>
            </p:nvCxnSpPr>
            <p:spPr bwMode="auto">
              <a:xfrm>
                <a:off x="5903657" y="4792128"/>
                <a:ext cx="166943" cy="143410"/>
              </a:xfrm>
              <a:prstGeom prst="line">
                <a:avLst/>
              </a:prstGeom>
              <a:noFill/>
              <a:ln w="9525" algn="ctr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9236" name="群組 31"/>
              <p:cNvGrpSpPr>
                <a:grpSpLocks/>
              </p:cNvGrpSpPr>
              <p:nvPr/>
            </p:nvGrpSpPr>
            <p:grpSpPr bwMode="auto">
              <a:xfrm>
                <a:off x="5366519" y="4995334"/>
                <a:ext cx="594015" cy="276999"/>
                <a:chOff x="4446853" y="4995333"/>
                <a:chExt cx="523605" cy="276999"/>
              </a:xfrm>
            </p:grpSpPr>
            <p:sp>
              <p:nvSpPr>
                <p:cNvPr id="9238" name="文字方塊 32"/>
                <p:cNvSpPr txBox="1">
                  <a:spLocks noChangeArrowheads="1"/>
                </p:cNvSpPr>
                <p:nvPr/>
              </p:nvSpPr>
              <p:spPr bwMode="auto">
                <a:xfrm>
                  <a:off x="4447912" y="4995333"/>
                  <a:ext cx="50270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200" b="1">
                      <a:ea typeface="新細明體" panose="02020500000000000000" pitchFamily="18" charset="-120"/>
                    </a:rPr>
                    <a:t>Name</a:t>
                  </a:r>
                  <a:endParaRPr lang="zh-TW" altLang="en-US" sz="1200" b="1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9239" name="橢圓 33"/>
                <p:cNvSpPr>
                  <a:spLocks noChangeArrowheads="1"/>
                </p:cNvSpPr>
                <p:nvPr/>
              </p:nvSpPr>
              <p:spPr bwMode="auto">
                <a:xfrm>
                  <a:off x="4446853" y="5012267"/>
                  <a:ext cx="523605" cy="220133"/>
                </a:xfrm>
                <a:prstGeom prst="ellipse">
                  <a:avLst/>
                </a:prstGeom>
                <a:noFill/>
                <a:ln w="9525" algn="ctr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32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0000"/>
                    </a:buClr>
                    <a:buSzPct val="50000"/>
                    <a:buFont typeface="Wingdings" panose="05000000000000000000" pitchFamily="2" charset="2"/>
                    <a:buChar char="l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0000"/>
                    </a:buClr>
                    <a:buChar char="–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Char char="•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400" b="1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</p:grpSp>
          <p:cxnSp>
            <p:nvCxnSpPr>
              <p:cNvPr id="9237" name="直線接點 31"/>
              <p:cNvCxnSpPr>
                <a:cxnSpLocks noChangeShapeType="1"/>
                <a:stCxn id="9239" idx="6"/>
                <a:endCxn id="9226" idx="1"/>
              </p:cNvCxnSpPr>
              <p:nvPr/>
            </p:nvCxnSpPr>
            <p:spPr bwMode="auto">
              <a:xfrm flipV="1">
                <a:off x="5960534" y="4935538"/>
                <a:ext cx="110066" cy="186797"/>
              </a:xfrm>
              <a:prstGeom prst="line">
                <a:avLst/>
              </a:prstGeom>
              <a:noFill/>
              <a:ln w="9525" algn="ctr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225" name="矩形 36"/>
            <p:cNvSpPr>
              <a:spLocks noChangeArrowheads="1"/>
            </p:cNvSpPr>
            <p:nvPr/>
          </p:nvSpPr>
          <p:spPr bwMode="auto">
            <a:xfrm>
              <a:off x="745067" y="4495801"/>
              <a:ext cx="2726266" cy="1681694"/>
            </a:xfrm>
            <a:prstGeom prst="rect">
              <a:avLst/>
            </a:prstGeom>
            <a:noFill/>
            <a:ln w="952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2-</a:t>
            </a:r>
            <a:fld id="{D1F19519-298F-437D-97D5-04E3D8AA720B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TW" sz="16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180388" cy="111125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History of Data Models</a:t>
            </a:r>
            <a:r>
              <a:rPr lang="en-US" altLang="zh-TW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55713"/>
            <a:ext cx="8180388" cy="5073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u="sng">
                <a:solidFill>
                  <a:srgbClr val="000000"/>
                </a:solidFill>
                <a:ea typeface="新細明體" panose="02020500000000000000" pitchFamily="18" charset="-120"/>
              </a:rPr>
              <a:t>Network Model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the first one to be implemented by Honeywell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in 1964-65 </a:t>
            </a:r>
            <a:r>
              <a:rPr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(IDS System).  Adopted heavily due to the support by CODASYL (CODASYL - DBTG report of 1971).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Later implemented in a large variety of systems - IDMS (Cullinet - now CA), DMS 1100 (Unisys), IMAGE (H.P.), VAX -DBMS (Digital Equipment Corp.).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>
                <a:solidFill>
                  <a:srgbClr val="000000"/>
                </a:solidFill>
                <a:ea typeface="新細明體" panose="02020500000000000000" pitchFamily="18" charset="-120"/>
              </a:rPr>
              <a:t>Hierarchical Data Model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implemented in a joint effort by IBM and North American Rockwell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around 1965</a:t>
            </a:r>
            <a:r>
              <a:rPr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. Resulted in the IMS family of systems. The most popular model. Other system based on this model: System 2k (SAS inc.)</a:t>
            </a:r>
            <a:endParaRPr lang="en-US" altLang="zh-TW" sz="240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>
                <a:solidFill>
                  <a:srgbClr val="000000"/>
                </a:solidFill>
                <a:ea typeface="新細明體" panose="02020500000000000000" pitchFamily="18" charset="-120"/>
              </a:rPr>
              <a:t>Relational Model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proposed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in 1970 </a:t>
            </a:r>
            <a:r>
              <a:rPr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by E.F. Codd (IBM), first commercial system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in 1981-82</a:t>
            </a:r>
            <a:r>
              <a:rPr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. Now in several commercial products (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SQL Server, ORACLE, DB2, INFORMIX, SYBASE</a:t>
            </a:r>
            <a:r>
              <a:rPr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2-</a:t>
            </a:r>
            <a:fld id="{1A3AC0B8-12D1-4AEC-8B6C-2D2BDFC98237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TW" sz="16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History of Data Models</a:t>
            </a:r>
            <a:endParaRPr lang="en-US" altLang="zh-TW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35075"/>
            <a:ext cx="8485188" cy="48275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u="sng">
                <a:solidFill>
                  <a:srgbClr val="000000"/>
                </a:solidFill>
                <a:ea typeface="新細明體" panose="02020500000000000000" pitchFamily="18" charset="-120"/>
              </a:rPr>
              <a:t>Object-oriented Data Model(s)</a:t>
            </a:r>
            <a:r>
              <a:rPr lang="en-US" altLang="zh-TW" sz="2800">
                <a:solidFill>
                  <a:srgbClr val="000000"/>
                </a:solidFill>
                <a:ea typeface="新細明體" panose="02020500000000000000" pitchFamily="18" charset="-120"/>
              </a:rPr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several models have been proposed for implementing in a database system.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One set comprises models of persistent O-O Programming Languages such as C++ (e.g., in OBJECTSTORE or VERSANT), and Smalltalk (e.g., in GEMSTONE).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Additionally, systems like O</a:t>
            </a:r>
            <a:r>
              <a:rPr lang="en-US" altLang="zh-TW" sz="2400" baseline="-25000">
                <a:solidFill>
                  <a:srgbClr val="000000"/>
                </a:solidFill>
                <a:ea typeface="新細明體" panose="02020500000000000000" pitchFamily="18" charset="-120"/>
              </a:rPr>
              <a:t>2, 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ORION (at MCC - then ITASCA), IRIS (at H.P.- used in Open OODB).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u="sng">
                <a:solidFill>
                  <a:srgbClr val="000000"/>
                </a:solidFill>
                <a:ea typeface="新細明體" panose="02020500000000000000" pitchFamily="18" charset="-120"/>
              </a:rPr>
              <a:t>Object-Relational Models</a:t>
            </a:r>
            <a:r>
              <a:rPr lang="en-US" altLang="zh-TW" sz="2800">
                <a:solidFill>
                  <a:srgbClr val="000000"/>
                </a:solidFill>
                <a:ea typeface="新細明體" panose="02020500000000000000" pitchFamily="18" charset="-120"/>
              </a:rPr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Most Recent Trend. Started with Informix Universal Server. Exemplified in the latest versions of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SQL Server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Oracle-10i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, and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DB2 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etc. systems.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2-</a:t>
            </a:r>
            <a:fld id="{A2D7228B-6EDD-4AB2-B913-A71D1AD074E0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TW" sz="16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0"/>
            <a:ext cx="8247063" cy="944563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zh-TW">
                <a:ea typeface="新細明體" panose="02020500000000000000" pitchFamily="18" charset="-120"/>
              </a:rPr>
              <a:t>Schemas versus Instances</a:t>
            </a:r>
            <a:endParaRPr lang="en-US" altLang="zh-TW" b="1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915988"/>
            <a:ext cx="8180388" cy="24733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Tx/>
              <a:buFont typeface="Times" panose="02020603050405020304" pitchFamily="18" charset="0"/>
              <a:buChar char="•"/>
            </a:pPr>
            <a:r>
              <a:rPr lang="en-US" altLang="zh-TW" sz="2400" b="1">
                <a:solidFill>
                  <a:srgbClr val="000000"/>
                </a:solidFill>
                <a:ea typeface="新細明體" panose="02020500000000000000" pitchFamily="18" charset="-120"/>
              </a:rPr>
              <a:t>Database Schema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: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TW" sz="2200">
                <a:solidFill>
                  <a:srgbClr val="000000"/>
                </a:solidFill>
                <a:ea typeface="新細明體" panose="02020500000000000000" pitchFamily="18" charset="-120"/>
              </a:rPr>
              <a:t>The </a:t>
            </a:r>
            <a:r>
              <a:rPr lang="en-US" altLang="zh-TW" sz="2200" i="1">
                <a:solidFill>
                  <a:srgbClr val="FF0000"/>
                </a:solidFill>
                <a:ea typeface="新細明體" panose="02020500000000000000" pitchFamily="18" charset="-120"/>
              </a:rPr>
              <a:t>description</a:t>
            </a:r>
            <a:r>
              <a:rPr lang="en-US" altLang="zh-TW" sz="2200">
                <a:solidFill>
                  <a:srgbClr val="000000"/>
                </a:solidFill>
                <a:ea typeface="新細明體" panose="02020500000000000000" pitchFamily="18" charset="-120"/>
              </a:rPr>
              <a:t> of a database. Includes descriptions of the </a:t>
            </a:r>
            <a:r>
              <a:rPr lang="en-US" altLang="zh-TW" sz="2200" b="1">
                <a:solidFill>
                  <a:srgbClr val="000000"/>
                </a:solidFill>
                <a:ea typeface="新細明體" panose="02020500000000000000" pitchFamily="18" charset="-120"/>
              </a:rPr>
              <a:t>database structure</a:t>
            </a:r>
            <a:r>
              <a:rPr lang="en-US" altLang="zh-TW" sz="2200">
                <a:solidFill>
                  <a:srgbClr val="000000"/>
                </a:solidFill>
                <a:ea typeface="新細明體" panose="02020500000000000000" pitchFamily="18" charset="-120"/>
              </a:rPr>
              <a:t> and the </a:t>
            </a:r>
            <a:r>
              <a:rPr lang="en-US" altLang="zh-TW" sz="2200" b="1">
                <a:solidFill>
                  <a:srgbClr val="000000"/>
                </a:solidFill>
                <a:ea typeface="新細明體" panose="02020500000000000000" pitchFamily="18" charset="-120"/>
              </a:rPr>
              <a:t>constraints</a:t>
            </a:r>
            <a:r>
              <a:rPr lang="en-US" altLang="zh-TW" sz="2200">
                <a:solidFill>
                  <a:srgbClr val="000000"/>
                </a:solidFill>
                <a:ea typeface="新細明體" panose="02020500000000000000" pitchFamily="18" charset="-120"/>
              </a:rPr>
              <a:t> that should hold on the database.</a:t>
            </a:r>
          </a:p>
          <a:p>
            <a:pPr eaLnBrk="1" hangingPunct="1">
              <a:lnSpc>
                <a:spcPct val="90000"/>
              </a:lnSpc>
              <a:buSzTx/>
              <a:buFont typeface="Times" panose="02020603050405020304" pitchFamily="18" charset="0"/>
              <a:buChar char="•"/>
            </a:pPr>
            <a:r>
              <a:rPr lang="en-US" altLang="zh-TW" sz="2400" b="1">
                <a:solidFill>
                  <a:srgbClr val="000000"/>
                </a:solidFill>
                <a:ea typeface="新細明體" panose="02020500000000000000" pitchFamily="18" charset="-120"/>
              </a:rPr>
              <a:t>Database Instance: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TW" sz="2200">
                <a:solidFill>
                  <a:srgbClr val="000000"/>
                </a:solidFill>
                <a:ea typeface="新細明體" panose="02020500000000000000" pitchFamily="18" charset="-120"/>
              </a:rPr>
              <a:t>The actual </a:t>
            </a:r>
            <a:r>
              <a:rPr lang="en-US" altLang="zh-TW" sz="2200">
                <a:solidFill>
                  <a:srgbClr val="FF0000"/>
                </a:solidFill>
                <a:ea typeface="新細明體" panose="02020500000000000000" pitchFamily="18" charset="-120"/>
              </a:rPr>
              <a:t>data</a:t>
            </a:r>
            <a:r>
              <a:rPr lang="en-US" altLang="zh-TW" sz="2200">
                <a:solidFill>
                  <a:srgbClr val="000000"/>
                </a:solidFill>
                <a:ea typeface="新細明體" panose="02020500000000000000" pitchFamily="18" charset="-120"/>
              </a:rPr>
              <a:t> stored in a database at a </a:t>
            </a:r>
            <a:r>
              <a:rPr lang="en-US" altLang="zh-TW" sz="2200" i="1">
                <a:solidFill>
                  <a:srgbClr val="000000"/>
                </a:solidFill>
                <a:ea typeface="新細明體" panose="02020500000000000000" pitchFamily="18" charset="-120"/>
              </a:rPr>
              <a:t>particular moment in time</a:t>
            </a:r>
            <a:r>
              <a:rPr lang="en-US" altLang="zh-TW" sz="2200">
                <a:solidFill>
                  <a:srgbClr val="000000"/>
                </a:solidFill>
                <a:ea typeface="新細明體" panose="02020500000000000000" pitchFamily="18" charset="-120"/>
              </a:rPr>
              <a:t>. Also called </a:t>
            </a:r>
            <a:r>
              <a:rPr lang="en-US" altLang="zh-TW" sz="2200" b="1">
                <a:solidFill>
                  <a:srgbClr val="000000"/>
                </a:solidFill>
                <a:ea typeface="新細明體" panose="02020500000000000000" pitchFamily="18" charset="-120"/>
              </a:rPr>
              <a:t>database state</a:t>
            </a:r>
            <a:r>
              <a:rPr lang="en-US" altLang="zh-TW" sz="2200">
                <a:solidFill>
                  <a:srgbClr val="000000"/>
                </a:solidFill>
                <a:ea typeface="新細明體" panose="02020500000000000000" pitchFamily="18" charset="-120"/>
              </a:rPr>
              <a:t> (or </a:t>
            </a:r>
            <a:r>
              <a:rPr lang="en-US" altLang="zh-TW" sz="2200" b="1">
                <a:solidFill>
                  <a:srgbClr val="000000"/>
                </a:solidFill>
                <a:ea typeface="新細明體" panose="02020500000000000000" pitchFamily="18" charset="-120"/>
              </a:rPr>
              <a:t>occurrence</a:t>
            </a:r>
            <a:r>
              <a:rPr lang="en-US" altLang="zh-TW" sz="2200">
                <a:solidFill>
                  <a:srgbClr val="000000"/>
                </a:solidFill>
                <a:ea typeface="新細明體" panose="02020500000000000000" pitchFamily="18" charset="-120"/>
              </a:rPr>
              <a:t>).</a:t>
            </a:r>
          </a:p>
        </p:txBody>
      </p:sp>
      <p:grpSp>
        <p:nvGrpSpPr>
          <p:cNvPr id="14343" name="群組 2"/>
          <p:cNvGrpSpPr>
            <a:grpSpLocks/>
          </p:cNvGrpSpPr>
          <p:nvPr/>
        </p:nvGrpSpPr>
        <p:grpSpPr bwMode="auto">
          <a:xfrm>
            <a:off x="5689600" y="4594225"/>
            <a:ext cx="2414588" cy="636588"/>
            <a:chOff x="4632217" y="4803442"/>
            <a:chExt cx="2414536" cy="636811"/>
          </a:xfrm>
        </p:grpSpPr>
        <p:pic>
          <p:nvPicPr>
            <p:cNvPr id="14351" name="Picture 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2217" y="4803442"/>
              <a:ext cx="2414536" cy="636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2" name="Rectangle 10"/>
            <p:cNvSpPr>
              <a:spLocks noChangeArrowheads="1"/>
            </p:cNvSpPr>
            <p:nvPr/>
          </p:nvSpPr>
          <p:spPr bwMode="auto">
            <a:xfrm>
              <a:off x="4657697" y="5119478"/>
              <a:ext cx="2376000" cy="320775"/>
            </a:xfrm>
            <a:prstGeom prst="rect">
              <a:avLst/>
            </a:prstGeom>
            <a:noFill/>
            <a:ln w="28575">
              <a:solidFill>
                <a:srgbClr val="FF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</p:grpSp>
      <p:grpSp>
        <p:nvGrpSpPr>
          <p:cNvPr id="14344" name="群組 3"/>
          <p:cNvGrpSpPr>
            <a:grpSpLocks/>
          </p:cNvGrpSpPr>
          <p:nvPr/>
        </p:nvGrpSpPr>
        <p:grpSpPr bwMode="auto">
          <a:xfrm>
            <a:off x="5689600" y="5424488"/>
            <a:ext cx="1905000" cy="782637"/>
            <a:chOff x="4632217" y="5650938"/>
            <a:chExt cx="1905380" cy="782312"/>
          </a:xfrm>
        </p:grpSpPr>
        <p:pic>
          <p:nvPicPr>
            <p:cNvPr id="14349" name="Picture 3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2217" y="5650938"/>
              <a:ext cx="1905380" cy="782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0" name="Rectangle 10"/>
            <p:cNvSpPr>
              <a:spLocks noChangeArrowheads="1"/>
            </p:cNvSpPr>
            <p:nvPr/>
          </p:nvSpPr>
          <p:spPr bwMode="auto">
            <a:xfrm>
              <a:off x="4649308" y="5949988"/>
              <a:ext cx="1888289" cy="468000"/>
            </a:xfrm>
            <a:prstGeom prst="rect">
              <a:avLst/>
            </a:prstGeom>
            <a:noFill/>
            <a:ln w="28575">
              <a:solidFill>
                <a:srgbClr val="FF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</p:grpSp>
      <p:grpSp>
        <p:nvGrpSpPr>
          <p:cNvPr id="14345" name="群組 1"/>
          <p:cNvGrpSpPr>
            <a:grpSpLocks/>
          </p:cNvGrpSpPr>
          <p:nvPr/>
        </p:nvGrpSpPr>
        <p:grpSpPr bwMode="auto">
          <a:xfrm>
            <a:off x="5689600" y="3579813"/>
            <a:ext cx="2949575" cy="855662"/>
            <a:chOff x="4632217" y="3580251"/>
            <a:chExt cx="2949956" cy="855156"/>
          </a:xfrm>
        </p:grpSpPr>
        <p:pic>
          <p:nvPicPr>
            <p:cNvPr id="14347" name="Picture 3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2217" y="3580251"/>
              <a:ext cx="2949956" cy="855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8" name="Rectangle 10"/>
            <p:cNvSpPr>
              <a:spLocks noChangeArrowheads="1"/>
            </p:cNvSpPr>
            <p:nvPr/>
          </p:nvSpPr>
          <p:spPr bwMode="auto">
            <a:xfrm>
              <a:off x="4649308" y="3855508"/>
              <a:ext cx="2924476" cy="540000"/>
            </a:xfrm>
            <a:prstGeom prst="rect">
              <a:avLst/>
            </a:prstGeom>
            <a:noFill/>
            <a:ln w="28575">
              <a:solidFill>
                <a:srgbClr val="FF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</p:grpSp>
      <p:sp>
        <p:nvSpPr>
          <p:cNvPr id="14346" name="文字方塊 4"/>
          <p:cNvSpPr txBox="1">
            <a:spLocks noChangeArrowheads="1"/>
          </p:cNvSpPr>
          <p:nvPr/>
        </p:nvSpPr>
        <p:spPr bwMode="auto">
          <a:xfrm>
            <a:off x="5672138" y="6191250"/>
            <a:ext cx="97155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zh-TW">
                <a:solidFill>
                  <a:schemeClr val="bg2"/>
                </a:solidFill>
                <a:ea typeface="新細明體" panose="02020500000000000000" pitchFamily="18" charset="-120"/>
              </a:rPr>
              <a:t>…</a:t>
            </a:r>
          </a:p>
          <a:p>
            <a:pPr>
              <a:lnSpc>
                <a:spcPts val="2000"/>
              </a:lnSpc>
            </a:pPr>
            <a:r>
              <a:rPr lang="en-US" altLang="zh-TW">
                <a:solidFill>
                  <a:schemeClr val="bg2"/>
                </a:solidFill>
                <a:ea typeface="新細明體" panose="02020500000000000000" pitchFamily="18" charset="-120"/>
              </a:rPr>
              <a:t>…</a:t>
            </a:r>
            <a:endParaRPr lang="zh-TW" altLang="en-US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346075" y="3575880"/>
            <a:ext cx="3813175" cy="2022475"/>
            <a:chOff x="1620838" y="4486275"/>
            <a:chExt cx="3813175" cy="2022475"/>
          </a:xfrm>
        </p:grpSpPr>
        <p:pic>
          <p:nvPicPr>
            <p:cNvPr id="14342" name="Picture 2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838" y="4486275"/>
              <a:ext cx="3813175" cy="202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" name="直線接點 2"/>
            <p:cNvCxnSpPr/>
            <p:nvPr/>
          </p:nvCxnSpPr>
          <p:spPr bwMode="auto">
            <a:xfrm>
              <a:off x="2562908" y="5213722"/>
              <a:ext cx="684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線接點 29"/>
            <p:cNvCxnSpPr/>
            <p:nvPr/>
          </p:nvCxnSpPr>
          <p:spPr bwMode="auto">
            <a:xfrm>
              <a:off x="2236742" y="4793553"/>
              <a:ext cx="684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線接點 30"/>
            <p:cNvCxnSpPr/>
            <p:nvPr/>
          </p:nvCxnSpPr>
          <p:spPr bwMode="auto">
            <a:xfrm>
              <a:off x="1773238" y="5621111"/>
              <a:ext cx="684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線接點 31"/>
            <p:cNvCxnSpPr/>
            <p:nvPr/>
          </p:nvCxnSpPr>
          <p:spPr bwMode="auto">
            <a:xfrm>
              <a:off x="1773238" y="6032692"/>
              <a:ext cx="2592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線接點 32"/>
            <p:cNvCxnSpPr/>
            <p:nvPr/>
          </p:nvCxnSpPr>
          <p:spPr bwMode="auto">
            <a:xfrm>
              <a:off x="1773238" y="6451434"/>
              <a:ext cx="1584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341" name="群組 4"/>
          <p:cNvGrpSpPr>
            <a:grpSpLocks/>
          </p:cNvGrpSpPr>
          <p:nvPr/>
        </p:nvGrpSpPr>
        <p:grpSpPr bwMode="auto">
          <a:xfrm>
            <a:off x="3984008" y="5286375"/>
            <a:ext cx="1536700" cy="1211262"/>
            <a:chOff x="935378" y="3076584"/>
            <a:chExt cx="1535958" cy="1212084"/>
          </a:xfrm>
        </p:grpSpPr>
        <p:grpSp>
          <p:nvGrpSpPr>
            <p:cNvPr id="14353" name="群組 15"/>
            <p:cNvGrpSpPr>
              <a:grpSpLocks/>
            </p:cNvGrpSpPr>
            <p:nvPr/>
          </p:nvGrpSpPr>
          <p:grpSpPr bwMode="auto">
            <a:xfrm>
              <a:off x="1266738" y="3767131"/>
              <a:ext cx="922791" cy="521537"/>
              <a:chOff x="1030497" y="5576796"/>
              <a:chExt cx="922923" cy="521427"/>
            </a:xfrm>
          </p:grpSpPr>
          <p:sp>
            <p:nvSpPr>
              <p:cNvPr id="14362" name="圓柱 9"/>
              <p:cNvSpPr>
                <a:spLocks noChangeArrowheads="1"/>
              </p:cNvSpPr>
              <p:nvPr/>
            </p:nvSpPr>
            <p:spPr bwMode="auto">
              <a:xfrm>
                <a:off x="1030497" y="5576796"/>
                <a:ext cx="897748" cy="511108"/>
              </a:xfrm>
              <a:prstGeom prst="can">
                <a:avLst>
                  <a:gd name="adj" fmla="val 25000"/>
                </a:avLst>
              </a:prstGeom>
              <a:noFill/>
              <a:ln w="9525" algn="ctr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4363" name="文字方塊 12"/>
              <p:cNvSpPr txBox="1">
                <a:spLocks noChangeArrowheads="1"/>
              </p:cNvSpPr>
              <p:nvPr/>
            </p:nvSpPr>
            <p:spPr bwMode="auto">
              <a:xfrm>
                <a:off x="1184257" y="5636558"/>
                <a:ext cx="76916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dirty="0">
                    <a:ea typeface="新細明體" panose="02020500000000000000" pitchFamily="18" charset="-120"/>
                  </a:rPr>
                  <a:t>DB</a:t>
                </a:r>
                <a:endParaRPr lang="zh-TW" altLang="en-US" sz="2400" dirty="0"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14354" name="群組 17"/>
            <p:cNvGrpSpPr>
              <a:grpSpLocks/>
            </p:cNvGrpSpPr>
            <p:nvPr/>
          </p:nvGrpSpPr>
          <p:grpSpPr bwMode="auto">
            <a:xfrm>
              <a:off x="935378" y="3076584"/>
              <a:ext cx="679486" cy="585582"/>
              <a:chOff x="2814368" y="5500256"/>
              <a:chExt cx="679830" cy="584940"/>
            </a:xfrm>
          </p:grpSpPr>
          <p:sp>
            <p:nvSpPr>
              <p:cNvPr id="14360" name="圓柱 10"/>
              <p:cNvSpPr>
                <a:spLocks noChangeArrowheads="1"/>
              </p:cNvSpPr>
              <p:nvPr/>
            </p:nvSpPr>
            <p:spPr bwMode="auto">
              <a:xfrm>
                <a:off x="2814368" y="5500256"/>
                <a:ext cx="618169" cy="526473"/>
              </a:xfrm>
              <a:prstGeom prst="can">
                <a:avLst>
                  <a:gd name="adj" fmla="val 25000"/>
                </a:avLst>
              </a:prstGeom>
              <a:noFill/>
              <a:ln w="9525" algn="ctr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4361" name="文字方塊 13"/>
              <p:cNvSpPr txBox="1">
                <a:spLocks noChangeArrowheads="1"/>
              </p:cNvSpPr>
              <p:nvPr/>
            </p:nvSpPr>
            <p:spPr bwMode="auto">
              <a:xfrm>
                <a:off x="2839549" y="5583045"/>
                <a:ext cx="654649" cy="502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ts val="16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dirty="0">
                    <a:ea typeface="新細明體" panose="02020500000000000000" pitchFamily="18" charset="-120"/>
                  </a:rPr>
                  <a:t>meta data</a:t>
                </a:r>
                <a:endParaRPr lang="zh-TW" altLang="en-US" sz="1800" dirty="0"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14355" name="群組 16"/>
            <p:cNvGrpSpPr>
              <a:grpSpLocks/>
            </p:cNvGrpSpPr>
            <p:nvPr/>
          </p:nvGrpSpPr>
          <p:grpSpPr bwMode="auto">
            <a:xfrm>
              <a:off x="1779470" y="3100390"/>
              <a:ext cx="691866" cy="484187"/>
              <a:chOff x="2334211" y="6192984"/>
              <a:chExt cx="691319" cy="484909"/>
            </a:xfrm>
          </p:grpSpPr>
          <p:sp>
            <p:nvSpPr>
              <p:cNvPr id="14358" name="圓柱 11"/>
              <p:cNvSpPr>
                <a:spLocks noChangeArrowheads="1"/>
              </p:cNvSpPr>
              <p:nvPr/>
            </p:nvSpPr>
            <p:spPr bwMode="auto">
              <a:xfrm>
                <a:off x="2334211" y="6192984"/>
                <a:ext cx="604592" cy="484909"/>
              </a:xfrm>
              <a:prstGeom prst="can">
                <a:avLst>
                  <a:gd name="adj" fmla="val 25000"/>
                </a:avLst>
              </a:prstGeom>
              <a:noFill/>
              <a:ln w="9525" algn="ctr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4359" name="文字方塊 14"/>
              <p:cNvSpPr txBox="1">
                <a:spLocks noChangeArrowheads="1"/>
              </p:cNvSpPr>
              <p:nvPr/>
            </p:nvSpPr>
            <p:spPr bwMode="auto">
              <a:xfrm>
                <a:off x="2334212" y="6253408"/>
                <a:ext cx="69131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data</a:t>
                </a:r>
                <a:endParaRPr lang="zh-TW" altLang="en-US" sz="1800">
                  <a:solidFill>
                    <a:srgbClr val="FF0000"/>
                  </a:solidFill>
                  <a:ea typeface="新細明體" panose="02020500000000000000" pitchFamily="18" charset="-120"/>
                </a:endParaRPr>
              </a:p>
            </p:txBody>
          </p:sp>
        </p:grpSp>
        <p:cxnSp>
          <p:nvCxnSpPr>
            <p:cNvPr id="9" name="直線單箭頭接點 8"/>
            <p:cNvCxnSpPr>
              <a:stCxn id="14362" idx="1"/>
              <a:endCxn id="14360" idx="3"/>
            </p:cNvCxnSpPr>
            <p:nvPr/>
          </p:nvCxnSpPr>
          <p:spPr bwMode="auto">
            <a:xfrm flipH="1" flipV="1">
              <a:off x="1244791" y="3603992"/>
              <a:ext cx="471260" cy="16362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0" name="直線單箭頭接點 9"/>
            <p:cNvCxnSpPr>
              <a:stCxn id="14362" idx="1"/>
              <a:endCxn id="14358" idx="3"/>
            </p:cNvCxnSpPr>
            <p:nvPr/>
          </p:nvCxnSpPr>
          <p:spPr bwMode="auto">
            <a:xfrm flipV="1">
              <a:off x="1716051" y="3584929"/>
              <a:ext cx="366535" cy="18268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2-</a:t>
            </a:r>
            <a:fld id="{0247FEF2-9B28-4124-B68F-51FBCA150C91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TW" sz="16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" y="-11113"/>
            <a:ext cx="8247063" cy="855663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zh-TW" sz="3600">
                <a:ea typeface="新細明體" panose="02020500000000000000" pitchFamily="18" charset="-120"/>
              </a:rPr>
              <a:t>Database Schema Vs. Database State</a:t>
            </a:r>
            <a:endParaRPr lang="en-US" altLang="zh-TW" sz="3600" b="1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388" y="774700"/>
            <a:ext cx="8350250" cy="49672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Tx/>
              <a:buFont typeface="Times" panose="02020603050405020304" pitchFamily="18" charset="0"/>
              <a:buChar char="•"/>
            </a:pPr>
            <a:r>
              <a:rPr lang="en-US" altLang="zh-TW" sz="2800" b="1" dirty="0">
                <a:solidFill>
                  <a:srgbClr val="000000"/>
                </a:solidFill>
                <a:ea typeface="新細明體" panose="02020500000000000000" pitchFamily="18" charset="-120"/>
              </a:rPr>
              <a:t>Database State:</a:t>
            </a:r>
            <a:r>
              <a:rPr lang="en-US" altLang="zh-TW" sz="2800" dirty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Refers to the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content</a:t>
            </a: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 of a database </a:t>
            </a:r>
            <a:r>
              <a:rPr lang="en-US" altLang="zh-TW" sz="2400" u="sng" dirty="0">
                <a:solidFill>
                  <a:srgbClr val="FF0000"/>
                </a:solidFill>
                <a:ea typeface="新細明體" panose="02020500000000000000" pitchFamily="18" charset="-120"/>
              </a:rPr>
              <a:t>at a moment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in time.</a:t>
            </a:r>
          </a:p>
          <a:p>
            <a:pPr eaLnBrk="1" hangingPunct="1">
              <a:lnSpc>
                <a:spcPct val="90000"/>
              </a:lnSpc>
              <a:buSzTx/>
              <a:buFont typeface="Times" panose="02020603050405020304" pitchFamily="18" charset="0"/>
              <a:buChar char="•"/>
            </a:pPr>
            <a:r>
              <a:rPr lang="en-US" altLang="zh-TW" sz="2800" b="1" dirty="0">
                <a:solidFill>
                  <a:srgbClr val="000000"/>
                </a:solidFill>
                <a:ea typeface="新細明體" panose="02020500000000000000" pitchFamily="18" charset="-120"/>
              </a:rPr>
              <a:t>Initial Database State:</a:t>
            </a:r>
            <a:r>
              <a:rPr lang="en-US" altLang="zh-TW" sz="2800" dirty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Refers to the database when it is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loaded</a:t>
            </a:r>
          </a:p>
          <a:p>
            <a:pPr eaLnBrk="1" hangingPunct="1">
              <a:lnSpc>
                <a:spcPct val="90000"/>
              </a:lnSpc>
              <a:buSzTx/>
              <a:buFont typeface="Times" panose="02020603050405020304" pitchFamily="18" charset="0"/>
              <a:buChar char="•"/>
            </a:pPr>
            <a:r>
              <a:rPr lang="en-US" altLang="zh-TW" sz="2800" b="1" dirty="0">
                <a:solidFill>
                  <a:srgbClr val="000000"/>
                </a:solidFill>
                <a:ea typeface="新細明體" panose="02020500000000000000" pitchFamily="18" charset="-120"/>
              </a:rPr>
              <a:t>Valid State:</a:t>
            </a:r>
            <a:r>
              <a:rPr lang="en-US" altLang="zh-TW" sz="2800" dirty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A state that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satisfies</a:t>
            </a: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 the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structure</a:t>
            </a: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 and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constraints</a:t>
            </a: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 of the database; e.g., constraint: age≦120, </a:t>
            </a:r>
            <a:r>
              <a:rPr lang="en-US" altLang="zh-TW" sz="2400" dirty="0" err="1">
                <a:solidFill>
                  <a:srgbClr val="000000"/>
                </a:solidFill>
                <a:ea typeface="新細明體" panose="02020500000000000000" pitchFamily="18" charset="-120"/>
              </a:rPr>
              <a:t>CreditHours</a:t>
            </a: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 ≦ 4</a:t>
            </a:r>
          </a:p>
          <a:p>
            <a:pPr eaLnBrk="1" hangingPunct="1">
              <a:lnSpc>
                <a:spcPct val="90000"/>
              </a:lnSpc>
              <a:buSzTx/>
              <a:buFont typeface="Times" panose="02020603050405020304" pitchFamily="18" charset="0"/>
              <a:buChar char="•"/>
            </a:pPr>
            <a:r>
              <a:rPr lang="en-US" altLang="zh-TW" sz="2800" b="1" dirty="0">
                <a:solidFill>
                  <a:srgbClr val="000000"/>
                </a:solidFill>
                <a:ea typeface="新細明體" panose="02020500000000000000" pitchFamily="18" charset="-120"/>
              </a:rPr>
              <a:t>Distinction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The </a:t>
            </a:r>
            <a:r>
              <a:rPr lang="en-US" altLang="zh-TW" sz="2400" b="1" dirty="0">
                <a:solidFill>
                  <a:srgbClr val="000000"/>
                </a:solidFill>
                <a:ea typeface="新細明體" panose="02020500000000000000" pitchFamily="18" charset="-120"/>
              </a:rPr>
              <a:t>database schema</a:t>
            </a: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 changes </a:t>
            </a:r>
            <a:r>
              <a:rPr lang="en-US" altLang="zh-TW" sz="2400" i="1" dirty="0">
                <a:solidFill>
                  <a:srgbClr val="FF0000"/>
                </a:solidFill>
                <a:ea typeface="新細明體" panose="02020500000000000000" pitchFamily="18" charset="-120"/>
              </a:rPr>
              <a:t>very infrequently</a:t>
            </a: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. The </a:t>
            </a:r>
            <a:r>
              <a:rPr lang="en-US" altLang="zh-TW" sz="2400" b="1" dirty="0">
                <a:solidFill>
                  <a:srgbClr val="000000"/>
                </a:solidFill>
                <a:ea typeface="新細明體" panose="02020500000000000000" pitchFamily="18" charset="-120"/>
              </a:rPr>
              <a:t>database state</a:t>
            </a: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 changes </a:t>
            </a:r>
            <a:r>
              <a:rPr lang="en-US" altLang="zh-TW" sz="2400" i="1" dirty="0">
                <a:solidFill>
                  <a:srgbClr val="000000"/>
                </a:solidFill>
                <a:ea typeface="新細明體" panose="02020500000000000000" pitchFamily="18" charset="-120"/>
              </a:rPr>
              <a:t>every time the database is updated. </a:t>
            </a:r>
            <a:endParaRPr lang="en-US" altLang="zh-TW" sz="2400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TW" sz="2400" b="1" dirty="0">
                <a:solidFill>
                  <a:srgbClr val="FF0000"/>
                </a:solidFill>
                <a:ea typeface="新細明體" panose="02020500000000000000" pitchFamily="18" charset="-120"/>
              </a:rPr>
              <a:t>Schema</a:t>
            </a: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 is also called </a:t>
            </a:r>
            <a:r>
              <a:rPr lang="en-US" altLang="zh-TW" sz="2400" b="1" dirty="0">
                <a:solidFill>
                  <a:srgbClr val="FF0000"/>
                </a:solidFill>
                <a:ea typeface="新細明體" panose="02020500000000000000" pitchFamily="18" charset="-120"/>
              </a:rPr>
              <a:t>intension</a:t>
            </a: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, whereas </a:t>
            </a:r>
            <a:r>
              <a:rPr lang="en-US" altLang="zh-TW" sz="2400" b="1" dirty="0">
                <a:solidFill>
                  <a:srgbClr val="FF0000"/>
                </a:solidFill>
                <a:ea typeface="新細明體" panose="02020500000000000000" pitchFamily="18" charset="-120"/>
              </a:rPr>
              <a:t>state</a:t>
            </a: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 is called </a:t>
            </a:r>
            <a:r>
              <a:rPr lang="en-US" altLang="zh-TW" sz="2400" b="1" dirty="0">
                <a:solidFill>
                  <a:srgbClr val="FF0000"/>
                </a:solidFill>
                <a:ea typeface="新細明體" panose="02020500000000000000" pitchFamily="18" charset="-120"/>
              </a:rPr>
              <a:t>extension</a:t>
            </a: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16389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61925" y="6410325"/>
            <a:ext cx="457200" cy="2540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grpSp>
        <p:nvGrpSpPr>
          <p:cNvPr id="16390" name="Group 11"/>
          <p:cNvGrpSpPr>
            <a:grpSpLocks/>
          </p:cNvGrpSpPr>
          <p:nvPr/>
        </p:nvGrpSpPr>
        <p:grpSpPr bwMode="auto">
          <a:xfrm>
            <a:off x="4794250" y="5627688"/>
            <a:ext cx="3736975" cy="881062"/>
            <a:chOff x="3032" y="2245"/>
            <a:chExt cx="2651" cy="634"/>
          </a:xfrm>
        </p:grpSpPr>
        <p:pic>
          <p:nvPicPr>
            <p:cNvPr id="16403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" y="2245"/>
              <a:ext cx="2651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4" name="Rectangle 10"/>
            <p:cNvSpPr>
              <a:spLocks noChangeArrowheads="1"/>
            </p:cNvSpPr>
            <p:nvPr/>
          </p:nvSpPr>
          <p:spPr bwMode="auto">
            <a:xfrm>
              <a:off x="3407" y="2407"/>
              <a:ext cx="2249" cy="462"/>
            </a:xfrm>
            <a:prstGeom prst="rect">
              <a:avLst/>
            </a:prstGeom>
            <a:noFill/>
            <a:ln w="28575">
              <a:solidFill>
                <a:srgbClr val="FF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</p:grpSp>
      <p:grpSp>
        <p:nvGrpSpPr>
          <p:cNvPr id="16391" name="群組 8"/>
          <p:cNvGrpSpPr>
            <a:grpSpLocks/>
          </p:cNvGrpSpPr>
          <p:nvPr/>
        </p:nvGrpSpPr>
        <p:grpSpPr bwMode="auto">
          <a:xfrm>
            <a:off x="3116263" y="5434013"/>
            <a:ext cx="1536700" cy="1211262"/>
            <a:chOff x="935378" y="3076584"/>
            <a:chExt cx="1535958" cy="1212084"/>
          </a:xfrm>
        </p:grpSpPr>
        <p:grpSp>
          <p:nvGrpSpPr>
            <p:cNvPr id="16392" name="群組 15"/>
            <p:cNvGrpSpPr>
              <a:grpSpLocks/>
            </p:cNvGrpSpPr>
            <p:nvPr/>
          </p:nvGrpSpPr>
          <p:grpSpPr bwMode="auto">
            <a:xfrm>
              <a:off x="1266738" y="3767131"/>
              <a:ext cx="922791" cy="521537"/>
              <a:chOff x="1030497" y="5576796"/>
              <a:chExt cx="922923" cy="521427"/>
            </a:xfrm>
          </p:grpSpPr>
          <p:sp>
            <p:nvSpPr>
              <p:cNvPr id="16401" name="圓柱 9"/>
              <p:cNvSpPr>
                <a:spLocks noChangeArrowheads="1"/>
              </p:cNvSpPr>
              <p:nvPr/>
            </p:nvSpPr>
            <p:spPr bwMode="auto">
              <a:xfrm>
                <a:off x="1030497" y="5576796"/>
                <a:ext cx="897748" cy="511108"/>
              </a:xfrm>
              <a:prstGeom prst="can">
                <a:avLst>
                  <a:gd name="adj" fmla="val 25000"/>
                </a:avLst>
              </a:prstGeom>
              <a:noFill/>
              <a:ln w="9525" algn="ctr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6402" name="文字方塊 12"/>
              <p:cNvSpPr txBox="1">
                <a:spLocks noChangeArrowheads="1"/>
              </p:cNvSpPr>
              <p:nvPr/>
            </p:nvSpPr>
            <p:spPr bwMode="auto">
              <a:xfrm>
                <a:off x="1184257" y="5636558"/>
                <a:ext cx="76916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>
                    <a:ea typeface="新細明體" panose="02020500000000000000" pitchFamily="18" charset="-120"/>
                  </a:rPr>
                  <a:t>DB</a:t>
                </a:r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16393" name="群組 17"/>
            <p:cNvGrpSpPr>
              <a:grpSpLocks/>
            </p:cNvGrpSpPr>
            <p:nvPr/>
          </p:nvGrpSpPr>
          <p:grpSpPr bwMode="auto">
            <a:xfrm>
              <a:off x="935378" y="3076584"/>
              <a:ext cx="679486" cy="585582"/>
              <a:chOff x="2814368" y="5500256"/>
              <a:chExt cx="679830" cy="584940"/>
            </a:xfrm>
          </p:grpSpPr>
          <p:sp>
            <p:nvSpPr>
              <p:cNvPr id="16399" name="圓柱 10"/>
              <p:cNvSpPr>
                <a:spLocks noChangeArrowheads="1"/>
              </p:cNvSpPr>
              <p:nvPr/>
            </p:nvSpPr>
            <p:spPr bwMode="auto">
              <a:xfrm>
                <a:off x="2814368" y="5500256"/>
                <a:ext cx="618169" cy="526473"/>
              </a:xfrm>
              <a:prstGeom prst="can">
                <a:avLst>
                  <a:gd name="adj" fmla="val 25000"/>
                </a:avLst>
              </a:prstGeom>
              <a:noFill/>
              <a:ln w="9525" algn="ctr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6400" name="文字方塊 17"/>
              <p:cNvSpPr txBox="1">
                <a:spLocks noChangeArrowheads="1"/>
              </p:cNvSpPr>
              <p:nvPr/>
            </p:nvSpPr>
            <p:spPr bwMode="auto">
              <a:xfrm>
                <a:off x="2839549" y="5583045"/>
                <a:ext cx="654649" cy="502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ts val="16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meta data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16394" name="群組 16"/>
            <p:cNvGrpSpPr>
              <a:grpSpLocks/>
            </p:cNvGrpSpPr>
            <p:nvPr/>
          </p:nvGrpSpPr>
          <p:grpSpPr bwMode="auto">
            <a:xfrm>
              <a:off x="1779470" y="3100390"/>
              <a:ext cx="691866" cy="484187"/>
              <a:chOff x="2334211" y="6192984"/>
              <a:chExt cx="691319" cy="484909"/>
            </a:xfrm>
          </p:grpSpPr>
          <p:sp>
            <p:nvSpPr>
              <p:cNvPr id="16397" name="圓柱 11"/>
              <p:cNvSpPr>
                <a:spLocks noChangeArrowheads="1"/>
              </p:cNvSpPr>
              <p:nvPr/>
            </p:nvSpPr>
            <p:spPr bwMode="auto">
              <a:xfrm>
                <a:off x="2334211" y="6192984"/>
                <a:ext cx="604592" cy="484909"/>
              </a:xfrm>
              <a:prstGeom prst="can">
                <a:avLst>
                  <a:gd name="adj" fmla="val 25000"/>
                </a:avLst>
              </a:prstGeom>
              <a:noFill/>
              <a:ln w="9525" algn="ctr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6398" name="文字方塊 14"/>
              <p:cNvSpPr txBox="1">
                <a:spLocks noChangeArrowheads="1"/>
              </p:cNvSpPr>
              <p:nvPr/>
            </p:nvSpPr>
            <p:spPr bwMode="auto">
              <a:xfrm>
                <a:off x="2334212" y="6253408"/>
                <a:ext cx="69131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SzPct val="5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data</a:t>
                </a:r>
                <a:endParaRPr lang="zh-TW" altLang="en-US" sz="1800">
                  <a:solidFill>
                    <a:srgbClr val="FF0000"/>
                  </a:solidFill>
                  <a:ea typeface="新細明體" panose="02020500000000000000" pitchFamily="18" charset="-120"/>
                </a:endParaRPr>
              </a:p>
            </p:txBody>
          </p:sp>
        </p:grpSp>
        <p:cxnSp>
          <p:nvCxnSpPr>
            <p:cNvPr id="13" name="直線單箭頭接點 12"/>
            <p:cNvCxnSpPr>
              <a:stCxn id="16401" idx="1"/>
              <a:endCxn id="16399" idx="3"/>
            </p:cNvCxnSpPr>
            <p:nvPr/>
          </p:nvCxnSpPr>
          <p:spPr bwMode="auto">
            <a:xfrm flipH="1" flipV="1">
              <a:off x="1244791" y="3603992"/>
              <a:ext cx="471260" cy="16362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4" name="直線單箭頭接點 13"/>
            <p:cNvCxnSpPr>
              <a:stCxn id="16401" idx="1"/>
              <a:endCxn id="16397" idx="3"/>
            </p:cNvCxnSpPr>
            <p:nvPr/>
          </p:nvCxnSpPr>
          <p:spPr bwMode="auto">
            <a:xfrm flipV="1">
              <a:off x="1716051" y="3584929"/>
              <a:ext cx="366535" cy="18268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2-</a:t>
            </a:r>
            <a:fld id="{23C6A7DC-55C6-49CA-8AAF-8795AF145055}" type="slidenum">
              <a:rPr lang="en-US" altLang="zh-TW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TW" sz="16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103188"/>
            <a:ext cx="8247063" cy="744537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zh-TW">
                <a:ea typeface="新細明體" panose="02020500000000000000" pitchFamily="18" charset="-120"/>
              </a:rPr>
              <a:t>Three-Schema Architecture</a:t>
            </a:r>
            <a:endParaRPr lang="en-US" altLang="zh-TW" b="1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488" y="876300"/>
            <a:ext cx="8247062" cy="1400175"/>
          </a:xfrm>
        </p:spPr>
        <p:txBody>
          <a:bodyPr/>
          <a:lstStyle/>
          <a:p>
            <a:pPr eaLnBrk="1" hangingPunct="1">
              <a:buSzTx/>
              <a:buFont typeface="Times" panose="02020603050405020304" pitchFamily="18" charset="0"/>
              <a:buChar char="•"/>
            </a:pPr>
            <a:r>
              <a:rPr lang="en-US" altLang="zh-TW" sz="2800" dirty="0">
                <a:solidFill>
                  <a:srgbClr val="000000"/>
                </a:solidFill>
                <a:ea typeface="新細明體" panose="02020500000000000000" pitchFamily="18" charset="-120"/>
              </a:rPr>
              <a:t>Proposed to support DBMS characteristics of: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Support of </a:t>
            </a:r>
            <a:r>
              <a:rPr lang="en-US" altLang="zh-TW" sz="2400" b="1" dirty="0">
                <a:solidFill>
                  <a:srgbClr val="000000"/>
                </a:solidFill>
                <a:ea typeface="新細明體" panose="02020500000000000000" pitchFamily="18" charset="-120"/>
              </a:rPr>
              <a:t>multiple views</a:t>
            </a: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 of the data.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TW" sz="2400" b="1" dirty="0">
                <a:solidFill>
                  <a:srgbClr val="000000"/>
                </a:solidFill>
                <a:ea typeface="新細明體" panose="02020500000000000000" pitchFamily="18" charset="-120"/>
              </a:rPr>
              <a:t>Program-data independence</a:t>
            </a: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.</a:t>
            </a: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2476500"/>
            <a:ext cx="4457700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4379913" y="3930650"/>
            <a:ext cx="4622800" cy="25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563" indent="-182563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zh-TW" sz="2200" b="1">
                <a:solidFill>
                  <a:srgbClr val="000000"/>
                </a:solidFill>
                <a:ea typeface="新細明體" panose="02020500000000000000" pitchFamily="18" charset="-120"/>
              </a:rPr>
              <a:t>Mappings</a:t>
            </a:r>
            <a:r>
              <a:rPr lang="en-US" altLang="zh-TW" sz="2200">
                <a:solidFill>
                  <a:srgbClr val="000000"/>
                </a:solidFill>
                <a:ea typeface="新細明體" panose="02020500000000000000" pitchFamily="18" charset="-120"/>
              </a:rPr>
              <a:t> among schema levels are needed to transform requests and data. </a:t>
            </a:r>
          </a:p>
          <a:p>
            <a:pPr>
              <a:spcBef>
                <a:spcPct val="0"/>
              </a:spcBef>
              <a:buClrTx/>
            </a:pPr>
            <a:r>
              <a:rPr lang="en-US" altLang="zh-TW" sz="2200">
                <a:solidFill>
                  <a:srgbClr val="000000"/>
                </a:solidFill>
                <a:ea typeface="新細明體" panose="02020500000000000000" pitchFamily="18" charset="-120"/>
              </a:rPr>
              <a:t>Programs refer to an external schema, and are mapped by the DBMS to the internal schema for execution.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</p:bldLst>
  </p:timing>
</p:sld>
</file>

<file path=ppt/theme/theme1.xml><?xml version="1.0" encoding="utf-8"?>
<a:theme xmlns:a="http://schemas.openxmlformats.org/drawingml/2006/main" name="elmasri_navathe_pptemplate">
  <a:themeElements>
    <a:clrScheme name="">
      <a:dk1>
        <a:srgbClr val="000000"/>
      </a:dk1>
      <a:lt1>
        <a:srgbClr val="FFFFFF"/>
      </a:lt1>
      <a:dk2>
        <a:srgbClr val="3366CC"/>
      </a:dk2>
      <a:lt2>
        <a:srgbClr val="FFCC66"/>
      </a:lt2>
      <a:accent1>
        <a:srgbClr val="00FFFF"/>
      </a:accent1>
      <a:accent2>
        <a:srgbClr val="3366FF"/>
      </a:accent2>
      <a:accent3>
        <a:srgbClr val="ADB8E2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elmasri_navathe_pptemplat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lmasri_navathe_pptemplate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lmasri_navathe_pptemplate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masri_navathe_pp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masri_navathe_pptemplate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lmasri_navathe_pptemplate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Eeyore:El Masri PowerPoint:elmasri_navathe_pptemplate.POT</Template>
  <TotalTime>1990</TotalTime>
  <Words>1736</Words>
  <Application>Microsoft Office PowerPoint</Application>
  <PresentationFormat>如螢幕大小 (4:3)</PresentationFormat>
  <Paragraphs>318</Paragraphs>
  <Slides>26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4" baseType="lpstr">
      <vt:lpstr>微軟正黑體</vt:lpstr>
      <vt:lpstr>新細明體</vt:lpstr>
      <vt:lpstr>Arial</vt:lpstr>
      <vt:lpstr>Calibri</vt:lpstr>
      <vt:lpstr>Times</vt:lpstr>
      <vt:lpstr>Times New Roman</vt:lpstr>
      <vt:lpstr>Wingdings</vt:lpstr>
      <vt:lpstr>elmasri_navathe_pptemplate</vt:lpstr>
      <vt:lpstr>Chapter 2 Database System Concepts and Architecture</vt:lpstr>
      <vt:lpstr>Database System Concepts and Architecture</vt:lpstr>
      <vt:lpstr>Data Models</vt:lpstr>
      <vt:lpstr>Categories of data models</vt:lpstr>
      <vt:lpstr>History of Data Models </vt:lpstr>
      <vt:lpstr>History of Data Models</vt:lpstr>
      <vt:lpstr>Schemas versus Instances</vt:lpstr>
      <vt:lpstr>Database Schema Vs. Database State</vt:lpstr>
      <vt:lpstr>Three-Schema Architecture</vt:lpstr>
      <vt:lpstr>Three-Schema Architecture</vt:lpstr>
      <vt:lpstr>Data Independence</vt:lpstr>
      <vt:lpstr>DBMS Languages</vt:lpstr>
      <vt:lpstr>DBMS Languages</vt:lpstr>
      <vt:lpstr>DBMS Languages</vt:lpstr>
      <vt:lpstr>FIGURE 9.14 Program segment JDBC2, a JAVA program segment that uses JDBC for a query with a collection of tuples in its result.</vt:lpstr>
      <vt:lpstr>PowerPoint 簡報</vt:lpstr>
      <vt:lpstr>DBMS Interfaces</vt:lpstr>
      <vt:lpstr>Other DBMS Interfaces</vt:lpstr>
      <vt:lpstr>Database System Utilities</vt:lpstr>
      <vt:lpstr>Other Tools</vt:lpstr>
      <vt:lpstr>Centralized and Client-Server Architectures </vt:lpstr>
      <vt:lpstr>Basic Client-Server Architectures</vt:lpstr>
      <vt:lpstr>Two Tier Client-Server Architecture</vt:lpstr>
      <vt:lpstr>Three Tier Client-Server Architecture</vt:lpstr>
      <vt:lpstr>Classification of DBMSs</vt:lpstr>
      <vt:lpstr>Variations of Distributed Environments</vt:lpstr>
    </vt:vector>
  </TitlesOfParts>
  <Company>ओ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Gillian Hall</dc:creator>
  <cp:lastModifiedBy>C.C. Hsu</cp:lastModifiedBy>
  <cp:revision>291</cp:revision>
  <cp:lastPrinted>2001-05-28T10:10:18Z</cp:lastPrinted>
  <dcterms:created xsi:type="dcterms:W3CDTF">2003-08-26T05:13:59Z</dcterms:created>
  <dcterms:modified xsi:type="dcterms:W3CDTF">2018-09-17T02:14:14Z</dcterms:modified>
</cp:coreProperties>
</file>