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50" r:id="rId2"/>
    <p:sldId id="389" r:id="rId3"/>
    <p:sldId id="390" r:id="rId4"/>
    <p:sldId id="391" r:id="rId5"/>
    <p:sldId id="309" r:id="rId6"/>
    <p:sldId id="330" r:id="rId7"/>
    <p:sldId id="363" r:id="rId8"/>
    <p:sldId id="364" r:id="rId9"/>
    <p:sldId id="365" r:id="rId10"/>
    <p:sldId id="384" r:id="rId11"/>
    <p:sldId id="367" r:id="rId12"/>
    <p:sldId id="400" r:id="rId13"/>
    <p:sldId id="366" r:id="rId14"/>
    <p:sldId id="368" r:id="rId15"/>
    <p:sldId id="370" r:id="rId16"/>
    <p:sldId id="388" r:id="rId17"/>
    <p:sldId id="371" r:id="rId18"/>
    <p:sldId id="373" r:id="rId19"/>
    <p:sldId id="374" r:id="rId20"/>
    <p:sldId id="394" r:id="rId21"/>
    <p:sldId id="396" r:id="rId22"/>
    <p:sldId id="397" r:id="rId23"/>
    <p:sldId id="376" r:id="rId24"/>
    <p:sldId id="377" r:id="rId25"/>
    <p:sldId id="386" r:id="rId26"/>
    <p:sldId id="380" r:id="rId27"/>
    <p:sldId id="387" r:id="rId28"/>
    <p:sldId id="381" r:id="rId29"/>
    <p:sldId id="399" r:id="rId30"/>
    <p:sldId id="393" r:id="rId31"/>
    <p:sldId id="398" r:id="rId32"/>
    <p:sldId id="382" r:id="rId33"/>
    <p:sldId id="383" r:id="rId34"/>
  </p:sldIdLst>
  <p:sldSz cx="9144000" cy="6858000" type="screen4x3"/>
  <p:notesSz cx="680878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4185">
          <p15:clr>
            <a:srgbClr val="A4A3A4"/>
          </p15:clr>
        </p15:guide>
        <p15:guide id="3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66"/>
    <a:srgbClr val="99FF33"/>
    <a:srgbClr val="00CC00"/>
    <a:srgbClr val="FF9933"/>
    <a:srgbClr val="0099FF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4713" autoAdjust="0"/>
  </p:normalViewPr>
  <p:slideViewPr>
    <p:cSldViewPr snapToGrid="0">
      <p:cViewPr varScale="1">
        <p:scale>
          <a:sx n="89" d="100"/>
          <a:sy n="89" d="100"/>
        </p:scale>
        <p:origin x="96" y="798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30" d="100"/>
          <a:sy n="30" d="100"/>
        </p:scale>
        <p:origin x="-1046" y="-58"/>
      </p:cViewPr>
      <p:guideLst>
        <p:guide orient="horz" pos="3132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313" y="0"/>
            <a:ext cx="2950475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fld id="{1642F05E-C21F-4372-937E-C12CC0ABBAD6}" type="datetime1">
              <a:rPr lang="zh-TW" altLang="en-US"/>
              <a:pPr>
                <a:defRPr/>
              </a:pPr>
              <a:t>2018/10/1</a:t>
            </a:fld>
            <a:endParaRPr lang="en-US" altLang="zh-TW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50475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313" y="9445387"/>
            <a:ext cx="2950475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42F85C8-E3AB-4F50-915C-B3303915EA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491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3" y="0"/>
            <a:ext cx="2950475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fld id="{18DB9035-CFC7-4273-8F3B-6BC0A93380F8}" type="datetime1">
              <a:rPr lang="zh-TW" altLang="en-US"/>
              <a:pPr>
                <a:defRPr/>
              </a:pPr>
              <a:t>2018/10/1</a:t>
            </a:fld>
            <a:endParaRPr lang="en-US" altLang="zh-TW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2694"/>
            <a:ext cx="4993111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50475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3" y="9445387"/>
            <a:ext cx="2950475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F16EB23D-35F3-4730-8432-1C95503645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19196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63D8591-4B31-4590-89AB-B02019493942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1148C5-4D0D-4F01-9881-2DD8BBC11EF5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38796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4036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BC12DF1-CFD8-4FF2-A7B3-176144AF348E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3277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AE549A-69C5-4035-978B-C40E5DB00262}" type="slidenum">
              <a:rPr lang="zh-TW" altLang="en-US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1508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B043E3B-1115-45C3-A2CC-62CB806CBC70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C869AA-0E6F-496A-BA7D-FE605AAB5DAF}" type="slidenum">
              <a:rPr lang="zh-TW" altLang="en-US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7767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C456109-668D-4F99-B4E2-FB404F367667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3686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8FCB20-F7EF-4262-A383-DC428D6427B1}" type="slidenum">
              <a:rPr lang="zh-TW" altLang="en-US" smtClean="0"/>
              <a:pPr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5384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7E6A426-B44F-4524-82F1-A5FB67FB663E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3891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00C715-2A49-4AE0-87DC-4D617ADF2D59}" type="slidenum">
              <a:rPr lang="zh-TW" altLang="en-US" smtClean="0"/>
              <a:pPr>
                <a:spcBef>
                  <a:spcPct val="0"/>
                </a:spcBef>
              </a:pPr>
              <a:t>16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9331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C5566D0-E9CD-4182-B2E3-22C155FFF874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4198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505AE5-D4BF-49D7-BA15-4DAA34A22E85}" type="slidenum">
              <a:rPr lang="zh-TW" altLang="en-US" smtClean="0"/>
              <a:pPr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6383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45E843D-6F00-4874-9048-1488EA3FF707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4403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1A3EB4-E879-4C30-89CF-95EF71BFB4AE}" type="slidenum">
              <a:rPr lang="zh-TW" altLang="en-US" smtClean="0"/>
              <a:pPr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79461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B215491-4A50-465D-B73E-C63729F82BAE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4608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1F5E8A-9098-4FA7-B603-8DC6AE2BF63D}" type="slidenum">
              <a:rPr lang="zh-TW" altLang="en-US" smtClean="0"/>
              <a:pPr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1100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9C5DE4C-9934-42E0-8F9F-46DACCD490CE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501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4D5835-93ED-4851-BB59-2A04E1749D9C}" type="slidenum">
              <a:rPr lang="zh-TW" altLang="en-US" smtClean="0"/>
              <a:pPr>
                <a:spcBef>
                  <a:spcPct val="0"/>
                </a:spcBef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43096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D634B2-8021-4798-B1A4-C30A61EDA96B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5222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2B69A4-5B21-4776-B9B2-26E56A473C7B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66428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C68C47-9BDB-4522-95AF-82F3BAD0CE75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5427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5544D7-D765-477F-B965-D642649B165E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2494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F295B4B-34B3-485D-9C33-E013E9542420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1843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0C8612-B208-47E7-983E-15B96D73AADE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61086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1287ABF-2C51-4644-90D6-E7FFCD74AAEC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5632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86CFE5-C6C5-4BE8-9883-260B14077D39}" type="slidenum">
              <a:rPr lang="zh-TW" altLang="en-US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63500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4F7C16A-2976-4E27-A3E5-51E7255CF41A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5837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A9C0E2-77E7-4AD1-A901-7E834CCE2885}" type="slidenum">
              <a:rPr lang="zh-TW" altLang="en-US" smtClean="0"/>
              <a:pPr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3214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F964962-ADDB-4506-BAA9-ECA466148E4A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6042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8946AD-C7F1-4CA7-923C-DF0FF2A57238}" type="slidenum">
              <a:rPr lang="zh-TW" altLang="en-US" smtClean="0"/>
              <a:pPr>
                <a:spcBef>
                  <a:spcPct val="0"/>
                </a:spcBef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43005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0CD3F2-7567-4841-9F4A-BBE48432F4E3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6246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82E251-54AB-4D48-89C3-7F8A16E160D8}" type="slidenum">
              <a:rPr lang="zh-TW" altLang="en-US" smtClean="0"/>
              <a:pPr>
                <a:spcBef>
                  <a:spcPct val="0"/>
                </a:spcBef>
              </a:pPr>
              <a:t>29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43095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0CD3F2-7567-4841-9F4A-BBE48432F4E3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6246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82E251-54AB-4D48-89C3-7F8A16E160D8}" type="slidenum">
              <a:rPr lang="zh-TW" altLang="en-US" smtClean="0"/>
              <a:pPr>
                <a:spcBef>
                  <a:spcPct val="0"/>
                </a:spcBef>
              </a:pPr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5266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0CD3F2-7567-4841-9F4A-BBE48432F4E3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6451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8DC4AD-A432-46B0-8FA9-F82CEF031B33}" type="slidenum">
              <a:rPr lang="zh-TW" altLang="en-US" smtClean="0"/>
              <a:pPr>
                <a:spcBef>
                  <a:spcPct val="0"/>
                </a:spcBef>
              </a:pPr>
              <a:t>31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81782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D934BFC-C2D6-480C-AC76-35396ECB4575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6656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839FFA-14AA-47DC-BF53-7F46015F86A5}" type="slidenum">
              <a:rPr lang="zh-TW" altLang="en-US" smtClean="0"/>
              <a:pPr>
                <a:spcBef>
                  <a:spcPct val="0"/>
                </a:spcBef>
              </a:pPr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21285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006C03B-78E3-47C1-B046-7FA187BBC5D8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6861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432CC3-D911-4DD5-8317-010B1FE59602}" type="slidenum">
              <a:rPr lang="zh-TW" altLang="en-US" smtClean="0"/>
              <a:pPr>
                <a:spcBef>
                  <a:spcPct val="0"/>
                </a:spcBef>
              </a:pPr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0621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A9BF73D-F4AB-4429-A706-8D8E9E884FE0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2048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D37F54-3A35-4079-907E-294703D0417F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6046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0DAA093-4027-4A36-A1A4-1E00F33B22EC}" type="datetime1">
              <a:rPr lang="zh-TW" altLang="en-US" smtClean="0"/>
              <a:pPr>
                <a:defRPr/>
              </a:pPr>
              <a:t>2018/10/1</a:t>
            </a:fld>
            <a:endParaRPr lang="en-US" altLang="zh-TW"/>
          </a:p>
        </p:txBody>
      </p:sp>
      <p:sp>
        <p:nvSpPr>
          <p:cNvPr id="2253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D05747-7B88-4D83-9B1E-3D3D100D1791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818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C771C43-0FBD-428E-86E6-6FCA61A4665C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2460A2-627A-4067-A7C1-7CBAF79D997C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8345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E3ABDE0-8F04-4924-A46E-D5378749BB46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2662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D90AAC-F5C7-4CAF-95EA-FFC3B2F8BA23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9659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8E2D202-24F3-4D3F-B690-FC5C85B55407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2867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3D0065-C4BF-4D42-BF8B-14AE5B77B7C3}" type="slidenum">
              <a:rPr lang="zh-TW" altLang="en-US" smtClean="0"/>
              <a:pPr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5601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5D46E93-5324-4B8A-A29D-7C7AB5FBD990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3072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D712AC-C884-4AA2-A1CF-B3EBC70588AA}" type="slidenum">
              <a:rPr lang="zh-TW" altLang="en-US" smtClean="0"/>
              <a:pPr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226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日期版面配置區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5D46E93-5324-4B8A-A29D-7C7AB5FBD990}" type="datetime1">
              <a:rPr lang="zh-TW" altLang="en-US" smtClean="0"/>
              <a:pPr>
                <a:defRPr/>
              </a:pPr>
              <a:t>2018/10/1</a:t>
            </a:fld>
            <a:endParaRPr lang="en-US" altLang="zh-TW" smtClean="0"/>
          </a:p>
        </p:txBody>
      </p:sp>
      <p:sp>
        <p:nvSpPr>
          <p:cNvPr id="3072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D712AC-C884-4AA2-A1CF-B3EBC70588AA}" type="slidenum">
              <a:rPr lang="zh-TW" altLang="en-US" smtClean="0"/>
              <a:pPr>
                <a:spcBef>
                  <a:spcPct val="0"/>
                </a:spcBef>
              </a:pPr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3834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4"/>
          <p:cNvSpPr>
            <a:spLocks noChangeShapeType="1"/>
          </p:cNvSpPr>
          <p:nvPr userDrawn="1"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© Shamkant B. Navathe</a:t>
            </a:r>
          </a:p>
          <a:p>
            <a:pPr>
              <a:defRPr/>
            </a:pPr>
            <a:endParaRPr lang="zh-TW" alt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5570A1-2734-4135-B75B-24762E10B0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67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72B14-0FA1-49CD-8C3D-6CA5BDDA3D6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415916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5925" y="198438"/>
            <a:ext cx="2119313" cy="62722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4813" y="198438"/>
            <a:ext cx="6208712" cy="62722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7249F-DE53-42C3-B51E-F8EA204DB4C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81132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813" y="198438"/>
            <a:ext cx="8480425" cy="10175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04813" y="1435100"/>
            <a:ext cx="4164012" cy="50355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435100"/>
            <a:ext cx="4164013" cy="50355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816D7-1A38-4CAA-A0EF-7B9F0F59520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74297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813" y="198438"/>
            <a:ext cx="8480425" cy="10175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04813" y="1435100"/>
            <a:ext cx="8480425" cy="503555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04EAA-8DF8-4F48-9CB3-F5CF6AD4E60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7124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5C722-F651-4967-B005-E8338A566046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456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E5040-6947-4D63-A1F9-A9367C6B18E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2155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4813" y="1435100"/>
            <a:ext cx="4164012" cy="5035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435100"/>
            <a:ext cx="4164013" cy="5035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73E31-30FA-487D-B561-28C9DB3A3E7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157093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C0B7E-59D4-46A7-8B77-F0F778FA69A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86895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CF89B-CC98-4E0D-B844-19BF8428C681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19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1ABA-098F-4B93-A800-1C58F55E5F9E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91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B9D5-F60B-4028-8E14-1409700CFC4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7688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CFC48-03A7-4B93-953A-751702CC2DC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196452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198438"/>
            <a:ext cx="8480425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2963" y="6470650"/>
            <a:ext cx="1905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6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2D7906E-6D83-486A-AE21-8D281778C75C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 smtClean="0"/>
              <a:t>/32</a:t>
            </a:r>
            <a:endParaRPr lang="en-US" altLang="zh-TW" dirty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435100"/>
            <a:ext cx="84804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5" r:id="rId1"/>
    <p:sldLayoutId id="2147484000" r:id="rId2"/>
    <p:sldLayoutId id="2147484001" r:id="rId3"/>
    <p:sldLayoutId id="2147484006" r:id="rId4"/>
    <p:sldLayoutId id="2147484007" r:id="rId5"/>
    <p:sldLayoutId id="2147484002" r:id="rId6"/>
    <p:sldLayoutId id="2147484003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6.xml"/><Relationship Id="rId7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ChangeArrowheads="1"/>
          </p:cNvSpPr>
          <p:nvPr/>
        </p:nvSpPr>
        <p:spPr bwMode="auto">
          <a:xfrm>
            <a:off x="0" y="-71438"/>
            <a:ext cx="9144000" cy="7170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71450"/>
            <a:ext cx="7772400" cy="145891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TW" sz="5400" b="1" smtClean="0">
                <a:ea typeface="新細明體" panose="02020500000000000000" pitchFamily="18" charset="-120"/>
              </a:rPr>
              <a:t>Chapter 3</a:t>
            </a:r>
            <a:r>
              <a:rPr lang="en-US" altLang="zh-TW" sz="4800" b="1" smtClean="0">
                <a:ea typeface="新細明體" panose="02020500000000000000" pitchFamily="18" charset="-120"/>
              </a:rPr>
              <a:t/>
            </a:r>
            <a:br>
              <a:rPr lang="en-US" altLang="zh-TW" sz="4800" b="1" smtClean="0">
                <a:ea typeface="新細明體" panose="02020500000000000000" pitchFamily="18" charset="-120"/>
              </a:rPr>
            </a:br>
            <a:r>
              <a:rPr lang="en-US" altLang="zh-TW" sz="3600" b="1" smtClean="0">
                <a:ea typeface="新細明體" panose="02020500000000000000" pitchFamily="18" charset="-120"/>
              </a:rPr>
              <a:t>The Basic (Flat) Relational Model</a:t>
            </a:r>
          </a:p>
        </p:txBody>
      </p:sp>
      <p:pic>
        <p:nvPicPr>
          <p:cNvPr id="12292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812925"/>
            <a:ext cx="410210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87538"/>
            <a:ext cx="416242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2413000"/>
            <a:ext cx="38735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3103563"/>
            <a:ext cx="3589337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724275"/>
            <a:ext cx="26384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7" name="群組 24"/>
          <p:cNvGrpSpPr>
            <a:grpSpLocks/>
          </p:cNvGrpSpPr>
          <p:nvPr/>
        </p:nvGrpSpPr>
        <p:grpSpPr bwMode="auto">
          <a:xfrm>
            <a:off x="117475" y="5427663"/>
            <a:ext cx="2620963" cy="1303337"/>
            <a:chOff x="85344" y="5482260"/>
            <a:chExt cx="2621280" cy="1302588"/>
          </a:xfrm>
        </p:grpSpPr>
        <p:grpSp>
          <p:nvGrpSpPr>
            <p:cNvPr id="12299" name="Group 10"/>
            <p:cNvGrpSpPr>
              <a:grpSpLocks/>
            </p:cNvGrpSpPr>
            <p:nvPr/>
          </p:nvGrpSpPr>
          <p:grpSpPr bwMode="auto">
            <a:xfrm>
              <a:off x="117475" y="5565775"/>
              <a:ext cx="2503488" cy="1158875"/>
              <a:chOff x="2207" y="3249"/>
              <a:chExt cx="1577" cy="730"/>
            </a:xfrm>
          </p:grpSpPr>
          <p:grpSp>
            <p:nvGrpSpPr>
              <p:cNvPr id="12301" name="Group 11"/>
              <p:cNvGrpSpPr>
                <a:grpSpLocks/>
              </p:cNvGrpSpPr>
              <p:nvPr/>
            </p:nvGrpSpPr>
            <p:grpSpPr bwMode="auto">
              <a:xfrm>
                <a:off x="2207" y="3249"/>
                <a:ext cx="568" cy="412"/>
                <a:chOff x="1492" y="3153"/>
                <a:chExt cx="568" cy="412"/>
              </a:xfrm>
            </p:grpSpPr>
            <p:sp>
              <p:nvSpPr>
                <p:cNvPr id="123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40" y="3177"/>
                  <a:ext cx="520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0" lang="en-US" altLang="zh-TW" sz="1600"/>
                    <a:t>Mini-world</a:t>
                  </a:r>
                </a:p>
              </p:txBody>
            </p:sp>
            <p:sp>
              <p:nvSpPr>
                <p:cNvPr id="12311" name="Freeform 13"/>
                <p:cNvSpPr>
                  <a:spLocks/>
                </p:cNvSpPr>
                <p:nvPr/>
              </p:nvSpPr>
              <p:spPr bwMode="auto">
                <a:xfrm>
                  <a:off x="1492" y="3153"/>
                  <a:ext cx="482" cy="412"/>
                </a:xfrm>
                <a:custGeom>
                  <a:avLst/>
                  <a:gdLst>
                    <a:gd name="T0" fmla="*/ 36 w 556"/>
                    <a:gd name="T1" fmla="*/ 12 h 491"/>
                    <a:gd name="T2" fmla="*/ 36 w 556"/>
                    <a:gd name="T3" fmla="*/ 14 h 491"/>
                    <a:gd name="T4" fmla="*/ 33 w 556"/>
                    <a:gd name="T5" fmla="*/ 14 h 491"/>
                    <a:gd name="T6" fmla="*/ 29 w 556"/>
                    <a:gd name="T7" fmla="*/ 16 h 491"/>
                    <a:gd name="T8" fmla="*/ 25 w 556"/>
                    <a:gd name="T9" fmla="*/ 17 h 491"/>
                    <a:gd name="T10" fmla="*/ 23 w 556"/>
                    <a:gd name="T11" fmla="*/ 17 h 491"/>
                    <a:gd name="T12" fmla="*/ 10 w 556"/>
                    <a:gd name="T13" fmla="*/ 17 h 491"/>
                    <a:gd name="T14" fmla="*/ 7 w 556"/>
                    <a:gd name="T15" fmla="*/ 16 h 491"/>
                    <a:gd name="T16" fmla="*/ 3 w 556"/>
                    <a:gd name="T17" fmla="*/ 14 h 491"/>
                    <a:gd name="T18" fmla="*/ 3 w 556"/>
                    <a:gd name="T19" fmla="*/ 12 h 491"/>
                    <a:gd name="T20" fmla="*/ 0 w 556"/>
                    <a:gd name="T21" fmla="*/ 11 h 491"/>
                    <a:gd name="T22" fmla="*/ 3 w 556"/>
                    <a:gd name="T23" fmla="*/ 4 h 491"/>
                    <a:gd name="T24" fmla="*/ 15 w 556"/>
                    <a:gd name="T25" fmla="*/ 0 h 491"/>
                    <a:gd name="T26" fmla="*/ 27 w 556"/>
                    <a:gd name="T27" fmla="*/ 3 h 491"/>
                    <a:gd name="T28" fmla="*/ 31 w 556"/>
                    <a:gd name="T29" fmla="*/ 3 h 491"/>
                    <a:gd name="T30" fmla="*/ 36 w 556"/>
                    <a:gd name="T31" fmla="*/ 7 h 491"/>
                    <a:gd name="T32" fmla="*/ 36 w 556"/>
                    <a:gd name="T33" fmla="*/ 12 h 49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6"/>
                    <a:gd name="T52" fmla="*/ 0 h 491"/>
                    <a:gd name="T53" fmla="*/ 556 w 556"/>
                    <a:gd name="T54" fmla="*/ 491 h 49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6" h="491">
                      <a:moveTo>
                        <a:pt x="552" y="339"/>
                      </a:moveTo>
                      <a:cubicBezTo>
                        <a:pt x="551" y="349"/>
                        <a:pt x="553" y="395"/>
                        <a:pt x="534" y="406"/>
                      </a:cubicBezTo>
                      <a:cubicBezTo>
                        <a:pt x="523" y="413"/>
                        <a:pt x="509" y="412"/>
                        <a:pt x="497" y="418"/>
                      </a:cubicBezTo>
                      <a:cubicBezTo>
                        <a:pt x="473" y="430"/>
                        <a:pt x="456" y="447"/>
                        <a:pt x="431" y="455"/>
                      </a:cubicBezTo>
                      <a:cubicBezTo>
                        <a:pt x="409" y="476"/>
                        <a:pt x="424" y="465"/>
                        <a:pt x="382" y="479"/>
                      </a:cubicBezTo>
                      <a:cubicBezTo>
                        <a:pt x="370" y="483"/>
                        <a:pt x="346" y="491"/>
                        <a:pt x="346" y="491"/>
                      </a:cubicBezTo>
                      <a:cubicBezTo>
                        <a:pt x="280" y="485"/>
                        <a:pt x="211" y="480"/>
                        <a:pt x="146" y="467"/>
                      </a:cubicBezTo>
                      <a:cubicBezTo>
                        <a:pt x="88" y="430"/>
                        <a:pt x="170" y="479"/>
                        <a:pt x="103" y="449"/>
                      </a:cubicBezTo>
                      <a:cubicBezTo>
                        <a:pt x="80" y="438"/>
                        <a:pt x="66" y="417"/>
                        <a:pt x="42" y="406"/>
                      </a:cubicBezTo>
                      <a:cubicBezTo>
                        <a:pt x="22" y="376"/>
                        <a:pt x="19" y="379"/>
                        <a:pt x="12" y="352"/>
                      </a:cubicBezTo>
                      <a:cubicBezTo>
                        <a:pt x="8" y="336"/>
                        <a:pt x="0" y="303"/>
                        <a:pt x="0" y="303"/>
                      </a:cubicBezTo>
                      <a:cubicBezTo>
                        <a:pt x="4" y="246"/>
                        <a:pt x="0" y="160"/>
                        <a:pt x="49" y="115"/>
                      </a:cubicBezTo>
                      <a:cubicBezTo>
                        <a:pt x="80" y="22"/>
                        <a:pt x="149" y="9"/>
                        <a:pt x="236" y="0"/>
                      </a:cubicBezTo>
                      <a:cubicBezTo>
                        <a:pt x="299" y="2"/>
                        <a:pt x="362" y="0"/>
                        <a:pt x="424" y="6"/>
                      </a:cubicBezTo>
                      <a:cubicBezTo>
                        <a:pt x="453" y="9"/>
                        <a:pt x="491" y="60"/>
                        <a:pt x="491" y="60"/>
                      </a:cubicBezTo>
                      <a:cubicBezTo>
                        <a:pt x="504" y="80"/>
                        <a:pt x="551" y="156"/>
                        <a:pt x="552" y="176"/>
                      </a:cubicBezTo>
                      <a:cubicBezTo>
                        <a:pt x="556" y="230"/>
                        <a:pt x="552" y="285"/>
                        <a:pt x="552" y="339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pic>
            <p:nvPicPr>
              <p:cNvPr id="12302" name="Picture 14" descr="j029202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7" y="3431"/>
                <a:ext cx="577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303" name="Group 15"/>
              <p:cNvGrpSpPr>
                <a:grpSpLocks/>
              </p:cNvGrpSpPr>
              <p:nvPr/>
            </p:nvGrpSpPr>
            <p:grpSpPr bwMode="auto">
              <a:xfrm>
                <a:off x="3160" y="3305"/>
                <a:ext cx="624" cy="643"/>
                <a:chOff x="3160" y="3407"/>
                <a:chExt cx="624" cy="643"/>
              </a:xfrm>
            </p:grpSpPr>
            <p:grpSp>
              <p:nvGrpSpPr>
                <p:cNvPr id="12304" name="Group 16"/>
                <p:cNvGrpSpPr>
                  <a:grpSpLocks/>
                </p:cNvGrpSpPr>
                <p:nvPr/>
              </p:nvGrpSpPr>
              <p:grpSpPr bwMode="auto">
                <a:xfrm>
                  <a:off x="3293" y="3459"/>
                  <a:ext cx="386" cy="246"/>
                  <a:chOff x="3275" y="3429"/>
                  <a:chExt cx="386" cy="246"/>
                </a:xfrm>
              </p:grpSpPr>
              <p:sp>
                <p:nvSpPr>
                  <p:cNvPr id="12308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3275" y="3429"/>
                    <a:ext cx="372" cy="219"/>
                  </a:xfrm>
                  <a:prstGeom prst="can">
                    <a:avLst>
                      <a:gd name="adj" fmla="val 25000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0" lang="zh-TW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0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4" y="3444"/>
                    <a:ext cx="3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TW" sz="1800"/>
                      <a:t>DB</a:t>
                    </a:r>
                  </a:p>
                </p:txBody>
              </p:sp>
            </p:grpSp>
            <p:sp>
              <p:nvSpPr>
                <p:cNvPr id="1230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13" y="3789"/>
                  <a:ext cx="540" cy="218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0" lang="en-US" altLang="zh-TW" sz="1600"/>
                    <a:t>DBMS</a:t>
                  </a:r>
                </a:p>
              </p:txBody>
            </p:sp>
            <p:sp>
              <p:nvSpPr>
                <p:cNvPr id="12306" name="Rectangle 20"/>
                <p:cNvSpPr>
                  <a:spLocks noChangeArrowheads="1"/>
                </p:cNvSpPr>
                <p:nvPr/>
              </p:nvSpPr>
              <p:spPr bwMode="auto">
                <a:xfrm>
                  <a:off x="3160" y="3407"/>
                  <a:ext cx="624" cy="643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TW" alt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307" name="AutoShape 21"/>
                <p:cNvCxnSpPr>
                  <a:cxnSpLocks noChangeShapeType="1"/>
                  <a:stCxn id="12308" idx="3"/>
                  <a:endCxn id="12305" idx="0"/>
                </p:cNvCxnSpPr>
                <p:nvPr/>
              </p:nvCxnSpPr>
              <p:spPr bwMode="auto">
                <a:xfrm>
                  <a:off x="3479" y="3678"/>
                  <a:ext cx="4" cy="111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2300" name="矩形 23"/>
            <p:cNvSpPr>
              <a:spLocks noChangeArrowheads="1"/>
            </p:cNvSpPr>
            <p:nvPr/>
          </p:nvSpPr>
          <p:spPr bwMode="auto">
            <a:xfrm>
              <a:off x="85344" y="5482260"/>
              <a:ext cx="2621280" cy="1302588"/>
            </a:xfrm>
            <a:prstGeom prst="rect">
              <a:avLst/>
            </a:prstGeom>
            <a:noFill/>
            <a:ln w="19050" algn="ctr">
              <a:solidFill>
                <a:srgbClr val="FF006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2298" name="文字方塊 6"/>
          <p:cNvSpPr txBox="1">
            <a:spLocks noChangeArrowheads="1"/>
          </p:cNvSpPr>
          <p:nvPr/>
        </p:nvSpPr>
        <p:spPr bwMode="auto">
          <a:xfrm>
            <a:off x="6511925" y="5335588"/>
            <a:ext cx="12398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4000"/>
              <a:t>…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endParaRPr lang="zh-TW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C6A1CC-425A-4919-8CED-614E14A00D3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6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8738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FORMAL DEFINITIONS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901700"/>
            <a:ext cx="8224838" cy="3487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A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domain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D</a:t>
            </a:r>
            <a:r>
              <a:rPr lang="en-US" altLang="zh-TW" sz="2400" smtClean="0">
                <a:ea typeface="新細明體" panose="02020500000000000000" pitchFamily="18" charset="-120"/>
              </a:rPr>
              <a:t> is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a set of atomic (indivisible) values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“Phone_numbers” are the set of 9 digit phone numbers valid in the U.S.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A domain may have a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data-type or a format </a:t>
            </a:r>
            <a:r>
              <a:rPr lang="en-US" altLang="zh-TW" sz="2400" smtClean="0">
                <a:ea typeface="新細明體" panose="02020500000000000000" pitchFamily="18" charset="-120"/>
              </a:rPr>
              <a:t>defined for it.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The Phone_numbers may have a format: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	(dd)-ddd-dddd where each d is a decimal digit.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Dates have various formats such as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	monthname, date, year or yyyy-mm-dd, or dd mm,yyyy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An attribute designates the </a:t>
            </a:r>
            <a:r>
              <a:rPr lang="en-US" altLang="zh-TW" sz="2400" b="1" smtClean="0">
                <a:ea typeface="新細明體" panose="02020500000000000000" pitchFamily="18" charset="-120"/>
              </a:rPr>
              <a:t>role</a:t>
            </a:r>
            <a:r>
              <a:rPr lang="en-US" altLang="zh-TW" sz="2400" smtClean="0">
                <a:ea typeface="新細明體" panose="02020500000000000000" pitchFamily="18" charset="-120"/>
              </a:rPr>
              <a:t> played by the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the domain Date may be used to define attributes “Invoice-date” and “Payment-date”.</a:t>
            </a:r>
          </a:p>
        </p:txBody>
      </p:sp>
      <p:grpSp>
        <p:nvGrpSpPr>
          <p:cNvPr id="27653" name="群組 7"/>
          <p:cNvGrpSpPr>
            <a:grpSpLocks/>
          </p:cNvGrpSpPr>
          <p:nvPr/>
        </p:nvGrpSpPr>
        <p:grpSpPr bwMode="auto">
          <a:xfrm>
            <a:off x="1096963" y="4319588"/>
            <a:ext cx="7156450" cy="1963737"/>
            <a:chOff x="1341120" y="4535424"/>
            <a:chExt cx="7156704" cy="1963443"/>
          </a:xfrm>
        </p:grpSpPr>
        <p:sp>
          <p:nvSpPr>
            <p:cNvPr id="27654" name="文字方塊 5"/>
            <p:cNvSpPr txBox="1">
              <a:spLocks noChangeArrowheads="1"/>
            </p:cNvSpPr>
            <p:nvPr/>
          </p:nvSpPr>
          <p:spPr bwMode="auto">
            <a:xfrm>
              <a:off x="1365504" y="4559808"/>
              <a:ext cx="7132320" cy="1939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2000" b="1"/>
                <a:t>domain (Phone_numbers)</a:t>
              </a:r>
              <a:r>
                <a:rPr kumimoji="0" lang="en-US" altLang="zh-TW" sz="2000"/>
                <a:t> =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b="1"/>
                <a:t>{</a:t>
              </a:r>
              <a:r>
                <a:rPr kumimoji="0" lang="en-US" altLang="zh-TW" sz="1800"/>
                <a:t>(00)-000-0001, (00)-000-0002, …, (99)-999-9998, (99)-999-9999</a:t>
              </a:r>
              <a:r>
                <a:rPr kumimoji="0" lang="en-US" altLang="zh-TW" sz="1800" b="1"/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zh-TW" sz="1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b="1"/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/>
                <a:t>Hours	</a:t>
              </a:r>
              <a:r>
                <a:rPr kumimoji="0" lang="en-US" altLang="zh-TW" sz="1800" b="1"/>
                <a:t>Int;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/>
                <a:t>Tel_No	</a:t>
              </a:r>
              <a:r>
                <a:rPr kumimoji="0" lang="en-US" altLang="zh-TW" sz="1800" b="1"/>
                <a:t>Phone_numbers</a:t>
              </a:r>
              <a:r>
                <a:rPr kumimoji="0" lang="en-US" altLang="zh-TW" sz="1800"/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/>
                <a:t>Bdate</a:t>
              </a:r>
              <a:r>
                <a:rPr kumimoji="0" lang="en-US" altLang="zh-TW" sz="1800" b="1"/>
                <a:t>	DATE;</a:t>
              </a:r>
              <a:endParaRPr kumimoji="0" lang="zh-TW" altLang="en-US" sz="1800" b="1"/>
            </a:p>
          </p:txBody>
        </p:sp>
        <p:sp>
          <p:nvSpPr>
            <p:cNvPr id="27655" name="矩形 6"/>
            <p:cNvSpPr>
              <a:spLocks noChangeArrowheads="1"/>
            </p:cNvSpPr>
            <p:nvPr/>
          </p:nvSpPr>
          <p:spPr bwMode="auto">
            <a:xfrm>
              <a:off x="1341120" y="4535424"/>
              <a:ext cx="6528862" cy="1963443"/>
            </a:xfrm>
            <a:prstGeom prst="rect">
              <a:avLst/>
            </a:prstGeom>
            <a:noFill/>
            <a:ln w="19050" algn="ctr">
              <a:solidFill>
                <a:srgbClr val="FF006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EDFC8-8E7A-4A12-951B-9B06DCAD59D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6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38100"/>
            <a:ext cx="8480425" cy="7905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Cartesian Product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5" y="1019175"/>
            <a:ext cx="8342313" cy="5578177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Let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(A1) = {0, 1}, 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(A2) = {a, b, c}</a:t>
            </a:r>
          </a:p>
          <a:p>
            <a:pPr marL="0" indent="0" eaLnBrk="1" hangingPunct="1">
              <a:buNone/>
            </a:pPr>
            <a:r>
              <a:rPr lang="en-US" altLang="zh-TW" sz="2400" dirty="0">
                <a:solidFill>
                  <a:schemeClr val="hlink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   Cartesian product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of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(A1) and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(A2)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(A1) ×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(A2)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     = {&lt;0,a&gt;  &lt;0,b&gt;  &lt;0,c&gt;  &lt;1,a&gt;  &lt;1,b&gt;  &lt;1,c&gt;}</a:t>
            </a:r>
          </a:p>
          <a:p>
            <a:pPr lvl="1" eaLnBrk="1" hangingPunct="1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Let </a:t>
            </a:r>
            <a:r>
              <a:rPr lang="en-US" altLang="zh-TW" sz="2400" dirty="0" err="1">
                <a:ea typeface="新細明體" panose="02020500000000000000" pitchFamily="18" charset="-120"/>
              </a:rPr>
              <a:t>dom</a:t>
            </a:r>
            <a:r>
              <a:rPr lang="en-US" altLang="zh-TW" sz="2400" dirty="0">
                <a:ea typeface="新細明體" panose="02020500000000000000" pitchFamily="18" charset="-120"/>
              </a:rPr>
              <a:t>(A1) = {0, 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}  </a:t>
            </a:r>
            <a:r>
              <a:rPr lang="en-US" altLang="zh-TW" sz="2400" dirty="0" err="1">
                <a:ea typeface="新細明體" panose="02020500000000000000" pitchFamily="18" charset="-120"/>
              </a:rPr>
              <a:t>dom</a:t>
            </a:r>
            <a:r>
              <a:rPr lang="en-US" altLang="zh-TW" sz="2400" dirty="0">
                <a:ea typeface="新細明體" panose="02020500000000000000" pitchFamily="18" charset="-120"/>
              </a:rPr>
              <a:t>(A2) = {a, b, c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} 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(A3) = {7, 8} 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    Cartesian </a:t>
            </a:r>
            <a:r>
              <a:rPr lang="en-US" altLang="zh-TW" sz="2400" dirty="0">
                <a:solidFill>
                  <a:schemeClr val="hlink"/>
                </a:solidFill>
                <a:ea typeface="新細明體" panose="02020500000000000000" pitchFamily="18" charset="-120"/>
              </a:rPr>
              <a:t>product</a:t>
            </a:r>
            <a:r>
              <a:rPr lang="en-US" altLang="zh-TW" sz="2400" dirty="0">
                <a:ea typeface="新細明體" panose="02020500000000000000" pitchFamily="18" charset="-120"/>
              </a:rPr>
              <a:t> of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(A1),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(A2) and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(A3) 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ea typeface="新細明體" panose="02020500000000000000" pitchFamily="18" charset="-120"/>
              </a:rPr>
              <a:t>dom</a:t>
            </a:r>
            <a:r>
              <a:rPr lang="en-US" altLang="zh-TW" sz="2000" dirty="0">
                <a:ea typeface="新細明體" panose="02020500000000000000" pitchFamily="18" charset="-120"/>
              </a:rPr>
              <a:t>(A1) ×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dom</a:t>
            </a:r>
            <a:r>
              <a:rPr lang="en-US" altLang="zh-TW" sz="2000" dirty="0">
                <a:ea typeface="新細明體" panose="02020500000000000000" pitchFamily="18" charset="-120"/>
              </a:rPr>
              <a:t>(A2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 ×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(A3)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= {&lt;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0,a,7&gt;  </a:t>
            </a:r>
            <a:r>
              <a:rPr lang="en-US" altLang="zh-TW" sz="2000" dirty="0">
                <a:ea typeface="新細明體" panose="02020500000000000000" pitchFamily="18" charset="-120"/>
              </a:rPr>
              <a:t>&lt;0,a,8&gt;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&lt;0,b,7&gt;  </a:t>
            </a:r>
            <a:r>
              <a:rPr lang="en-US" altLang="zh-TW" sz="2000" dirty="0">
                <a:ea typeface="新細明體" panose="02020500000000000000" pitchFamily="18" charset="-120"/>
              </a:rPr>
              <a:t>&lt;0,b,8&gt;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&lt;0,c,7&gt;   &lt;0,c,8&gt; 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           &lt;1,a,7&gt;  </a:t>
            </a:r>
            <a:r>
              <a:rPr lang="en-US" altLang="zh-TW" sz="2000" dirty="0">
                <a:ea typeface="新細明體" panose="02020500000000000000" pitchFamily="18" charset="-120"/>
              </a:rPr>
              <a:t>&lt;1,a,8&gt;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&lt;1,b,7&gt;  </a:t>
            </a:r>
            <a:r>
              <a:rPr lang="en-US" altLang="zh-TW" sz="2000" dirty="0">
                <a:ea typeface="新細明體" panose="02020500000000000000" pitchFamily="18" charset="-120"/>
              </a:rPr>
              <a:t>&lt;1,b,8&gt;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&lt;1,c,7&gt;   &lt;1,c,8&gt;}</a:t>
            </a:r>
          </a:p>
          <a:p>
            <a:pPr eaLnBrk="1" hangingPunct="1"/>
            <a:endParaRPr lang="en-US" altLang="zh-TW" sz="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No</a:t>
            </a:r>
            <a:r>
              <a:rPr lang="en-US" altLang="zh-TW" sz="2400" dirty="0">
                <a:ea typeface="新細明體" panose="02020500000000000000" pitchFamily="18" charset="-120"/>
              </a:rPr>
              <a:t>. of Cartesian product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result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dirty="0" err="1">
                <a:ea typeface="新細明體" panose="02020500000000000000" pitchFamily="18" charset="-120"/>
              </a:rPr>
              <a:t>dom</a:t>
            </a:r>
            <a:r>
              <a:rPr lang="en-US" altLang="zh-TW" sz="2000" dirty="0">
                <a:ea typeface="新細明體" panose="02020500000000000000" pitchFamily="18" charset="-120"/>
              </a:rPr>
              <a:t>(A1)| ×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… × </a:t>
            </a:r>
            <a:r>
              <a:rPr lang="en-US" altLang="zh-TW" sz="2000" dirty="0">
                <a:ea typeface="新細明體" panose="02020500000000000000" pitchFamily="18" charset="-120"/>
              </a:rPr>
              <a:t>|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(An)|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EDFC8-8E7A-4A12-951B-9B06DCAD59D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6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38100"/>
            <a:ext cx="8480425" cy="790575"/>
          </a:xfrm>
        </p:spPr>
        <p:txBody>
          <a:bodyPr/>
          <a:lstStyle/>
          <a:p>
            <a:pPr algn="l" eaLnBrk="1" hangingPunct="1"/>
            <a:r>
              <a:rPr lang="en-US" altLang="zh-TW" sz="4000" dirty="0" smtClean="0">
                <a:ea typeface="新細明體" panose="02020500000000000000" pitchFamily="18" charset="-120"/>
              </a:rPr>
              <a:t>Relation and Cartesian </a:t>
            </a:r>
            <a:r>
              <a:rPr lang="en-US" altLang="zh-TW" sz="4000" dirty="0" smtClean="0">
                <a:ea typeface="新細明體" panose="02020500000000000000" pitchFamily="18" charset="-120"/>
              </a:rPr>
              <a:t>Product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5" y="1019175"/>
            <a:ext cx="8342313" cy="4467207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Give a relation r(R) over A1 and A2, then</a:t>
            </a:r>
          </a:p>
          <a:p>
            <a:pPr lvl="1" eaLnBrk="1" hangingPunct="1"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r(R)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dom</a:t>
            </a:r>
            <a:r>
              <a:rPr lang="en-US" altLang="zh-TW" sz="2000" dirty="0">
                <a:ea typeface="新細明體" panose="02020500000000000000" pitchFamily="18" charset="-120"/>
              </a:rPr>
              <a:t>(A1) ×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dom</a:t>
            </a:r>
            <a:r>
              <a:rPr lang="en-US" altLang="zh-TW" sz="2000" dirty="0">
                <a:ea typeface="新細明體" panose="02020500000000000000" pitchFamily="18" charset="-120"/>
              </a:rPr>
              <a:t>(A2)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Let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(A1) = {0, 1}, 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(A2) = {a, b, c}</a:t>
            </a:r>
          </a:p>
          <a:p>
            <a:pPr lvl="1" eaLnBrk="1" hangingPunct="1"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r(R)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dom</a:t>
            </a:r>
            <a:r>
              <a:rPr lang="en-US" altLang="zh-TW" sz="2000" dirty="0">
                <a:ea typeface="新細明體" panose="02020500000000000000" pitchFamily="18" charset="-120"/>
              </a:rPr>
              <a:t>(A1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 ×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(A2)</a:t>
            </a:r>
          </a:p>
          <a:p>
            <a:pPr lvl="1" eaLnBrk="1" hangingPunct="1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       =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{&lt;0,a&gt;  &lt;0,b&gt;  &lt;0,c&gt;  &lt;1,a&gt;  &lt;1,b&gt;  &lt;1,c&gt;}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E.g.: r(R) = {&lt;0,b&gt;  &lt;0,c&gt;  &lt;1,a&gt;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	is one possible “state” or “population” or “extension” r of the relation R, defined over domains A1 and A2. It has three tuples.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No. of Cartesian product result, or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maximum size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of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 |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(A1)| ×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|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(A2)|</a:t>
            </a:r>
          </a:p>
        </p:txBody>
      </p:sp>
      <p:sp>
        <p:nvSpPr>
          <p:cNvPr id="29705" name="Text Box 170"/>
          <p:cNvSpPr txBox="1">
            <a:spLocks noChangeArrowheads="1"/>
          </p:cNvSpPr>
          <p:nvPr/>
        </p:nvSpPr>
        <p:spPr bwMode="auto">
          <a:xfrm>
            <a:off x="6034597" y="5749916"/>
            <a:ext cx="66375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 dirty="0"/>
              <a:t>r(R)</a:t>
            </a:r>
          </a:p>
        </p:txBody>
      </p:sp>
      <p:sp>
        <p:nvSpPr>
          <p:cNvPr id="29707" name="AutoShape 200"/>
          <p:cNvSpPr>
            <a:spLocks/>
          </p:cNvSpPr>
          <p:nvPr/>
        </p:nvSpPr>
        <p:spPr bwMode="auto">
          <a:xfrm>
            <a:off x="7573459" y="1202904"/>
            <a:ext cx="175830" cy="2411971"/>
          </a:xfrm>
          <a:prstGeom prst="leftBrace">
            <a:avLst>
              <a:gd name="adj1" fmla="val 84432"/>
              <a:gd name="adj2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  <p:pic>
        <p:nvPicPr>
          <p:cNvPr id="29711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53" y="1156867"/>
            <a:ext cx="1000399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16"/>
          <p:cNvGrpSpPr>
            <a:grpSpLocks/>
          </p:cNvGrpSpPr>
          <p:nvPr/>
        </p:nvGrpSpPr>
        <p:grpSpPr bwMode="auto">
          <a:xfrm>
            <a:off x="7496357" y="707604"/>
            <a:ext cx="1330325" cy="473075"/>
            <a:chOff x="6832612" y="1016000"/>
            <a:chExt cx="1329784" cy="473074"/>
          </a:xfrm>
        </p:grpSpPr>
        <p:sp>
          <p:nvSpPr>
            <p:cNvPr id="29703" name="Text Box 171"/>
            <p:cNvSpPr txBox="1">
              <a:spLocks noChangeArrowheads="1"/>
            </p:cNvSpPr>
            <p:nvPr/>
          </p:nvSpPr>
          <p:spPr bwMode="auto">
            <a:xfrm>
              <a:off x="6832612" y="1031874"/>
              <a:ext cx="327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400"/>
                <a:t>R</a:t>
              </a:r>
            </a:p>
          </p:txBody>
        </p:sp>
        <p:pic>
          <p:nvPicPr>
            <p:cNvPr id="29704" name="Picture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271" y="1016000"/>
              <a:ext cx="1000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00" y="5477101"/>
            <a:ext cx="866494" cy="1222375"/>
          </a:xfrm>
          <a:prstGeom prst="rect">
            <a:avLst/>
          </a:prstGeom>
        </p:spPr>
      </p:pic>
      <p:grpSp>
        <p:nvGrpSpPr>
          <p:cNvPr id="25" name="群組 16"/>
          <p:cNvGrpSpPr>
            <a:grpSpLocks/>
          </p:cNvGrpSpPr>
          <p:nvPr/>
        </p:nvGrpSpPr>
        <p:grpSpPr bwMode="auto">
          <a:xfrm>
            <a:off x="6462951" y="5029181"/>
            <a:ext cx="1236145" cy="457201"/>
            <a:chOff x="6832612" y="1031874"/>
            <a:chExt cx="1235642" cy="457200"/>
          </a:xfrm>
        </p:grpSpPr>
        <p:sp>
          <p:nvSpPr>
            <p:cNvPr id="26" name="Text Box 171"/>
            <p:cNvSpPr txBox="1">
              <a:spLocks noChangeArrowheads="1"/>
            </p:cNvSpPr>
            <p:nvPr/>
          </p:nvSpPr>
          <p:spPr bwMode="auto">
            <a:xfrm>
              <a:off x="6832612" y="1031874"/>
              <a:ext cx="327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400"/>
                <a:t>R</a:t>
              </a:r>
            </a:p>
          </p:txBody>
        </p:sp>
        <p:pic>
          <p:nvPicPr>
            <p:cNvPr id="27" name="Picture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271" y="1059036"/>
              <a:ext cx="905983" cy="414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 Box 170"/>
          <p:cNvSpPr txBox="1">
            <a:spLocks noChangeArrowheads="1"/>
          </p:cNvSpPr>
          <p:nvPr/>
        </p:nvSpPr>
        <p:spPr bwMode="auto">
          <a:xfrm>
            <a:off x="6832600" y="2164947"/>
            <a:ext cx="66375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 dirty="0"/>
              <a:t>r(R)</a:t>
            </a:r>
          </a:p>
        </p:txBody>
      </p:sp>
    </p:spTree>
    <p:extLst>
      <p:ext uri="{BB962C8B-B14F-4D97-AF65-F5344CB8AC3E}">
        <p14:creationId xmlns:p14="http://schemas.microsoft.com/office/powerpoint/2010/main" val="335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239000" y="6470650"/>
            <a:ext cx="1905000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8D0D77-1C38-42A8-9B6B-BACD7A0EDAED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600" dirty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69863"/>
            <a:ext cx="8534400" cy="51435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FORMAL DEFINITIONS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776288"/>
            <a:ext cx="8215312" cy="4213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ea typeface="新細明體" pitchFamily="18" charset="-120"/>
              </a:rPr>
              <a:t>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relation</a:t>
            </a:r>
            <a:r>
              <a:rPr lang="en-US" altLang="zh-TW" sz="2400" dirty="0" smtClean="0">
                <a:ea typeface="新細明體" pitchFamily="18" charset="-120"/>
              </a:rPr>
              <a:t> is formed over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Cartesian product </a:t>
            </a:r>
            <a:r>
              <a:rPr lang="en-US" altLang="zh-TW" sz="2400" dirty="0" smtClean="0">
                <a:ea typeface="新細明體" pitchFamily="18" charset="-120"/>
              </a:rPr>
              <a:t>of the sets; each set has values from a domain; that domain is used in a specific role which is conveyed by the attribute name.</a:t>
            </a:r>
          </a:p>
          <a:p>
            <a:pPr marL="630238" lvl="1" indent="-269875" eaLnBrk="1" hangingPunct="1">
              <a:lnSpc>
                <a:spcPct val="90000"/>
              </a:lnSpc>
              <a:defRPr/>
            </a:pPr>
            <a:r>
              <a:rPr lang="en-US" altLang="zh-TW" sz="2000" dirty="0" smtClean="0">
                <a:ea typeface="新細明體" pitchFamily="18" charset="-120"/>
              </a:rPr>
              <a:t>Attribute </a:t>
            </a:r>
            <a:r>
              <a:rPr lang="en-US" altLang="zh-TW" sz="2000" b="1" dirty="0" smtClean="0">
                <a:ea typeface="新細明體" pitchFamily="18" charset="-120"/>
              </a:rPr>
              <a:t>Name</a:t>
            </a:r>
            <a:r>
              <a:rPr lang="en-US" altLang="zh-TW" sz="2000" dirty="0" smtClean="0">
                <a:ea typeface="新細明體" pitchFamily="18" charset="-120"/>
              </a:rPr>
              <a:t> is defined over the </a:t>
            </a:r>
            <a:r>
              <a:rPr lang="en-US" altLang="zh-TW" sz="2000" b="1" dirty="0" smtClean="0">
                <a:ea typeface="新細明體" pitchFamily="18" charset="-120"/>
              </a:rPr>
              <a:t>domain of strings of 25 characters</a:t>
            </a:r>
            <a:r>
              <a:rPr lang="en-US" altLang="zh-TW" sz="2000" dirty="0" smtClean="0">
                <a:ea typeface="新細明體" pitchFamily="18" charset="-120"/>
              </a:rPr>
              <a:t>. The role these strings play in the STUDENT relation is that of the name of students.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ea typeface="新細明體" pitchFamily="18" charset="-120"/>
              </a:rPr>
              <a:t>Formally,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smtClean="0">
                <a:ea typeface="新細明體" pitchFamily="18" charset="-120"/>
              </a:rPr>
              <a:t>	Given R(A</a:t>
            </a:r>
            <a:r>
              <a:rPr lang="en-US" altLang="zh-TW" sz="2400" baseline="-25000" dirty="0" smtClean="0">
                <a:ea typeface="新細明體" pitchFamily="18" charset="-120"/>
              </a:rPr>
              <a:t>1</a:t>
            </a:r>
            <a:r>
              <a:rPr lang="en-US" altLang="zh-TW" sz="2400" dirty="0" smtClean="0">
                <a:ea typeface="新細明體" pitchFamily="18" charset="-120"/>
              </a:rPr>
              <a:t>, A</a:t>
            </a:r>
            <a:r>
              <a:rPr lang="en-US" altLang="zh-TW" sz="2400" baseline="-25000" dirty="0" smtClean="0">
                <a:ea typeface="新細明體" pitchFamily="18" charset="-120"/>
              </a:rPr>
              <a:t>2</a:t>
            </a:r>
            <a:r>
              <a:rPr lang="en-US" altLang="zh-TW" sz="2400" dirty="0" smtClean="0">
                <a:ea typeface="新細明體" pitchFamily="18" charset="-120"/>
              </a:rPr>
              <a:t>, .........., A</a:t>
            </a:r>
            <a:r>
              <a:rPr lang="en-US" altLang="zh-TW" sz="2400" baseline="-25000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ea typeface="新細明體" pitchFamily="18" charset="-120"/>
              </a:rPr>
              <a:t> 	r(R)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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ea typeface="新細明體" pitchFamily="18" charset="-120"/>
              </a:rPr>
              <a:t>dom</a:t>
            </a:r>
            <a:r>
              <a:rPr lang="en-US" altLang="zh-TW" sz="2000" dirty="0" smtClean="0">
                <a:ea typeface="新細明體" pitchFamily="18" charset="-120"/>
              </a:rPr>
              <a:t> (A</a:t>
            </a:r>
            <a:r>
              <a:rPr lang="en-US" altLang="zh-TW" sz="2400" baseline="-25000" dirty="0" smtClean="0">
                <a:ea typeface="新細明體" pitchFamily="18" charset="-120"/>
              </a:rPr>
              <a:t>1</a:t>
            </a:r>
            <a:r>
              <a:rPr lang="en-US" altLang="zh-TW" sz="2000" dirty="0" smtClean="0">
                <a:ea typeface="新細明體" pitchFamily="18" charset="-120"/>
              </a:rPr>
              <a:t>) × </a:t>
            </a:r>
            <a:r>
              <a:rPr lang="en-US" altLang="zh-TW" sz="2000" dirty="0" err="1" smtClean="0">
                <a:ea typeface="新細明體" pitchFamily="18" charset="-120"/>
              </a:rPr>
              <a:t>dom</a:t>
            </a:r>
            <a:r>
              <a:rPr lang="en-US" altLang="zh-TW" sz="2000" dirty="0" smtClean="0">
                <a:ea typeface="新細明體" pitchFamily="18" charset="-120"/>
              </a:rPr>
              <a:t> (A</a:t>
            </a:r>
            <a:r>
              <a:rPr lang="en-US" altLang="zh-TW" sz="2400" baseline="-25000" dirty="0" smtClean="0">
                <a:ea typeface="新細明體" pitchFamily="18" charset="-120"/>
              </a:rPr>
              <a:t>2</a:t>
            </a:r>
            <a:r>
              <a:rPr lang="en-US" altLang="zh-TW" sz="2000" dirty="0" smtClean="0">
                <a:ea typeface="新細明體" pitchFamily="18" charset="-120"/>
              </a:rPr>
              <a:t>) × .... × </a:t>
            </a:r>
            <a:r>
              <a:rPr lang="en-US" altLang="zh-TW" sz="2000" dirty="0" err="1" smtClean="0">
                <a:ea typeface="新細明體" pitchFamily="18" charset="-120"/>
              </a:rPr>
              <a:t>dom</a:t>
            </a:r>
            <a:r>
              <a:rPr lang="en-US" altLang="zh-TW" sz="2000" dirty="0" smtClean="0">
                <a:ea typeface="新細明體" pitchFamily="18" charset="-120"/>
              </a:rPr>
              <a:t>(A</a:t>
            </a:r>
            <a:r>
              <a:rPr lang="en-US" altLang="zh-TW" sz="2400" baseline="-25000" dirty="0" smtClean="0">
                <a:ea typeface="新細明體" pitchFamily="18" charset="-120"/>
              </a:rPr>
              <a:t>n</a:t>
            </a:r>
            <a:r>
              <a:rPr lang="en-US" altLang="zh-TW" sz="2000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ea typeface="新細明體" pitchFamily="18" charset="-120"/>
              </a:rPr>
              <a:t>where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>
                <a:ea typeface="新細明體" pitchFamily="18" charset="-120"/>
              </a:rPr>
              <a:t>R:  schema of the relation . (also called the 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pitchFamily="18" charset="-120"/>
              </a:rPr>
              <a:t>intension</a:t>
            </a:r>
            <a:r>
              <a:rPr lang="en-US" altLang="zh-TW" sz="1800" dirty="0" smtClean="0">
                <a:ea typeface="新細明體" pitchFamily="18" charset="-120"/>
              </a:rPr>
              <a:t> of a relation)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>
                <a:ea typeface="新細明體" pitchFamily="18" charset="-120"/>
              </a:rPr>
              <a:t>r of R:  a specific "value" or population of R. (also called the 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pitchFamily="18" charset="-120"/>
              </a:rPr>
              <a:t>extension</a:t>
            </a:r>
            <a:r>
              <a:rPr lang="en-US" altLang="zh-TW" sz="1800" dirty="0" smtClean="0">
                <a:ea typeface="新細明體" pitchFamily="18" charset="-120"/>
              </a:rPr>
              <a:t>)</a:t>
            </a:r>
          </a:p>
        </p:txBody>
      </p:sp>
      <p:pic>
        <p:nvPicPr>
          <p:cNvPr id="3174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119688"/>
            <a:ext cx="72294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3EC6F0-711A-44CF-854C-072E31AC61D3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600" dirty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0"/>
            <a:ext cx="8480425" cy="60325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DEFINITION SUMMARY</a:t>
            </a:r>
          </a:p>
        </p:txBody>
      </p:sp>
      <p:graphicFrame>
        <p:nvGraphicFramePr>
          <p:cNvPr id="210008" name="Group 88"/>
          <p:cNvGraphicFramePr>
            <a:graphicFrameLocks noGrp="1"/>
          </p:cNvGraphicFramePr>
          <p:nvPr>
            <p:ph type="tbl" idx="1"/>
          </p:nvPr>
        </p:nvGraphicFramePr>
        <p:xfrm>
          <a:off x="641350" y="728663"/>
          <a:ext cx="7513638" cy="3627435"/>
        </p:xfrm>
        <a:graphic>
          <a:graphicData uri="http://schemas.openxmlformats.org/drawingml/2006/table">
            <a:tbl>
              <a:tblPr/>
              <a:tblGrid>
                <a:gridCol w="3209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6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67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Informal Terms</a:t>
                      </a: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Formal Terms</a:t>
                      </a: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Table</a:t>
                      </a: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Relation</a:t>
                      </a: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Column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Attribute/Domain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Tuple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Values in a column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Domain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Table Definition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Schema of a Relation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Populated Table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Extension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3830" name="Picture 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605338"/>
            <a:ext cx="7262812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31" name="AutoShape 9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363" y="6383338"/>
            <a:ext cx="266700" cy="1682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A57E27-1486-42D0-923A-6D82CD25BE79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TW" sz="1600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65088"/>
            <a:ext cx="8480425" cy="733425"/>
          </a:xfrm>
        </p:spPr>
        <p:txBody>
          <a:bodyPr/>
          <a:lstStyle/>
          <a:p>
            <a:pPr eaLnBrk="1" hangingPunct="1"/>
            <a:r>
              <a:rPr lang="en-US" altLang="zh-TW" sz="3200" b="1" smtClean="0">
                <a:ea typeface="新細明體" panose="02020500000000000000" pitchFamily="18" charset="-120"/>
              </a:rPr>
              <a:t>CHARACTERISTICS OF RELATIONS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822325"/>
            <a:ext cx="7935912" cy="4325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Ordering of tuples in a relation r(R)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considered to be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ordered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Ordering of attributes in a relation schema R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(and of values within each tuple):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We will consider the attributes in R(A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A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..., A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 and the values in t = &lt;v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v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..., v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&gt; to be </a:t>
            </a:r>
            <a:r>
              <a:rPr lang="en-US" altLang="zh-TW" sz="2000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ordered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However, a more general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alternative definition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of relation does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require this ordering, i.e.,  t = &lt;A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:v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A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:v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…A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:v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Values in a tuple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considered </a:t>
            </a:r>
            <a:r>
              <a:rPr lang="en-US" altLang="zh-TW" sz="2000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atomic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(indivisible).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special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null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value is used to represent values that are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unknown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inapplicable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to certain tuples.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341938"/>
            <a:ext cx="7262813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8E47A6-807F-4DD0-93BC-D3E9094E162F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600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2933700"/>
          </a:xfrm>
        </p:spPr>
        <p:txBody>
          <a:bodyPr anchor="t"/>
          <a:lstStyle/>
          <a:p>
            <a:pPr algn="l"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FIGURE 5.3</a:t>
            </a:r>
            <a:r>
              <a:rPr lang="en-US" altLang="zh-TW" sz="2400" smtClean="0"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>Two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identical</a:t>
            </a:r>
            <a:r>
              <a:rPr lang="en-US" altLang="zh-TW" sz="2400" smtClean="0">
                <a:ea typeface="新細明體" panose="02020500000000000000" pitchFamily="18" charset="-120"/>
              </a:rPr>
              <a:t> tuples when the order of attributes and values is not part of relation definition.</a:t>
            </a:r>
          </a:p>
        </p:txBody>
      </p:sp>
      <p:pic>
        <p:nvPicPr>
          <p:cNvPr id="3789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90700"/>
            <a:ext cx="8458200" cy="1277938"/>
          </a:xfrm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646488"/>
            <a:ext cx="7262813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74063" y="6470650"/>
            <a:ext cx="723900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AF3AA5-7CB8-4ACA-B6EE-0E6753B3B85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600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175"/>
            <a:ext cx="8480425" cy="1017588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ea typeface="新細明體" panose="02020500000000000000" pitchFamily="18" charset="-120"/>
              </a:rPr>
              <a:t>CHARACTERISTICS OF RELATIONS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819150"/>
            <a:ext cx="8185150" cy="307816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Notation</a:t>
            </a:r>
          </a:p>
          <a:p>
            <a:pPr lvl="1" eaLnBrk="1" hangingPunct="1">
              <a:buFontTx/>
              <a:buChar char="-"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We refer to </a:t>
            </a:r>
            <a:r>
              <a:rPr lang="en-US" altLang="zh-TW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component values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of a tuple </a:t>
            </a: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by 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t[A</a:t>
            </a:r>
            <a:r>
              <a:rPr lang="en-US" altLang="zh-TW" b="1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] = v</a:t>
            </a:r>
            <a:r>
              <a:rPr lang="en-US" altLang="zh-TW" b="1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(the value of attribute A</a:t>
            </a:r>
            <a:r>
              <a:rPr lang="en-US" altLang="zh-TW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for tuple t).</a:t>
            </a:r>
          </a:p>
          <a:p>
            <a:pPr lvl="1" eaLnBrk="1" hangingPunct="1">
              <a:buFontTx/>
              <a:buChar char="-"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Similarly</a:t>
            </a: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t[A</a:t>
            </a:r>
            <a:r>
              <a:rPr lang="en-US" altLang="zh-TW" b="1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A</a:t>
            </a:r>
            <a:r>
              <a:rPr lang="en-US" altLang="zh-TW" b="1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..., A</a:t>
            </a:r>
            <a:r>
              <a:rPr lang="en-US" altLang="zh-TW" b="1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altLang="zh-TW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] 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refers to the subtuple of t containing the values of attributes A</a:t>
            </a:r>
            <a:r>
              <a:rPr lang="en-US" altLang="zh-TW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A</a:t>
            </a:r>
            <a:r>
              <a:rPr lang="en-US" altLang="zh-TW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..., A</a:t>
            </a:r>
            <a:r>
              <a:rPr lang="en-US" altLang="zh-TW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respectively.</a:t>
            </a:r>
            <a:endParaRPr lang="zh-TW" altLang="en-US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60513" y="5487988"/>
            <a:ext cx="6219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t[Name]</a:t>
            </a:r>
            <a:r>
              <a:rPr kumimoji="0" lang="zh-TW" altLang="en-US" sz="2000"/>
              <a:t> </a:t>
            </a:r>
            <a:r>
              <a:rPr kumimoji="0" lang="en-US" altLang="zh-TW" sz="2000"/>
              <a:t>=</a:t>
            </a:r>
            <a:r>
              <a:rPr kumimoji="0" lang="zh-TW" altLang="en-US" sz="2000"/>
              <a:t> </a:t>
            </a:r>
            <a:r>
              <a:rPr kumimoji="0" lang="en-US" altLang="zh-TW" sz="2000"/>
              <a:t>[Benjamin Bayer]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/>
              <a:t>t[SSN, Name, Age] = [305-61-2435, Benjamin Bayer, 19]</a:t>
            </a:r>
          </a:p>
        </p:txBody>
      </p:sp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4003675"/>
            <a:ext cx="726281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3" name="Group 8"/>
          <p:cNvGrpSpPr>
            <a:grpSpLocks/>
          </p:cNvGrpSpPr>
          <p:nvPr/>
        </p:nvGrpSpPr>
        <p:grpSpPr bwMode="auto">
          <a:xfrm>
            <a:off x="1125538" y="4983163"/>
            <a:ext cx="871537" cy="519112"/>
            <a:chOff x="687" y="3065"/>
            <a:chExt cx="549" cy="327"/>
          </a:xfrm>
        </p:grpSpPr>
        <p:sp>
          <p:nvSpPr>
            <p:cNvPr id="39945" name="Line 6"/>
            <p:cNvSpPr>
              <a:spLocks noChangeShapeType="1"/>
            </p:cNvSpPr>
            <p:nvPr/>
          </p:nvSpPr>
          <p:spPr bwMode="auto">
            <a:xfrm flipV="1">
              <a:off x="816" y="3154"/>
              <a:ext cx="420" cy="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9946" name="Text Box 7"/>
            <p:cNvSpPr txBox="1">
              <a:spLocks noChangeArrowheads="1"/>
            </p:cNvSpPr>
            <p:nvPr/>
          </p:nvSpPr>
          <p:spPr bwMode="auto">
            <a:xfrm>
              <a:off x="687" y="3065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800"/>
                <a:t>t</a:t>
              </a:r>
            </a:p>
          </p:txBody>
        </p:sp>
      </p:grpSp>
      <p:sp>
        <p:nvSpPr>
          <p:cNvPr id="39944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363" y="6383338"/>
            <a:ext cx="266700" cy="1682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39DAFC-1809-4B3C-A583-8E252DF1558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TW" sz="1600" dirty="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175"/>
            <a:ext cx="8480425" cy="1017588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Relational Integrity Constraints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862013"/>
            <a:ext cx="8480425" cy="2867025"/>
          </a:xfrm>
        </p:spPr>
        <p:txBody>
          <a:bodyPr/>
          <a:lstStyle/>
          <a:p>
            <a:pPr marL="266700" indent="-266700"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Constraints are </a:t>
            </a:r>
            <a:r>
              <a:rPr lang="en-US" altLang="zh-TW" sz="2800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conditions</a:t>
            </a: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that must hold on </a:t>
            </a:r>
            <a:r>
              <a:rPr lang="en-US" altLang="zh-TW" sz="2800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all</a:t>
            </a: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valid relation instances. </a:t>
            </a:r>
          </a:p>
          <a:p>
            <a:pPr marL="266700" indent="-266700"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There are three main types of constraints:</a:t>
            </a:r>
          </a:p>
          <a:p>
            <a:pPr marL="896938" lvl="1" indent="-450850" eaLnBrk="1" hangingPunct="1">
              <a:buFontTx/>
              <a:buAutoNum type="arabicPeriod"/>
            </a:pP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constraints</a:t>
            </a:r>
          </a:p>
          <a:p>
            <a:pPr marL="896938" lvl="1" indent="-450850" eaLnBrk="1" hangingPunct="1">
              <a:buFontTx/>
              <a:buAutoNum type="arabicPeriod"/>
            </a:pP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Entity integrity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constraints</a:t>
            </a:r>
          </a:p>
          <a:p>
            <a:pPr marL="896938" lvl="1" indent="-450850" eaLnBrk="1" hangingPunct="1">
              <a:buFontTx/>
              <a:buAutoNum type="arabicPeriod"/>
            </a:pP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Referential integrity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constraints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20663" y="2655888"/>
            <a:ext cx="8505825" cy="3613150"/>
            <a:chOff x="220663" y="2655888"/>
            <a:chExt cx="8505825" cy="3613150"/>
          </a:xfrm>
        </p:grpSpPr>
        <p:grpSp>
          <p:nvGrpSpPr>
            <p:cNvPr id="40965" name="群組 12"/>
            <p:cNvGrpSpPr>
              <a:grpSpLocks/>
            </p:cNvGrpSpPr>
            <p:nvPr/>
          </p:nvGrpSpPr>
          <p:grpSpPr bwMode="auto">
            <a:xfrm>
              <a:off x="220663" y="2655888"/>
              <a:ext cx="8505825" cy="3613150"/>
              <a:chOff x="220663" y="2656548"/>
              <a:chExt cx="8506087" cy="3612904"/>
            </a:xfrm>
          </p:grpSpPr>
          <p:pic>
            <p:nvPicPr>
              <p:cNvPr id="40970" name="Picture 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663" y="3831298"/>
                <a:ext cx="5554662" cy="2351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66" name="流程圖: 磁碟 9"/>
              <p:cNvSpPr>
                <a:spLocks noChangeArrowheads="1"/>
              </p:cNvSpPr>
              <p:nvPr/>
            </p:nvSpPr>
            <p:spPr bwMode="auto">
              <a:xfrm>
                <a:off x="7315200" y="2656548"/>
                <a:ext cx="1122363" cy="903287"/>
              </a:xfrm>
              <a:prstGeom prst="flowChartMagneticDisk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967" name="文字方塊 10"/>
              <p:cNvSpPr txBox="1">
                <a:spLocks noChangeArrowheads="1"/>
              </p:cNvSpPr>
              <p:nvPr/>
            </p:nvSpPr>
            <p:spPr bwMode="auto">
              <a:xfrm>
                <a:off x="7596188" y="3010560"/>
                <a:ext cx="633412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2400" b="1"/>
                  <a:t>DB</a:t>
                </a:r>
                <a:endParaRPr kumimoji="0" lang="zh-TW" altLang="en-US" sz="2400" b="1"/>
              </a:p>
            </p:txBody>
          </p:sp>
          <p:sp>
            <p:nvSpPr>
              <p:cNvPr id="40968" name="向下箭號 11"/>
              <p:cNvSpPr>
                <a:spLocks noChangeArrowheads="1"/>
              </p:cNvSpPr>
              <p:nvPr/>
            </p:nvSpPr>
            <p:spPr bwMode="auto">
              <a:xfrm rot="3896967">
                <a:off x="6343650" y="3012148"/>
                <a:ext cx="377825" cy="1104900"/>
              </a:xfrm>
              <a:prstGeom prst="downArrow">
                <a:avLst>
                  <a:gd name="adj1" fmla="val 50000"/>
                  <a:gd name="adj2" fmla="val 49904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969" name="矩形 12"/>
              <p:cNvSpPr>
                <a:spLocks noChangeArrowheads="1"/>
              </p:cNvSpPr>
              <p:nvPr/>
            </p:nvSpPr>
            <p:spPr bwMode="auto">
              <a:xfrm>
                <a:off x="7500938" y="3353460"/>
                <a:ext cx="827087" cy="58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2000" b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valid</a:t>
                </a:r>
                <a:r>
                  <a:rPr kumimoji="0" lang="en-US" altLang="zh-TW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endParaRPr kumimoji="0" lang="zh-TW" altLang="en-US" sz="24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971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3488" y="4016565"/>
                <a:ext cx="2803262" cy="1360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72" name="文字方塊 11"/>
              <p:cNvSpPr txBox="1">
                <a:spLocks noChangeArrowheads="1"/>
              </p:cNvSpPr>
              <p:nvPr/>
            </p:nvSpPr>
            <p:spPr bwMode="auto">
              <a:xfrm>
                <a:off x="5983549" y="5530788"/>
                <a:ext cx="271656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77800" indent="-1778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</a:pPr>
                <a:r>
                  <a:rPr lang="en-US" altLang="zh-TW" sz="1400" b="1"/>
                  <a:t>Can </a:t>
                </a:r>
                <a:r>
                  <a:rPr lang="en-US" altLang="zh-TW" sz="1400" b="1">
                    <a:solidFill>
                      <a:srgbClr val="FF0000"/>
                    </a:solidFill>
                  </a:rPr>
                  <a:t>John’s Ssn </a:t>
                </a:r>
                <a:r>
                  <a:rPr lang="en-US" altLang="zh-TW" sz="1400" b="1"/>
                  <a:t>be </a:t>
                </a:r>
                <a:r>
                  <a:rPr lang="en-US" altLang="zh-TW" sz="1400" b="1">
                    <a:solidFill>
                      <a:srgbClr val="FF0000"/>
                    </a:solidFill>
                  </a:rPr>
                  <a:t>333445555</a:t>
                </a:r>
                <a:r>
                  <a:rPr lang="en-US" altLang="zh-TW" sz="1400" b="1"/>
                  <a:t>? Or be </a:t>
                </a:r>
                <a:r>
                  <a:rPr lang="en-US" altLang="zh-TW" sz="1400" b="1">
                    <a:solidFill>
                      <a:srgbClr val="FF0000"/>
                    </a:solidFill>
                  </a:rPr>
                  <a:t>NULL</a:t>
                </a:r>
                <a:r>
                  <a:rPr lang="en-US" altLang="zh-TW" sz="1400" b="1"/>
                  <a:t>?</a:t>
                </a:r>
              </a:p>
              <a:p>
                <a:pPr eaLnBrk="1" hangingPunct="1">
                  <a:spcBef>
                    <a:spcPct val="0"/>
                  </a:spcBef>
                  <a:buClrTx/>
                </a:pPr>
                <a:r>
                  <a:rPr lang="en-US" altLang="zh-TW" sz="1400" b="1"/>
                  <a:t>Can </a:t>
                </a:r>
                <a:r>
                  <a:rPr lang="en-US" altLang="zh-TW" sz="1400" b="1">
                    <a:solidFill>
                      <a:srgbClr val="FF0000"/>
                    </a:solidFill>
                  </a:rPr>
                  <a:t>John’s Dno </a:t>
                </a:r>
                <a:r>
                  <a:rPr lang="en-US" altLang="zh-TW" sz="1400" b="1"/>
                  <a:t>be </a:t>
                </a:r>
                <a:r>
                  <a:rPr lang="en-US" altLang="zh-TW" sz="1400" b="1">
                    <a:solidFill>
                      <a:srgbClr val="FF0000"/>
                    </a:solidFill>
                  </a:rPr>
                  <a:t>7</a:t>
                </a:r>
                <a:r>
                  <a:rPr lang="en-US" altLang="zh-TW" sz="1400" b="1"/>
                  <a:t>?</a:t>
                </a:r>
                <a:endParaRPr lang="zh-TW" altLang="en-US" sz="1400" b="1"/>
              </a:p>
            </p:txBody>
          </p:sp>
        </p:grpSp>
        <p:sp>
          <p:nvSpPr>
            <p:cNvPr id="2" name="矩形 1"/>
            <p:cNvSpPr/>
            <p:nvPr/>
          </p:nvSpPr>
          <p:spPr bwMode="auto">
            <a:xfrm>
              <a:off x="246301" y="4264351"/>
              <a:ext cx="5508000" cy="23928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DE2153-BB17-4399-9CFA-DE1F0C3CC952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TW" sz="1600" dirty="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480425" cy="625475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Key Constraints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628650"/>
            <a:ext cx="8480425" cy="4254500"/>
          </a:xfrm>
        </p:spPr>
        <p:txBody>
          <a:bodyPr/>
          <a:lstStyle/>
          <a:p>
            <a:pPr marL="271463" indent="-271463" eaLnBrk="1" hangingPunct="1">
              <a:lnSpc>
                <a:spcPct val="90000"/>
              </a:lnSpc>
            </a:pPr>
            <a:r>
              <a:rPr lang="en-US" altLang="zh-TW" sz="2400" b="1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Superkey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of R: </a:t>
            </a:r>
          </a:p>
          <a:p>
            <a:pPr marL="541338" lvl="1" indent="-274638" eaLnBrk="1" hangingPunct="1"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set of attributes SK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of R such that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 two tuples </a:t>
            </a:r>
            <a:r>
              <a:rPr lang="en-US" altLang="zh-TW" sz="2000" b="1" i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 any valid relation instance r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 will have the same value for SK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.  </a:t>
            </a:r>
          </a:p>
          <a:p>
            <a:pPr marL="541338" lvl="1" indent="-274638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For any distinct tuples t1 and t2 in r(R),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t1[SK]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t2[SK].</a:t>
            </a:r>
          </a:p>
          <a:p>
            <a:pPr marL="541338" lvl="1" indent="-274638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SK={</a:t>
            </a:r>
            <a:r>
              <a:rPr lang="en-US" altLang="zh-TW" sz="1800" dirty="0" err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LicenseNumber</a:t>
            </a:r>
            <a:r>
              <a:rPr lang="en-US" altLang="zh-TW" sz="1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}?, SK={Make}?, SK={</a:t>
            </a:r>
            <a:r>
              <a:rPr lang="en-US" altLang="zh-TW" sz="1800" dirty="0" err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LicenseNumber</a:t>
            </a:r>
            <a:r>
              <a:rPr lang="en-US" altLang="zh-TW" sz="1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, Make}?</a:t>
            </a:r>
          </a:p>
          <a:p>
            <a:pPr marL="271463" indent="-271463" eaLnBrk="1" hangingPunct="1"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of R: </a:t>
            </a:r>
          </a:p>
          <a:p>
            <a:pPr marL="541338" lvl="1" indent="-274638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"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minimal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" </a:t>
            </a:r>
            <a:r>
              <a:rPr lang="en-US" altLang="zh-TW" sz="20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superkey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; </a:t>
            </a:r>
          </a:p>
          <a:p>
            <a:pPr marL="541338" lvl="1" indent="-274638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0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superkey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K such that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removal of any attribute from K results in a set of attributes that is not a </a:t>
            </a:r>
            <a:r>
              <a:rPr lang="en-US" altLang="zh-TW" sz="2000" dirty="0" err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superkey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808038" lvl="2" indent="-266700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Key1 = {</a:t>
            </a:r>
            <a:r>
              <a:rPr lang="en-US" altLang="zh-TW" sz="18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LicenseNumber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}, Key2 = {</a:t>
            </a:r>
            <a:r>
              <a:rPr lang="en-US" altLang="zh-TW" sz="18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EngineSerialNumber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} </a:t>
            </a:r>
          </a:p>
          <a:p>
            <a:pPr marL="808038" lvl="2" indent="-266700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are two keys of relation CAR; Key = {</a:t>
            </a:r>
            <a:r>
              <a:rPr lang="en-US" altLang="zh-TW" sz="18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Dnumber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Dlocation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} </a:t>
            </a:r>
          </a:p>
          <a:p>
            <a:pPr marL="808038" lvl="2" indent="-266700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SK1=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{</a:t>
            </a:r>
            <a:r>
              <a:rPr lang="en-US" altLang="zh-TW" sz="18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EngineSerialNumber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Make}, </a:t>
            </a:r>
            <a:r>
              <a:rPr lang="en-US" altLang="zh-TW" sz="1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SK2=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{</a:t>
            </a:r>
            <a:r>
              <a:rPr lang="en-US" altLang="zh-TW" sz="18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LicenseNumber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Make, Year}  </a:t>
            </a:r>
          </a:p>
          <a:p>
            <a:pPr marL="808038" lvl="2" indent="-266700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are </a:t>
            </a:r>
            <a:r>
              <a:rPr lang="en-US" altLang="zh-TW" sz="1800" dirty="0" err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superkeys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but </a:t>
            </a:r>
            <a:r>
              <a:rPr lang="en-US" altLang="zh-TW" sz="1800" b="1" i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not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keys</a:t>
            </a:r>
          </a:p>
        </p:txBody>
      </p:sp>
      <p:pic>
        <p:nvPicPr>
          <p:cNvPr id="43013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4740275"/>
            <a:ext cx="1917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4967288"/>
            <a:ext cx="4943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文字方塊 5"/>
          <p:cNvSpPr txBox="1">
            <a:spLocks noChangeArrowheads="1"/>
          </p:cNvSpPr>
          <p:nvPr/>
        </p:nvSpPr>
        <p:spPr bwMode="auto">
          <a:xfrm>
            <a:off x="276225" y="5173663"/>
            <a:ext cx="487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</a:rPr>
              <a:t>t1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</a:rPr>
              <a:t>t2</a:t>
            </a:r>
            <a:endParaRPr kumimoji="0" lang="zh-TW" altLang="en-US" sz="2000">
              <a:solidFill>
                <a:srgbClr val="FF0000"/>
              </a:solidFill>
            </a:endParaRPr>
          </a:p>
        </p:txBody>
      </p:sp>
      <p:cxnSp>
        <p:nvCxnSpPr>
          <p:cNvPr id="43016" name="直線單箭頭接點 7"/>
          <p:cNvCxnSpPr>
            <a:cxnSpLocks noChangeShapeType="1"/>
          </p:cNvCxnSpPr>
          <p:nvPr/>
        </p:nvCxnSpPr>
        <p:spPr bwMode="auto">
          <a:xfrm flipV="1">
            <a:off x="604838" y="5365750"/>
            <a:ext cx="671512" cy="11113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直線單箭頭接點 8"/>
          <p:cNvCxnSpPr>
            <a:cxnSpLocks noChangeShapeType="1"/>
          </p:cNvCxnSpPr>
          <p:nvPr/>
        </p:nvCxnSpPr>
        <p:spPr bwMode="auto">
          <a:xfrm flipV="1">
            <a:off x="617538" y="5597525"/>
            <a:ext cx="669925" cy="96838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91538" y="6470650"/>
            <a:ext cx="606425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5C10C0-D339-4BA8-B970-5EC700B2BF3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600" dirty="0" smtClean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0663" y="0"/>
            <a:ext cx="4902200" cy="6791325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74625"/>
            <a:ext cx="4595813" cy="862013"/>
          </a:xfrm>
        </p:spPr>
        <p:txBody>
          <a:bodyPr/>
          <a:lstStyle/>
          <a:p>
            <a:pPr algn="l" eaLnBrk="1" hangingPunct="1"/>
            <a:r>
              <a:rPr lang="en-US" altLang="zh-TW" sz="3200" smtClean="0">
                <a:ea typeface="新細明體" panose="02020500000000000000" pitchFamily="18" charset="-120"/>
              </a:rPr>
              <a:t>Main phases of database system design</a:t>
            </a:r>
            <a:endParaRPr lang="en-US" altLang="zh-TW" sz="4800" smtClean="0">
              <a:ea typeface="新細明體" panose="02020500000000000000" pitchFamily="18" charset="-120"/>
            </a:endParaRPr>
          </a:p>
        </p:txBody>
      </p:sp>
      <p:grpSp>
        <p:nvGrpSpPr>
          <p:cNvPr id="2" name="群組 23"/>
          <p:cNvGrpSpPr>
            <a:grpSpLocks/>
          </p:cNvGrpSpPr>
          <p:nvPr/>
        </p:nvGrpSpPr>
        <p:grpSpPr bwMode="auto">
          <a:xfrm>
            <a:off x="7540626" y="2401889"/>
            <a:ext cx="1487487" cy="3189353"/>
            <a:chOff x="7540626" y="2401889"/>
            <a:chExt cx="1487487" cy="3189353"/>
          </a:xfrm>
        </p:grpSpPr>
        <p:sp>
          <p:nvSpPr>
            <p:cNvPr id="14357" name="Text Box 4"/>
            <p:cNvSpPr txBox="1">
              <a:spLocks noChangeArrowheads="1"/>
            </p:cNvSpPr>
            <p:nvPr/>
          </p:nvSpPr>
          <p:spPr bwMode="auto">
            <a:xfrm>
              <a:off x="7739063" y="2538413"/>
              <a:ext cx="1247775" cy="677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000" dirty="0">
                  <a:solidFill>
                    <a:schemeClr val="hlink"/>
                  </a:solidFill>
                </a:rPr>
                <a:t>Ch.7&amp;8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dirty="0">
                  <a:solidFill>
                    <a:schemeClr val="hlink"/>
                  </a:solidFill>
                </a:rPr>
                <a:t>(ER/EER)</a:t>
              </a:r>
              <a:endParaRPr kumimoji="0" lang="zh-TW" alt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14358" name="Text Box 8"/>
            <p:cNvSpPr txBox="1">
              <a:spLocks noChangeArrowheads="1"/>
            </p:cNvSpPr>
            <p:nvPr/>
          </p:nvSpPr>
          <p:spPr bwMode="auto">
            <a:xfrm>
              <a:off x="7713663" y="4011613"/>
              <a:ext cx="1314450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000">
                  <a:solidFill>
                    <a:schemeClr val="hlink"/>
                  </a:solidFill>
                </a:rPr>
                <a:t>Ch.3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hlink"/>
                  </a:solidFill>
                </a:rPr>
                <a:t>(Relational)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hlink"/>
                  </a:solidFill>
                </a:rPr>
                <a:t>Ch. 4&amp;5 (SQL)</a:t>
              </a:r>
              <a:endParaRPr kumimoji="0" lang="zh-TW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4359" name="右大括弧 21"/>
            <p:cNvSpPr>
              <a:spLocks/>
            </p:cNvSpPr>
            <p:nvPr/>
          </p:nvSpPr>
          <p:spPr bwMode="auto">
            <a:xfrm>
              <a:off x="7546975" y="2401889"/>
              <a:ext cx="163513" cy="1062073"/>
            </a:xfrm>
            <a:prstGeom prst="rightBrace">
              <a:avLst>
                <a:gd name="adj1" fmla="val 71928"/>
                <a:gd name="adj2" fmla="val 50000"/>
              </a:avLst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360" name="右大括弧 22"/>
            <p:cNvSpPr>
              <a:spLocks/>
            </p:cNvSpPr>
            <p:nvPr/>
          </p:nvSpPr>
          <p:spPr bwMode="auto">
            <a:xfrm>
              <a:off x="7540626" y="3638550"/>
              <a:ext cx="198438" cy="1952692"/>
            </a:xfrm>
            <a:prstGeom prst="rightBrace">
              <a:avLst>
                <a:gd name="adj1" fmla="val 61614"/>
                <a:gd name="adj2" fmla="val 50000"/>
              </a:avLst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4342" name="群組 24"/>
          <p:cNvGrpSpPr>
            <a:grpSpLocks/>
          </p:cNvGrpSpPr>
          <p:nvPr/>
        </p:nvGrpSpPr>
        <p:grpSpPr bwMode="auto">
          <a:xfrm>
            <a:off x="92075" y="4264025"/>
            <a:ext cx="2620963" cy="2508250"/>
            <a:chOff x="85344" y="4276725"/>
            <a:chExt cx="2621280" cy="2508123"/>
          </a:xfrm>
        </p:grpSpPr>
        <p:grpSp>
          <p:nvGrpSpPr>
            <p:cNvPr id="14343" name="Group 10"/>
            <p:cNvGrpSpPr>
              <a:grpSpLocks/>
            </p:cNvGrpSpPr>
            <p:nvPr/>
          </p:nvGrpSpPr>
          <p:grpSpPr bwMode="auto">
            <a:xfrm>
              <a:off x="117475" y="5565775"/>
              <a:ext cx="2503488" cy="1158875"/>
              <a:chOff x="2207" y="3249"/>
              <a:chExt cx="1577" cy="730"/>
            </a:xfrm>
          </p:grpSpPr>
          <p:grpSp>
            <p:nvGrpSpPr>
              <p:cNvPr id="14346" name="Group 11"/>
              <p:cNvGrpSpPr>
                <a:grpSpLocks/>
              </p:cNvGrpSpPr>
              <p:nvPr/>
            </p:nvGrpSpPr>
            <p:grpSpPr bwMode="auto">
              <a:xfrm>
                <a:off x="2207" y="3249"/>
                <a:ext cx="568" cy="412"/>
                <a:chOff x="1492" y="3153"/>
                <a:chExt cx="568" cy="412"/>
              </a:xfrm>
            </p:grpSpPr>
            <p:sp>
              <p:nvSpPr>
                <p:cNvPr id="1435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40" y="3177"/>
                  <a:ext cx="520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0" lang="en-US" altLang="zh-TW" sz="1600"/>
                    <a:t>Mini-world</a:t>
                  </a:r>
                </a:p>
              </p:txBody>
            </p:sp>
            <p:sp>
              <p:nvSpPr>
                <p:cNvPr id="14356" name="Freeform 13"/>
                <p:cNvSpPr>
                  <a:spLocks/>
                </p:cNvSpPr>
                <p:nvPr/>
              </p:nvSpPr>
              <p:spPr bwMode="auto">
                <a:xfrm>
                  <a:off x="1492" y="3153"/>
                  <a:ext cx="482" cy="412"/>
                </a:xfrm>
                <a:custGeom>
                  <a:avLst/>
                  <a:gdLst>
                    <a:gd name="T0" fmla="*/ 36 w 556"/>
                    <a:gd name="T1" fmla="*/ 12 h 491"/>
                    <a:gd name="T2" fmla="*/ 36 w 556"/>
                    <a:gd name="T3" fmla="*/ 14 h 491"/>
                    <a:gd name="T4" fmla="*/ 33 w 556"/>
                    <a:gd name="T5" fmla="*/ 14 h 491"/>
                    <a:gd name="T6" fmla="*/ 29 w 556"/>
                    <a:gd name="T7" fmla="*/ 16 h 491"/>
                    <a:gd name="T8" fmla="*/ 25 w 556"/>
                    <a:gd name="T9" fmla="*/ 17 h 491"/>
                    <a:gd name="T10" fmla="*/ 23 w 556"/>
                    <a:gd name="T11" fmla="*/ 17 h 491"/>
                    <a:gd name="T12" fmla="*/ 10 w 556"/>
                    <a:gd name="T13" fmla="*/ 17 h 491"/>
                    <a:gd name="T14" fmla="*/ 7 w 556"/>
                    <a:gd name="T15" fmla="*/ 16 h 491"/>
                    <a:gd name="T16" fmla="*/ 3 w 556"/>
                    <a:gd name="T17" fmla="*/ 14 h 491"/>
                    <a:gd name="T18" fmla="*/ 3 w 556"/>
                    <a:gd name="T19" fmla="*/ 12 h 491"/>
                    <a:gd name="T20" fmla="*/ 0 w 556"/>
                    <a:gd name="T21" fmla="*/ 11 h 491"/>
                    <a:gd name="T22" fmla="*/ 3 w 556"/>
                    <a:gd name="T23" fmla="*/ 4 h 491"/>
                    <a:gd name="T24" fmla="*/ 15 w 556"/>
                    <a:gd name="T25" fmla="*/ 0 h 491"/>
                    <a:gd name="T26" fmla="*/ 27 w 556"/>
                    <a:gd name="T27" fmla="*/ 3 h 491"/>
                    <a:gd name="T28" fmla="*/ 31 w 556"/>
                    <a:gd name="T29" fmla="*/ 3 h 491"/>
                    <a:gd name="T30" fmla="*/ 36 w 556"/>
                    <a:gd name="T31" fmla="*/ 7 h 491"/>
                    <a:gd name="T32" fmla="*/ 36 w 556"/>
                    <a:gd name="T33" fmla="*/ 12 h 49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6"/>
                    <a:gd name="T52" fmla="*/ 0 h 491"/>
                    <a:gd name="T53" fmla="*/ 556 w 556"/>
                    <a:gd name="T54" fmla="*/ 491 h 49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6" h="491">
                      <a:moveTo>
                        <a:pt x="552" y="339"/>
                      </a:moveTo>
                      <a:cubicBezTo>
                        <a:pt x="551" y="349"/>
                        <a:pt x="553" y="395"/>
                        <a:pt x="534" y="406"/>
                      </a:cubicBezTo>
                      <a:cubicBezTo>
                        <a:pt x="523" y="413"/>
                        <a:pt x="509" y="412"/>
                        <a:pt x="497" y="418"/>
                      </a:cubicBezTo>
                      <a:cubicBezTo>
                        <a:pt x="473" y="430"/>
                        <a:pt x="456" y="447"/>
                        <a:pt x="431" y="455"/>
                      </a:cubicBezTo>
                      <a:cubicBezTo>
                        <a:pt x="409" y="476"/>
                        <a:pt x="424" y="465"/>
                        <a:pt x="382" y="479"/>
                      </a:cubicBezTo>
                      <a:cubicBezTo>
                        <a:pt x="370" y="483"/>
                        <a:pt x="346" y="491"/>
                        <a:pt x="346" y="491"/>
                      </a:cubicBezTo>
                      <a:cubicBezTo>
                        <a:pt x="280" y="485"/>
                        <a:pt x="211" y="480"/>
                        <a:pt x="146" y="467"/>
                      </a:cubicBezTo>
                      <a:cubicBezTo>
                        <a:pt x="88" y="430"/>
                        <a:pt x="170" y="479"/>
                        <a:pt x="103" y="449"/>
                      </a:cubicBezTo>
                      <a:cubicBezTo>
                        <a:pt x="80" y="438"/>
                        <a:pt x="66" y="417"/>
                        <a:pt x="42" y="406"/>
                      </a:cubicBezTo>
                      <a:cubicBezTo>
                        <a:pt x="22" y="376"/>
                        <a:pt x="19" y="379"/>
                        <a:pt x="12" y="352"/>
                      </a:cubicBezTo>
                      <a:cubicBezTo>
                        <a:pt x="8" y="336"/>
                        <a:pt x="0" y="303"/>
                        <a:pt x="0" y="303"/>
                      </a:cubicBezTo>
                      <a:cubicBezTo>
                        <a:pt x="4" y="246"/>
                        <a:pt x="0" y="160"/>
                        <a:pt x="49" y="115"/>
                      </a:cubicBezTo>
                      <a:cubicBezTo>
                        <a:pt x="80" y="22"/>
                        <a:pt x="149" y="9"/>
                        <a:pt x="236" y="0"/>
                      </a:cubicBezTo>
                      <a:cubicBezTo>
                        <a:pt x="299" y="2"/>
                        <a:pt x="362" y="0"/>
                        <a:pt x="424" y="6"/>
                      </a:cubicBezTo>
                      <a:cubicBezTo>
                        <a:pt x="453" y="9"/>
                        <a:pt x="491" y="60"/>
                        <a:pt x="491" y="60"/>
                      </a:cubicBezTo>
                      <a:cubicBezTo>
                        <a:pt x="504" y="80"/>
                        <a:pt x="551" y="156"/>
                        <a:pt x="552" y="176"/>
                      </a:cubicBezTo>
                      <a:cubicBezTo>
                        <a:pt x="556" y="230"/>
                        <a:pt x="552" y="285"/>
                        <a:pt x="552" y="339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pic>
            <p:nvPicPr>
              <p:cNvPr id="14347" name="Picture 14" descr="j02920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7" y="3431"/>
                <a:ext cx="577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348" name="Group 15"/>
              <p:cNvGrpSpPr>
                <a:grpSpLocks/>
              </p:cNvGrpSpPr>
              <p:nvPr/>
            </p:nvGrpSpPr>
            <p:grpSpPr bwMode="auto">
              <a:xfrm>
                <a:off x="3160" y="3305"/>
                <a:ext cx="624" cy="643"/>
                <a:chOff x="3160" y="3407"/>
                <a:chExt cx="624" cy="643"/>
              </a:xfrm>
            </p:grpSpPr>
            <p:grpSp>
              <p:nvGrpSpPr>
                <p:cNvPr id="14349" name="Group 16"/>
                <p:cNvGrpSpPr>
                  <a:grpSpLocks/>
                </p:cNvGrpSpPr>
                <p:nvPr/>
              </p:nvGrpSpPr>
              <p:grpSpPr bwMode="auto">
                <a:xfrm>
                  <a:off x="3293" y="3459"/>
                  <a:ext cx="386" cy="246"/>
                  <a:chOff x="3275" y="3429"/>
                  <a:chExt cx="386" cy="246"/>
                </a:xfrm>
              </p:grpSpPr>
              <p:sp>
                <p:nvSpPr>
                  <p:cNvPr id="14353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3275" y="3429"/>
                    <a:ext cx="372" cy="219"/>
                  </a:xfrm>
                  <a:prstGeom prst="can">
                    <a:avLst>
                      <a:gd name="adj" fmla="val 25000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0" lang="zh-TW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5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4" y="3444"/>
                    <a:ext cx="3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TW" sz="1800"/>
                      <a:t>DB</a:t>
                    </a:r>
                  </a:p>
                </p:txBody>
              </p:sp>
            </p:grpSp>
            <p:sp>
              <p:nvSpPr>
                <p:cNvPr id="1435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13" y="3789"/>
                  <a:ext cx="540" cy="218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0" lang="en-US" altLang="zh-TW" sz="1600"/>
                    <a:t>DBMS</a:t>
                  </a:r>
                </a:p>
              </p:txBody>
            </p:sp>
            <p:sp>
              <p:nvSpPr>
                <p:cNvPr id="14351" name="Rectangle 20"/>
                <p:cNvSpPr>
                  <a:spLocks noChangeArrowheads="1"/>
                </p:cNvSpPr>
                <p:nvPr/>
              </p:nvSpPr>
              <p:spPr bwMode="auto">
                <a:xfrm>
                  <a:off x="3160" y="3407"/>
                  <a:ext cx="624" cy="643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TW" alt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52" name="AutoShape 21"/>
                <p:cNvCxnSpPr>
                  <a:cxnSpLocks noChangeShapeType="1"/>
                  <a:stCxn id="14353" idx="3"/>
                  <a:endCxn id="14350" idx="0"/>
                </p:cNvCxnSpPr>
                <p:nvPr/>
              </p:nvCxnSpPr>
              <p:spPr bwMode="auto">
                <a:xfrm>
                  <a:off x="3479" y="3678"/>
                  <a:ext cx="4" cy="111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4344" name="Text Box 22"/>
            <p:cNvSpPr txBox="1">
              <a:spLocks noChangeArrowheads="1"/>
            </p:cNvSpPr>
            <p:nvPr/>
          </p:nvSpPr>
          <p:spPr bwMode="auto">
            <a:xfrm>
              <a:off x="631825" y="4276725"/>
              <a:ext cx="1768475" cy="12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3525" indent="-263525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2000" b="1"/>
                <a:t>Construct DB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kumimoji="0" lang="en-US" altLang="zh-TW" sz="1800" b="1">
                  <a:solidFill>
                    <a:schemeClr val="hlink"/>
                  </a:solidFill>
                </a:rPr>
                <a:t>Design DB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kumimoji="0" lang="en-US" altLang="zh-TW" sz="1800"/>
                <a:t>Define DB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kumimoji="0" lang="en-US" altLang="zh-TW" sz="1800"/>
                <a:t>Load DB</a:t>
              </a:r>
            </a:p>
          </p:txBody>
        </p:sp>
        <p:sp>
          <p:nvSpPr>
            <p:cNvPr id="14345" name="矩形 23"/>
            <p:cNvSpPr>
              <a:spLocks noChangeArrowheads="1"/>
            </p:cNvSpPr>
            <p:nvPr/>
          </p:nvSpPr>
          <p:spPr bwMode="auto">
            <a:xfrm>
              <a:off x="85344" y="4303776"/>
              <a:ext cx="2621280" cy="2481072"/>
            </a:xfrm>
            <a:prstGeom prst="rect">
              <a:avLst/>
            </a:prstGeom>
            <a:noFill/>
            <a:ln w="19050" algn="ctr">
              <a:solidFill>
                <a:srgbClr val="FF006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398963"/>
            <a:ext cx="67706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標題 5"/>
          <p:cNvSpPr>
            <a:spLocks noGrp="1"/>
          </p:cNvSpPr>
          <p:nvPr>
            <p:ph type="title"/>
          </p:nvPr>
        </p:nvSpPr>
        <p:spPr>
          <a:xfrm>
            <a:off x="404813" y="12700"/>
            <a:ext cx="8480425" cy="803275"/>
          </a:xfrm>
        </p:spPr>
        <p:txBody>
          <a:bodyPr/>
          <a:lstStyle/>
          <a:p>
            <a:r>
              <a:rPr lang="en-US" altLang="zh-TW" sz="4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Candidate keys and Primary key</a:t>
            </a:r>
            <a:endParaRPr lang="zh-TW" altLang="en-US" sz="40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506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658615-87C9-460B-9205-4BA1364035FD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600" dirty="0" smtClean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670050"/>
            <a:ext cx="6221412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6208713" y="5445125"/>
            <a:ext cx="20447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2000" b="1"/>
              <a:t>Superkey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2000" b="1"/>
              <a:t>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2000" b="1"/>
              <a:t>Candidate 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2000" b="1"/>
              <a:t>Primary key</a:t>
            </a:r>
          </a:p>
        </p:txBody>
      </p:sp>
      <p:sp>
        <p:nvSpPr>
          <p:cNvPr id="45063" name="內容版面配置區 6"/>
          <p:cNvSpPr>
            <a:spLocks noGrp="1"/>
          </p:cNvSpPr>
          <p:nvPr>
            <p:ph idx="1"/>
          </p:nvPr>
        </p:nvSpPr>
        <p:spPr>
          <a:xfrm>
            <a:off x="369888" y="760413"/>
            <a:ext cx="8480425" cy="7493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If a relation has </a:t>
            </a:r>
            <a:r>
              <a:rPr lang="en-US" altLang="zh-TW" sz="2000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several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candidate keys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one is chosen arbitrarily to be the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primary key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 primary key attributes are </a:t>
            </a:r>
            <a:r>
              <a:rPr lang="en-US" altLang="zh-TW" sz="2000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underlined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endParaRPr lang="zh-TW" altLang="en-US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5064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8" y="1979613"/>
            <a:ext cx="19192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216C46-DED5-4F81-8D8F-FD452CC14410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TW" sz="1600" dirty="0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73025"/>
            <a:ext cx="86868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8"/>
          <p:cNvSpPr txBox="1">
            <a:spLocks noChangeArrowheads="1"/>
          </p:cNvSpPr>
          <p:nvPr/>
        </p:nvSpPr>
        <p:spPr bwMode="auto">
          <a:xfrm>
            <a:off x="7015163" y="177800"/>
            <a:ext cx="1863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1800">
                <a:latin typeface="Calibri" panose="020F0502020204030204" pitchFamily="34" charset="0"/>
              </a:rPr>
              <a:t>Superkey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1800">
                <a:latin typeface="Calibri" panose="020F0502020204030204" pitchFamily="34" charset="0"/>
              </a:rPr>
              <a:t>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1800">
                <a:latin typeface="Calibri" panose="020F0502020204030204" pitchFamily="34" charset="0"/>
              </a:rPr>
              <a:t>Candidate 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1800">
                <a:latin typeface="Calibri" panose="020F0502020204030204" pitchFamily="34" charset="0"/>
              </a:rPr>
              <a:t>Primary key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330200" y="5603875"/>
            <a:ext cx="6221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kumimoji="0" lang="en-US" altLang="zh-TW" sz="1800">
                <a:latin typeface="Calibri" panose="020F0502020204030204" pitchFamily="34" charset="0"/>
              </a:rPr>
              <a:t>What is the primary key of EMPLOYEE?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kumimoji="0" lang="en-US" altLang="zh-TW" sz="1800">
                <a:latin typeface="Calibri" panose="020F0502020204030204" pitchFamily="34" charset="0"/>
              </a:rPr>
              <a:t>Is {Fname, Address} a superkey of EMPLOYEE? A key?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kumimoji="0" lang="en-US" altLang="zh-TW" sz="1800">
                <a:latin typeface="Calibri" panose="020F0502020204030204" pitchFamily="34" charset="0"/>
              </a:rPr>
              <a:t>Is {Dnumber, Mgr_ssn} a superkey key of DEPARTMENT? A key?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898D8E-45A9-486E-9EDC-7E9B0D501D5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TW" sz="1600" dirty="0" smtClean="0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93675"/>
            <a:ext cx="8686800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6032500" y="5421313"/>
            <a:ext cx="20431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2000" b="1"/>
              <a:t>Superkey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2000" b="1"/>
              <a:t>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2000" b="1"/>
              <a:t>Candidate key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kumimoji="0" lang="en-US" altLang="zh-TW" sz="2000" b="1"/>
              <a:t>Primary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3BCF0A-C7F4-40ED-8FE2-D8BB8AA9C9C2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TW" sz="1600" dirty="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52388"/>
            <a:ext cx="8480425" cy="569912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Entity Integrity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788988"/>
            <a:ext cx="8512175" cy="4111625"/>
          </a:xfrm>
        </p:spPr>
        <p:txBody>
          <a:bodyPr/>
          <a:lstStyle/>
          <a:p>
            <a:pPr marL="177800" indent="-177800" eaLnBrk="1" hangingPunct="1"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Relational Database Schema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</a:p>
          <a:p>
            <a:pPr marL="625475" lvl="1" indent="-268288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set S of relation schemas that belong to the same database. S is the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of the 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database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177800" indent="-177800" algn="ctr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 = {R</a:t>
            </a:r>
            <a:r>
              <a:rPr lang="en-US" altLang="zh-TW" sz="2400" baseline="-25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R</a:t>
            </a:r>
            <a:r>
              <a:rPr lang="en-US" altLang="zh-TW" sz="2400" baseline="-25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..., R</a:t>
            </a:r>
            <a:r>
              <a:rPr lang="en-US" altLang="zh-TW" sz="2400" baseline="-25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</a:p>
          <a:p>
            <a:pPr marL="177800" indent="-177800" eaLnBrk="1" hangingPunct="1"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Entity Integrity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</a:p>
          <a:p>
            <a:pPr marL="625475" lvl="1" indent="-268288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000" b="1" i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primary key attributes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PK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of each relation schema R in S </a:t>
            </a:r>
            <a:r>
              <a:rPr lang="en-US" altLang="zh-TW" sz="2000" b="1" dirty="0" smtClean="0">
                <a:solidFill>
                  <a:schemeClr val="hlink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cannot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have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null values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 any tuple of r(R). </a:t>
            </a: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t[PK]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null for any tuple t in r(R)</a:t>
            </a:r>
          </a:p>
          <a:p>
            <a:pPr marL="625475" lvl="1" indent="-268288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This is because primary key values are used to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identify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the individual tuples.</a:t>
            </a:r>
          </a:p>
          <a:p>
            <a:pPr marL="177800" indent="-177800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US" altLang="zh-TW" sz="2000" u="sng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Note: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Other attributes of R may be similarly constrained  to disallow null values, even though they are not members of the primary key.</a:t>
            </a:r>
            <a:endParaRPr lang="en-US" altLang="zh-TW" sz="20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49157" name="群組 20"/>
          <p:cNvGrpSpPr>
            <a:grpSpLocks/>
          </p:cNvGrpSpPr>
          <p:nvPr/>
        </p:nvGrpSpPr>
        <p:grpSpPr bwMode="auto">
          <a:xfrm>
            <a:off x="466725" y="4949825"/>
            <a:ext cx="7807325" cy="1344613"/>
            <a:chOff x="466977" y="4950372"/>
            <a:chExt cx="7807011" cy="1344727"/>
          </a:xfrm>
        </p:grpSpPr>
        <p:pic>
          <p:nvPicPr>
            <p:cNvPr id="49158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234" y="4950372"/>
              <a:ext cx="7230754" cy="1344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9159" name="直線單箭頭接點 6"/>
            <p:cNvCxnSpPr>
              <a:cxnSpLocks noChangeShapeType="1"/>
              <a:stCxn id="8" idx="3"/>
            </p:cNvCxnSpPr>
            <p:nvPr/>
          </p:nvCxnSpPr>
          <p:spPr bwMode="auto">
            <a:xfrm flipV="1">
              <a:off x="1366582" y="5690586"/>
              <a:ext cx="400074" cy="7259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466977" y="5563199"/>
              <a:ext cx="900077" cy="400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TW" sz="2000" b="1" kern="0" dirty="0">
                  <a:solidFill>
                    <a:srgbClr val="FF0000"/>
                  </a:solidFill>
                  <a:latin typeface="Times New Roman"/>
                  <a:cs typeface="Times New Roman" pitchFamily="18" charset="0"/>
                </a:rPr>
                <a:t>NULL</a:t>
              </a:r>
              <a:endParaRPr lang="zh-TW" altLang="en-US" dirty="0"/>
            </a:p>
          </p:txBody>
        </p:sp>
        <p:sp>
          <p:nvSpPr>
            <p:cNvPr id="49161" name="文字方塊 11"/>
            <p:cNvSpPr txBox="1">
              <a:spLocks noChangeArrowheads="1"/>
            </p:cNvSpPr>
            <p:nvPr/>
          </p:nvSpPr>
          <p:spPr bwMode="auto">
            <a:xfrm>
              <a:off x="1313895" y="5433134"/>
              <a:ext cx="230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?</a:t>
              </a:r>
              <a:endParaRPr lang="zh-TW" altLang="en-US" sz="1800" b="1">
                <a:solidFill>
                  <a:srgbClr val="FF0000"/>
                </a:solidFill>
              </a:endParaRPr>
            </a:p>
          </p:txBody>
        </p:sp>
        <p:cxnSp>
          <p:nvCxnSpPr>
            <p:cNvPr id="49162" name="直線單箭頭接點 13"/>
            <p:cNvCxnSpPr>
              <a:cxnSpLocks noChangeShapeType="1"/>
            </p:cNvCxnSpPr>
            <p:nvPr/>
          </p:nvCxnSpPr>
          <p:spPr bwMode="auto">
            <a:xfrm>
              <a:off x="1367161" y="5766955"/>
              <a:ext cx="337352" cy="411903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04813" y="2867025"/>
            <a:ext cx="8462962" cy="159591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FF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04DB75-C824-4D4C-B2F9-C27270150F6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TW" sz="1600" dirty="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0"/>
            <a:ext cx="8480425" cy="728663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Referential Integrity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696913"/>
            <a:ext cx="8334375" cy="217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constraint involving </a:t>
            </a:r>
            <a:r>
              <a:rPr lang="en-US" altLang="zh-TW" sz="2400" b="1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two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relations (the previous constraints involve a </a:t>
            </a:r>
            <a:r>
              <a:rPr lang="en-US" altLang="zh-TW" sz="2400" b="1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single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relation).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Tuples in the </a:t>
            </a:r>
            <a:r>
              <a:rPr lang="en-US" altLang="zh-TW" sz="2400" b="1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referencing relation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24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have attributes FK (called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foreign key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attributes) that reference the primary key attributes PK of the </a:t>
            </a:r>
            <a:r>
              <a:rPr lang="en-US" altLang="zh-TW" sz="2400" b="1" i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referenced relation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24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tuple t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in R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is said to 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reference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a tuple t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in R</a:t>
            </a:r>
            <a:r>
              <a:rPr lang="en-US" altLang="zh-TW" sz="20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if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[FK] = t</a:t>
            </a:r>
            <a:r>
              <a:rPr lang="en-US" altLang="zh-TW" sz="2000" baseline="-250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[PK].</a:t>
            </a: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2952750" y="3087688"/>
          <a:ext cx="4587875" cy="335050"/>
        </p:xfrm>
        <a:graphic>
          <a:graphicData uri="http://schemas.openxmlformats.org/drawingml/2006/table">
            <a:tbl>
              <a:tblPr/>
              <a:tblGrid>
                <a:gridCol w="1001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58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61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DNAME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DNUMBER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MGRSSN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STRDATE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9152" name="Group 16"/>
          <p:cNvGraphicFramePr>
            <a:graphicFrameLocks noGrp="1"/>
          </p:cNvGraphicFramePr>
          <p:nvPr/>
        </p:nvGraphicFramePr>
        <p:xfrm>
          <a:off x="635000" y="3768725"/>
          <a:ext cx="4587875" cy="335052"/>
        </p:xfrm>
        <a:graphic>
          <a:graphicData uri="http://schemas.openxmlformats.org/drawingml/2006/table">
            <a:tbl>
              <a:tblPr/>
              <a:tblGrid>
                <a:gridCol w="1001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61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PNAME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PNUM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PLOCATION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DNUM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7" name="Line 28"/>
          <p:cNvSpPr>
            <a:spLocks noChangeShapeType="1"/>
          </p:cNvSpPr>
          <p:nvPr/>
        </p:nvSpPr>
        <p:spPr bwMode="auto">
          <a:xfrm flipV="1">
            <a:off x="4586288" y="3443288"/>
            <a:ext cx="46037" cy="2682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2798" name="Text Box 29"/>
          <p:cNvSpPr txBox="1">
            <a:spLocks noChangeArrowheads="1"/>
          </p:cNvSpPr>
          <p:nvPr/>
        </p:nvSpPr>
        <p:spPr bwMode="auto">
          <a:xfrm>
            <a:off x="577850" y="3192463"/>
            <a:ext cx="135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  <p:sp>
        <p:nvSpPr>
          <p:cNvPr id="32799" name="Text Box 30"/>
          <p:cNvSpPr txBox="1">
            <a:spLocks noChangeArrowheads="1"/>
          </p:cNvSpPr>
          <p:nvPr/>
        </p:nvSpPr>
        <p:spPr bwMode="auto">
          <a:xfrm>
            <a:off x="550863" y="343376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1800" b="1"/>
              <a:t>PROJECT</a:t>
            </a:r>
          </a:p>
        </p:txBody>
      </p:sp>
      <p:sp>
        <p:nvSpPr>
          <p:cNvPr id="32800" name="Text Box 31"/>
          <p:cNvSpPr txBox="1">
            <a:spLocks noChangeArrowheads="1"/>
          </p:cNvSpPr>
          <p:nvPr/>
        </p:nvSpPr>
        <p:spPr bwMode="auto">
          <a:xfrm>
            <a:off x="1246188" y="3049588"/>
            <a:ext cx="2092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1800" b="1"/>
              <a:t>DEPARTMENT</a:t>
            </a:r>
          </a:p>
        </p:txBody>
      </p:sp>
      <p:sp>
        <p:nvSpPr>
          <p:cNvPr id="32801" name="Text Box 32"/>
          <p:cNvSpPr txBox="1">
            <a:spLocks noChangeArrowheads="1"/>
          </p:cNvSpPr>
          <p:nvPr/>
        </p:nvSpPr>
        <p:spPr bwMode="auto">
          <a:xfrm>
            <a:off x="5219700" y="3709988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/>
              <a:t>(</a:t>
            </a:r>
            <a:r>
              <a:rPr kumimoji="0" lang="en-US" altLang="zh-TW" sz="2000"/>
              <a:t>R</a:t>
            </a:r>
            <a:r>
              <a:rPr kumimoji="0" lang="en-US" altLang="zh-TW" sz="2400" baseline="-25000"/>
              <a:t>1</a:t>
            </a:r>
            <a:r>
              <a:rPr kumimoji="0" lang="en-US" altLang="zh-TW" sz="2400"/>
              <a:t>) </a:t>
            </a:r>
            <a:r>
              <a:rPr kumimoji="0" lang="en-US" altLang="zh-TW" sz="2000"/>
              <a:t>referencing</a:t>
            </a:r>
            <a:endParaRPr kumimoji="0" lang="zh-TW" altLang="en-US" sz="2000"/>
          </a:p>
        </p:txBody>
      </p:sp>
      <p:sp>
        <p:nvSpPr>
          <p:cNvPr id="32802" name="Text Box 33"/>
          <p:cNvSpPr txBox="1">
            <a:spLocks noChangeArrowheads="1"/>
          </p:cNvSpPr>
          <p:nvPr/>
        </p:nvSpPr>
        <p:spPr bwMode="auto">
          <a:xfrm>
            <a:off x="7597775" y="3001963"/>
            <a:ext cx="1409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 dirty="0"/>
              <a:t>(</a:t>
            </a:r>
            <a:r>
              <a:rPr kumimoji="0" lang="en-US" altLang="zh-TW" sz="2000" dirty="0"/>
              <a:t>R</a:t>
            </a:r>
            <a:r>
              <a:rPr kumimoji="0" lang="en-US" altLang="zh-TW" sz="2400" baseline="-25000" dirty="0"/>
              <a:t>2</a:t>
            </a:r>
            <a:r>
              <a:rPr kumimoji="0" lang="en-US" altLang="zh-TW" sz="2400" dirty="0"/>
              <a:t>) </a:t>
            </a:r>
            <a:r>
              <a:rPr kumimoji="0" lang="en-US" altLang="zh-TW" sz="2000" dirty="0"/>
              <a:t>referenced</a:t>
            </a:r>
            <a:endParaRPr kumimoji="0" lang="zh-TW" altLang="en-US" sz="2000" dirty="0"/>
          </a:p>
        </p:txBody>
      </p:sp>
      <p:sp>
        <p:nvSpPr>
          <p:cNvPr id="32803" name="Text Box 34"/>
          <p:cNvSpPr txBox="1">
            <a:spLocks noChangeArrowheads="1"/>
          </p:cNvSpPr>
          <p:nvPr/>
        </p:nvSpPr>
        <p:spPr bwMode="auto">
          <a:xfrm>
            <a:off x="4291013" y="4086225"/>
            <a:ext cx="701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1600" b="1"/>
              <a:t>(FK)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09575" y="4603750"/>
            <a:ext cx="8535988" cy="2125663"/>
            <a:chOff x="409575" y="4603750"/>
            <a:chExt cx="8535988" cy="2125663"/>
          </a:xfrm>
        </p:grpSpPr>
        <p:grpSp>
          <p:nvGrpSpPr>
            <p:cNvPr id="2" name="群組 18"/>
            <p:cNvGrpSpPr>
              <a:grpSpLocks/>
            </p:cNvGrpSpPr>
            <p:nvPr/>
          </p:nvGrpSpPr>
          <p:grpSpPr bwMode="auto">
            <a:xfrm>
              <a:off x="409575" y="4603750"/>
              <a:ext cx="8535988" cy="2125663"/>
              <a:chOff x="409575" y="4603750"/>
              <a:chExt cx="8535988" cy="2125738"/>
            </a:xfrm>
          </p:grpSpPr>
          <p:pic>
            <p:nvPicPr>
              <p:cNvPr id="51237" name="Picture 3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9575" y="4603750"/>
                <a:ext cx="4725988" cy="1338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8" name="Picture 4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75" y="4607052"/>
                <a:ext cx="3481387" cy="2027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39" name="文字方塊 17"/>
              <p:cNvSpPr txBox="1">
                <a:spLocks noChangeArrowheads="1"/>
              </p:cNvSpPr>
              <p:nvPr/>
            </p:nvSpPr>
            <p:spPr bwMode="auto">
              <a:xfrm>
                <a:off x="3967992" y="6083157"/>
                <a:ext cx="430355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1800" dirty="0">
                    <a:latin typeface="Calibri" panose="020F0502020204030204" pitchFamily="34" charset="0"/>
                  </a:rPr>
                  <a:t>Can 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Reorganization’s </a:t>
                </a:r>
                <a:r>
                  <a:rPr lang="en-US" altLang="zh-TW" sz="1800" dirty="0" err="1">
                    <a:solidFill>
                      <a:srgbClr val="FF0000"/>
                    </a:solidFill>
                    <a:latin typeface="Calibri" panose="020F0502020204030204" pitchFamily="34" charset="0"/>
                  </a:rPr>
                  <a:t>Dnum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zh-TW" sz="1800" dirty="0">
                    <a:latin typeface="Calibri" panose="020F0502020204030204" pitchFamily="34" charset="0"/>
                  </a:rPr>
                  <a:t>be 7 in PROJECT?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1800" dirty="0">
                    <a:latin typeface="Calibri" panose="020F0502020204030204" pitchFamily="34" charset="0"/>
                  </a:rPr>
                  <a:t>Can 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Reorganization’s </a:t>
                </a:r>
                <a:r>
                  <a:rPr lang="en-US" altLang="zh-TW" sz="1800" dirty="0" err="1">
                    <a:solidFill>
                      <a:srgbClr val="FF0000"/>
                    </a:solidFill>
                    <a:latin typeface="Calibri" panose="020F0502020204030204" pitchFamily="34" charset="0"/>
                  </a:rPr>
                  <a:t>Dnum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zh-TW" sz="1800" dirty="0">
                    <a:latin typeface="Calibri" panose="020F0502020204030204" pitchFamily="34" charset="0"/>
                  </a:rPr>
                  <a:t>be NULL?</a:t>
                </a:r>
              </a:p>
            </p:txBody>
          </p:sp>
          <p:sp>
            <p:nvSpPr>
              <p:cNvPr id="51240" name="Line 28"/>
              <p:cNvSpPr>
                <a:spLocks noChangeShapeType="1"/>
              </p:cNvSpPr>
              <p:nvPr/>
            </p:nvSpPr>
            <p:spPr bwMode="auto">
              <a:xfrm flipV="1">
                <a:off x="3884103" y="5941930"/>
                <a:ext cx="1870745" cy="22397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20" name="矩形 19"/>
            <p:cNvSpPr/>
            <p:nvPr/>
          </p:nvSpPr>
          <p:spPr bwMode="auto">
            <a:xfrm>
              <a:off x="438997" y="6104256"/>
              <a:ext cx="3420000" cy="24377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7" grpId="0" animBg="1"/>
      <p:bldP spid="32798" grpId="0"/>
      <p:bldP spid="32799" grpId="0"/>
      <p:bldP spid="32800" grpId="0"/>
      <p:bldP spid="32801" grpId="0"/>
      <p:bldP spid="32802" grpId="0"/>
      <p:bldP spid="328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C02748-E4B7-4351-B8E1-91F0D37DA2AB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TW" sz="1600" dirty="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136525"/>
            <a:ext cx="8778875" cy="633413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Referential Integrity Constraint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865188"/>
            <a:ext cx="8480425" cy="3041650"/>
          </a:xfrm>
        </p:spPr>
        <p:txBody>
          <a:bodyPr/>
          <a:lstStyle/>
          <a:p>
            <a:pPr marL="269875" indent="-269875" eaLnBrk="1" hangingPunct="1">
              <a:defRPr/>
            </a:pPr>
            <a:r>
              <a:rPr lang="en-US" altLang="zh-TW" sz="2400" b="1" dirty="0" smtClean="0">
                <a:ea typeface="新細明體" charset="-120"/>
              </a:rPr>
              <a:t>Referential Integrity Constraint</a:t>
            </a:r>
          </a:p>
          <a:p>
            <a:pPr marL="268288" lvl="1" indent="0" eaLnBrk="1" hangingPunct="1">
              <a:buFontTx/>
              <a:buNone/>
              <a:defRPr/>
            </a:pPr>
            <a:r>
              <a:rPr lang="en-US" altLang="zh-TW" sz="2000" dirty="0" smtClean="0">
                <a:ea typeface="新細明體" charset="-120"/>
              </a:rPr>
              <a:t>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value</a:t>
            </a:r>
            <a:r>
              <a:rPr lang="en-US" altLang="zh-TW" sz="2000" dirty="0" smtClean="0">
                <a:ea typeface="新細明體" charset="-120"/>
              </a:rPr>
              <a:t> in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foreign key </a:t>
            </a:r>
            <a:r>
              <a:rPr lang="en-US" altLang="zh-TW" sz="2000" dirty="0" smtClean="0">
                <a:ea typeface="新細明體" charset="-120"/>
              </a:rPr>
              <a:t>column (or columns) FK of the </a:t>
            </a:r>
            <a:r>
              <a:rPr lang="en-US" altLang="zh-TW" sz="2000" b="1" dirty="0" smtClean="0">
                <a:ea typeface="新細明體" charset="-120"/>
              </a:rPr>
              <a:t>referencing relation </a:t>
            </a:r>
            <a:r>
              <a:rPr lang="en-US" altLang="zh-TW" sz="2000" dirty="0" smtClean="0">
                <a:ea typeface="新細明體" charset="-120"/>
              </a:rPr>
              <a:t>R</a:t>
            </a:r>
            <a:r>
              <a:rPr lang="en-US" altLang="zh-TW" sz="2000" baseline="-25000" dirty="0" smtClean="0">
                <a:ea typeface="新細明體" charset="-120"/>
              </a:rPr>
              <a:t>1</a:t>
            </a:r>
            <a:r>
              <a:rPr lang="en-US" altLang="zh-TW" sz="2000" dirty="0" smtClean="0">
                <a:ea typeface="新細明體" charset="-120"/>
              </a:rPr>
              <a:t> can be </a:t>
            </a:r>
            <a:r>
              <a:rPr lang="en-US" altLang="zh-TW" sz="2000" u="sng" dirty="0" smtClean="0">
                <a:ea typeface="新細明體" charset="-120"/>
              </a:rPr>
              <a:t>either</a:t>
            </a:r>
            <a:r>
              <a:rPr lang="en-US" altLang="zh-TW" sz="2000" dirty="0" smtClean="0">
                <a:ea typeface="新細明體" charset="-120"/>
              </a:rPr>
              <a:t>:</a:t>
            </a:r>
          </a:p>
          <a:p>
            <a:pPr marL="622300" lvl="1" indent="-354013" eaLnBrk="1" hangingPunct="1">
              <a:buFontTx/>
              <a:buAutoNum type="arabicParenBoth"/>
              <a:defRPr/>
            </a:pPr>
            <a:r>
              <a:rPr lang="en-US" altLang="zh-TW" sz="2000" dirty="0" smtClean="0">
                <a:ea typeface="新細明體" charset="-120"/>
              </a:rPr>
              <a:t>a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value</a:t>
            </a:r>
            <a:r>
              <a:rPr lang="en-US" altLang="zh-TW" sz="2000" dirty="0" smtClean="0">
                <a:ea typeface="新細明體" charset="-120"/>
              </a:rPr>
              <a:t> of an existing primary key value of the corresponding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primary key </a:t>
            </a:r>
            <a:r>
              <a:rPr lang="en-US" altLang="zh-TW" sz="2000" dirty="0" smtClean="0">
                <a:ea typeface="新細明體" charset="-120"/>
              </a:rPr>
              <a:t>PK in the </a:t>
            </a:r>
            <a:r>
              <a:rPr lang="en-US" altLang="zh-TW" sz="2000" b="1" dirty="0" smtClean="0">
                <a:ea typeface="新細明體" charset="-120"/>
              </a:rPr>
              <a:t>referenced relation </a:t>
            </a:r>
            <a:r>
              <a:rPr lang="en-US" altLang="zh-TW" sz="2000" dirty="0" smtClean="0">
                <a:ea typeface="新細明體" charset="-120"/>
              </a:rPr>
              <a:t>R</a:t>
            </a:r>
            <a:r>
              <a:rPr lang="en-US" altLang="zh-TW" sz="2000" baseline="-25000" dirty="0" smtClean="0">
                <a:ea typeface="新細明體" charset="-120"/>
              </a:rPr>
              <a:t>2,</a:t>
            </a:r>
            <a:r>
              <a:rPr lang="en-US" altLang="zh-TW" sz="2000" dirty="0" smtClean="0">
                <a:ea typeface="新細明體" charset="-120"/>
              </a:rPr>
              <a:t>, or</a:t>
            </a:r>
          </a:p>
          <a:p>
            <a:pPr marL="622300" lvl="1" indent="-354013" eaLnBrk="1" hangingPunct="1">
              <a:buFontTx/>
              <a:buAutoNum type="arabicParenBoth"/>
              <a:defRPr/>
            </a:pPr>
            <a:r>
              <a:rPr lang="en-US" altLang="zh-TW" sz="2000" dirty="0" smtClean="0">
                <a:ea typeface="新細明體" charset="-120"/>
              </a:rPr>
              <a:t>a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null</a:t>
            </a:r>
            <a:r>
              <a:rPr lang="en-US" altLang="zh-TW" sz="2000" dirty="0" smtClean="0">
                <a:ea typeface="新細明體" charset="-120"/>
              </a:rPr>
              <a:t>.</a:t>
            </a:r>
          </a:p>
          <a:p>
            <a:pPr marL="269875" indent="-269875" eaLnBrk="1" hangingPunct="1">
              <a:defRPr/>
            </a:pPr>
            <a:r>
              <a:rPr lang="en-US" altLang="zh-TW" sz="2400" dirty="0" smtClean="0">
                <a:ea typeface="新細明體" charset="-120"/>
              </a:rPr>
              <a:t>In case (2), the FK in R</a:t>
            </a:r>
            <a:r>
              <a:rPr lang="en-US" altLang="zh-TW" sz="2400" baseline="-25000" dirty="0" smtClean="0">
                <a:ea typeface="新細明體" charset="-120"/>
              </a:rPr>
              <a:t>1 </a:t>
            </a:r>
            <a:r>
              <a:rPr lang="en-US" altLang="zh-TW" sz="2400" dirty="0" smtClean="0">
                <a:ea typeface="新細明體" charset="-120"/>
              </a:rPr>
              <a:t>should </a:t>
            </a:r>
            <a:r>
              <a:rPr lang="en-US" altLang="zh-TW" sz="2400" u="sng" dirty="0" smtClean="0">
                <a:ea typeface="新細明體" charset="-120"/>
              </a:rPr>
              <a:t>not</a:t>
            </a:r>
            <a:r>
              <a:rPr lang="en-US" altLang="zh-TW" sz="2400" dirty="0" smtClean="0">
                <a:ea typeface="新細明體" charset="-120"/>
              </a:rPr>
              <a:t> be a part of its own primary key.</a:t>
            </a:r>
          </a:p>
        </p:txBody>
      </p:sp>
      <p:graphicFrame>
        <p:nvGraphicFramePr>
          <p:cNvPr id="228438" name="Group 86"/>
          <p:cNvGraphicFramePr>
            <a:graphicFrameLocks noGrp="1"/>
          </p:cNvGraphicFramePr>
          <p:nvPr/>
        </p:nvGraphicFramePr>
        <p:xfrm>
          <a:off x="2714625" y="4133850"/>
          <a:ext cx="4587875" cy="335052"/>
        </p:xfrm>
        <a:graphic>
          <a:graphicData uri="http://schemas.openxmlformats.org/drawingml/2006/table">
            <a:tbl>
              <a:tblPr/>
              <a:tblGrid>
                <a:gridCol w="100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5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61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DNAME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DNUMBER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MGRSSN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STRDATE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8452" name="Group 100"/>
          <p:cNvGraphicFramePr>
            <a:graphicFrameLocks noGrp="1"/>
          </p:cNvGraphicFramePr>
          <p:nvPr/>
        </p:nvGraphicFramePr>
        <p:xfrm>
          <a:off x="396875" y="4978400"/>
          <a:ext cx="4587875" cy="335052"/>
        </p:xfrm>
        <a:graphic>
          <a:graphicData uri="http://schemas.openxmlformats.org/drawingml/2006/table">
            <a:tbl>
              <a:tblPr/>
              <a:tblGrid>
                <a:gridCol w="100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7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61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PNAME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PNUM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PLOCATION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DNUM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77" name="Line 102"/>
          <p:cNvSpPr>
            <a:spLocks noChangeShapeType="1"/>
          </p:cNvSpPr>
          <p:nvPr/>
        </p:nvSpPr>
        <p:spPr bwMode="auto">
          <a:xfrm flipV="1">
            <a:off x="4395788" y="4506913"/>
            <a:ext cx="0" cy="382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278" name="Text Box 104"/>
          <p:cNvSpPr txBox="1">
            <a:spLocks noChangeArrowheads="1"/>
          </p:cNvSpPr>
          <p:nvPr/>
        </p:nvSpPr>
        <p:spPr bwMode="auto">
          <a:xfrm>
            <a:off x="349250" y="465455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1800" b="1"/>
              <a:t>PROJECT</a:t>
            </a:r>
          </a:p>
        </p:txBody>
      </p:sp>
      <p:sp>
        <p:nvSpPr>
          <p:cNvPr id="53279" name="Text Box 105"/>
          <p:cNvSpPr txBox="1">
            <a:spLocks noChangeArrowheads="1"/>
          </p:cNvSpPr>
          <p:nvPr/>
        </p:nvSpPr>
        <p:spPr bwMode="auto">
          <a:xfrm>
            <a:off x="957263" y="4122738"/>
            <a:ext cx="2092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1800" b="1"/>
              <a:t>DEPARTMENT</a:t>
            </a:r>
          </a:p>
        </p:txBody>
      </p:sp>
      <p:sp>
        <p:nvSpPr>
          <p:cNvPr id="53280" name="Text Box 108"/>
          <p:cNvSpPr txBox="1">
            <a:spLocks noChangeArrowheads="1"/>
          </p:cNvSpPr>
          <p:nvPr/>
        </p:nvSpPr>
        <p:spPr bwMode="auto">
          <a:xfrm>
            <a:off x="5037138" y="4873625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/>
              <a:t>(</a:t>
            </a:r>
            <a:r>
              <a:rPr kumimoji="0" lang="en-US" altLang="zh-TW" sz="2000"/>
              <a:t>R</a:t>
            </a:r>
            <a:r>
              <a:rPr kumimoji="0" lang="en-US" altLang="zh-TW" sz="2400" baseline="-25000"/>
              <a:t>1</a:t>
            </a:r>
            <a:r>
              <a:rPr kumimoji="0" lang="en-US" altLang="zh-TW" sz="2400"/>
              <a:t>) </a:t>
            </a:r>
            <a:r>
              <a:rPr kumimoji="0" lang="en-US" altLang="zh-TW" sz="2000"/>
              <a:t>referencing</a:t>
            </a:r>
            <a:endParaRPr kumimoji="0" lang="zh-TW" altLang="en-US" sz="2000"/>
          </a:p>
        </p:txBody>
      </p:sp>
      <p:sp>
        <p:nvSpPr>
          <p:cNvPr id="53281" name="Text Box 109"/>
          <p:cNvSpPr txBox="1">
            <a:spLocks noChangeArrowheads="1"/>
          </p:cNvSpPr>
          <p:nvPr/>
        </p:nvSpPr>
        <p:spPr bwMode="auto">
          <a:xfrm>
            <a:off x="7385050" y="3973513"/>
            <a:ext cx="1409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/>
              <a:t>(</a:t>
            </a:r>
            <a:r>
              <a:rPr kumimoji="0" lang="en-US" altLang="zh-TW" sz="2000"/>
              <a:t>R</a:t>
            </a:r>
            <a:r>
              <a:rPr kumimoji="0" lang="en-US" altLang="zh-TW" sz="2400" baseline="-25000"/>
              <a:t>2</a:t>
            </a:r>
            <a:r>
              <a:rPr kumimoji="0" lang="en-US" altLang="zh-TW" sz="2400"/>
              <a:t>) </a:t>
            </a:r>
            <a:r>
              <a:rPr kumimoji="0" lang="en-US" altLang="zh-TW" sz="2000"/>
              <a:t>referenced</a:t>
            </a:r>
            <a:endParaRPr kumimoji="0" lang="zh-TW" altLang="en-US" sz="2000"/>
          </a:p>
        </p:txBody>
      </p:sp>
      <p:sp>
        <p:nvSpPr>
          <p:cNvPr id="53282" name="Text Box 110"/>
          <p:cNvSpPr txBox="1">
            <a:spLocks noChangeArrowheads="1"/>
          </p:cNvSpPr>
          <p:nvPr/>
        </p:nvSpPr>
        <p:spPr bwMode="auto">
          <a:xfrm>
            <a:off x="4083050" y="5324475"/>
            <a:ext cx="64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1600" b="1"/>
              <a:t>(</a:t>
            </a:r>
            <a:r>
              <a:rPr kumimoji="0" lang="en-US" altLang="zh-TW" sz="1600" b="1">
                <a:solidFill>
                  <a:srgbClr val="FF0000"/>
                </a:solidFill>
              </a:rPr>
              <a:t>FK</a:t>
            </a:r>
            <a:r>
              <a:rPr kumimoji="0" lang="en-US" altLang="zh-TW" sz="1600" b="1"/>
              <a:t>)</a:t>
            </a:r>
          </a:p>
        </p:txBody>
      </p:sp>
      <p:sp>
        <p:nvSpPr>
          <p:cNvPr id="33827" name="矩形 13"/>
          <p:cNvSpPr>
            <a:spLocks noChangeArrowheads="1"/>
          </p:cNvSpPr>
          <p:nvPr/>
        </p:nvSpPr>
        <p:spPr bwMode="auto">
          <a:xfrm>
            <a:off x="285750" y="5792788"/>
            <a:ext cx="7993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cs typeface="Times New Roman" panose="02020603050405020304" pitchFamily="18" charset="0"/>
              </a:rPr>
              <a:t>A referential integrity constraint can be displayed in a relational database schema as a </a:t>
            </a:r>
            <a:r>
              <a:rPr kumimoji="0" lang="en-US" altLang="zh-TW" sz="2000">
                <a:solidFill>
                  <a:srgbClr val="FF0000"/>
                </a:solidFill>
                <a:cs typeface="Times New Roman" panose="02020603050405020304" pitchFamily="18" charset="0"/>
              </a:rPr>
              <a:t>directed arc </a:t>
            </a:r>
            <a:r>
              <a:rPr kumimoji="0" lang="en-US" altLang="zh-TW" sz="2000">
                <a:solidFill>
                  <a:srgbClr val="000000"/>
                </a:solidFill>
                <a:cs typeface="Times New Roman" panose="02020603050405020304" pitchFamily="18" charset="0"/>
              </a:rPr>
              <a:t>from R</a:t>
            </a:r>
            <a:r>
              <a:rPr kumimoji="0" lang="en-US" altLang="zh-TW" sz="20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cs typeface="Times New Roman" panose="02020603050405020304" pitchFamily="18" charset="0"/>
              </a:rPr>
              <a:t>.FK to R</a:t>
            </a:r>
            <a:r>
              <a:rPr kumimoji="0" lang="en-US" altLang="zh-TW" sz="20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cs typeface="Times New Roman" panose="02020603050405020304" pitchFamily="18" charset="0"/>
              </a:rPr>
              <a:t>.PK.</a:t>
            </a:r>
          </a:p>
        </p:txBody>
      </p:sp>
      <p:sp>
        <p:nvSpPr>
          <p:cNvPr id="53284" name="Text Box 110"/>
          <p:cNvSpPr txBox="1">
            <a:spLocks noChangeArrowheads="1"/>
          </p:cNvSpPr>
          <p:nvPr/>
        </p:nvSpPr>
        <p:spPr bwMode="auto">
          <a:xfrm>
            <a:off x="4092575" y="3803650"/>
            <a:ext cx="64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1600" b="1"/>
              <a:t>(</a:t>
            </a:r>
            <a:r>
              <a:rPr kumimoji="0" lang="en-US" altLang="zh-TW" sz="1600" b="1">
                <a:solidFill>
                  <a:srgbClr val="FF0000"/>
                </a:solidFill>
              </a:rPr>
              <a:t>PK</a:t>
            </a:r>
            <a:r>
              <a:rPr kumimoji="0" lang="en-US" altLang="zh-TW" sz="16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  <p:pic>
        <p:nvPicPr>
          <p:cNvPr id="55299" name="Picture 2" descr="ch07_elmasri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107950"/>
            <a:ext cx="8580437" cy="66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279650" y="122238"/>
            <a:ext cx="6223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 b="1"/>
              <a:t>5.7</a:t>
            </a:r>
          </a:p>
        </p:txBody>
      </p:sp>
      <p:sp>
        <p:nvSpPr>
          <p:cNvPr id="55301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369300" y="6470650"/>
            <a:ext cx="728663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48C25C-ADA0-4633-84E5-844B079BD17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TW" sz="1600" dirty="0" smtClean="0"/>
          </a:p>
        </p:txBody>
      </p:sp>
      <p:sp>
        <p:nvSpPr>
          <p:cNvPr id="55302" name="文字方塊 5"/>
          <p:cNvSpPr txBox="1">
            <a:spLocks noChangeArrowheads="1"/>
          </p:cNvSpPr>
          <p:nvPr/>
        </p:nvSpPr>
        <p:spPr bwMode="auto">
          <a:xfrm>
            <a:off x="6719888" y="1198563"/>
            <a:ext cx="577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FK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5303" name="文字方塊 5"/>
          <p:cNvSpPr txBox="1">
            <a:spLocks noChangeArrowheads="1"/>
          </p:cNvSpPr>
          <p:nvPr/>
        </p:nvSpPr>
        <p:spPr bwMode="auto">
          <a:xfrm>
            <a:off x="2965450" y="1233488"/>
            <a:ext cx="577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PK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文字方塊 5"/>
          <p:cNvSpPr txBox="1">
            <a:spLocks noChangeArrowheads="1"/>
          </p:cNvSpPr>
          <p:nvPr/>
        </p:nvSpPr>
        <p:spPr bwMode="auto">
          <a:xfrm>
            <a:off x="5964879" y="3782372"/>
            <a:ext cx="577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FK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文字方塊 5"/>
          <p:cNvSpPr txBox="1">
            <a:spLocks noChangeArrowheads="1"/>
          </p:cNvSpPr>
          <p:nvPr/>
        </p:nvSpPr>
        <p:spPr bwMode="auto">
          <a:xfrm>
            <a:off x="3655066" y="3687742"/>
            <a:ext cx="11974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 dirty="0" smtClean="0">
                <a:solidFill>
                  <a:srgbClr val="FF0000"/>
                </a:solidFill>
              </a:rPr>
              <a:t>PK?FK?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9EB2DA-5EFA-4062-963F-3E3187EE1C2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TW" sz="1600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115300" cy="884238"/>
          </a:xfrm>
        </p:spPr>
        <p:txBody>
          <a:bodyPr/>
          <a:lstStyle/>
          <a:p>
            <a:pPr eaLnBrk="1" hangingPunct="1"/>
            <a:r>
              <a:rPr lang="en-US" altLang="zh-TW" sz="4000" b="1" smtClean="0">
                <a:ea typeface="新細明體" panose="02020500000000000000" pitchFamily="18" charset="-120"/>
              </a:rPr>
              <a:t>Other Types of Constraints</a:t>
            </a:r>
            <a:endParaRPr lang="en-US" altLang="zh-TW" sz="4000" smtClean="0">
              <a:ea typeface="新細明體" panose="02020500000000000000" pitchFamily="18" charset="-12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881063"/>
            <a:ext cx="8542338" cy="3544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 smtClean="0">
                <a:ea typeface="新細明體" panose="02020500000000000000" pitchFamily="18" charset="-120"/>
              </a:rPr>
              <a:t>Semantic Integrity Constraints: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based on application semantics and cannot be expressed by the model per se</a:t>
            </a:r>
          </a:p>
          <a:p>
            <a:pPr marL="450850" lvl="1" indent="-96838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	“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the maximum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number of hours per employee for all projects he or she works on is 56 </a:t>
            </a:r>
            <a:r>
              <a:rPr lang="en-US" altLang="zh-TW" sz="2400" dirty="0" err="1" smtClean="0">
                <a:solidFill>
                  <a:schemeClr val="hlink"/>
                </a:solidFill>
                <a:ea typeface="新細明體" panose="02020500000000000000" pitchFamily="18" charset="-120"/>
              </a:rPr>
              <a:t>hrs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 per week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A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constraint specification language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may have to be used to express these.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SQL-99 allows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triggers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ASSERTIONS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to allow for some of these</a:t>
            </a:r>
          </a:p>
        </p:txBody>
      </p:sp>
      <p:sp>
        <p:nvSpPr>
          <p:cNvPr id="57349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363" y="6383338"/>
            <a:ext cx="266700" cy="1682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4208463"/>
            <a:ext cx="25431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矩形 5"/>
          <p:cNvSpPr>
            <a:spLocks noChangeArrowheads="1"/>
          </p:cNvSpPr>
          <p:nvPr/>
        </p:nvSpPr>
        <p:spPr bwMode="auto">
          <a:xfrm>
            <a:off x="4684713" y="4356100"/>
            <a:ext cx="38354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>
              <a:defRPr/>
            </a:pPr>
            <a:r>
              <a:rPr lang="en-US" altLang="zh-TW" sz="1800" b="1" dirty="0">
                <a:solidFill>
                  <a:srgbClr val="000000"/>
                </a:solidFill>
                <a:cs typeface="Times New Roman" pitchFamily="18" charset="0"/>
              </a:rPr>
              <a:t>Can the following constraints express the above constraint?</a:t>
            </a:r>
          </a:p>
          <a:p>
            <a:pPr marL="360363" lvl="1" indent="-360363" eaLnBrk="1" hangingPunct="1">
              <a:buFontTx/>
              <a:buAutoNum type="arabicPeriod"/>
              <a:defRPr/>
            </a:pPr>
            <a:r>
              <a:rPr lang="en-US" altLang="zh-TW" sz="1800" b="1" dirty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cs typeface="Times New Roman" pitchFamily="18" charset="0"/>
              </a:rPr>
              <a:t> constraints</a:t>
            </a:r>
          </a:p>
          <a:p>
            <a:pPr marL="360363" lvl="1" indent="-360363" eaLnBrk="1" hangingPunct="1">
              <a:buFontTx/>
              <a:buAutoNum type="arabicPeriod"/>
              <a:defRPr/>
            </a:pPr>
            <a:r>
              <a:rPr lang="en-US" altLang="zh-TW" sz="1800" b="1" dirty="0">
                <a:solidFill>
                  <a:srgbClr val="000000"/>
                </a:solidFill>
                <a:cs typeface="Times New Roman" pitchFamily="18" charset="0"/>
              </a:rPr>
              <a:t>Entity integrity</a:t>
            </a:r>
            <a:r>
              <a:rPr lang="en-US" altLang="zh-TW" sz="1800" dirty="0">
                <a:solidFill>
                  <a:srgbClr val="000000"/>
                </a:solidFill>
                <a:cs typeface="Times New Roman" pitchFamily="18" charset="0"/>
              </a:rPr>
              <a:t> constraints</a:t>
            </a:r>
          </a:p>
          <a:p>
            <a:pPr marL="360363" lvl="1" indent="-360363" eaLnBrk="1" hangingPunct="1">
              <a:buFontTx/>
              <a:buAutoNum type="arabicPeriod"/>
              <a:defRPr/>
            </a:pPr>
            <a:r>
              <a:rPr lang="en-US" altLang="zh-TW" sz="1800" b="1" dirty="0">
                <a:solidFill>
                  <a:srgbClr val="000000"/>
                </a:solidFill>
                <a:cs typeface="Times New Roman" pitchFamily="18" charset="0"/>
              </a:rPr>
              <a:t>Referential integrity</a:t>
            </a:r>
            <a:r>
              <a:rPr lang="en-US" altLang="zh-TW" sz="1800" dirty="0">
                <a:solidFill>
                  <a:srgbClr val="000000"/>
                </a:solidFill>
                <a:cs typeface="Times New Roman" pitchFamily="18" charset="0"/>
              </a:rPr>
              <a:t> constraints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2B306-E62F-4600-8F38-D576FB271DED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TW" sz="1600" dirty="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80425" cy="796925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Update Operations on Relations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869950"/>
            <a:ext cx="8583613" cy="2633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Update operations</a:t>
            </a:r>
            <a:endParaRPr lang="zh-TW" altLang="en-US" sz="2400" dirty="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INSERT a tuple.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DELETE a tuple.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MODIFY a tuple.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Integrity constraints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should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not be violated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by the update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Updates may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propagate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to cause other updates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automatically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. This may be necessary to maintain integrity constraints.</a:t>
            </a:r>
            <a:endParaRPr lang="en-US" altLang="zh-TW" sz="24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939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554413"/>
            <a:ext cx="6497638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矩形 5"/>
          <p:cNvSpPr>
            <a:spLocks noChangeArrowheads="1"/>
          </p:cNvSpPr>
          <p:nvPr/>
        </p:nvSpPr>
        <p:spPr bwMode="auto">
          <a:xfrm>
            <a:off x="4464050" y="5840413"/>
            <a:ext cx="383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360363" indent="-360363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Key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Entity integrity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Referential integrity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  <a:endParaRPr lang="zh-TW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91B639-293E-436C-9316-A013EA89852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TW" sz="1600" dirty="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01600"/>
            <a:ext cx="8480425" cy="830263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ea typeface="新細明體" panose="02020500000000000000" pitchFamily="18" charset="-120"/>
              </a:rPr>
              <a:t>Update Examples</a:t>
            </a:r>
            <a:endParaRPr lang="zh-TW" altLang="en-US" b="1" smtClean="0">
              <a:ea typeface="新細明體" panose="02020500000000000000" pitchFamily="18" charset="-12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952500"/>
            <a:ext cx="7789862" cy="428626"/>
          </a:xfrm>
        </p:spPr>
        <p:txBody>
          <a:bodyPr/>
          <a:lstStyle/>
          <a:p>
            <a:pPr marL="355600" indent="-355600" eaLnBrk="1" hangingPunct="1"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. Update the DNO of the EMPLOYEE ‘999887777’ TO 7</a:t>
            </a:r>
            <a:endParaRPr lang="zh-TW" altLang="en-US" sz="2000" dirty="0" smtClean="0">
              <a:ea typeface="新細明體" panose="02020500000000000000" pitchFamily="18" charset="-120"/>
            </a:endParaRPr>
          </a:p>
        </p:txBody>
      </p:sp>
      <p:grpSp>
        <p:nvGrpSpPr>
          <p:cNvPr id="61446" name="群組 29"/>
          <p:cNvGrpSpPr>
            <a:grpSpLocks/>
          </p:cNvGrpSpPr>
          <p:nvPr/>
        </p:nvGrpSpPr>
        <p:grpSpPr bwMode="auto">
          <a:xfrm>
            <a:off x="1263650" y="1499809"/>
            <a:ext cx="6497638" cy="2236787"/>
            <a:chOff x="1450975" y="1041400"/>
            <a:chExt cx="6497638" cy="2236788"/>
          </a:xfrm>
        </p:grpSpPr>
        <p:pic>
          <p:nvPicPr>
            <p:cNvPr id="61468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75" y="1041400"/>
              <a:ext cx="6497638" cy="223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72" name="Rectangle 31"/>
            <p:cNvSpPr>
              <a:spLocks noChangeArrowheads="1"/>
            </p:cNvSpPr>
            <p:nvPr/>
          </p:nvSpPr>
          <p:spPr bwMode="auto">
            <a:xfrm>
              <a:off x="7575550" y="1896533"/>
              <a:ext cx="323850" cy="18837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1448" name="矩形 5"/>
          <p:cNvSpPr>
            <a:spLocks noChangeArrowheads="1"/>
          </p:cNvSpPr>
          <p:nvPr/>
        </p:nvSpPr>
        <p:spPr bwMode="auto">
          <a:xfrm>
            <a:off x="708025" y="5324096"/>
            <a:ext cx="48990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265113" indent="-265113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Key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Entity integrity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Referential integrity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(FK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PK)</a:t>
            </a:r>
            <a:endParaRPr lang="zh-TW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1449" name="矩形 25"/>
          <p:cNvSpPr>
            <a:spLocks noChangeArrowheads="1"/>
          </p:cNvSpPr>
          <p:nvPr/>
        </p:nvSpPr>
        <p:spPr bwMode="auto">
          <a:xfrm>
            <a:off x="6675438" y="1375984"/>
            <a:ext cx="53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(FK)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1450" name="矩形 26"/>
          <p:cNvSpPr>
            <a:spLocks noChangeArrowheads="1"/>
          </p:cNvSpPr>
          <p:nvPr/>
        </p:nvSpPr>
        <p:spPr bwMode="auto">
          <a:xfrm>
            <a:off x="7280275" y="1375984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(FK)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1451" name="群組 33"/>
          <p:cNvGrpSpPr>
            <a:grpSpLocks/>
          </p:cNvGrpSpPr>
          <p:nvPr/>
        </p:nvGrpSpPr>
        <p:grpSpPr bwMode="auto">
          <a:xfrm>
            <a:off x="5880100" y="3823909"/>
            <a:ext cx="2185988" cy="2443162"/>
            <a:chOff x="6705600" y="4126522"/>
            <a:chExt cx="2185988" cy="2442127"/>
          </a:xfrm>
        </p:grpSpPr>
        <p:pic>
          <p:nvPicPr>
            <p:cNvPr id="61461" name="Picture 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126522"/>
              <a:ext cx="2185988" cy="207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63" name="矩形 28"/>
            <p:cNvSpPr>
              <a:spLocks noChangeArrowheads="1"/>
            </p:cNvSpPr>
            <p:nvPr/>
          </p:nvSpPr>
          <p:spPr bwMode="auto">
            <a:xfrm>
              <a:off x="6917060" y="624985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64" name="矩形 29"/>
            <p:cNvSpPr>
              <a:spLocks noChangeArrowheads="1"/>
            </p:cNvSpPr>
            <p:nvPr/>
          </p:nvSpPr>
          <p:spPr bwMode="auto">
            <a:xfrm>
              <a:off x="7732308" y="6260872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61452" name="矩形 30"/>
          <p:cNvSpPr>
            <a:spLocks noChangeArrowheads="1"/>
          </p:cNvSpPr>
          <p:nvPr/>
        </p:nvSpPr>
        <p:spPr bwMode="auto">
          <a:xfrm>
            <a:off x="2973388" y="1375984"/>
            <a:ext cx="53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(PK)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1453" name="群組 32"/>
          <p:cNvGrpSpPr>
            <a:grpSpLocks/>
          </p:cNvGrpSpPr>
          <p:nvPr/>
        </p:nvGrpSpPr>
        <p:grpSpPr bwMode="auto">
          <a:xfrm>
            <a:off x="1276350" y="3854071"/>
            <a:ext cx="4213225" cy="1295400"/>
            <a:chOff x="2333816" y="4454105"/>
            <a:chExt cx="4213225" cy="1295582"/>
          </a:xfrm>
        </p:grpSpPr>
        <p:pic>
          <p:nvPicPr>
            <p:cNvPr id="61457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816" y="4581287"/>
              <a:ext cx="421322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9" name="矩形 27"/>
            <p:cNvSpPr>
              <a:spLocks noChangeArrowheads="1"/>
            </p:cNvSpPr>
            <p:nvPr/>
          </p:nvSpPr>
          <p:spPr bwMode="auto">
            <a:xfrm>
              <a:off x="4713687" y="445410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60" name="矩形 31"/>
            <p:cNvSpPr>
              <a:spLocks noChangeArrowheads="1"/>
            </p:cNvSpPr>
            <p:nvPr/>
          </p:nvSpPr>
          <p:spPr bwMode="auto">
            <a:xfrm>
              <a:off x="3733187" y="4465121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(PK)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54" name="Group 27"/>
          <p:cNvGrpSpPr>
            <a:grpSpLocks/>
          </p:cNvGrpSpPr>
          <p:nvPr/>
        </p:nvGrpSpPr>
        <p:grpSpPr bwMode="auto">
          <a:xfrm>
            <a:off x="7761170" y="2472151"/>
            <a:ext cx="1057275" cy="563563"/>
            <a:chOff x="210" y="871"/>
            <a:chExt cx="666" cy="355"/>
          </a:xfrm>
        </p:grpSpPr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H="1" flipV="1">
              <a:off x="210" y="871"/>
              <a:ext cx="192" cy="165"/>
            </a:xfrm>
            <a:prstGeom prst="lin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288" y="993"/>
              <a:ext cx="5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kumimoji="0" lang="en-US" altLang="zh-TW" sz="1800" b="1" dirty="0" smtClean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</a:p>
          </p:txBody>
        </p:sp>
      </p:grpSp>
      <p:cxnSp>
        <p:nvCxnSpPr>
          <p:cNvPr id="3" name="直線單箭頭接點 2"/>
          <p:cNvCxnSpPr/>
          <p:nvPr/>
        </p:nvCxnSpPr>
        <p:spPr bwMode="auto">
          <a:xfrm>
            <a:off x="862642" y="2472151"/>
            <a:ext cx="26741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38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6F5A18-7B03-499E-9A44-7155BC1B196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600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217488"/>
            <a:ext cx="8175625" cy="7302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Conceptual Database Design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200025" y="2955925"/>
            <a:ext cx="2027238" cy="1911350"/>
            <a:chOff x="432" y="1862"/>
            <a:chExt cx="1277" cy="1204"/>
          </a:xfrm>
        </p:grpSpPr>
        <p:sp>
          <p:nvSpPr>
            <p:cNvPr id="15385" name="AutoShape 4"/>
            <p:cNvSpPr>
              <a:spLocks noChangeArrowheads="1"/>
            </p:cNvSpPr>
            <p:nvPr/>
          </p:nvSpPr>
          <p:spPr bwMode="auto">
            <a:xfrm>
              <a:off x="432" y="1862"/>
              <a:ext cx="1277" cy="1204"/>
            </a:xfrm>
            <a:prstGeom prst="star16">
              <a:avLst>
                <a:gd name="adj" fmla="val 375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386" name="Text Box 5"/>
            <p:cNvSpPr txBox="1">
              <a:spLocks noChangeArrowheads="1"/>
            </p:cNvSpPr>
            <p:nvPr/>
          </p:nvSpPr>
          <p:spPr bwMode="auto">
            <a:xfrm>
              <a:off x="806" y="2170"/>
              <a:ext cx="5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400"/>
                <a:t>Mini-world</a:t>
              </a:r>
            </a:p>
          </p:txBody>
        </p:sp>
      </p:grpSp>
      <p:grpSp>
        <p:nvGrpSpPr>
          <p:cNvPr id="15365" name="Group 6"/>
          <p:cNvGrpSpPr>
            <a:grpSpLocks/>
          </p:cNvGrpSpPr>
          <p:nvPr/>
        </p:nvGrpSpPr>
        <p:grpSpPr bwMode="auto">
          <a:xfrm>
            <a:off x="2100263" y="1876425"/>
            <a:ext cx="2336800" cy="2573338"/>
            <a:chOff x="1323" y="1182"/>
            <a:chExt cx="1472" cy="1621"/>
          </a:xfrm>
        </p:grpSpPr>
        <p:grpSp>
          <p:nvGrpSpPr>
            <p:cNvPr id="15380" name="Group 7"/>
            <p:cNvGrpSpPr>
              <a:grpSpLocks/>
            </p:cNvGrpSpPr>
            <p:nvPr/>
          </p:nvGrpSpPr>
          <p:grpSpPr bwMode="auto">
            <a:xfrm>
              <a:off x="1458" y="2170"/>
              <a:ext cx="1337" cy="633"/>
              <a:chOff x="1764" y="2170"/>
              <a:chExt cx="1337" cy="633"/>
            </a:xfrm>
          </p:grpSpPr>
          <p:sp>
            <p:nvSpPr>
              <p:cNvPr id="15383" name="AutoShape 8"/>
              <p:cNvSpPr>
                <a:spLocks noChangeArrowheads="1"/>
              </p:cNvSpPr>
              <p:nvPr/>
            </p:nvSpPr>
            <p:spPr bwMode="auto">
              <a:xfrm>
                <a:off x="1794" y="2170"/>
                <a:ext cx="1307" cy="633"/>
              </a:xfrm>
              <a:prstGeom prst="rightArrow">
                <a:avLst>
                  <a:gd name="adj1" fmla="val 50000"/>
                  <a:gd name="adj2" fmla="val 53598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84" name="Text Box 9"/>
              <p:cNvSpPr txBox="1">
                <a:spLocks noChangeArrowheads="1"/>
              </p:cNvSpPr>
              <p:nvPr/>
            </p:nvSpPr>
            <p:spPr bwMode="auto">
              <a:xfrm>
                <a:off x="1764" y="2350"/>
                <a:ext cx="132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TW" sz="2000"/>
                  <a:t>Conceptual design</a:t>
                </a:r>
              </a:p>
            </p:txBody>
          </p:sp>
        </p:grpSp>
        <p:sp>
          <p:nvSpPr>
            <p:cNvPr id="15381" name="Text Box 10"/>
            <p:cNvSpPr txBox="1">
              <a:spLocks noChangeArrowheads="1"/>
            </p:cNvSpPr>
            <p:nvPr/>
          </p:nvSpPr>
          <p:spPr bwMode="auto">
            <a:xfrm>
              <a:off x="1323" y="1182"/>
              <a:ext cx="127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400"/>
                <a:t>(data model)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</a:rPr>
                <a:t>ER</a:t>
              </a:r>
              <a:r>
                <a:rPr kumimoji="0" lang="en-US" altLang="zh-TW" sz="2400"/>
                <a:t> or OO</a:t>
              </a:r>
            </a:p>
          </p:txBody>
        </p:sp>
        <p:sp>
          <p:nvSpPr>
            <p:cNvPr id="15382" name="Line 11"/>
            <p:cNvSpPr>
              <a:spLocks noChangeShapeType="1"/>
            </p:cNvSpPr>
            <p:nvPr/>
          </p:nvSpPr>
          <p:spPr bwMode="auto">
            <a:xfrm>
              <a:off x="1960" y="1787"/>
              <a:ext cx="0" cy="4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4389438" y="5891213"/>
            <a:ext cx="3878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/>
              <a:t>Conceptual DB Schema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/>
              <a:t>(DB structure)</a:t>
            </a:r>
          </a:p>
        </p:txBody>
      </p:sp>
      <p:grpSp>
        <p:nvGrpSpPr>
          <p:cNvPr id="15367" name="Group 13"/>
          <p:cNvGrpSpPr>
            <a:grpSpLocks/>
          </p:cNvGrpSpPr>
          <p:nvPr/>
        </p:nvGrpSpPr>
        <p:grpSpPr bwMode="auto">
          <a:xfrm>
            <a:off x="4757738" y="3943350"/>
            <a:ext cx="2474912" cy="1778000"/>
            <a:chOff x="2997" y="2484"/>
            <a:chExt cx="1559" cy="1120"/>
          </a:xfrm>
        </p:grpSpPr>
        <p:pic>
          <p:nvPicPr>
            <p:cNvPr id="15378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" y="2484"/>
              <a:ext cx="1559" cy="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9" name="Text Box 15"/>
            <p:cNvSpPr txBox="1">
              <a:spLocks noChangeArrowheads="1"/>
            </p:cNvSpPr>
            <p:nvPr/>
          </p:nvSpPr>
          <p:spPr bwMode="auto">
            <a:xfrm>
              <a:off x="3252" y="3354"/>
              <a:ext cx="10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000"/>
                <a:t>class diagram</a:t>
              </a:r>
            </a:p>
          </p:txBody>
        </p:sp>
      </p:grpSp>
      <p:grpSp>
        <p:nvGrpSpPr>
          <p:cNvPr id="15368" name="Group 16"/>
          <p:cNvGrpSpPr>
            <a:grpSpLocks/>
          </p:cNvGrpSpPr>
          <p:nvPr/>
        </p:nvGrpSpPr>
        <p:grpSpPr bwMode="auto">
          <a:xfrm>
            <a:off x="4600575" y="1190625"/>
            <a:ext cx="2406650" cy="2422525"/>
            <a:chOff x="2898" y="750"/>
            <a:chExt cx="1516" cy="1526"/>
          </a:xfrm>
        </p:grpSpPr>
        <p:pic>
          <p:nvPicPr>
            <p:cNvPr id="15376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750"/>
              <a:ext cx="151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3252" y="2045"/>
              <a:ext cx="9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1800"/>
                <a:t>ER diagram</a:t>
              </a:r>
            </a:p>
          </p:txBody>
        </p:sp>
      </p:grpSp>
      <p:grpSp>
        <p:nvGrpSpPr>
          <p:cNvPr id="15369" name="Group 19"/>
          <p:cNvGrpSpPr>
            <a:grpSpLocks/>
          </p:cNvGrpSpPr>
          <p:nvPr/>
        </p:nvGrpSpPr>
        <p:grpSpPr bwMode="auto">
          <a:xfrm>
            <a:off x="7351713" y="3440113"/>
            <a:ext cx="1493837" cy="1004887"/>
            <a:chOff x="1671" y="2170"/>
            <a:chExt cx="1465" cy="633"/>
          </a:xfrm>
        </p:grpSpPr>
        <p:sp>
          <p:nvSpPr>
            <p:cNvPr id="15374" name="AutoShape 20"/>
            <p:cNvSpPr>
              <a:spLocks noChangeArrowheads="1"/>
            </p:cNvSpPr>
            <p:nvPr/>
          </p:nvSpPr>
          <p:spPr bwMode="auto">
            <a:xfrm>
              <a:off x="1779" y="2170"/>
              <a:ext cx="1357" cy="633"/>
            </a:xfrm>
            <a:prstGeom prst="rightArrow">
              <a:avLst>
                <a:gd name="adj1" fmla="val 50000"/>
                <a:gd name="adj2" fmla="val 53594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375" name="Text Box 21"/>
            <p:cNvSpPr txBox="1">
              <a:spLocks noChangeArrowheads="1"/>
            </p:cNvSpPr>
            <p:nvPr/>
          </p:nvSpPr>
          <p:spPr bwMode="auto">
            <a:xfrm>
              <a:off x="1671" y="2289"/>
              <a:ext cx="127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400"/>
                <a:t>     </a:t>
              </a:r>
              <a:r>
                <a:rPr kumimoji="0" lang="en-US" altLang="zh-TW" sz="3600"/>
                <a:t> </a:t>
              </a:r>
              <a:r>
                <a:rPr kumimoji="0" lang="en-US" altLang="zh-TW" sz="3600">
                  <a:solidFill>
                    <a:schemeClr val="hlink"/>
                  </a:solidFill>
                </a:rPr>
                <a:t>?</a:t>
              </a:r>
            </a:p>
          </p:txBody>
        </p:sp>
      </p:grpSp>
      <p:grpSp>
        <p:nvGrpSpPr>
          <p:cNvPr id="15370" name="Group 24"/>
          <p:cNvGrpSpPr>
            <a:grpSpLocks/>
          </p:cNvGrpSpPr>
          <p:nvPr/>
        </p:nvGrpSpPr>
        <p:grpSpPr bwMode="auto">
          <a:xfrm>
            <a:off x="555625" y="1481138"/>
            <a:ext cx="1782763" cy="1082675"/>
            <a:chOff x="350" y="780"/>
            <a:chExt cx="1123" cy="682"/>
          </a:xfrm>
        </p:grpSpPr>
        <p:sp>
          <p:nvSpPr>
            <p:cNvPr id="15372" name="Text Box 22"/>
            <p:cNvSpPr txBox="1">
              <a:spLocks noChangeArrowheads="1"/>
            </p:cNvSpPr>
            <p:nvPr/>
          </p:nvSpPr>
          <p:spPr bwMode="auto">
            <a:xfrm>
              <a:off x="350" y="780"/>
              <a:ext cx="903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accent1"/>
                  </a:solidFill>
                </a:rPr>
                <a:t>Entity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accent1"/>
                  </a:solidFill>
                </a:rPr>
                <a:t>Attribute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accent1"/>
                  </a:solidFill>
                </a:rPr>
                <a:t>Relationship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15373" name="Line 23"/>
            <p:cNvSpPr>
              <a:spLocks noChangeShapeType="1"/>
            </p:cNvSpPr>
            <p:nvPr/>
          </p:nvSpPr>
          <p:spPr bwMode="auto">
            <a:xfrm>
              <a:off x="1096" y="1282"/>
              <a:ext cx="377" cy="1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5371" name="Text Box 4"/>
          <p:cNvSpPr txBox="1">
            <a:spLocks noChangeArrowheads="1"/>
          </p:cNvSpPr>
          <p:nvPr/>
        </p:nvSpPr>
        <p:spPr bwMode="auto">
          <a:xfrm>
            <a:off x="1768475" y="1304925"/>
            <a:ext cx="124777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>
                <a:solidFill>
                  <a:schemeClr val="hlink"/>
                </a:solidFill>
              </a:rPr>
              <a:t>Ch.7&amp;8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chemeClr val="hlink"/>
                </a:solidFill>
              </a:rPr>
              <a:t>(ER/EER)</a:t>
            </a:r>
            <a:endParaRPr kumimoji="0" lang="zh-TW" altLang="en-US" sz="18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91B639-293E-436C-9316-A013EA89852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TW" sz="1600" dirty="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01600"/>
            <a:ext cx="8480425" cy="830263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ea typeface="新細明體" panose="02020500000000000000" pitchFamily="18" charset="-120"/>
              </a:rPr>
              <a:t>Update Examples</a:t>
            </a:r>
            <a:endParaRPr lang="zh-TW" altLang="en-US" b="1" smtClean="0">
              <a:ea typeface="新細明體" panose="02020500000000000000" pitchFamily="18" charset="-12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872" y="1036390"/>
            <a:ext cx="7789862" cy="436563"/>
          </a:xfrm>
        </p:spPr>
        <p:txBody>
          <a:bodyPr/>
          <a:lstStyle/>
          <a:p>
            <a:pPr marL="355600" indent="-355600" eaLnBrk="1" hangingPunct="1"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. Delete the EMPLOYEE tuple with SSN=‘333445555’</a:t>
            </a:r>
          </a:p>
        </p:txBody>
      </p:sp>
      <p:grpSp>
        <p:nvGrpSpPr>
          <p:cNvPr id="61445" name="Group 27"/>
          <p:cNvGrpSpPr>
            <a:grpSpLocks/>
          </p:cNvGrpSpPr>
          <p:nvPr/>
        </p:nvGrpSpPr>
        <p:grpSpPr bwMode="auto">
          <a:xfrm>
            <a:off x="227013" y="2087155"/>
            <a:ext cx="1038225" cy="366712"/>
            <a:chOff x="318" y="1043"/>
            <a:chExt cx="654" cy="231"/>
          </a:xfrm>
        </p:grpSpPr>
        <p:sp>
          <p:nvSpPr>
            <p:cNvPr id="61473" name="Line 16"/>
            <p:cNvSpPr>
              <a:spLocks noChangeShapeType="1"/>
            </p:cNvSpPr>
            <p:nvPr/>
          </p:nvSpPr>
          <p:spPr bwMode="auto">
            <a:xfrm>
              <a:off x="775" y="1172"/>
              <a:ext cx="197" cy="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1474" name="Text Box 17"/>
            <p:cNvSpPr txBox="1">
              <a:spLocks noChangeArrowheads="1"/>
            </p:cNvSpPr>
            <p:nvPr/>
          </p:nvSpPr>
          <p:spPr bwMode="auto">
            <a:xfrm>
              <a:off x="318" y="1043"/>
              <a:ext cx="5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1800" b="1">
                  <a:solidFill>
                    <a:schemeClr val="hlink"/>
                  </a:solidFill>
                </a:rPr>
                <a:t>Delete</a:t>
              </a:r>
            </a:p>
          </p:txBody>
        </p:sp>
      </p:grpSp>
      <p:grpSp>
        <p:nvGrpSpPr>
          <p:cNvPr id="61446" name="群組 29"/>
          <p:cNvGrpSpPr>
            <a:grpSpLocks/>
          </p:cNvGrpSpPr>
          <p:nvPr/>
        </p:nvGrpSpPr>
        <p:grpSpPr bwMode="auto">
          <a:xfrm>
            <a:off x="1263650" y="1617255"/>
            <a:ext cx="6497638" cy="2236787"/>
            <a:chOff x="1450975" y="1041400"/>
            <a:chExt cx="6497638" cy="2236788"/>
          </a:xfrm>
        </p:grpSpPr>
        <p:pic>
          <p:nvPicPr>
            <p:cNvPr id="61468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75" y="1041400"/>
              <a:ext cx="6497638" cy="223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1496315" y="1674813"/>
              <a:ext cx="6408000" cy="207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61470" name="Rectangle 31"/>
            <p:cNvSpPr>
              <a:spLocks noChangeArrowheads="1"/>
            </p:cNvSpPr>
            <p:nvPr/>
          </p:nvSpPr>
          <p:spPr bwMode="auto">
            <a:xfrm>
              <a:off x="6813550" y="2341563"/>
              <a:ext cx="760413" cy="207962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6810375" y="2560638"/>
              <a:ext cx="760413" cy="207962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1448" name="矩形 5"/>
          <p:cNvSpPr>
            <a:spLocks noChangeArrowheads="1"/>
          </p:cNvSpPr>
          <p:nvPr/>
        </p:nvSpPr>
        <p:spPr bwMode="auto">
          <a:xfrm>
            <a:off x="708025" y="5441542"/>
            <a:ext cx="48990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265113" indent="-265113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Key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Entity integrity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Referential integrity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(FK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PK)</a:t>
            </a:r>
            <a:endParaRPr lang="zh-TW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1449" name="矩形 25"/>
          <p:cNvSpPr>
            <a:spLocks noChangeArrowheads="1"/>
          </p:cNvSpPr>
          <p:nvPr/>
        </p:nvSpPr>
        <p:spPr bwMode="auto">
          <a:xfrm>
            <a:off x="6675438" y="1493430"/>
            <a:ext cx="53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(FK)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1450" name="矩形 26"/>
          <p:cNvSpPr>
            <a:spLocks noChangeArrowheads="1"/>
          </p:cNvSpPr>
          <p:nvPr/>
        </p:nvSpPr>
        <p:spPr bwMode="auto">
          <a:xfrm>
            <a:off x="7280275" y="149343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(FK)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1451" name="群組 33"/>
          <p:cNvGrpSpPr>
            <a:grpSpLocks/>
          </p:cNvGrpSpPr>
          <p:nvPr/>
        </p:nvGrpSpPr>
        <p:grpSpPr bwMode="auto">
          <a:xfrm>
            <a:off x="5880100" y="3941355"/>
            <a:ext cx="2185988" cy="2443162"/>
            <a:chOff x="6705600" y="4126522"/>
            <a:chExt cx="2185988" cy="2442127"/>
          </a:xfrm>
        </p:grpSpPr>
        <p:pic>
          <p:nvPicPr>
            <p:cNvPr id="61461" name="Picture 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126522"/>
              <a:ext cx="2185988" cy="2079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62" name="Rectangle 29"/>
            <p:cNvSpPr>
              <a:spLocks noChangeArrowheads="1"/>
            </p:cNvSpPr>
            <p:nvPr/>
          </p:nvSpPr>
          <p:spPr bwMode="auto">
            <a:xfrm>
              <a:off x="6751637" y="5750535"/>
              <a:ext cx="996950" cy="207962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1463" name="矩形 28"/>
            <p:cNvSpPr>
              <a:spLocks noChangeArrowheads="1"/>
            </p:cNvSpPr>
            <p:nvPr/>
          </p:nvSpPr>
          <p:spPr bwMode="auto">
            <a:xfrm>
              <a:off x="6917060" y="6249855"/>
              <a:ext cx="532518" cy="3077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64" name="矩形 29"/>
            <p:cNvSpPr>
              <a:spLocks noChangeArrowheads="1"/>
            </p:cNvSpPr>
            <p:nvPr/>
          </p:nvSpPr>
          <p:spPr bwMode="auto">
            <a:xfrm>
              <a:off x="7732308" y="6260872"/>
              <a:ext cx="532518" cy="3077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61452" name="矩形 30"/>
          <p:cNvSpPr>
            <a:spLocks noChangeArrowheads="1"/>
          </p:cNvSpPr>
          <p:nvPr/>
        </p:nvSpPr>
        <p:spPr bwMode="auto">
          <a:xfrm>
            <a:off x="2973388" y="1493430"/>
            <a:ext cx="53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(PK)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1453" name="群組 32"/>
          <p:cNvGrpSpPr>
            <a:grpSpLocks/>
          </p:cNvGrpSpPr>
          <p:nvPr/>
        </p:nvGrpSpPr>
        <p:grpSpPr bwMode="auto">
          <a:xfrm>
            <a:off x="1276350" y="3971517"/>
            <a:ext cx="4213225" cy="1295400"/>
            <a:chOff x="2333816" y="4454105"/>
            <a:chExt cx="4213225" cy="1295582"/>
          </a:xfrm>
        </p:grpSpPr>
        <p:pic>
          <p:nvPicPr>
            <p:cNvPr id="61457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816" y="4581287"/>
              <a:ext cx="421322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8" name="Rectangle 29"/>
            <p:cNvSpPr>
              <a:spLocks noChangeArrowheads="1"/>
            </p:cNvSpPr>
            <p:nvPr/>
          </p:nvSpPr>
          <p:spPr bwMode="auto">
            <a:xfrm>
              <a:off x="4370579" y="5035312"/>
              <a:ext cx="983720" cy="207963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1459" name="矩形 27"/>
            <p:cNvSpPr>
              <a:spLocks noChangeArrowheads="1"/>
            </p:cNvSpPr>
            <p:nvPr/>
          </p:nvSpPr>
          <p:spPr bwMode="auto">
            <a:xfrm>
              <a:off x="4713687" y="445410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60" name="矩形 31"/>
            <p:cNvSpPr>
              <a:spLocks noChangeArrowheads="1"/>
            </p:cNvSpPr>
            <p:nvPr/>
          </p:nvSpPr>
          <p:spPr bwMode="auto">
            <a:xfrm>
              <a:off x="3733187" y="4465121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(PK)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E1A7D5-A145-46B1-897D-083E03058B7F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TW" sz="1600" dirty="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63500"/>
            <a:ext cx="8480425" cy="909638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ea typeface="新細明體" panose="02020500000000000000" pitchFamily="18" charset="-120"/>
              </a:rPr>
              <a:t>Update Examples</a:t>
            </a:r>
            <a:endParaRPr lang="zh-TW" altLang="en-US" b="1" smtClean="0">
              <a:ea typeface="新細明體" panose="02020500000000000000" pitchFamily="18" charset="-12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985838"/>
            <a:ext cx="8480425" cy="1100137"/>
          </a:xfrm>
        </p:spPr>
        <p:txBody>
          <a:bodyPr/>
          <a:lstStyle/>
          <a:p>
            <a:pPr marL="354013" indent="-354013" eaLnBrk="1" hangingPunct="1"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3. </a:t>
            </a:r>
            <a:r>
              <a:rPr lang="en-US" altLang="zh-TW" sz="2000" dirty="0">
                <a:ea typeface="新細明體" panose="02020500000000000000" pitchFamily="18" charset="-120"/>
              </a:rPr>
              <a:t>Update the SALARY of the EMPLOYEE tuple with SSN=‘888665555’ to 60000. </a:t>
            </a:r>
          </a:p>
          <a:p>
            <a:pPr marL="354013" indent="-354013" eaLnBrk="1" hangingPunct="1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4. Delete the WORKS_ON tuple with ESSN=‘123456789’ and PNO=1. </a:t>
            </a:r>
          </a:p>
          <a:p>
            <a:pPr marL="354013" indent="-354013" eaLnBrk="1" hangingPunct="1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4. </a:t>
            </a:r>
          </a:p>
        </p:txBody>
      </p:sp>
      <p:sp>
        <p:nvSpPr>
          <p:cNvPr id="63493" name="Line 26"/>
          <p:cNvSpPr>
            <a:spLocks noChangeShapeType="1"/>
          </p:cNvSpPr>
          <p:nvPr/>
        </p:nvSpPr>
        <p:spPr bwMode="auto">
          <a:xfrm flipV="1">
            <a:off x="6256338" y="3024188"/>
            <a:ext cx="261937" cy="873125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pic>
        <p:nvPicPr>
          <p:cNvPr id="6349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2788"/>
            <a:ext cx="42132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495" name="群組 27"/>
          <p:cNvGrpSpPr>
            <a:grpSpLocks/>
          </p:cNvGrpSpPr>
          <p:nvPr/>
        </p:nvGrpSpPr>
        <p:grpSpPr bwMode="auto">
          <a:xfrm>
            <a:off x="6105525" y="4378325"/>
            <a:ext cx="2185988" cy="2079625"/>
            <a:chOff x="2659063" y="4667250"/>
            <a:chExt cx="2185987" cy="2079625"/>
          </a:xfrm>
        </p:grpSpPr>
        <p:pic>
          <p:nvPicPr>
            <p:cNvPr id="63506" name="Picture 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063" y="4667250"/>
              <a:ext cx="2185987" cy="207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7" name="Rectangle 28"/>
            <p:cNvSpPr>
              <a:spLocks noChangeArrowheads="1"/>
            </p:cNvSpPr>
            <p:nvPr/>
          </p:nvSpPr>
          <p:spPr bwMode="auto">
            <a:xfrm>
              <a:off x="2698142" y="5122334"/>
              <a:ext cx="2123999" cy="2021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3496" name="群組 30"/>
          <p:cNvGrpSpPr>
            <a:grpSpLocks/>
          </p:cNvGrpSpPr>
          <p:nvPr/>
        </p:nvGrpSpPr>
        <p:grpSpPr bwMode="auto">
          <a:xfrm>
            <a:off x="477838" y="2093913"/>
            <a:ext cx="6151562" cy="2076450"/>
            <a:chOff x="1450975" y="1041400"/>
            <a:chExt cx="6497638" cy="2236788"/>
          </a:xfrm>
        </p:grpSpPr>
        <p:pic>
          <p:nvPicPr>
            <p:cNvPr id="63504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75" y="1041400"/>
              <a:ext cx="6497638" cy="223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5" name="Rectangle 31"/>
            <p:cNvSpPr>
              <a:spLocks noChangeArrowheads="1"/>
            </p:cNvSpPr>
            <p:nvPr/>
          </p:nvSpPr>
          <p:spPr bwMode="auto">
            <a:xfrm>
              <a:off x="6334126" y="3011918"/>
              <a:ext cx="469884" cy="21388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3497" name="群組 29"/>
          <p:cNvGrpSpPr>
            <a:grpSpLocks/>
          </p:cNvGrpSpPr>
          <p:nvPr/>
        </p:nvGrpSpPr>
        <p:grpSpPr bwMode="auto">
          <a:xfrm>
            <a:off x="4811713" y="4818063"/>
            <a:ext cx="1310666" cy="400050"/>
            <a:chOff x="1295925" y="5056184"/>
            <a:chExt cx="1310670" cy="400110"/>
          </a:xfrm>
        </p:grpSpPr>
        <p:sp>
          <p:nvSpPr>
            <p:cNvPr id="63502" name="Line 12"/>
            <p:cNvSpPr>
              <a:spLocks noChangeShapeType="1"/>
            </p:cNvSpPr>
            <p:nvPr/>
          </p:nvSpPr>
          <p:spPr bwMode="auto">
            <a:xfrm flipV="1">
              <a:off x="2326116" y="5201176"/>
              <a:ext cx="280479" cy="2758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3503" name="Text Box 13"/>
            <p:cNvSpPr txBox="1">
              <a:spLocks noChangeArrowheads="1"/>
            </p:cNvSpPr>
            <p:nvPr/>
          </p:nvSpPr>
          <p:spPr bwMode="auto">
            <a:xfrm>
              <a:off x="1295925" y="5056184"/>
              <a:ext cx="1229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000" b="1" dirty="0" smtClean="0">
                  <a:solidFill>
                    <a:schemeClr val="hlink"/>
                  </a:solidFill>
                </a:rPr>
                <a:t>4. </a:t>
              </a:r>
              <a:r>
                <a:rPr kumimoji="0" lang="en-US" altLang="zh-TW" sz="2000" b="1" dirty="0">
                  <a:solidFill>
                    <a:schemeClr val="hlink"/>
                  </a:solidFill>
                </a:rPr>
                <a:t>Delete</a:t>
              </a:r>
            </a:p>
          </p:txBody>
        </p:sp>
      </p:grpSp>
      <p:sp>
        <p:nvSpPr>
          <p:cNvPr id="63498" name="矩形 5"/>
          <p:cNvSpPr>
            <a:spLocks noChangeArrowheads="1"/>
          </p:cNvSpPr>
          <p:nvPr/>
        </p:nvSpPr>
        <p:spPr bwMode="auto">
          <a:xfrm>
            <a:off x="442913" y="5802313"/>
            <a:ext cx="49006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265113" indent="-265113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Key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Entity integrity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 lvl="1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TW" sz="1800" b="1">
                <a:solidFill>
                  <a:srgbClr val="000000"/>
                </a:solidFill>
                <a:cs typeface="Times New Roman" panose="02020603050405020304" pitchFamily="18" charset="0"/>
              </a:rPr>
              <a:t>Referential integrity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 constraints</a:t>
            </a: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(FK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PK)</a:t>
            </a:r>
            <a:endParaRPr lang="zh-TW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3499" name="群組 18"/>
          <p:cNvGrpSpPr>
            <a:grpSpLocks/>
          </p:cNvGrpSpPr>
          <p:nvPr/>
        </p:nvGrpSpPr>
        <p:grpSpPr bwMode="auto">
          <a:xfrm>
            <a:off x="2690813" y="4140200"/>
            <a:ext cx="2600325" cy="484188"/>
            <a:chOff x="2691279" y="4249738"/>
            <a:chExt cx="2599859" cy="484187"/>
          </a:xfrm>
        </p:grpSpPr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 flipV="1">
              <a:off x="4833938" y="4249738"/>
              <a:ext cx="457200" cy="3048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3501" name="Text Box 25"/>
            <p:cNvSpPr txBox="1">
              <a:spLocks noChangeArrowheads="1"/>
            </p:cNvSpPr>
            <p:nvPr/>
          </p:nvSpPr>
          <p:spPr bwMode="auto">
            <a:xfrm>
              <a:off x="2691279" y="4337050"/>
              <a:ext cx="23050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000" b="1" dirty="0" smtClean="0">
                  <a:solidFill>
                    <a:schemeClr val="hlink"/>
                  </a:solidFill>
                </a:rPr>
                <a:t>3. </a:t>
              </a:r>
              <a:r>
                <a:rPr kumimoji="0" lang="en-US" altLang="zh-TW" sz="2000" b="1" dirty="0">
                  <a:solidFill>
                    <a:schemeClr val="hlink"/>
                  </a:solidFill>
                </a:rPr>
                <a:t>Modify to 60000</a:t>
              </a:r>
            </a:p>
          </p:txBody>
        </p:sp>
      </p:grp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55276" y="2605178"/>
            <a:ext cx="2880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F16465-6925-44E0-ABC2-DE27E3F3840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TW" sz="1600" dirty="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44450"/>
            <a:ext cx="8480425" cy="796925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Update Operations on Relations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763588"/>
            <a:ext cx="8489950" cy="2024062"/>
          </a:xfrm>
        </p:spPr>
        <p:txBody>
          <a:bodyPr/>
          <a:lstStyle/>
          <a:p>
            <a:pPr marL="176213" indent="-176213" eaLnBrk="1" hangingPunct="1"/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 case of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integrity violation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several actions can be taken:</a:t>
            </a:r>
          </a:p>
          <a:p>
            <a:pPr marL="452438" lvl="1" indent="-276225" eaLnBrk="1" hangingPunct="1"/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Cancel the operation that causes the violation (</a:t>
            </a:r>
            <a:r>
              <a:rPr lang="en-US" altLang="zh-TW" sz="1800" b="1" dirty="0" smtClean="0">
                <a:solidFill>
                  <a:schemeClr val="hlink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REJECT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option)</a:t>
            </a:r>
          </a:p>
          <a:p>
            <a:pPr marL="452438" lvl="1" indent="-276225" eaLnBrk="1" hangingPunct="1"/>
            <a:r>
              <a:rPr lang="en-US" altLang="zh-TW" sz="18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Perform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the operation but </a:t>
            </a:r>
            <a:r>
              <a:rPr lang="en-US" altLang="zh-TW" sz="1800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inform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the user of the violation</a:t>
            </a:r>
          </a:p>
          <a:p>
            <a:pPr marL="452438" lvl="1" indent="-276225" eaLnBrk="1" hangingPunct="1"/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Trigger additional updates so the violation is corrected (</a:t>
            </a:r>
            <a:r>
              <a:rPr lang="en-US" altLang="zh-TW" sz="1800" b="1" dirty="0" smtClean="0">
                <a:solidFill>
                  <a:schemeClr val="hlink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CASCADE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option, </a:t>
            </a:r>
            <a:r>
              <a:rPr lang="en-US" altLang="zh-TW" sz="1800" b="1" dirty="0" smtClean="0">
                <a:solidFill>
                  <a:schemeClr val="hlink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SET NULL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option, 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SET DEFAULT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option)</a:t>
            </a:r>
          </a:p>
          <a:p>
            <a:pPr marL="452438" lvl="1" indent="-276225" eaLnBrk="1" hangingPunct="1"/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Execute a user-specified error-correction routine </a:t>
            </a:r>
          </a:p>
        </p:txBody>
      </p:sp>
      <p:sp>
        <p:nvSpPr>
          <p:cNvPr id="65541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363" y="6383338"/>
            <a:ext cx="266700" cy="1682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  <p:grpSp>
        <p:nvGrpSpPr>
          <p:cNvPr id="65542" name="Group 27"/>
          <p:cNvGrpSpPr>
            <a:grpSpLocks/>
          </p:cNvGrpSpPr>
          <p:nvPr/>
        </p:nvGrpSpPr>
        <p:grpSpPr bwMode="auto">
          <a:xfrm>
            <a:off x="6423025" y="3406775"/>
            <a:ext cx="1211263" cy="366713"/>
            <a:chOff x="64" y="1043"/>
            <a:chExt cx="757" cy="231"/>
          </a:xfrm>
        </p:grpSpPr>
        <p:sp>
          <p:nvSpPr>
            <p:cNvPr id="65565" name="Line 16"/>
            <p:cNvSpPr>
              <a:spLocks noChangeShapeType="1"/>
            </p:cNvSpPr>
            <p:nvPr/>
          </p:nvSpPr>
          <p:spPr bwMode="auto">
            <a:xfrm flipH="1">
              <a:off x="64" y="1181"/>
              <a:ext cx="278" cy="3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5566" name="Text Box 17"/>
            <p:cNvSpPr txBox="1">
              <a:spLocks noChangeArrowheads="1"/>
            </p:cNvSpPr>
            <p:nvPr/>
          </p:nvSpPr>
          <p:spPr bwMode="auto">
            <a:xfrm>
              <a:off x="318" y="1043"/>
              <a:ext cx="5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1800" b="1">
                  <a:solidFill>
                    <a:schemeClr val="hlink"/>
                  </a:solidFill>
                </a:rPr>
                <a:t>Delete</a:t>
              </a:r>
            </a:p>
          </p:txBody>
        </p:sp>
      </p:grpSp>
      <p:grpSp>
        <p:nvGrpSpPr>
          <p:cNvPr id="65543" name="群組 29"/>
          <p:cNvGrpSpPr>
            <a:grpSpLocks/>
          </p:cNvGrpSpPr>
          <p:nvPr/>
        </p:nvGrpSpPr>
        <p:grpSpPr bwMode="auto">
          <a:xfrm>
            <a:off x="242888" y="2930525"/>
            <a:ext cx="6202362" cy="2236788"/>
            <a:chOff x="1450975" y="1041400"/>
            <a:chExt cx="6497638" cy="2236788"/>
          </a:xfrm>
        </p:grpSpPr>
        <p:pic>
          <p:nvPicPr>
            <p:cNvPr id="6556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75" y="1041400"/>
              <a:ext cx="6497638" cy="223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61" name="Rectangle 29"/>
            <p:cNvSpPr>
              <a:spLocks noChangeArrowheads="1"/>
            </p:cNvSpPr>
            <p:nvPr/>
          </p:nvSpPr>
          <p:spPr bwMode="auto">
            <a:xfrm>
              <a:off x="1496329" y="1674813"/>
              <a:ext cx="6411355" cy="207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5562" name="Rectangle 31"/>
            <p:cNvSpPr>
              <a:spLocks noChangeArrowheads="1"/>
            </p:cNvSpPr>
            <p:nvPr/>
          </p:nvSpPr>
          <p:spPr bwMode="auto">
            <a:xfrm>
              <a:off x="6813550" y="2341563"/>
              <a:ext cx="760413" cy="207962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5563" name="Rectangle 31"/>
            <p:cNvSpPr>
              <a:spLocks noChangeArrowheads="1"/>
            </p:cNvSpPr>
            <p:nvPr/>
          </p:nvSpPr>
          <p:spPr bwMode="auto">
            <a:xfrm>
              <a:off x="6810375" y="2560638"/>
              <a:ext cx="760413" cy="207962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5564" name="Rectangle 31"/>
            <p:cNvSpPr>
              <a:spLocks noChangeArrowheads="1"/>
            </p:cNvSpPr>
            <p:nvPr/>
          </p:nvSpPr>
          <p:spPr bwMode="auto">
            <a:xfrm>
              <a:off x="7575550" y="1896533"/>
              <a:ext cx="323850" cy="1883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5544" name="矩形 26"/>
          <p:cNvSpPr>
            <a:spLocks noChangeArrowheads="1"/>
          </p:cNvSpPr>
          <p:nvPr/>
        </p:nvSpPr>
        <p:spPr bwMode="auto">
          <a:xfrm>
            <a:off x="5473700" y="2846388"/>
            <a:ext cx="533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(FK)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545" name="矩形 27"/>
          <p:cNvSpPr>
            <a:spLocks noChangeArrowheads="1"/>
          </p:cNvSpPr>
          <p:nvPr/>
        </p:nvSpPr>
        <p:spPr bwMode="auto">
          <a:xfrm>
            <a:off x="5991225" y="2846388"/>
            <a:ext cx="533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(FK)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5546" name="群組 34"/>
          <p:cNvGrpSpPr>
            <a:grpSpLocks/>
          </p:cNvGrpSpPr>
          <p:nvPr/>
        </p:nvGrpSpPr>
        <p:grpSpPr bwMode="auto">
          <a:xfrm>
            <a:off x="6738938" y="4335463"/>
            <a:ext cx="2185987" cy="2354262"/>
            <a:chOff x="6705600" y="4126522"/>
            <a:chExt cx="2185988" cy="2353991"/>
          </a:xfrm>
        </p:grpSpPr>
        <p:grpSp>
          <p:nvGrpSpPr>
            <p:cNvPr id="65555" name="群組 27"/>
            <p:cNvGrpSpPr>
              <a:grpSpLocks/>
            </p:cNvGrpSpPr>
            <p:nvPr/>
          </p:nvGrpSpPr>
          <p:grpSpPr bwMode="auto">
            <a:xfrm>
              <a:off x="6705600" y="4126522"/>
              <a:ext cx="2185988" cy="2079625"/>
              <a:chOff x="2659063" y="4667250"/>
              <a:chExt cx="2185987" cy="2079625"/>
            </a:xfrm>
          </p:grpSpPr>
          <p:pic>
            <p:nvPicPr>
              <p:cNvPr id="65558" name="Picture 2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063" y="4667250"/>
                <a:ext cx="2185987" cy="207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559" name="Rectangle 29"/>
              <p:cNvSpPr>
                <a:spLocks noChangeArrowheads="1"/>
              </p:cNvSpPr>
              <p:nvPr/>
            </p:nvSpPr>
            <p:spPr bwMode="auto">
              <a:xfrm>
                <a:off x="2705100" y="6291263"/>
                <a:ext cx="996950" cy="207962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TW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556" name="矩形 29"/>
            <p:cNvSpPr>
              <a:spLocks noChangeArrowheads="1"/>
            </p:cNvSpPr>
            <p:nvPr/>
          </p:nvSpPr>
          <p:spPr bwMode="auto">
            <a:xfrm>
              <a:off x="6917060" y="6172736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5557" name="矩形 30"/>
            <p:cNvSpPr>
              <a:spLocks noChangeArrowheads="1"/>
            </p:cNvSpPr>
            <p:nvPr/>
          </p:nvSpPr>
          <p:spPr bwMode="auto">
            <a:xfrm>
              <a:off x="7732308" y="6172736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65547" name="矩形 31"/>
          <p:cNvSpPr>
            <a:spLocks noChangeArrowheads="1"/>
          </p:cNvSpPr>
          <p:nvPr/>
        </p:nvSpPr>
        <p:spPr bwMode="auto">
          <a:xfrm>
            <a:off x="1860550" y="2846388"/>
            <a:ext cx="531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cs typeface="Times New Roman" panose="02020603050405020304" pitchFamily="18" charset="0"/>
              </a:rPr>
              <a:t>(PK)</a:t>
            </a:r>
            <a:endParaRPr lang="zh-TW" altLang="en-US" sz="1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5548" name="群組 33"/>
          <p:cNvGrpSpPr>
            <a:grpSpLocks/>
          </p:cNvGrpSpPr>
          <p:nvPr/>
        </p:nvGrpSpPr>
        <p:grpSpPr bwMode="auto">
          <a:xfrm>
            <a:off x="2135188" y="5368925"/>
            <a:ext cx="4213225" cy="1239838"/>
            <a:chOff x="2355850" y="4509189"/>
            <a:chExt cx="4213225" cy="1240498"/>
          </a:xfrm>
        </p:grpSpPr>
        <p:pic>
          <p:nvPicPr>
            <p:cNvPr id="65551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50" y="4581287"/>
              <a:ext cx="421322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52" name="Rectangle 29"/>
            <p:cNvSpPr>
              <a:spLocks noChangeArrowheads="1"/>
            </p:cNvSpPr>
            <p:nvPr/>
          </p:nvSpPr>
          <p:spPr bwMode="auto">
            <a:xfrm>
              <a:off x="4392613" y="5035312"/>
              <a:ext cx="983720" cy="207963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5553" name="矩形 28"/>
            <p:cNvSpPr>
              <a:spLocks noChangeArrowheads="1"/>
            </p:cNvSpPr>
            <p:nvPr/>
          </p:nvSpPr>
          <p:spPr bwMode="auto">
            <a:xfrm>
              <a:off x="4713687" y="4509190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(FK)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5554" name="矩形 32"/>
            <p:cNvSpPr>
              <a:spLocks noChangeArrowheads="1"/>
            </p:cNvSpPr>
            <p:nvPr/>
          </p:nvSpPr>
          <p:spPr bwMode="auto">
            <a:xfrm>
              <a:off x="3733187" y="4509189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cs typeface="Times New Roman" panose="02020603050405020304" pitchFamily="18" charset="0"/>
                </a:rPr>
                <a:t>(PK)</a:t>
              </a:r>
              <a:endParaRPr lang="zh-TW" altLang="en-US" sz="1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65549" name="Line 16"/>
          <p:cNvSpPr>
            <a:spLocks noChangeShapeType="1"/>
          </p:cNvSpPr>
          <p:nvPr/>
        </p:nvSpPr>
        <p:spPr bwMode="auto">
          <a:xfrm flipH="1" flipV="1">
            <a:off x="6445250" y="3889375"/>
            <a:ext cx="473075" cy="42863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65550" name="Text Box 17"/>
          <p:cNvSpPr txBox="1">
            <a:spLocks noChangeArrowheads="1"/>
          </p:cNvSpPr>
          <p:nvPr/>
        </p:nvSpPr>
        <p:spPr bwMode="auto">
          <a:xfrm>
            <a:off x="6850063" y="377825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en-US" altLang="zh-TW" sz="1800" b="1" dirty="0" smtClean="0">
                <a:solidFill>
                  <a:srgbClr val="FF0000"/>
                </a:solidFill>
              </a:rPr>
              <a:t>Modify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285163" y="6470650"/>
            <a:ext cx="812800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AED4C4-C813-4F60-A739-30304B6649B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TW" sz="1600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In-Class Exercise</a:t>
            </a: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623888" y="1465263"/>
            <a:ext cx="7948612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(Taken from Exercise in the textbook)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Consider the following relations for a database that keeps track of student enrollment in courses and the books adopted for each course: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STUDENT(</a:t>
            </a:r>
            <a:r>
              <a:rPr kumimoji="0" lang="en-US" altLang="zh-TW" sz="2000" u="sng"/>
              <a:t>SSN</a:t>
            </a:r>
            <a:r>
              <a:rPr kumimoji="0" lang="en-US" altLang="zh-TW" sz="2000"/>
              <a:t>, Name, Major, Bdate)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COURSE(</a:t>
            </a:r>
            <a:r>
              <a:rPr kumimoji="0" lang="en-US" altLang="zh-TW" sz="2000" u="sng"/>
              <a:t>Course#</a:t>
            </a:r>
            <a:r>
              <a:rPr kumimoji="0" lang="en-US" altLang="zh-TW" sz="2000"/>
              <a:t>, Cname, Dept)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ENROLL(</a:t>
            </a:r>
            <a:r>
              <a:rPr kumimoji="0" lang="en-US" altLang="zh-TW" sz="2000" u="sng"/>
              <a:t>SSN</a:t>
            </a:r>
            <a:r>
              <a:rPr kumimoji="0" lang="en-US" altLang="zh-TW" sz="2000"/>
              <a:t>, </a:t>
            </a:r>
            <a:r>
              <a:rPr kumimoji="0" lang="en-US" altLang="zh-TW" sz="2000" u="sng"/>
              <a:t>Course#</a:t>
            </a:r>
            <a:r>
              <a:rPr kumimoji="0" lang="en-US" altLang="zh-TW" sz="2000"/>
              <a:t>, </a:t>
            </a:r>
            <a:r>
              <a:rPr kumimoji="0" lang="en-US" altLang="zh-TW" sz="2000" u="sng"/>
              <a:t>Quarter</a:t>
            </a:r>
            <a:r>
              <a:rPr kumimoji="0" lang="en-US" altLang="zh-TW" sz="2000"/>
              <a:t>, Grade)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BOOK_ADOPTION(</a:t>
            </a:r>
            <a:r>
              <a:rPr kumimoji="0" lang="en-US" altLang="zh-TW" sz="2000" u="sng"/>
              <a:t>Course#</a:t>
            </a:r>
            <a:r>
              <a:rPr kumimoji="0" lang="en-US" altLang="zh-TW" sz="2000"/>
              <a:t>, </a:t>
            </a:r>
            <a:r>
              <a:rPr kumimoji="0" lang="en-US" altLang="zh-TW" sz="2000" u="sng"/>
              <a:t>Quarter</a:t>
            </a:r>
            <a:r>
              <a:rPr kumimoji="0" lang="en-US" altLang="zh-TW" sz="2000"/>
              <a:t>, Book_ISBN)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TEXT(</a:t>
            </a:r>
            <a:r>
              <a:rPr kumimoji="0" lang="en-US" altLang="zh-TW" sz="2000" u="sng"/>
              <a:t>Book_ISBN</a:t>
            </a:r>
            <a:r>
              <a:rPr kumimoji="0" lang="en-US" altLang="zh-TW" sz="2000"/>
              <a:t>, Book_Title, Publisher, Author)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 b="1"/>
              <a:t>Draw a relational schema diagram specifying the foreign keys for this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6C1D96-BFF2-4BCA-A096-AC92CFC9A71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600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217488"/>
            <a:ext cx="8175625" cy="9017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Logical Database Design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3019425" y="3498850"/>
            <a:ext cx="1808163" cy="1004888"/>
            <a:chOff x="1731" y="2170"/>
            <a:chExt cx="1773" cy="633"/>
          </a:xfrm>
        </p:grpSpPr>
        <p:sp>
          <p:nvSpPr>
            <p:cNvPr id="16399" name="AutoShape 4"/>
            <p:cNvSpPr>
              <a:spLocks noChangeArrowheads="1"/>
            </p:cNvSpPr>
            <p:nvPr/>
          </p:nvSpPr>
          <p:spPr bwMode="auto">
            <a:xfrm>
              <a:off x="1779" y="2170"/>
              <a:ext cx="1617" cy="633"/>
            </a:xfrm>
            <a:prstGeom prst="rightArrow">
              <a:avLst>
                <a:gd name="adj1" fmla="val 50000"/>
                <a:gd name="adj2" fmla="val 53597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400" name="Text Box 5"/>
            <p:cNvSpPr txBox="1">
              <a:spLocks noChangeArrowheads="1"/>
            </p:cNvSpPr>
            <p:nvPr/>
          </p:nvSpPr>
          <p:spPr bwMode="auto">
            <a:xfrm>
              <a:off x="1731" y="2350"/>
              <a:ext cx="17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2000"/>
                <a:t>Logical design</a:t>
              </a:r>
            </a:p>
          </p:txBody>
        </p:sp>
      </p:grp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302125"/>
            <a:ext cx="247491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266825"/>
            <a:ext cx="24066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2687638" y="2117725"/>
            <a:ext cx="2022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/>
              <a:t>(data model)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/>
              <a:t>Relational</a:t>
            </a: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3722688" y="3086100"/>
            <a:ext cx="7937" cy="57308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5508625" y="5640388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/>
              <a:t>Relational DB Schema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400"/>
              <a:t>(DB structure)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490538" y="5815013"/>
            <a:ext cx="168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class diagram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696913" y="3360738"/>
            <a:ext cx="1503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/>
              <a:t>ER diagram</a:t>
            </a:r>
          </a:p>
        </p:txBody>
      </p:sp>
      <p:pic>
        <p:nvPicPr>
          <p:cNvPr id="16396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2139950"/>
            <a:ext cx="410210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3730625" y="2741613"/>
            <a:ext cx="101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>
                <a:solidFill>
                  <a:schemeClr val="hlink"/>
                </a:solidFill>
              </a:rPr>
              <a:t>Ch.3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359150" y="422910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TW" sz="2000">
                <a:solidFill>
                  <a:schemeClr val="hlink"/>
                </a:solidFill>
              </a:rPr>
              <a:t>Ch.8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D68F57-24F4-478B-92FD-B8A29BBBDE2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600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ea typeface="新細明體" panose="02020500000000000000" pitchFamily="18" charset="-120"/>
              </a:rPr>
              <a:t>Chapter Outline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6725" y="1389063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hlinkClick r:id="rId3" action="ppaction://hlinksldjump"/>
              </a:rPr>
              <a:t>Relational Model Concepts</a:t>
            </a:r>
            <a:endParaRPr lang="en-US" altLang="zh-TW" sz="28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hlinkClick r:id="rId4" action="ppaction://hlinksldjump"/>
              </a:rPr>
              <a:t>Informal definitions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hlinkClick r:id="rId5" action="ppaction://hlinksldjump"/>
              </a:rPr>
              <a:t>Formal definitions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hlinkClick r:id="rId6" action="ppaction://hlinksldjump"/>
              </a:rPr>
              <a:t>Characteristics of relations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hlinkClick r:id="rId7" action="ppaction://hlinksldjump"/>
              </a:rPr>
              <a:t>Relational Model Constraints and Relational Database Schemas</a:t>
            </a:r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hlinkClick r:id="rId8" action="ppaction://hlinksldjump"/>
              </a:rPr>
              <a:t>Update Operations and Dealing with Constraint Violations</a:t>
            </a:r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>
              <a:buFontTx/>
              <a:buNone/>
            </a:pPr>
            <a:endParaRPr lang="zh-TW" altLang="en-US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9626A2-FB1C-4857-9A94-0088921DF11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600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38113"/>
            <a:ext cx="7772400" cy="68262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Relational Model Concepts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8325" y="973138"/>
            <a:ext cx="8240713" cy="3892550"/>
          </a:xfrm>
        </p:spPr>
        <p:txBody>
          <a:bodyPr/>
          <a:lstStyle/>
          <a:p>
            <a:pPr marL="177800" indent="-177800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First proposed by Dr. E.F. Codd of IBM in </a:t>
            </a:r>
            <a:r>
              <a:rPr lang="en-US" altLang="zh-TW" sz="2400" i="1" smtClean="0">
                <a:ea typeface="新細明體" panose="02020500000000000000" pitchFamily="18" charset="-120"/>
              </a:rPr>
              <a:t>Communications of the ACM</a:t>
            </a:r>
            <a:r>
              <a:rPr lang="en-US" altLang="zh-TW" sz="2400" smtClean="0">
                <a:ea typeface="新細明體" panose="02020500000000000000" pitchFamily="18" charset="-120"/>
              </a:rPr>
              <a:t>, June 1970: </a:t>
            </a:r>
          </a:p>
          <a:p>
            <a:pPr marL="541338" lvl="1" indent="-18415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A Relational Model for Large Shared Data Banks</a:t>
            </a:r>
          </a:p>
          <a:p>
            <a:pPr marL="541338" lvl="1" indent="-18415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The paper caused a major revolution in the field of Database management and earned Ted Codd the coveted ACM Turing Award.</a:t>
            </a:r>
            <a:endParaRPr lang="zh-TW" altLang="en-US" sz="2000" smtClean="0">
              <a:ea typeface="新細明體" panose="02020500000000000000" pitchFamily="18" charset="-120"/>
            </a:endParaRPr>
          </a:p>
          <a:p>
            <a:pPr marL="177800" indent="-177800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The Relational Model of Data is based on the concept of a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Relation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  <a:p>
            <a:pPr marL="177800" indent="-177800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A Relation is a mathematical concept based on the ideas of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sets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  <a:p>
            <a:pPr marL="177800" indent="-177800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The strength of the relational approach to data management comes from the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formal foundation </a:t>
            </a:r>
            <a:r>
              <a:rPr lang="en-US" altLang="zh-TW" sz="2400" smtClean="0">
                <a:ea typeface="新細明體" panose="02020500000000000000" pitchFamily="18" charset="-120"/>
              </a:rPr>
              <a:t>provided by the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theory of relations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9461" name="文字方塊 5"/>
          <p:cNvSpPr txBox="1">
            <a:spLocks noChangeArrowheads="1"/>
          </p:cNvSpPr>
          <p:nvPr/>
        </p:nvSpPr>
        <p:spPr bwMode="auto">
          <a:xfrm>
            <a:off x="3913188" y="4848225"/>
            <a:ext cx="151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>
                <a:solidFill>
                  <a:srgbClr val="FF0000"/>
                </a:solidFill>
              </a:rPr>
              <a:t>A Relation </a:t>
            </a:r>
            <a:endParaRPr kumimoji="0" lang="zh-TW" altLang="en-US" sz="2400">
              <a:solidFill>
                <a:srgbClr val="FF0000"/>
              </a:solidFill>
            </a:endParaRP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5241925"/>
            <a:ext cx="75152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DC3FD9-136C-499B-A925-ACAF81357975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6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534400" cy="842963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INFORMAL DEFINITIONS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842963"/>
            <a:ext cx="8277225" cy="387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anose="02020500000000000000" pitchFamily="18" charset="-120"/>
              </a:rPr>
              <a:t>RELATION:  A table of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A </a:t>
            </a:r>
            <a:r>
              <a:rPr lang="en-US" altLang="zh-TW" sz="2400" b="1" smtClean="0">
                <a:ea typeface="新細明體" panose="02020500000000000000" pitchFamily="18" charset="-120"/>
              </a:rPr>
              <a:t>Relation</a:t>
            </a:r>
            <a:r>
              <a:rPr lang="en-US" altLang="zh-TW" sz="2400" smtClean="0">
                <a:ea typeface="新細明體" panose="02020500000000000000" pitchFamily="18" charset="-120"/>
              </a:rPr>
              <a:t> may be defined in multiple ways.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000" smtClean="0">
                <a:ea typeface="新細明體" panose="02020500000000000000" pitchFamily="18" charset="-120"/>
              </a:rPr>
              <a:t>A relation may be thought of as a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set of rows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000" smtClean="0">
                <a:ea typeface="新細明體" panose="02020500000000000000" pitchFamily="18" charset="-120"/>
              </a:rPr>
              <a:t>A relation may alternately be though of as a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set of columns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Each row represents a fact that corresponds to a real-world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entity</a:t>
            </a:r>
            <a:r>
              <a:rPr lang="en-US" altLang="zh-TW" sz="2400" smtClean="0">
                <a:ea typeface="新細明體" panose="02020500000000000000" pitchFamily="18" charset="-120"/>
              </a:rPr>
              <a:t> or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relationship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Each row has a value of an item or set of items that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uniquely</a:t>
            </a:r>
            <a:r>
              <a:rPr lang="en-US" altLang="zh-TW" sz="2400" smtClean="0">
                <a:ea typeface="新細明體" panose="02020500000000000000" pitchFamily="18" charset="-120"/>
              </a:rPr>
              <a:t> identifies that row in the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Sometimes row-ids or sequential numbers are assigned to identify the rows in the table.</a:t>
            </a:r>
          </a:p>
        </p:txBody>
      </p:sp>
      <p:grpSp>
        <p:nvGrpSpPr>
          <p:cNvPr id="21509" name="Group 12"/>
          <p:cNvGrpSpPr>
            <a:grpSpLocks/>
          </p:cNvGrpSpPr>
          <p:nvPr/>
        </p:nvGrpSpPr>
        <p:grpSpPr bwMode="auto">
          <a:xfrm>
            <a:off x="828675" y="4686300"/>
            <a:ext cx="7072313" cy="1946275"/>
            <a:chOff x="942" y="3187"/>
            <a:chExt cx="4124" cy="979"/>
          </a:xfrm>
        </p:grpSpPr>
        <p:pic>
          <p:nvPicPr>
            <p:cNvPr id="215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" y="3270"/>
              <a:ext cx="3899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1542" y="3223"/>
              <a:ext cx="450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hlink"/>
                  </a:solidFill>
                </a:rPr>
                <a:t>Table</a:t>
              </a:r>
            </a:p>
          </p:txBody>
        </p:sp>
        <p:sp>
          <p:nvSpPr>
            <p:cNvPr id="21513" name="Text Box 10"/>
            <p:cNvSpPr txBox="1">
              <a:spLocks noChangeArrowheads="1"/>
            </p:cNvSpPr>
            <p:nvPr/>
          </p:nvSpPr>
          <p:spPr bwMode="auto">
            <a:xfrm>
              <a:off x="942" y="3924"/>
              <a:ext cx="472" cy="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hlink"/>
                  </a:solidFill>
                </a:rPr>
                <a:t>Rows</a:t>
              </a:r>
            </a:p>
          </p:txBody>
        </p:sp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3116" y="3187"/>
              <a:ext cx="625" cy="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chemeClr val="hlink"/>
                  </a:solidFill>
                </a:rPr>
                <a:t>Columns</a:t>
              </a:r>
            </a:p>
          </p:txBody>
        </p:sp>
      </p:grpSp>
      <p:sp>
        <p:nvSpPr>
          <p:cNvPr id="21510" name="AutoShape 1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363" y="6383338"/>
            <a:ext cx="266700" cy="1682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F07634-308E-4EF7-A0C6-E316359B509C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6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534400" cy="842963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FORMAL DEFINITIONS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09625"/>
            <a:ext cx="8283575" cy="349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The </a:t>
            </a:r>
            <a:r>
              <a:rPr lang="en-US" altLang="zh-TW" sz="2400" b="1" smtClean="0">
                <a:ea typeface="新細明體" panose="02020500000000000000" pitchFamily="18" charset="-120"/>
              </a:rPr>
              <a:t>Schema</a:t>
            </a:r>
            <a:r>
              <a:rPr lang="en-US" altLang="zh-TW" sz="2400" smtClean="0">
                <a:ea typeface="新細明體" panose="02020500000000000000" pitchFamily="18" charset="-120"/>
              </a:rPr>
              <a:t> of a Relation: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200" i="1" smtClean="0">
                <a:ea typeface="新細明體" panose="02020500000000000000" pitchFamily="18" charset="-12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 smtClean="0">
                <a:ea typeface="新細明體" panose="02020500000000000000" pitchFamily="18" charset="-120"/>
              </a:rPr>
              <a:t>	</a:t>
            </a:r>
            <a:r>
              <a:rPr lang="en-US" altLang="zh-TW" sz="2400" i="1" smtClean="0">
                <a:latin typeface="Calibri" panose="020F0502020204030204" pitchFamily="34" charset="0"/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(A1, A2, .....An)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2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STUDENT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(Name, SSN, HomePhone, Address, OfficePhone, Age, GPA)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STUDENT is a relation defined over the seven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attributes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Each of which has a </a:t>
            </a:r>
            <a:r>
              <a:rPr lang="en-US" altLang="zh-TW" sz="2000" b="1" smtClean="0">
                <a:ea typeface="新細明體" panose="02020500000000000000" pitchFamily="18" charset="-120"/>
              </a:rPr>
              <a:t>domain</a:t>
            </a:r>
            <a:r>
              <a:rPr lang="en-US" altLang="zh-TW" sz="2000" smtClean="0">
                <a:ea typeface="新細明體" panose="02020500000000000000" pitchFamily="18" charset="-120"/>
              </a:rPr>
              <a:t> or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a set of valid values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The domain of HomePhone is 7 digit numbers.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990975"/>
            <a:ext cx="7856537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矩形 5"/>
          <p:cNvSpPr>
            <a:spLocks noChangeArrowheads="1"/>
          </p:cNvSpPr>
          <p:nvPr/>
        </p:nvSpPr>
        <p:spPr bwMode="auto">
          <a:xfrm>
            <a:off x="914400" y="4679950"/>
            <a:ext cx="7253288" cy="26035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0D2E8B-DC9E-48A7-A712-668EAA4C3BB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6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534400" cy="842963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a typeface="新細明體" panose="02020500000000000000" pitchFamily="18" charset="-120"/>
              </a:rPr>
              <a:t>FORMAL DEFINITIONS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776288"/>
            <a:ext cx="8099425" cy="38989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tuple</a:t>
            </a:r>
            <a:r>
              <a:rPr lang="en-US" altLang="zh-TW" sz="2400" smtClean="0">
                <a:ea typeface="新細明體" panose="02020500000000000000" pitchFamily="18" charset="-120"/>
              </a:rPr>
              <a:t> is an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ordered set of values.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Each value is derived from an appropriate domain.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Each row in the STUDENT</a:t>
            </a:r>
            <a:r>
              <a:rPr lang="en-US" altLang="zh-TW" sz="18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table may be referred to as a tuple in the table and would consist of seven values.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  <a:buFontTx/>
              <a:buNone/>
            </a:pPr>
            <a:r>
              <a:rPr lang="en-US" altLang="zh-TW" sz="16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&lt;“Dick Davidson”, 422-11-2320, null, “3452 Elgin Road”, 749-1256, 25, 3.53&gt;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	is a tuple belonging to the STUDENT</a:t>
            </a:r>
            <a:r>
              <a:rPr lang="en-US" altLang="zh-TW" sz="18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relation.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 relation may be regarded as a </a:t>
            </a:r>
            <a:r>
              <a:rPr lang="en-US" altLang="zh-TW" sz="2400" b="1" i="1" smtClean="0">
                <a:solidFill>
                  <a:srgbClr val="FF0000"/>
                </a:solidFill>
                <a:ea typeface="新細明體" panose="02020500000000000000" pitchFamily="18" charset="-120"/>
              </a:rPr>
              <a:t>set of tuples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(rows).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Columns in a table are also called </a:t>
            </a:r>
            <a:r>
              <a:rPr lang="en-US" altLang="zh-TW" sz="2400" b="1" i="1" smtClean="0">
                <a:solidFill>
                  <a:srgbClr val="FF0000"/>
                </a:solidFill>
                <a:ea typeface="新細明體" panose="02020500000000000000" pitchFamily="18" charset="-120"/>
              </a:rPr>
              <a:t>attributes</a:t>
            </a:r>
            <a:r>
              <a:rPr lang="en-US" altLang="zh-TW" sz="2400" smtClean="0">
                <a:ea typeface="新細明體" panose="02020500000000000000" pitchFamily="18" charset="-120"/>
              </a:rPr>
              <a:t> of the relation.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737100"/>
            <a:ext cx="8264525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矩形 5"/>
          <p:cNvSpPr>
            <a:spLocks noChangeArrowheads="1"/>
          </p:cNvSpPr>
          <p:nvPr/>
        </p:nvSpPr>
        <p:spPr bwMode="auto">
          <a:xfrm>
            <a:off x="1620838" y="5748338"/>
            <a:ext cx="6792912" cy="84455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5131</TotalTime>
  <Words>1667</Words>
  <Application>Microsoft Office PowerPoint</Application>
  <PresentationFormat>如螢幕大小 (4:3)</PresentationFormat>
  <Paragraphs>438</Paragraphs>
  <Slides>33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Arial</vt:lpstr>
      <vt:lpstr>Calibri</vt:lpstr>
      <vt:lpstr>Symbol</vt:lpstr>
      <vt:lpstr>Times New Roman</vt:lpstr>
      <vt:lpstr>Wingdings</vt:lpstr>
      <vt:lpstr>Soaring</vt:lpstr>
      <vt:lpstr>Chapter 3 The Basic (Flat) Relational Model</vt:lpstr>
      <vt:lpstr>Main phases of database system design</vt:lpstr>
      <vt:lpstr>Conceptual Database Design</vt:lpstr>
      <vt:lpstr>Logical Database Design</vt:lpstr>
      <vt:lpstr>Chapter Outline</vt:lpstr>
      <vt:lpstr>Relational Model Concepts</vt:lpstr>
      <vt:lpstr>INFORMAL DEFINITIONS</vt:lpstr>
      <vt:lpstr>FORMAL DEFINITIONS</vt:lpstr>
      <vt:lpstr>FORMAL DEFINITIONS</vt:lpstr>
      <vt:lpstr>FORMAL DEFINITIONS</vt:lpstr>
      <vt:lpstr>Cartesian Product</vt:lpstr>
      <vt:lpstr>Relation and Cartesian Product</vt:lpstr>
      <vt:lpstr>FORMAL DEFINITIONS</vt:lpstr>
      <vt:lpstr>DEFINITION SUMMARY</vt:lpstr>
      <vt:lpstr>CHARACTERISTICS OF RELATIONS</vt:lpstr>
      <vt:lpstr>FIGURE 5.3 Two identical tuples when the order of attributes and values is not part of relation definition.</vt:lpstr>
      <vt:lpstr>CHARACTERISTICS OF RELATIONS</vt:lpstr>
      <vt:lpstr>Relational Integrity Constraints</vt:lpstr>
      <vt:lpstr>Key Constraints</vt:lpstr>
      <vt:lpstr>Candidate keys and Primary key</vt:lpstr>
      <vt:lpstr>PowerPoint 簡報</vt:lpstr>
      <vt:lpstr>PowerPoint 簡報</vt:lpstr>
      <vt:lpstr>Entity Integrity</vt:lpstr>
      <vt:lpstr>Referential Integrity</vt:lpstr>
      <vt:lpstr>Referential Integrity Constraint</vt:lpstr>
      <vt:lpstr>PowerPoint 簡報</vt:lpstr>
      <vt:lpstr>Other Types of Constraints</vt:lpstr>
      <vt:lpstr>Update Operations on Relations</vt:lpstr>
      <vt:lpstr>Update Examples</vt:lpstr>
      <vt:lpstr>Update Examples</vt:lpstr>
      <vt:lpstr>Update Examples</vt:lpstr>
      <vt:lpstr>Update Operations on Relations</vt:lpstr>
      <vt:lpstr>In-Class Exercise</vt:lpstr>
    </vt:vector>
  </TitlesOfParts>
  <Company>Addsion-Wesley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Shamkant B. Navathe</dc:creator>
  <cp:lastModifiedBy>C.C. Hsu</cp:lastModifiedBy>
  <cp:revision>585</cp:revision>
  <cp:lastPrinted>2001-05-28T10:10:18Z</cp:lastPrinted>
  <dcterms:created xsi:type="dcterms:W3CDTF">1998-07-18T17:10:54Z</dcterms:created>
  <dcterms:modified xsi:type="dcterms:W3CDTF">2018-10-01T05:51:15Z</dcterms:modified>
</cp:coreProperties>
</file>