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514" r:id="rId2"/>
    <p:sldId id="616" r:id="rId3"/>
    <p:sldId id="604" r:id="rId4"/>
    <p:sldId id="605" r:id="rId5"/>
    <p:sldId id="609" r:id="rId6"/>
    <p:sldId id="516" r:id="rId7"/>
    <p:sldId id="547" r:id="rId8"/>
    <p:sldId id="593" r:id="rId9"/>
    <p:sldId id="617" r:id="rId10"/>
    <p:sldId id="594" r:id="rId11"/>
    <p:sldId id="520" r:id="rId12"/>
    <p:sldId id="519" r:id="rId13"/>
    <p:sldId id="596" r:id="rId14"/>
    <p:sldId id="618" r:id="rId15"/>
    <p:sldId id="591" r:id="rId16"/>
    <p:sldId id="592" r:id="rId17"/>
    <p:sldId id="554" r:id="rId18"/>
    <p:sldId id="556" r:id="rId19"/>
    <p:sldId id="557" r:id="rId20"/>
    <p:sldId id="555" r:id="rId21"/>
    <p:sldId id="523" r:id="rId22"/>
    <p:sldId id="524" r:id="rId23"/>
    <p:sldId id="597" r:id="rId24"/>
    <p:sldId id="525" r:id="rId25"/>
    <p:sldId id="526" r:id="rId26"/>
    <p:sldId id="527" r:id="rId27"/>
    <p:sldId id="529" r:id="rId28"/>
    <p:sldId id="599" r:id="rId29"/>
    <p:sldId id="560" r:id="rId30"/>
    <p:sldId id="610" r:id="rId31"/>
    <p:sldId id="611" r:id="rId32"/>
    <p:sldId id="612" r:id="rId33"/>
    <p:sldId id="613" r:id="rId34"/>
    <p:sldId id="614" r:id="rId35"/>
    <p:sldId id="543" r:id="rId36"/>
    <p:sldId id="544" r:id="rId37"/>
    <p:sldId id="580" r:id="rId38"/>
    <p:sldId id="582" r:id="rId39"/>
    <p:sldId id="545" r:id="rId40"/>
    <p:sldId id="578" r:id="rId41"/>
    <p:sldId id="546" r:id="rId42"/>
    <p:sldId id="57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66"/>
    <a:srgbClr val="003399"/>
    <a:srgbClr val="000099"/>
    <a:srgbClr val="000066"/>
    <a:srgbClr val="99FF33"/>
    <a:srgbClr val="00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70" autoAdjust="0"/>
  </p:normalViewPr>
  <p:slideViewPr>
    <p:cSldViewPr snapToGrid="0" snapToObjects="1">
      <p:cViewPr varScale="1">
        <p:scale>
          <a:sx n="73" d="100"/>
          <a:sy n="73" d="100"/>
        </p:scale>
        <p:origin x="1326" y="4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B5D291-28B4-4F8B-B8EE-344120172C58}" type="datetime1">
              <a:rPr lang="zh-TW" altLang="en-US"/>
              <a:pPr>
                <a:defRPr/>
              </a:pPr>
              <a:t>2018/10/8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080FABE-19C9-40AB-9477-6B2D5C7696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766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86BA30-43F5-48B1-A43A-3CFE33C0D769}" type="datetime1">
              <a:rPr lang="zh-TW" altLang="en-US"/>
              <a:pPr>
                <a:defRPr/>
              </a:pPr>
              <a:t>2018/10/8</a:t>
            </a:fld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B5B3ED-552A-49CA-A3DB-D9D154577D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99344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3F5A58-5716-44F8-AF0A-C8BA99B14E34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1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0C6465-A2A7-4C9E-B6BB-DB5AD3898F0A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0845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8A9C5-E65B-4A4D-8568-39BB269BFA0D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017DCF-8309-406F-B509-1B445066E90B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2146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867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C3A94E-8ECD-41A2-ABB0-A39F8C56A053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286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48E7B6-2989-4B2F-ABF0-3A296EC636D0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8804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6E32AB-F29E-4CC4-BFDB-6232B5C93D69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26C430-D48F-4591-9819-DF95A8FE555A}" type="slidenum">
              <a:rPr lang="zh-TW" altLang="en-US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7671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8392AD-4279-4208-AA11-446C32FC93C7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337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70A86A-34A5-44A6-8AEC-516A7CFC523E}" type="slidenum">
              <a:rPr lang="zh-TW" altLang="en-US" smtClean="0"/>
              <a:pPr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0346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9322F0-69C9-43D6-B297-21E39B5FE0BF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358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AA19A2-CBC7-4263-BD8D-2FF9B93C6CD7}" type="slidenum">
              <a:rPr lang="zh-TW" altLang="en-US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9866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692E6D-A77E-4219-8D2C-223D4E523EBC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378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90C9BA-D21D-4119-A9E1-C79C185891BB}" type="slidenum">
              <a:rPr lang="zh-TW" altLang="en-US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0333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77DA8F-DD56-4365-877B-30D6C491D848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399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0F23C6-8B6A-4328-9274-F09DA3891240}" type="slidenum">
              <a:rPr lang="zh-TW" altLang="en-US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5014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FDF552-9D73-47BE-A5B5-11A80247C7B5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419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E70067-0C48-48D1-A05F-A618BE4B16AF}" type="slidenum">
              <a:rPr lang="zh-TW" altLang="en-US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48241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76AE2F-0BE3-4832-831D-012F799974D9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440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100DDD-97C2-4B9D-B3FB-7DC95F5F7358}" type="slidenum">
              <a:rPr lang="zh-TW" altLang="en-US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28165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B6DF93-91C6-4784-8773-C5504868B623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460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213375-C941-4CE2-A2B1-9447C5A971C1}" type="slidenum">
              <a:rPr lang="zh-TW" altLang="en-US" smtClean="0"/>
              <a:pPr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415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7A6477-3ED8-4F2F-930D-3A78BC6325AC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4ABADB-CF54-49D8-80F2-FB69AA3F729D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9827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ADD506-51A6-4787-BF49-6215F34E1FF1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4813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AFB231-3077-41E4-A72A-0977E20A7B58}" type="slidenum">
              <a:rPr lang="zh-TW" altLang="en-US" smtClean="0"/>
              <a:pPr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30097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D8F9D8-082A-4487-B934-FAEF40672EFD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501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791441-D017-4205-B8A6-41A1E8508BF7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13589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8AF737-728E-4F1B-9315-2EAE950C6FCB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522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FF8E1C-6688-44B9-8FA9-0799E47BEBD6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10661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1E2610-2F61-4347-8DE6-D23DDA2DDD6D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542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7B1CEC-D074-4168-8739-D91C8488A2A5}" type="slidenum">
              <a:rPr lang="zh-TW" altLang="en-US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68157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5D207A-8FAA-443B-A57F-AD2FA8531A77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5632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5B8935-4429-4E90-8885-ECCBF6916194}" type="slidenum">
              <a:rPr lang="zh-TW" altLang="en-US" smtClean="0"/>
              <a:pPr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3087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03DFF7-2AA4-47A8-A71A-C160B338B951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5837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6C57B-481E-4CD8-88E2-5F6D1AE78DEC}" type="slidenum">
              <a:rPr lang="zh-TW" altLang="en-US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66414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F4B341-BBD4-4BB0-9C8B-60D02854D025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042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C94AD0-4BFE-4A87-9A14-5380FE6F3BB3}" type="slidenum">
              <a:rPr lang="zh-TW" altLang="en-US" smtClean="0"/>
              <a:pPr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24016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246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930EF6-3106-4271-BCD8-483A78A36619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24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7805D4-7C70-421C-886A-7357F516B13D}" type="slidenum">
              <a:rPr lang="zh-TW" altLang="en-US" smtClean="0"/>
              <a:pPr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24397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F21D1F-C906-4DCF-ABC9-71706F1A2FF0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45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3BBA7E-271B-4531-B3EF-BEC8DEBAF1E5}" type="slidenum">
              <a:rPr lang="zh-TW" altLang="en-US" smtClean="0"/>
              <a:pPr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7656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8B83F7-A83D-4142-A28E-AC506A6FADA6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65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D43D08-DECE-4012-8A77-F94DB78BBEDF}" type="slidenum">
              <a:rPr lang="zh-TW" altLang="en-US" smtClean="0"/>
              <a:pPr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7111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2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F280A1-AF93-4D2C-A26B-CB9C67472D92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122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611983-687B-4DD1-A8FD-7FE9C3FCCCD3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54485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3CA1B6-73AD-47E2-B047-17BA8690B174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686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C8800-61B7-491A-B3A5-93BA3AD75ECF}" type="slidenum">
              <a:rPr lang="zh-TW" altLang="en-US" smtClean="0"/>
              <a:pPr>
                <a:spcBef>
                  <a:spcPct val="0"/>
                </a:spcBef>
              </a:pPr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45781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0AB3F2-006F-40F7-9326-E1C1BF895958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7066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51F4D2-8DB5-4E16-B5B0-99395888BFFB}" type="slidenum">
              <a:rPr lang="zh-TW" altLang="en-US" smtClean="0"/>
              <a:pPr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293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BF0CF8-620E-4CB1-B39A-6B37BC05E706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727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54B0BD-06E5-482F-8AA7-EF7F67AD1DD7}" type="slidenum">
              <a:rPr lang="zh-TW" altLang="en-US" smtClean="0"/>
              <a:pPr>
                <a:spcBef>
                  <a:spcPct val="0"/>
                </a:spcBef>
              </a:pPr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87821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00DC32-D72F-400F-8EA2-0A9F1F3E0AF6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747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0D789C-D8B6-4FB8-9E3C-0A6F4742BE7D}" type="slidenum">
              <a:rPr lang="zh-TW" altLang="en-US" smtClean="0"/>
              <a:pPr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01897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4F034B-7FAB-401D-808E-892186AAB839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7680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C2A163-4C18-4AF7-9CB2-43DEC5AF3A2E}" type="slidenum">
              <a:rPr lang="zh-TW" altLang="en-US" smtClean="0"/>
              <a:pPr>
                <a:spcBef>
                  <a:spcPct val="0"/>
                </a:spcBef>
              </a:pPr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48173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36EFDD-A85F-4A16-A5E8-E40B75B9BC37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788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9B5365-C17E-4C33-AF40-9A3DEA072FDB}" type="slidenum">
              <a:rPr lang="zh-TW" altLang="en-US" smtClean="0"/>
              <a:pPr>
                <a:spcBef>
                  <a:spcPct val="0"/>
                </a:spcBef>
              </a:pPr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06418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DF2934-53D8-4416-9A79-195A0159E519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809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69A04E-6522-478E-AE56-43455E99CFC2}" type="slidenum">
              <a:rPr lang="zh-TW" altLang="en-US" smtClean="0"/>
              <a:pPr>
                <a:spcBef>
                  <a:spcPct val="0"/>
                </a:spcBef>
              </a:pPr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40889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871642-3044-40D5-A245-C6DCE8BF0F45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829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B31C2D-EE01-44C1-A078-EB5AC615010C}" type="slidenum">
              <a:rPr lang="zh-TW" altLang="en-US" smtClean="0"/>
              <a:pPr>
                <a:spcBef>
                  <a:spcPct val="0"/>
                </a:spcBef>
              </a:pPr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70263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8334FF-1C67-4A89-8249-9AD0FAD64F64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849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FF170A-027D-4021-9F37-8D2A386B16ED}" type="slidenum">
              <a:rPr lang="zh-TW" altLang="en-US" smtClean="0"/>
              <a:pPr>
                <a:spcBef>
                  <a:spcPct val="0"/>
                </a:spcBef>
              </a:pPr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7288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B4916D-78B7-44CD-9485-27A637B9D4A8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870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A51FD7-8236-427F-8768-A38DA2E2B9A5}" type="slidenum">
              <a:rPr lang="zh-TW" altLang="en-US" smtClean="0"/>
              <a:pPr>
                <a:spcBef>
                  <a:spcPct val="0"/>
                </a:spcBef>
              </a:pPr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8867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3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A5FD99-1FC7-4EF5-A57D-AD4DCE77813F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143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5EE2CA-9253-400B-8FF1-240F0E5BFA47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990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638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CF0208-F83F-4DED-AC56-1D1DD286353E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163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38FE02-A171-4316-B320-0217DC65B189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5321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F15EA6-4C9F-4D85-AAD7-164474F2C7EC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184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C3B655-7006-4DA8-AD14-BA387B8272BC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704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4313A9-120B-4D8B-B194-7C8A65BB400A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204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0BA66C-57F3-482B-B507-6B916D1A54A5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338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F22F01-C01B-45EB-9E80-9228AD0C86A2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2253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B563B5-75B8-4C1C-B098-74B58C1FF5C8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209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DB1C67-F819-4BAA-BFAB-93320B7611AB}" type="datetime1">
              <a:rPr lang="zh-TW" altLang="en-US" smtClean="0"/>
              <a:pPr>
                <a:spcBef>
                  <a:spcPct val="0"/>
                </a:spcBef>
              </a:pPr>
              <a:t>2018/10/8</a:t>
            </a:fld>
            <a:endParaRPr lang="en-US" altLang="zh-TW" smtClean="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C8BB9C-544A-4362-BE6F-F34F2B9369E7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629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8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2E38-74A0-4DCE-BA04-0B545A0820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7485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34938"/>
            <a:ext cx="1943100" cy="6273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34938"/>
            <a:ext cx="5676900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85D9D-7339-4E7C-992A-A2BFE484584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838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4938"/>
            <a:ext cx="7772400" cy="8556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AF8F-50A2-496B-A54C-A7949917BD2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04318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10A90-3CBB-4A1C-A6EF-F8B4635C4A0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3745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9D177-BA77-4141-8162-C0C183D4D19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9976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C169C-57F7-4D0E-AE42-292F6BF9C4A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42042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A855B-6043-4055-B575-1541220E4C4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4929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92D46-E218-474E-BB81-64D84D6DCF5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6173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5199-A18B-4105-8DCE-1124069098B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3619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648F-A6DC-4DED-96A5-14B044DA17A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11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E90B-79DE-487B-852F-23C73BCC83D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714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4938"/>
            <a:ext cx="77724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38913"/>
            <a:ext cx="16811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25F585C-F9BA-4C46-8ECE-1057BE17A76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55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 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8250" y="2420938"/>
            <a:ext cx="6686550" cy="203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SQL: Data Definition, Constraints, and Basic Queries and Updates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F0EBA7-4ADB-48B0-8D24-D8551CE9B7A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6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384925" y="60325"/>
            <a:ext cx="2659063" cy="488950"/>
          </a:xfrm>
        </p:spPr>
        <p:txBody>
          <a:bodyPr/>
          <a:lstStyle/>
          <a:p>
            <a:pPr algn="l" eaLnBrk="1" hangingPunct="1"/>
            <a:r>
              <a:rPr lang="en-US" altLang="zh-TW" sz="2000" b="1" smtClean="0">
                <a:ea typeface="新細明體" panose="02020500000000000000" pitchFamily="18" charset="-120"/>
              </a:rPr>
              <a:t>FIGURE (continued)</a:t>
            </a:r>
            <a:r>
              <a:rPr lang="en-US" altLang="zh-TW" sz="2000" smtClean="0"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endParaRPr lang="en-US" altLang="zh-TW" sz="2000" smtClean="0">
              <a:ea typeface="新細明體" panose="02020500000000000000" pitchFamily="18" charset="-120"/>
            </a:endParaRPr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0" y="441325"/>
            <a:ext cx="7372350" cy="58134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32A881-3075-40BD-BFD1-48DF9898871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6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644525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Additional Data Types in SQL2 and SQL-99</a:t>
            </a:r>
            <a:endParaRPr lang="en-US" altLang="zh-TW" sz="28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929563" cy="5305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Has DATE, TIME, and TIMESTAMP data types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DATE: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Made up of year-month-day in the format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yyyy-mm-dd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TIME: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Made up of hour:minute:second in the format </a:t>
            </a:r>
            <a:r>
              <a:rPr lang="en-US" altLang="zh-TW" sz="20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hh:mm:ss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TIME(i):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Made up of hour:minute:second plus i additional digits specifying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fractions of a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format is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hh:mm:ss:ii...i</a:t>
            </a:r>
            <a:endParaRPr lang="en-US" altLang="zh-TW" sz="2000" u="sng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TIMESTAMP: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Has both DATE and TIME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INTERVAL: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Specifies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a relative value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rather than an absolute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Can be DAY/TIME intervals or YEAR/MONTH intervals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Can be positive or negative when added to or subtracted from an absolute value, the result is an absolute value</a:t>
            </a:r>
            <a:endParaRPr lang="en-US" altLang="zh-TW" sz="2000" u="sng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35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8738" y="6167438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7F5F89-21FA-4D3B-999C-0855F5049CB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6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9213"/>
            <a:ext cx="8102600" cy="65087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Specifying Constraints in SQL</a:t>
            </a:r>
            <a:endParaRPr lang="en-US" altLang="zh-TW" sz="32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698500"/>
            <a:ext cx="8281988" cy="1736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Specifying attribute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constraints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DNUMBER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CHECK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DNUMBER</a:t>
            </a:r>
            <a:r>
              <a:rPr lang="en-US" altLang="zh-TW" sz="1800" dirty="0">
                <a:solidFill>
                  <a:srgbClr val="000000"/>
                </a:solidFill>
                <a:ea typeface="新細明體" panose="02020500000000000000" pitchFamily="18" charset="-120"/>
              </a:rPr>
              <a:t> &gt;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0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DNUMBER</a:t>
            </a:r>
            <a:r>
              <a:rPr lang="en-US" altLang="zh-TW" sz="1800" dirty="0">
                <a:solidFill>
                  <a:srgbClr val="000000"/>
                </a:solidFill>
                <a:ea typeface="新細明體" panose="02020500000000000000" pitchFamily="18" charset="-120"/>
              </a:rPr>
              <a:t> &lt;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21)</a:t>
            </a:r>
            <a:endParaRPr lang="en-US" altLang="zh-TW" sz="18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REFERENTIAL INTEGRITY OPTIONS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can specify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RESTRICT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CASCADE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SET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or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SET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DEFAULT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on referential integrity constraints (foreign keys)</a:t>
            </a:r>
            <a:b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18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</a:p>
        </p:txBody>
      </p:sp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1076325" y="2486025"/>
            <a:ext cx="69326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CREATE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TABLE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  EMPLOYEE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(ENAME		VARCHAR(30)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NOT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NULL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ESSN		CHAR(9),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BDATE		DATE,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DNO		INT	  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DEFAULT</a:t>
            </a:r>
            <a:r>
              <a:rPr lang="en-US" altLang="zh-TW" sz="1800">
                <a:solidFill>
                  <a:srgbClr val="003399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1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SUPERSSN	CHAR(9),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endParaRPr lang="en-US" altLang="zh-TW" sz="180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PRIMARY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(ESSN),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FOREIGN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(DNO)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REFERENCES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DEPARTMENT (DNUMBER)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        	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ON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DELETE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SET DEFAULT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ON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UPDATE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CASCADE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,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FOREIGN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KEY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(SUPERSSN)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REFERENCES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EMPLOYEE (ESSN)</a:t>
            </a:r>
            <a:b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</a:b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        	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ON</a:t>
            </a:r>
            <a:r>
              <a:rPr lang="en-US" altLang="zh-TW" sz="1800">
                <a:solidFill>
                  <a:srgbClr val="003399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DELETE</a:t>
            </a:r>
            <a:r>
              <a:rPr lang="en-US" altLang="zh-TW" sz="1800">
                <a:solidFill>
                  <a:srgbClr val="003399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SET NULL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ON</a:t>
            </a:r>
            <a:r>
              <a:rPr lang="en-US" altLang="zh-TW" sz="1800">
                <a:solidFill>
                  <a:srgbClr val="003399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UPDATE</a:t>
            </a:r>
            <a:r>
              <a:rPr lang="en-US" altLang="zh-TW" sz="1800">
                <a:solidFill>
                  <a:srgbClr val="003399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CASCADE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0"/>
                <a:cs typeface="Calibri" panose="020F0502020204030204" pitchFamily="34" charset="0"/>
              </a:rPr>
              <a:t>);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5287963"/>
            <a:ext cx="528637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13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3B5C9B-5664-4688-91B6-7388B178F48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6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192088"/>
            <a:ext cx="8632825" cy="441325"/>
          </a:xfrm>
        </p:spPr>
        <p:txBody>
          <a:bodyPr/>
          <a:lstStyle/>
          <a:p>
            <a:pPr algn="l" eaLnBrk="1" hangingPunct="1"/>
            <a:r>
              <a:rPr lang="en-US" altLang="zh-TW" sz="1800" smtClean="0">
                <a:solidFill>
                  <a:schemeClr val="hlink"/>
                </a:solidFill>
                <a:ea typeface="新細明體" panose="02020500000000000000" pitchFamily="18" charset="-120"/>
              </a:rPr>
              <a:t>Default attribute values</a:t>
            </a:r>
            <a:r>
              <a:rPr lang="en-US" altLang="zh-TW" sz="1800" smtClean="0">
                <a:ea typeface="新細明體" panose="02020500000000000000" pitchFamily="18" charset="-120"/>
              </a:rPr>
              <a:t> and </a:t>
            </a:r>
            <a:r>
              <a:rPr lang="en-US" altLang="zh-TW" sz="1800" smtClean="0">
                <a:solidFill>
                  <a:schemeClr val="hlink"/>
                </a:solidFill>
                <a:ea typeface="新細明體" panose="02020500000000000000" pitchFamily="18" charset="-120"/>
              </a:rPr>
              <a:t>referential triggered actions</a:t>
            </a:r>
            <a:r>
              <a:rPr lang="en-US" altLang="zh-TW" sz="1800" smtClean="0">
                <a:ea typeface="新細明體" panose="02020500000000000000" pitchFamily="18" charset="-120"/>
              </a:rPr>
              <a:t> can be specified in SQL.</a:t>
            </a:r>
            <a:endParaRPr lang="en-US" altLang="zh-TW" sz="1800" b="1" smtClean="0">
              <a:ea typeface="新細明體" panose="02020500000000000000" pitchFamily="18" charset="-120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573088"/>
            <a:ext cx="7081837" cy="5845175"/>
          </a:xfrm>
        </p:spPr>
      </p:pic>
      <p:sp>
        <p:nvSpPr>
          <p:cNvPr id="27653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75" y="6418263"/>
            <a:ext cx="417513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H="1">
            <a:off x="5715000" y="955675"/>
            <a:ext cx="1166813" cy="2873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H="1" flipV="1">
            <a:off x="6881813" y="2932113"/>
            <a:ext cx="936625" cy="6619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73722" y="1222375"/>
            <a:ext cx="2305050" cy="3495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5738" y="4718050"/>
            <a:ext cx="3503612" cy="1550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9700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DB4FBA-760D-46C7-BAF0-7259C1E582B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6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6675"/>
            <a:ext cx="8169275" cy="9128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Basic Retrieval Queries in SQL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3488" y="1425575"/>
            <a:ext cx="2090737" cy="3136900"/>
            <a:chOff x="1577" y="1258"/>
            <a:chExt cx="1317" cy="1976"/>
          </a:xfrm>
        </p:grpSpPr>
        <p:grpSp>
          <p:nvGrpSpPr>
            <p:cNvPr id="29719" name="Group 6"/>
            <p:cNvGrpSpPr>
              <a:grpSpLocks/>
            </p:cNvGrpSpPr>
            <p:nvPr/>
          </p:nvGrpSpPr>
          <p:grpSpPr bwMode="auto">
            <a:xfrm>
              <a:off x="1881" y="2352"/>
              <a:ext cx="644" cy="459"/>
              <a:chOff x="2215" y="2236"/>
              <a:chExt cx="644" cy="459"/>
            </a:xfrm>
          </p:grpSpPr>
          <p:sp>
            <p:nvSpPr>
              <p:cNvPr id="29726" name="AutoShape 7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9727" name="Text Box 8"/>
              <p:cNvSpPr txBox="1">
                <a:spLocks noChangeArrowheads="1"/>
              </p:cNvSpPr>
              <p:nvPr/>
            </p:nvSpPr>
            <p:spPr bwMode="auto">
              <a:xfrm>
                <a:off x="2325" y="2385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DB</a:t>
                </a:r>
              </a:p>
            </p:txBody>
          </p:sp>
        </p:grpSp>
        <p:grpSp>
          <p:nvGrpSpPr>
            <p:cNvPr id="29720" name="Group 9"/>
            <p:cNvGrpSpPr>
              <a:grpSpLocks/>
            </p:cNvGrpSpPr>
            <p:nvPr/>
          </p:nvGrpSpPr>
          <p:grpSpPr bwMode="auto">
            <a:xfrm>
              <a:off x="1881" y="1437"/>
              <a:ext cx="576" cy="644"/>
              <a:chOff x="2215" y="1419"/>
              <a:chExt cx="576" cy="644"/>
            </a:xfrm>
          </p:grpSpPr>
          <p:sp>
            <p:nvSpPr>
              <p:cNvPr id="29724" name="AutoShape 10"/>
              <p:cNvSpPr>
                <a:spLocks noChangeArrowheads="1"/>
              </p:cNvSpPr>
              <p:nvPr/>
            </p:nvSpPr>
            <p:spPr bwMode="auto">
              <a:xfrm rot="5400000">
                <a:off x="2181" y="1453"/>
                <a:ext cx="644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9725" name="Text Box 11"/>
              <p:cNvSpPr txBox="1">
                <a:spLocks noChangeArrowheads="1"/>
              </p:cNvSpPr>
              <p:nvPr/>
            </p:nvSpPr>
            <p:spPr bwMode="auto">
              <a:xfrm>
                <a:off x="2325" y="1419"/>
                <a:ext cx="46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…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AP</a:t>
                </a:r>
              </a:p>
            </p:txBody>
          </p:sp>
        </p:grpSp>
        <p:sp>
          <p:nvSpPr>
            <p:cNvPr id="29721" name="Line 12"/>
            <p:cNvSpPr>
              <a:spLocks noChangeShapeType="1"/>
            </p:cNvSpPr>
            <p:nvPr/>
          </p:nvSpPr>
          <p:spPr bwMode="auto">
            <a:xfrm>
              <a:off x="2196" y="2070"/>
              <a:ext cx="0" cy="28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22" name="Rectangle 13"/>
            <p:cNvSpPr>
              <a:spLocks noChangeArrowheads="1"/>
            </p:cNvSpPr>
            <p:nvPr/>
          </p:nvSpPr>
          <p:spPr bwMode="auto">
            <a:xfrm>
              <a:off x="1577" y="1258"/>
              <a:ext cx="1317" cy="1688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9723" name="Text Box 14"/>
            <p:cNvSpPr txBox="1">
              <a:spLocks noChangeArrowheads="1"/>
            </p:cNvSpPr>
            <p:nvPr/>
          </p:nvSpPr>
          <p:spPr bwMode="auto">
            <a:xfrm>
              <a:off x="1745" y="2946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003399"/>
                  </a:solidFill>
                  <a:ea typeface="新細明體" panose="02020500000000000000" pitchFamily="18" charset="-120"/>
                </a:rPr>
                <a:t>DB System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3363" y="1341438"/>
            <a:ext cx="2193925" cy="2935287"/>
            <a:chOff x="147" y="1019"/>
            <a:chExt cx="1382" cy="1849"/>
          </a:xfrm>
        </p:grpSpPr>
        <p:pic>
          <p:nvPicPr>
            <p:cNvPr id="29712" name="Picture 3" descr="PE0183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019"/>
              <a:ext cx="757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3" name="Group 15"/>
            <p:cNvGrpSpPr>
              <a:grpSpLocks/>
            </p:cNvGrpSpPr>
            <p:nvPr/>
          </p:nvGrpSpPr>
          <p:grpSpPr bwMode="auto">
            <a:xfrm>
              <a:off x="157" y="1614"/>
              <a:ext cx="1372" cy="701"/>
              <a:chOff x="267" y="2187"/>
              <a:chExt cx="1372" cy="701"/>
            </a:xfrm>
          </p:grpSpPr>
          <p:sp>
            <p:nvSpPr>
              <p:cNvPr id="29717" name="AutoShape 16"/>
              <p:cNvSpPr>
                <a:spLocks noChangeArrowheads="1"/>
              </p:cNvSpPr>
              <p:nvPr/>
            </p:nvSpPr>
            <p:spPr bwMode="auto">
              <a:xfrm>
                <a:off x="267" y="2187"/>
                <a:ext cx="1372" cy="701"/>
              </a:xfrm>
              <a:prstGeom prst="rightArrow">
                <a:avLst>
                  <a:gd name="adj1" fmla="val 50000"/>
                  <a:gd name="adj2" fmla="val 4893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9718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36"/>
                <a:ext cx="123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construct</a:t>
                </a:r>
              </a:p>
            </p:txBody>
          </p:sp>
        </p:grpSp>
        <p:sp>
          <p:nvSpPr>
            <p:cNvPr id="5138" name="Text Box 20"/>
            <p:cNvSpPr txBox="1">
              <a:spLocks noChangeArrowheads="1"/>
            </p:cNvSpPr>
            <p:nvPr/>
          </p:nvSpPr>
          <p:spPr bwMode="auto">
            <a:xfrm>
              <a:off x="190" y="2181"/>
              <a:ext cx="99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eaLnBrk="1" hangingPunct="1">
                <a:defRPr/>
              </a:pPr>
              <a:r>
                <a:rPr lang="en-US" altLang="zh-TW" sz="1800" b="1">
                  <a:solidFill>
                    <a:schemeClr val="hlink"/>
                  </a:solidFill>
                  <a:ea typeface="新細明體" pitchFamily="18" charset="-120"/>
                </a:rPr>
                <a:t>1. Define DB</a:t>
              </a:r>
            </a:p>
            <a:p>
              <a:pPr eaLnBrk="1" hangingPunct="1">
                <a:defRPr/>
              </a:pP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   (</a:t>
              </a:r>
              <a:r>
                <a:rPr lang="en-US" altLang="zh-TW" sz="1800" b="1">
                  <a:solidFill>
                    <a:srgbClr val="FF0000"/>
                  </a:solidFill>
                  <a:ea typeface="新細明體" pitchFamily="18" charset="-120"/>
                </a:rPr>
                <a:t>SQL DDL</a:t>
              </a: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)</a:t>
              </a:r>
              <a:endParaRPr lang="zh-TW" altLang="en-US" sz="1800" b="1">
                <a:solidFill>
                  <a:schemeClr val="bg2"/>
                </a:solidFill>
                <a:ea typeface="新細明體" pitchFamily="18" charset="-120"/>
              </a:endParaRPr>
            </a:p>
            <a:p>
              <a:pPr marL="177800" indent="-177800" eaLnBrk="1" hangingPunct="1">
                <a:defRPr/>
              </a:pPr>
              <a:r>
                <a:rPr lang="en-US" altLang="zh-TW" sz="1600" b="1">
                  <a:solidFill>
                    <a:schemeClr val="bg2"/>
                  </a:solidFill>
                  <a:ea typeface="新細明體" pitchFamily="18" charset="-120"/>
                </a:rPr>
                <a:t>2. Load data</a:t>
              </a:r>
            </a:p>
          </p:txBody>
        </p:sp>
        <p:sp>
          <p:nvSpPr>
            <p:cNvPr id="29715" name="Rectangle 23"/>
            <p:cNvSpPr>
              <a:spLocks noChangeArrowheads="1"/>
            </p:cNvSpPr>
            <p:nvPr/>
          </p:nvSpPr>
          <p:spPr bwMode="auto">
            <a:xfrm>
              <a:off x="162" y="2577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  <p:sp>
          <p:nvSpPr>
            <p:cNvPr id="29716" name="Rectangle 23"/>
            <p:cNvSpPr>
              <a:spLocks noChangeArrowheads="1"/>
            </p:cNvSpPr>
            <p:nvPr/>
          </p:nvSpPr>
          <p:spPr bwMode="auto">
            <a:xfrm>
              <a:off x="740" y="1379"/>
              <a:ext cx="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DBA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827588" y="2460625"/>
            <a:ext cx="3981450" cy="1833563"/>
            <a:chOff x="3041" y="1550"/>
            <a:chExt cx="2508" cy="1155"/>
          </a:xfrm>
        </p:grpSpPr>
        <p:pic>
          <p:nvPicPr>
            <p:cNvPr id="29708" name="Picture 4" descr="j01953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" y="1550"/>
              <a:ext cx="1131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9" name="Text Box 19"/>
            <p:cNvSpPr txBox="1">
              <a:spLocks noChangeArrowheads="1"/>
            </p:cNvSpPr>
            <p:nvPr/>
          </p:nvSpPr>
          <p:spPr bwMode="auto">
            <a:xfrm>
              <a:off x="3397" y="1645"/>
              <a:ext cx="6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DML</a:t>
              </a:r>
            </a:p>
          </p:txBody>
        </p:sp>
        <p:sp>
          <p:nvSpPr>
            <p:cNvPr id="29710" name="AutoShape 18"/>
            <p:cNvSpPr>
              <a:spLocks noChangeArrowheads="1"/>
            </p:cNvSpPr>
            <p:nvPr/>
          </p:nvSpPr>
          <p:spPr bwMode="auto">
            <a:xfrm>
              <a:off x="3041" y="1834"/>
              <a:ext cx="1303" cy="465"/>
            </a:xfrm>
            <a:prstGeom prst="leftRightArrow">
              <a:avLst>
                <a:gd name="adj1" fmla="val 50000"/>
                <a:gd name="adj2" fmla="val 5604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rgbClr val="003399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9711" name="Text Box 29"/>
            <p:cNvSpPr txBox="1">
              <a:spLocks noChangeArrowheads="1"/>
            </p:cNvSpPr>
            <p:nvPr/>
          </p:nvSpPr>
          <p:spPr bwMode="auto">
            <a:xfrm>
              <a:off x="3192" y="1908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chemeClr val="hlink"/>
                  </a:solidFill>
                  <a:ea typeface="新細明體" panose="02020500000000000000" pitchFamily="18" charset="-120"/>
                </a:rPr>
                <a:t>manipulate</a:t>
              </a:r>
            </a:p>
          </p:txBody>
        </p:sp>
      </p:grpSp>
      <p:sp>
        <p:nvSpPr>
          <p:cNvPr id="6152" name="Rectangle 23"/>
          <p:cNvSpPr>
            <a:spLocks noChangeArrowheads="1"/>
          </p:cNvSpPr>
          <p:nvPr/>
        </p:nvSpPr>
        <p:spPr bwMode="auto">
          <a:xfrm>
            <a:off x="6561138" y="3813175"/>
            <a:ext cx="801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User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sp>
        <p:nvSpPr>
          <p:cNvPr id="5125" name="Text Box 26"/>
          <p:cNvSpPr txBox="1">
            <a:spLocks noChangeArrowheads="1"/>
          </p:cNvSpPr>
          <p:nvPr/>
        </p:nvSpPr>
        <p:spPr bwMode="auto">
          <a:xfrm>
            <a:off x="301625" y="5122863"/>
            <a:ext cx="337978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1" hangingPunct="1">
              <a:defRPr/>
            </a:pPr>
            <a:r>
              <a:rPr lang="en-US" altLang="zh-TW" b="1" dirty="0">
                <a:solidFill>
                  <a:schemeClr val="hlink"/>
                </a:solidFill>
                <a:ea typeface="新細明體" charset="-120"/>
              </a:rPr>
              <a:t>SQL</a:t>
            </a:r>
            <a:r>
              <a:rPr lang="zh-TW" altLang="en-US" b="1" dirty="0">
                <a:solidFill>
                  <a:schemeClr val="hlink"/>
                </a:solidFill>
                <a:ea typeface="新細明體" charset="-120"/>
              </a:rPr>
              <a:t> 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(Ch.4, 5)</a:t>
            </a:r>
          </a:p>
          <a:p>
            <a:pPr marL="182563" indent="-182563" eaLnBrk="1" hangingPunct="1">
              <a:buFont typeface="Arial" pitchFamily="34" charset="0"/>
              <a:buChar char="•"/>
              <a:defRPr/>
            </a:pPr>
            <a:r>
              <a:rPr lang="en-US" altLang="zh-TW" sz="2000" b="1" dirty="0">
                <a:solidFill>
                  <a:schemeClr val="hlink"/>
                </a:solidFill>
                <a:ea typeface="新細明體" charset="-120"/>
              </a:rPr>
              <a:t>Data Definition Language</a:t>
            </a:r>
          </a:p>
          <a:p>
            <a:pPr marL="355600" lvl="1" indent="-177800" eaLnBrk="1" hangingPunct="1"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 - CREATE, DROP, ALTER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630738" y="4545013"/>
            <a:ext cx="4416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1" hangingPunct="1">
              <a:defRPr/>
            </a:pPr>
            <a:r>
              <a:rPr lang="en-US" altLang="zh-TW" b="1" dirty="0">
                <a:solidFill>
                  <a:schemeClr val="hlink"/>
                </a:solidFill>
                <a:ea typeface="新細明體" charset="-120"/>
              </a:rPr>
              <a:t>SQL</a:t>
            </a:r>
            <a:r>
              <a:rPr lang="zh-TW" altLang="en-US" b="1" dirty="0">
                <a:solidFill>
                  <a:schemeClr val="hlink"/>
                </a:solidFill>
                <a:ea typeface="新細明體" charset="-120"/>
              </a:rPr>
              <a:t> 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(Ch.4, 5)</a:t>
            </a:r>
          </a:p>
          <a:p>
            <a:pPr marL="182563" indent="-182563" eaLnBrk="1" hangingPunct="1">
              <a:buFont typeface="Arial" pitchFamily="34" charset="0"/>
              <a:buChar char="•"/>
              <a:defRPr/>
            </a:pPr>
            <a:r>
              <a:rPr lang="en-US" altLang="zh-TW" sz="2000" b="1" dirty="0">
                <a:solidFill>
                  <a:schemeClr val="hlink"/>
                </a:solidFill>
                <a:ea typeface="新細明體" charset="-120"/>
              </a:rPr>
              <a:t>Data Manipulation Language</a:t>
            </a:r>
          </a:p>
          <a:p>
            <a:pPr marL="352425" lvl="2" indent="-169863" eaLnBrk="1" hangingPunct="1">
              <a:buFontTx/>
              <a:buChar char="-"/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Query: SELECT</a:t>
            </a:r>
          </a:p>
          <a:p>
            <a:pPr marL="352425" lvl="2" indent="-169863" eaLnBrk="1" hangingPunct="1">
              <a:buFontTx/>
              <a:buChar char="-"/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Update: INSERT, DELETE, UPDATE</a:t>
            </a:r>
            <a:endParaRPr lang="zh-TW" altLang="en-US" sz="1800" b="1" dirty="0">
              <a:solidFill>
                <a:schemeClr val="hlink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0BD574-EB73-47D3-8B86-D0A82435440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6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Relational Database Schema: Company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55663"/>
            <a:ext cx="7648575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82550"/>
            <a:ext cx="64198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CF6EA8-A2F3-4F4E-AA35-E2B2718AC74E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6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196850"/>
            <a:ext cx="2249487" cy="2487613"/>
          </a:xfrm>
        </p:spPr>
        <p:txBody>
          <a:bodyPr/>
          <a:lstStyle/>
          <a:p>
            <a:pPr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How to retrieve data from the populated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database?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  <p:sp>
        <p:nvSpPr>
          <p:cNvPr id="32773" name="矩形 9"/>
          <p:cNvSpPr>
            <a:spLocks noChangeArrowheads="1"/>
          </p:cNvSpPr>
          <p:nvPr/>
        </p:nvSpPr>
        <p:spPr bwMode="auto">
          <a:xfrm>
            <a:off x="410784" y="5432207"/>
            <a:ext cx="3175000" cy="95408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tabLst>
                <a:tab pos="71755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71755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71755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7175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BDATE, ADDRESS</a:t>
            </a: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   	</a:t>
            </a: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WHERE	</a:t>
            </a: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FNAME='John' </a:t>
            </a: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MINIT='B</a:t>
            </a: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’</a:t>
            </a:r>
            <a:b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	AND </a:t>
            </a: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LNAME='Smith’</a:t>
            </a:r>
            <a:endParaRPr lang="zh-TW" altLang="en-US" sz="140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2774" name="直線單箭頭接點 7"/>
          <p:cNvCxnSpPr>
            <a:cxnSpLocks noChangeShapeType="1"/>
          </p:cNvCxnSpPr>
          <p:nvPr/>
        </p:nvCxnSpPr>
        <p:spPr bwMode="auto">
          <a:xfrm rot="5400000" flipH="1" flipV="1">
            <a:off x="2489994" y="3334544"/>
            <a:ext cx="698500" cy="515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941763"/>
            <a:ext cx="2686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6" name="直線單箭頭接點 9"/>
          <p:cNvCxnSpPr>
            <a:cxnSpLocks noChangeShapeType="1"/>
          </p:cNvCxnSpPr>
          <p:nvPr/>
        </p:nvCxnSpPr>
        <p:spPr bwMode="auto">
          <a:xfrm flipV="1">
            <a:off x="1725613" y="5056188"/>
            <a:ext cx="0" cy="3746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直線單箭頭接點 7"/>
          <p:cNvCxnSpPr>
            <a:cxnSpLocks noChangeShapeType="1"/>
          </p:cNvCxnSpPr>
          <p:nvPr/>
        </p:nvCxnSpPr>
        <p:spPr bwMode="auto">
          <a:xfrm>
            <a:off x="1444625" y="4913313"/>
            <a:ext cx="555625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文字方塊 16"/>
          <p:cNvSpPr txBox="1">
            <a:spLocks noChangeArrowheads="1"/>
          </p:cNvSpPr>
          <p:nvPr/>
        </p:nvSpPr>
        <p:spPr bwMode="auto">
          <a:xfrm>
            <a:off x="1490663" y="4632325"/>
            <a:ext cx="53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latin typeface="Calibri" panose="020F0502020204030204" pitchFamily="34" charset="0"/>
                <a:ea typeface="新細明體" panose="02020500000000000000" pitchFamily="18" charset="-120"/>
              </a:rPr>
              <a:t>SQL</a:t>
            </a:r>
            <a:endParaRPr lang="zh-TW" altLang="en-US" sz="1400" b="1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512243-67EC-442F-99EE-36A54A76EC5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6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Retrieval Queries in SQL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82650"/>
            <a:ext cx="8153400" cy="4037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Basic form of the SQL SELECT statement is called a </a:t>
            </a:r>
            <a:r>
              <a:rPr lang="en-US" altLang="zh-TW" sz="28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mapping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  or a </a:t>
            </a:r>
            <a:r>
              <a:rPr lang="en-US" altLang="zh-TW" sz="28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SELECT-FROM-WHERE block</a:t>
            </a:r>
            <a:br>
              <a:rPr lang="en-US" altLang="zh-TW" sz="2800" i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2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	&lt;attribute list&gt;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	&lt;table list&gt;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WHERE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&lt;condition&gt;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&lt;attribute list&gt;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is a list of attribute names whose values are to be retrieved by the query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&lt;table list&gt;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is a list of the relation names required to process the query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&lt;condition&gt;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is a conditional (Boolean) expression that identifies the tuples to be retrieved by the query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5027613"/>
            <a:ext cx="6457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92075" y="5449888"/>
            <a:ext cx="2819400" cy="738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SELECT     </a:t>
            </a:r>
            <a:r>
              <a:rPr lang="en-US" altLang="zh-TW" sz="14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FNAME, LNAME, ADDRESS</a:t>
            </a:r>
            <a: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FROM      </a:t>
            </a:r>
            <a:r>
              <a:rPr lang="en-US" altLang="zh-TW" sz="14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</a:t>
            </a:r>
            <a: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400" b="1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WHERE    </a:t>
            </a:r>
            <a:r>
              <a:rPr lang="en-US" altLang="zh-TW" sz="14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DNO = 5</a:t>
            </a:r>
            <a:endParaRPr lang="zh-TW" altLang="en-US" sz="1400" dirty="0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448AF3-5129-409C-AAAE-A12BF42C128D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6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6381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Simple SQL Queries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841375"/>
            <a:ext cx="8361363" cy="465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Basic SQL queries correspond to using the SELECT, PROJECT, and JOIN operations of the relational algebra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of a simple query on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one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0: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birthdate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address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of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employee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whose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name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is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'John B. Smith'.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Q0:	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BDATE, ADDRESS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FNAME='John'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MINIT='B'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LNAME='Smith'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Similar to a SELECT-PROJECT pair of relational algebra operations; the SELECT-clause specifies the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projection attributes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and the WHERE-clause specifies the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selection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However, the result of the query 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may contain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duplicate tuples</a:t>
            </a: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78488"/>
            <a:ext cx="31623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5564188"/>
            <a:ext cx="4532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E08E2F-ED3F-4C85-87E6-CC1E10C54D9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6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SQL Queries with Join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876300"/>
            <a:ext cx="8428037" cy="3033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 and address of all employees who work for the 'Research' department.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ADDRESS 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姓名 地址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=‘Research’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找研究部門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zh-TW" altLang="en-US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透過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DNO</a:t>
            </a:r>
            <a:r>
              <a:rPr lang="zh-TW" altLang="en-US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找到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DNAME</a:t>
            </a:r>
            <a:endParaRPr lang="en-US" altLang="zh-TW" sz="20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(DNAME = 'Research') is a 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selection condition</a:t>
            </a: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(DNUMBER = DNO) is a 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join 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condition (</a:t>
            </a:r>
            <a:r>
              <a:rPr lang="zh-TW" altLang="en-US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牽涉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join</a:t>
            </a:r>
            <a:r>
              <a:rPr lang="zh-TW" altLang="en-US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速度較慢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)</a:t>
            </a: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1" y="4482882"/>
            <a:ext cx="39401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406900" y="4187825"/>
            <a:ext cx="4669988" cy="1425738"/>
            <a:chOff x="4406900" y="4187825"/>
            <a:chExt cx="4669988" cy="1425738"/>
          </a:xfrm>
        </p:grpSpPr>
        <p:pic>
          <p:nvPicPr>
            <p:cNvPr id="3891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900" y="4187825"/>
              <a:ext cx="4602247" cy="11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5452844" y="5305786"/>
              <a:ext cx="176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      5</a:t>
              </a:r>
              <a:endParaRPr lang="zh-TW" alt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729576" y="4796665"/>
              <a:ext cx="347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zh-TW" alt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91538" y="6470650"/>
            <a:ext cx="60642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F3450-AD1F-4B4D-AAD0-B50D649E2C5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28588"/>
            <a:ext cx="3205163" cy="1584325"/>
          </a:xfrm>
        </p:spPr>
        <p:txBody>
          <a:bodyPr/>
          <a:lstStyle/>
          <a:p>
            <a:pPr algn="l" eaLnBrk="1" hangingPunct="1"/>
            <a:r>
              <a:rPr lang="en-US" altLang="zh-TW" sz="3200" smtClean="0">
                <a:ea typeface="新細明體" panose="02020500000000000000" pitchFamily="18" charset="-120"/>
              </a:rPr>
              <a:t>Main phases of database system design</a:t>
            </a:r>
            <a:endParaRPr lang="en-US" altLang="zh-TW" sz="4800" smtClean="0">
              <a:ea typeface="新細明體" panose="02020500000000000000" pitchFamily="18" charset="-120"/>
            </a:endParaRPr>
          </a:p>
        </p:txBody>
      </p:sp>
      <p:grpSp>
        <p:nvGrpSpPr>
          <p:cNvPr id="7172" name="群組 24"/>
          <p:cNvGrpSpPr>
            <a:grpSpLocks/>
          </p:cNvGrpSpPr>
          <p:nvPr/>
        </p:nvGrpSpPr>
        <p:grpSpPr bwMode="auto">
          <a:xfrm>
            <a:off x="92075" y="4264025"/>
            <a:ext cx="2620963" cy="2508250"/>
            <a:chOff x="85344" y="4276725"/>
            <a:chExt cx="2621280" cy="2508123"/>
          </a:xfrm>
        </p:grpSpPr>
        <p:grpSp>
          <p:nvGrpSpPr>
            <p:cNvPr id="7183" name="Group 10"/>
            <p:cNvGrpSpPr>
              <a:grpSpLocks/>
            </p:cNvGrpSpPr>
            <p:nvPr/>
          </p:nvGrpSpPr>
          <p:grpSpPr bwMode="auto">
            <a:xfrm>
              <a:off x="117475" y="5565775"/>
              <a:ext cx="2503488" cy="1158875"/>
              <a:chOff x="2207" y="3249"/>
              <a:chExt cx="1577" cy="730"/>
            </a:xfrm>
          </p:grpSpPr>
          <p:grpSp>
            <p:nvGrpSpPr>
              <p:cNvPr id="7186" name="Group 11"/>
              <p:cNvGrpSpPr>
                <a:grpSpLocks/>
              </p:cNvGrpSpPr>
              <p:nvPr/>
            </p:nvGrpSpPr>
            <p:grpSpPr bwMode="auto">
              <a:xfrm>
                <a:off x="2207" y="3249"/>
                <a:ext cx="568" cy="412"/>
                <a:chOff x="1492" y="3153"/>
                <a:chExt cx="568" cy="412"/>
              </a:xfrm>
            </p:grpSpPr>
            <p:sp>
              <p:nvSpPr>
                <p:cNvPr id="71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40" y="3177"/>
                  <a:ext cx="520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Mini-world</a:t>
                  </a:r>
                </a:p>
              </p:txBody>
            </p:sp>
            <p:sp>
              <p:nvSpPr>
                <p:cNvPr id="7196" name="Freeform 13"/>
                <p:cNvSpPr>
                  <a:spLocks/>
                </p:cNvSpPr>
                <p:nvPr/>
              </p:nvSpPr>
              <p:spPr bwMode="auto">
                <a:xfrm>
                  <a:off x="1492" y="3153"/>
                  <a:ext cx="482" cy="412"/>
                </a:xfrm>
                <a:custGeom>
                  <a:avLst/>
                  <a:gdLst>
                    <a:gd name="T0" fmla="*/ 15 w 556"/>
                    <a:gd name="T1" fmla="*/ 4 h 491"/>
                    <a:gd name="T2" fmla="*/ 15 w 556"/>
                    <a:gd name="T3" fmla="*/ 5 h 491"/>
                    <a:gd name="T4" fmla="*/ 14 w 556"/>
                    <a:gd name="T5" fmla="*/ 5 h 491"/>
                    <a:gd name="T6" fmla="*/ 12 w 556"/>
                    <a:gd name="T7" fmla="*/ 6 h 491"/>
                    <a:gd name="T8" fmla="*/ 10 w 556"/>
                    <a:gd name="T9" fmla="*/ 6 h 491"/>
                    <a:gd name="T10" fmla="*/ 10 w 556"/>
                    <a:gd name="T11" fmla="*/ 6 h 491"/>
                    <a:gd name="T12" fmla="*/ 4 w 556"/>
                    <a:gd name="T13" fmla="*/ 6 h 491"/>
                    <a:gd name="T14" fmla="*/ 3 w 556"/>
                    <a:gd name="T15" fmla="*/ 6 h 491"/>
                    <a:gd name="T16" fmla="*/ 3 w 556"/>
                    <a:gd name="T17" fmla="*/ 5 h 491"/>
                    <a:gd name="T18" fmla="*/ 3 w 556"/>
                    <a:gd name="T19" fmla="*/ 4 h 491"/>
                    <a:gd name="T20" fmla="*/ 0 w 556"/>
                    <a:gd name="T21" fmla="*/ 4 h 491"/>
                    <a:gd name="T22" fmla="*/ 3 w 556"/>
                    <a:gd name="T23" fmla="*/ 3 h 491"/>
                    <a:gd name="T24" fmla="*/ 7 w 556"/>
                    <a:gd name="T25" fmla="*/ 0 h 491"/>
                    <a:gd name="T26" fmla="*/ 11 w 556"/>
                    <a:gd name="T27" fmla="*/ 3 h 491"/>
                    <a:gd name="T28" fmla="*/ 13 w 556"/>
                    <a:gd name="T29" fmla="*/ 3 h 491"/>
                    <a:gd name="T30" fmla="*/ 15 w 556"/>
                    <a:gd name="T31" fmla="*/ 3 h 491"/>
                    <a:gd name="T32" fmla="*/ 15 w 556"/>
                    <a:gd name="T33" fmla="*/ 4 h 49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6"/>
                    <a:gd name="T52" fmla="*/ 0 h 491"/>
                    <a:gd name="T53" fmla="*/ 556 w 556"/>
                    <a:gd name="T54" fmla="*/ 491 h 49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6" h="491">
                      <a:moveTo>
                        <a:pt x="552" y="339"/>
                      </a:moveTo>
                      <a:cubicBezTo>
                        <a:pt x="551" y="349"/>
                        <a:pt x="553" y="395"/>
                        <a:pt x="534" y="406"/>
                      </a:cubicBezTo>
                      <a:cubicBezTo>
                        <a:pt x="523" y="413"/>
                        <a:pt x="509" y="412"/>
                        <a:pt x="497" y="418"/>
                      </a:cubicBezTo>
                      <a:cubicBezTo>
                        <a:pt x="473" y="430"/>
                        <a:pt x="456" y="447"/>
                        <a:pt x="431" y="455"/>
                      </a:cubicBezTo>
                      <a:cubicBezTo>
                        <a:pt x="409" y="476"/>
                        <a:pt x="424" y="465"/>
                        <a:pt x="382" y="479"/>
                      </a:cubicBezTo>
                      <a:cubicBezTo>
                        <a:pt x="370" y="483"/>
                        <a:pt x="346" y="491"/>
                        <a:pt x="346" y="491"/>
                      </a:cubicBezTo>
                      <a:cubicBezTo>
                        <a:pt x="280" y="485"/>
                        <a:pt x="211" y="480"/>
                        <a:pt x="146" y="467"/>
                      </a:cubicBezTo>
                      <a:cubicBezTo>
                        <a:pt x="88" y="430"/>
                        <a:pt x="170" y="479"/>
                        <a:pt x="103" y="449"/>
                      </a:cubicBezTo>
                      <a:cubicBezTo>
                        <a:pt x="80" y="438"/>
                        <a:pt x="66" y="417"/>
                        <a:pt x="42" y="406"/>
                      </a:cubicBezTo>
                      <a:cubicBezTo>
                        <a:pt x="22" y="376"/>
                        <a:pt x="19" y="379"/>
                        <a:pt x="12" y="352"/>
                      </a:cubicBezTo>
                      <a:cubicBezTo>
                        <a:pt x="8" y="336"/>
                        <a:pt x="0" y="303"/>
                        <a:pt x="0" y="303"/>
                      </a:cubicBezTo>
                      <a:cubicBezTo>
                        <a:pt x="4" y="246"/>
                        <a:pt x="0" y="160"/>
                        <a:pt x="49" y="115"/>
                      </a:cubicBezTo>
                      <a:cubicBezTo>
                        <a:pt x="80" y="22"/>
                        <a:pt x="149" y="9"/>
                        <a:pt x="236" y="0"/>
                      </a:cubicBezTo>
                      <a:cubicBezTo>
                        <a:pt x="299" y="2"/>
                        <a:pt x="362" y="0"/>
                        <a:pt x="424" y="6"/>
                      </a:cubicBezTo>
                      <a:cubicBezTo>
                        <a:pt x="453" y="9"/>
                        <a:pt x="491" y="60"/>
                        <a:pt x="491" y="60"/>
                      </a:cubicBezTo>
                      <a:cubicBezTo>
                        <a:pt x="504" y="80"/>
                        <a:pt x="551" y="156"/>
                        <a:pt x="552" y="176"/>
                      </a:cubicBezTo>
                      <a:cubicBezTo>
                        <a:pt x="556" y="230"/>
                        <a:pt x="552" y="285"/>
                        <a:pt x="552" y="339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pic>
            <p:nvPicPr>
              <p:cNvPr id="7187" name="Picture 14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" y="3431"/>
                <a:ext cx="577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88" name="Group 15"/>
              <p:cNvGrpSpPr>
                <a:grpSpLocks/>
              </p:cNvGrpSpPr>
              <p:nvPr/>
            </p:nvGrpSpPr>
            <p:grpSpPr bwMode="auto">
              <a:xfrm>
                <a:off x="3160" y="3305"/>
                <a:ext cx="624" cy="643"/>
                <a:chOff x="3160" y="3407"/>
                <a:chExt cx="624" cy="643"/>
              </a:xfrm>
            </p:grpSpPr>
            <p:grpSp>
              <p:nvGrpSpPr>
                <p:cNvPr id="7189" name="Group 16"/>
                <p:cNvGrpSpPr>
                  <a:grpSpLocks/>
                </p:cNvGrpSpPr>
                <p:nvPr/>
              </p:nvGrpSpPr>
              <p:grpSpPr bwMode="auto">
                <a:xfrm>
                  <a:off x="3293" y="3459"/>
                  <a:ext cx="386" cy="246"/>
                  <a:chOff x="3275" y="3429"/>
                  <a:chExt cx="386" cy="246"/>
                </a:xfrm>
              </p:grpSpPr>
              <p:sp>
                <p:nvSpPr>
                  <p:cNvPr id="7193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275" y="3429"/>
                    <a:ext cx="372" cy="219"/>
                  </a:xfrm>
                  <a:prstGeom prst="can">
                    <a:avLst>
                      <a:gd name="adj" fmla="val 25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TW" altLang="en-US" sz="24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19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4" y="3444"/>
                    <a:ext cx="3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32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4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–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Char char="•"/>
                      <a:defRPr sz="20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TW" sz="1800">
                        <a:ea typeface="新細明體" panose="02020500000000000000" pitchFamily="18" charset="-120"/>
                      </a:rPr>
                      <a:t>DB</a:t>
                    </a:r>
                  </a:p>
                </p:txBody>
              </p:sp>
            </p:grpSp>
            <p:sp>
              <p:nvSpPr>
                <p:cNvPr id="7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13" y="3789"/>
                  <a:ext cx="540" cy="21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DBMS</a:t>
                  </a:r>
                </a:p>
              </p:txBody>
            </p:sp>
            <p:sp>
              <p:nvSpPr>
                <p:cNvPr id="7191" name="Rectangle 20"/>
                <p:cNvSpPr>
                  <a:spLocks noChangeArrowheads="1"/>
                </p:cNvSpPr>
                <p:nvPr/>
              </p:nvSpPr>
              <p:spPr bwMode="auto">
                <a:xfrm>
                  <a:off x="3160" y="3407"/>
                  <a:ext cx="624" cy="643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7192" name="AutoShape 21"/>
                <p:cNvCxnSpPr>
                  <a:cxnSpLocks noChangeShapeType="1"/>
                  <a:stCxn id="7193" idx="3"/>
                  <a:endCxn id="7190" idx="0"/>
                </p:cNvCxnSpPr>
                <p:nvPr/>
              </p:nvCxnSpPr>
              <p:spPr bwMode="auto">
                <a:xfrm>
                  <a:off x="3479" y="3678"/>
                  <a:ext cx="4" cy="111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7184" name="Text Box 22"/>
            <p:cNvSpPr txBox="1">
              <a:spLocks noChangeArrowheads="1"/>
            </p:cNvSpPr>
            <p:nvPr/>
          </p:nvSpPr>
          <p:spPr bwMode="auto">
            <a:xfrm>
              <a:off x="631825" y="4276725"/>
              <a:ext cx="1768475" cy="12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3525" indent="-263525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>
                  <a:ea typeface="新細明體" panose="02020500000000000000" pitchFamily="18" charset="-120"/>
                </a:rPr>
                <a:t>Construct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en-US" altLang="zh-TW" sz="1800" b="1">
                  <a:solidFill>
                    <a:schemeClr val="hlink"/>
                  </a:solidFill>
                  <a:ea typeface="新細明體" panose="02020500000000000000" pitchFamily="18" charset="-120"/>
                </a:rPr>
                <a:t>Design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en-US" altLang="zh-TW" sz="1800">
                  <a:ea typeface="新細明體" panose="02020500000000000000" pitchFamily="18" charset="-120"/>
                </a:rPr>
                <a:t>Define DB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en-US" altLang="zh-TW" sz="1800">
                  <a:ea typeface="新細明體" panose="02020500000000000000" pitchFamily="18" charset="-120"/>
                </a:rPr>
                <a:t>Load DB</a:t>
              </a:r>
            </a:p>
          </p:txBody>
        </p:sp>
        <p:sp>
          <p:nvSpPr>
            <p:cNvPr id="7185" name="矩形 23"/>
            <p:cNvSpPr>
              <a:spLocks noChangeArrowheads="1"/>
            </p:cNvSpPr>
            <p:nvPr/>
          </p:nvSpPr>
          <p:spPr bwMode="auto">
            <a:xfrm>
              <a:off x="85344" y="4303776"/>
              <a:ext cx="2621280" cy="2481072"/>
            </a:xfrm>
            <a:prstGeom prst="rect">
              <a:avLst/>
            </a:prstGeom>
            <a:noFill/>
            <a:ln w="19050" algn="ctr">
              <a:solidFill>
                <a:srgbClr val="FF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128588"/>
            <a:ext cx="17049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795338"/>
            <a:ext cx="24066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3271838"/>
            <a:ext cx="2536825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5572125"/>
            <a:ext cx="28114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直線單箭頭接點 31"/>
          <p:cNvCxnSpPr>
            <a:cxnSpLocks noChangeShapeType="1"/>
          </p:cNvCxnSpPr>
          <p:nvPr/>
        </p:nvCxnSpPr>
        <p:spPr bwMode="auto">
          <a:xfrm flipV="1">
            <a:off x="4773613" y="2198688"/>
            <a:ext cx="1249362" cy="1014412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直線單箭頭接點 32"/>
          <p:cNvCxnSpPr>
            <a:cxnSpLocks noChangeShapeType="1"/>
          </p:cNvCxnSpPr>
          <p:nvPr/>
        </p:nvCxnSpPr>
        <p:spPr bwMode="auto">
          <a:xfrm flipV="1">
            <a:off x="4916488" y="3914775"/>
            <a:ext cx="930275" cy="69850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向下箭號 38"/>
          <p:cNvSpPr>
            <a:spLocks noChangeArrowheads="1"/>
          </p:cNvSpPr>
          <p:nvPr/>
        </p:nvSpPr>
        <p:spPr bwMode="auto">
          <a:xfrm>
            <a:off x="7013575" y="2919413"/>
            <a:ext cx="301625" cy="2746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180" name="向下箭號 39"/>
          <p:cNvSpPr>
            <a:spLocks noChangeArrowheads="1"/>
          </p:cNvSpPr>
          <p:nvPr/>
        </p:nvSpPr>
        <p:spPr bwMode="auto">
          <a:xfrm>
            <a:off x="7015163" y="5170488"/>
            <a:ext cx="301625" cy="2746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181" name="向下箭號 38"/>
          <p:cNvSpPr>
            <a:spLocks noChangeArrowheads="1"/>
          </p:cNvSpPr>
          <p:nvPr/>
        </p:nvSpPr>
        <p:spPr bwMode="auto">
          <a:xfrm>
            <a:off x="7013575" y="528638"/>
            <a:ext cx="301625" cy="2746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182" name="文字方塊 5"/>
          <p:cNvSpPr txBox="1">
            <a:spLocks noChangeArrowheads="1"/>
          </p:cNvSpPr>
          <p:nvPr/>
        </p:nvSpPr>
        <p:spPr bwMode="auto">
          <a:xfrm>
            <a:off x="6242050" y="142875"/>
            <a:ext cx="184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t>Database Requirements</a:t>
            </a:r>
            <a:endParaRPr lang="zh-TW" altLang="en-US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SQL Queries with Two Join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39788"/>
            <a:ext cx="8551862" cy="4105275"/>
          </a:xfrm>
        </p:spPr>
        <p:txBody>
          <a:bodyPr/>
          <a:lstStyle/>
          <a:p>
            <a:pPr marL="176213" indent="-176213" eaLnBrk="1" hangingPunct="1">
              <a:lnSpc>
                <a:spcPct val="90000"/>
              </a:lnSpc>
              <a:tabLst>
                <a:tab pos="892175" algn="l"/>
                <a:tab pos="2335213" algn="l"/>
              </a:tabLst>
            </a:pPr>
            <a:r>
              <a:rPr lang="en-US" altLang="zh-TW" sz="22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2: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For every project located in ‘Stafford’, list the project number, the controlling department number, and the department manager‘s last name, address, and birthdate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r>
              <a:rPr lang="zh-TW" altLang="en-US" sz="22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zh-TW" altLang="en-US" sz="1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marL="693738" lvl="1" indent="-338138" eaLnBrk="1" hangingPunct="1">
              <a:lnSpc>
                <a:spcPct val="90000"/>
              </a:lnSpc>
              <a:buFontTx/>
              <a:buNone/>
              <a:tabLst>
                <a:tab pos="892175" algn="l"/>
                <a:tab pos="2335213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Q2:	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DNUM, LNAME, BDATE, ADDRESS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PROJECT, DEPARTMENT, 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DNUM=DNUMBER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			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PLOCATION=‘Stafford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’ 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專案在這做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zh-TW" altLang="en-US" sz="1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20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marL="693738" lvl="1" indent="-338138" eaLnBrk="1" hangingPunct="1">
              <a:lnSpc>
                <a:spcPct val="90000"/>
              </a:lnSpc>
              <a:tabLst>
                <a:tab pos="892175" algn="l"/>
                <a:tab pos="2335213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Q2, there are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join conditions</a:t>
            </a:r>
          </a:p>
          <a:p>
            <a:pPr marL="693738" lvl="1" indent="-338138" eaLnBrk="1" hangingPunct="1">
              <a:lnSpc>
                <a:spcPct val="90000"/>
              </a:lnSpc>
              <a:tabLst>
                <a:tab pos="892175" algn="l"/>
                <a:tab pos="2335213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join condition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DNUM=DNUMBER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relates a project to its controlling department</a:t>
            </a:r>
          </a:p>
          <a:p>
            <a:pPr marL="693738" lvl="1" indent="-338138" eaLnBrk="1" hangingPunct="1">
              <a:lnSpc>
                <a:spcPct val="90000"/>
              </a:lnSpc>
              <a:tabLst>
                <a:tab pos="892175" algn="l"/>
                <a:tab pos="2335213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join condition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relates the controlling department to the employee who manages that department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5147447"/>
            <a:ext cx="4337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761684"/>
            <a:ext cx="4208462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EE4588-A479-4DFE-A1FE-286848DC29C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600" smtClean="0"/>
          </a:p>
        </p:txBody>
      </p:sp>
      <p:cxnSp>
        <p:nvCxnSpPr>
          <p:cNvPr id="40967" name="直線單箭頭接點 8"/>
          <p:cNvCxnSpPr>
            <a:cxnSpLocks noChangeShapeType="1"/>
          </p:cNvCxnSpPr>
          <p:nvPr/>
        </p:nvCxnSpPr>
        <p:spPr bwMode="auto">
          <a:xfrm flipH="1">
            <a:off x="6959600" y="5899922"/>
            <a:ext cx="2794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直線單箭頭接點 10"/>
          <p:cNvCxnSpPr>
            <a:cxnSpLocks noChangeShapeType="1"/>
          </p:cNvCxnSpPr>
          <p:nvPr/>
        </p:nvCxnSpPr>
        <p:spPr bwMode="auto">
          <a:xfrm flipH="1">
            <a:off x="6915150" y="5396684"/>
            <a:ext cx="18573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直線單箭頭接點 11"/>
          <p:cNvCxnSpPr>
            <a:cxnSpLocks noChangeShapeType="1"/>
          </p:cNvCxnSpPr>
          <p:nvPr/>
        </p:nvCxnSpPr>
        <p:spPr bwMode="auto">
          <a:xfrm flipH="1" flipV="1">
            <a:off x="6503725" y="6414396"/>
            <a:ext cx="61912" cy="150813"/>
          </a:xfrm>
          <a:prstGeom prst="straightConnector1">
            <a:avLst/>
          </a:prstGeom>
          <a:noFill/>
          <a:ln w="25400" algn="ctr">
            <a:solidFill>
              <a:srgbClr val="0000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5972532" y="6161263"/>
            <a:ext cx="139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Stafford       4</a:t>
            </a:r>
            <a:endParaRPr lang="zh-TW" altLang="en-US" sz="1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66106" y="1681480"/>
            <a:ext cx="423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負責的主管的 名字生日地址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7DCE12-C124-467D-B078-EE8DCE869C9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6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Aliases, * and DISTINCT, Empty WHERE-clause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419225"/>
            <a:ext cx="8137525" cy="33607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In SQL, we can use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same name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for two (or more) attributes as long as the attributes are in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pitchFamily="18" charset="-120"/>
              </a:rPr>
              <a:t>different relations</a:t>
            </a:r>
          </a:p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A query that refers to two or more attributes with the same name must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qualify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the attribute name with the relation name by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prefixing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the relation name to the attribute name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</a:br>
            <a:endParaRPr lang="en-US" altLang="zh-TW" sz="18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717550" indent="0" eaLnBrk="1" hangingPunct="1">
              <a:buFontTx/>
              <a:buNone/>
              <a:tabLst>
                <a:tab pos="1341438" algn="l"/>
              </a:tabLst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FNAME, LNAME, ADDRESS, DNAME</a:t>
            </a:r>
          </a:p>
          <a:p>
            <a:pPr marL="717550" indent="0" eaLnBrk="1" hangingPunct="1">
              <a:buFontTx/>
              <a:buNone/>
              <a:tabLst>
                <a:tab pos="1341438" algn="l"/>
              </a:tabLst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FROM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EMPLOYEE, DEPARTMENT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EMPLOYEE.DNO = DEPARTMENT.DNO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924425"/>
            <a:ext cx="5464175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向下箭號 5"/>
          <p:cNvSpPr>
            <a:spLocks noChangeArrowheads="1"/>
          </p:cNvSpPr>
          <p:nvPr/>
        </p:nvSpPr>
        <p:spPr bwMode="auto">
          <a:xfrm>
            <a:off x="6623050" y="5114925"/>
            <a:ext cx="123825" cy="212725"/>
          </a:xfrm>
          <a:prstGeom prst="downArrow">
            <a:avLst>
              <a:gd name="adj1" fmla="val 50000"/>
              <a:gd name="adj2" fmla="val 50107"/>
            </a:avLst>
          </a:prstGeom>
          <a:solidFill>
            <a:srgbClr val="00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rgbClr val="000066"/>
              </a:solidFill>
              <a:ea typeface="新細明體" panose="02020500000000000000" pitchFamily="18" charset="-120"/>
            </a:endParaRPr>
          </a:p>
        </p:txBody>
      </p:sp>
      <p:sp>
        <p:nvSpPr>
          <p:cNvPr id="43015" name="向下箭號 7"/>
          <p:cNvSpPr>
            <a:spLocks noChangeArrowheads="1"/>
          </p:cNvSpPr>
          <p:nvPr/>
        </p:nvSpPr>
        <p:spPr bwMode="auto">
          <a:xfrm rot="10800000">
            <a:off x="3808413" y="6345238"/>
            <a:ext cx="142875" cy="207962"/>
          </a:xfrm>
          <a:prstGeom prst="downArrow">
            <a:avLst>
              <a:gd name="adj1" fmla="val 50000"/>
              <a:gd name="adj2" fmla="val 49671"/>
            </a:avLst>
          </a:prstGeom>
          <a:solidFill>
            <a:srgbClr val="00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3016" name="直線單箭頭接點 8"/>
          <p:cNvCxnSpPr>
            <a:cxnSpLocks noChangeShapeType="1"/>
          </p:cNvCxnSpPr>
          <p:nvPr/>
        </p:nvCxnSpPr>
        <p:spPr bwMode="auto">
          <a:xfrm flipH="1" flipV="1">
            <a:off x="6357938" y="5856288"/>
            <a:ext cx="388937" cy="2444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94154-0DC9-4152-803A-A6687E323BB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6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7772400" cy="5826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ALIASES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714375"/>
            <a:ext cx="8767763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Some queries need to refer to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same relation twice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this case, </a:t>
            </a:r>
            <a:r>
              <a:rPr lang="en-US" altLang="zh-TW" sz="2000" b="1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aliases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are given to the relation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8: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For each employee, retrieve the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employee‘s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name, and the name of his or her immediate supervisor.</a:t>
            </a:r>
            <a:b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Q8:	SELECT	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E.LNAME, 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S.FNAME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S.LNAME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 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</a:t>
            </a:r>
            <a:r>
              <a:rPr lang="zh-TW" altLang="en-US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兩個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TABLE</a:t>
            </a:r>
            <a:r>
              <a:rPr lang="zh-TW" altLang="en-US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都是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</a:t>
            </a:r>
            <a:r>
              <a:rPr lang="zh-TW" altLang="en-US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要相等</a:t>
            </a:r>
            <a:r>
              <a:rPr lang="en-US" altLang="zh-TW" sz="1800" dirty="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E.SUPERSSN=S.SSN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主管的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要相等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Q8, the alternate relation names E and S are called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aliases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or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tuple variables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for the EMPLOYEE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We can think of E and S as two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different copies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of EMPLOYEE; E represents employees in role of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supervisees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and S represents employees in role of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supervisors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Aliasing can also be used in any SQL query for convenience</a:t>
            </a:r>
            <a:b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Can also use the AS keyword to specify aliases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Q8:	SELECT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E.FNAME, E.LNAME, S.FNAME, S.LNAME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</a:t>
            </a:r>
            <a:r>
              <a:rPr lang="en-US" altLang="zh-TW" sz="1800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AS E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EMPLOYEE </a:t>
            </a:r>
            <a:r>
              <a:rPr lang="en-US" altLang="zh-TW" sz="1800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AS S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E.SUPERSSN=S.SSN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029325"/>
            <a:ext cx="38782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6029325"/>
            <a:ext cx="39973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矩形 6"/>
          <p:cNvSpPr>
            <a:spLocks noChangeArrowheads="1"/>
          </p:cNvSpPr>
          <p:nvPr/>
        </p:nvSpPr>
        <p:spPr bwMode="auto">
          <a:xfrm>
            <a:off x="427038" y="57261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>
                <a:solidFill>
                  <a:srgbClr val="FF0033"/>
                </a:solidFill>
                <a:ea typeface="新細明體" panose="02020500000000000000" pitchFamily="18" charset="-120"/>
              </a:rPr>
              <a:t>E</a:t>
            </a: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4" name="矩形 7"/>
          <p:cNvSpPr>
            <a:spLocks noChangeArrowheads="1"/>
          </p:cNvSpPr>
          <p:nvPr/>
        </p:nvSpPr>
        <p:spPr bwMode="auto">
          <a:xfrm>
            <a:off x="4576763" y="5726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>
                <a:solidFill>
                  <a:srgbClr val="FF0033"/>
                </a:solidFill>
                <a:ea typeface="新細明體" panose="02020500000000000000" pitchFamily="18" charset="-120"/>
              </a:rPr>
              <a:t>S</a:t>
            </a:r>
            <a:endParaRPr lang="zh-TW" altLang="en-US" sz="2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5065" name="直線單箭頭接點 8"/>
          <p:cNvCxnSpPr>
            <a:cxnSpLocks noChangeShapeType="1"/>
          </p:cNvCxnSpPr>
          <p:nvPr/>
        </p:nvCxnSpPr>
        <p:spPr bwMode="auto">
          <a:xfrm>
            <a:off x="3897313" y="5726113"/>
            <a:ext cx="0" cy="258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直線單箭頭接點 11"/>
          <p:cNvCxnSpPr>
            <a:cxnSpLocks noChangeShapeType="1"/>
          </p:cNvCxnSpPr>
          <p:nvPr/>
        </p:nvCxnSpPr>
        <p:spPr bwMode="auto">
          <a:xfrm>
            <a:off x="5956300" y="5726113"/>
            <a:ext cx="0" cy="2682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EECF05-BAE2-44E4-96BE-712154434B6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6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6046788"/>
            <a:ext cx="8356600" cy="688975"/>
          </a:xfrm>
        </p:spPr>
        <p:txBody>
          <a:bodyPr/>
          <a:lstStyle/>
          <a:p>
            <a:pPr algn="l" eaLnBrk="1" hangingPunct="1"/>
            <a:r>
              <a:rPr lang="en-US" altLang="zh-TW" sz="1600" b="1" smtClean="0">
                <a:ea typeface="新細明體" panose="02020500000000000000" pitchFamily="18" charset="-120"/>
              </a:rPr>
              <a:t>FIGURE </a:t>
            </a:r>
            <a:r>
              <a:rPr lang="en-US" altLang="zh-TW" sz="1600" smtClean="0">
                <a:ea typeface="新細明體" panose="02020500000000000000" pitchFamily="18" charset="-120"/>
              </a:rPr>
              <a:t>Results of SQL queries when applied to the COMPANY database </a:t>
            </a:r>
            <a:br>
              <a:rPr lang="en-US" altLang="zh-TW" sz="1600" smtClean="0">
                <a:ea typeface="新細明體" panose="02020500000000000000" pitchFamily="18" charset="-120"/>
              </a:rPr>
            </a:br>
            <a:r>
              <a:rPr lang="en-US" altLang="zh-TW" sz="1600" smtClean="0">
                <a:ea typeface="新細明體" panose="02020500000000000000" pitchFamily="18" charset="-120"/>
              </a:rPr>
              <a:t>(a) Q0. (b) Q1. (c) Q2. (d) Q8. (e) Q9. (f) Q10. (g) Q1C.</a:t>
            </a:r>
            <a:endParaRPr lang="en-US" altLang="zh-TW" sz="1600" b="1" smtClean="0">
              <a:ea typeface="新細明體" panose="02020500000000000000" pitchFamily="18" charset="-120"/>
            </a:endParaRPr>
          </a:p>
        </p:txBody>
      </p:sp>
      <p:pic>
        <p:nvPicPr>
          <p:cNvPr id="471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201613"/>
            <a:ext cx="8204200" cy="562927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142655-F57E-41D7-B969-1535E2A71A9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TW" sz="16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34938"/>
            <a:ext cx="8388350" cy="8556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UNSPECIFIED WHERE-clause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1400175"/>
            <a:ext cx="9334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502275"/>
            <a:ext cx="4422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990600"/>
            <a:ext cx="8288337" cy="4718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2000" b="1" i="1" dirty="0" smtClean="0">
                <a:solidFill>
                  <a:schemeClr val="hlink"/>
                </a:solidFill>
                <a:ea typeface="新細明體" pitchFamily="18" charset="-120"/>
              </a:rPr>
              <a:t>missing WHERE-clause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indicates no condition; hence, </a:t>
            </a:r>
            <a:r>
              <a:rPr lang="en-US" altLang="zh-TW" sz="2000" b="1" i="1" dirty="0" smtClean="0">
                <a:solidFill>
                  <a:srgbClr val="FF0000"/>
                </a:solidFill>
                <a:ea typeface="新細明體" pitchFamily="18" charset="-120"/>
              </a:rPr>
              <a:t>all </a:t>
            </a:r>
            <a:r>
              <a:rPr lang="en-US" altLang="zh-TW" sz="2000" b="1" i="1" dirty="0" err="1" smtClean="0">
                <a:solidFill>
                  <a:srgbClr val="FF0000"/>
                </a:solidFill>
                <a:ea typeface="新細明體" pitchFamily="18" charset="-120"/>
              </a:rPr>
              <a:t>tuples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pitchFamily="18" charset="-120"/>
              </a:rPr>
              <a:t> 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of the relations in the FROM-clause are selected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This is equivalent to the condition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WHERE TRUE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u="sng" dirty="0" smtClean="0">
                <a:solidFill>
                  <a:srgbClr val="000000"/>
                </a:solidFill>
                <a:ea typeface="新細明體" pitchFamily="18" charset="-120"/>
              </a:rPr>
              <a:t>Query 9: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Retrieve the SSN values for all employees.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2000" b="1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Q9:	 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SSN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 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</a:br>
            <a:endParaRPr lang="en-US" altLang="zh-TW" sz="2000" b="1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If more than one relation is specified in the FROM-clause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itchFamily="18" charset="-120"/>
              </a:rPr>
              <a:t>and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 there is no join condition, then the </a:t>
            </a:r>
            <a:r>
              <a:rPr lang="en-US" altLang="zh-TW" sz="2000" b="1" i="1" dirty="0" smtClean="0">
                <a:solidFill>
                  <a:srgbClr val="FF0066"/>
                </a:solidFill>
                <a:ea typeface="新細明體" pitchFamily="18" charset="-120"/>
              </a:rPr>
              <a:t>CARTESIAN PRODUCT</a:t>
            </a:r>
            <a:r>
              <a:rPr lang="en-US" altLang="zh-TW" sz="2000" b="1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of </a:t>
            </a:r>
            <a:r>
              <a:rPr lang="en-US" altLang="zh-TW" sz="2000" dirty="0" err="1" smtClean="0">
                <a:solidFill>
                  <a:srgbClr val="000000"/>
                </a:solidFill>
                <a:ea typeface="新細明體" pitchFamily="18" charset="-120"/>
              </a:rPr>
              <a:t>tuples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is selected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Q10:	  SELECT	  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SSN,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DNAME  </a:t>
            </a:r>
            <a:r>
              <a:rPr lang="zh-TW" altLang="en-US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員工</a:t>
            </a:r>
            <a:r>
              <a:rPr lang="zh-TW" altLang="en-US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編號 對 部門名稱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  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EMPLOYEE,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DEPARTMENT </a:t>
            </a:r>
            <a:endParaRPr lang="en-US" altLang="zh-TW" sz="2000" b="1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630238" lvl="1" indent="-269875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It is extremely important not to overlook specifying any selection and join conditions in the WHERE-clause; otherwise, incorrect and very large relations may result</a:t>
            </a:r>
            <a:endParaRPr lang="en-US" altLang="zh-TW" sz="200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9159" name="文字方塊 6"/>
          <p:cNvSpPr txBox="1">
            <a:spLocks noChangeArrowheads="1"/>
          </p:cNvSpPr>
          <p:nvPr/>
        </p:nvSpPr>
        <p:spPr bwMode="auto">
          <a:xfrm>
            <a:off x="6249988" y="5762625"/>
            <a:ext cx="268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8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tuples</a:t>
            </a:r>
            <a:r>
              <a:rPr lang="zh-TW" altLang="en-US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一筆資料對上</a:t>
            </a:r>
            <a:r>
              <a:rPr lang="en-US" altLang="zh-TW" sz="1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zh-TW" altLang="en-US" sz="1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筆</a:t>
            </a:r>
            <a:r>
              <a:rPr lang="en-US" altLang="zh-TW" sz="1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9160" name="文字方塊 7"/>
          <p:cNvSpPr txBox="1">
            <a:spLocks noChangeArrowheads="1"/>
          </p:cNvSpPr>
          <p:nvPr/>
        </p:nvSpPr>
        <p:spPr bwMode="auto">
          <a:xfrm>
            <a:off x="5694363" y="6284913"/>
            <a:ext cx="301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tuples</a:t>
            </a:r>
            <a:r>
              <a:rPr lang="zh-TW" altLang="en-US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所以一共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24</a:t>
            </a:r>
            <a:r>
              <a:rPr lang="zh-TW" altLang="en-US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筆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4CE2B2-FDA2-4988-AA46-759C0926D26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TW" sz="16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USE OF *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798514"/>
            <a:ext cx="8415338" cy="3798654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 retrieve all the attribute values of the selected tuples, a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is used, which stands for 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all the 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attributes</a:t>
            </a:r>
            <a:r>
              <a:rPr lang="zh-TW" altLang="en-US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*</a:t>
            </a:r>
            <a:r>
              <a:rPr lang="zh-TW" altLang="en-US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表示全選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Examples:</a:t>
            </a:r>
          </a:p>
          <a:p>
            <a:pPr eaLnBrk="1" hangingPunct="1">
              <a:buFontTx/>
              <a:buNone/>
              <a:tabLst>
                <a:tab pos="1258888" algn="l"/>
                <a:tab pos="2508250" algn="l"/>
              </a:tabLst>
            </a:pPr>
            <a:r>
              <a:rPr lang="zh-TW" altLang="en-US" sz="1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Q1C:	SELECT 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*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DNO=5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zh-TW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Q1D:	SELECT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*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 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DNAME='Research' 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DNO=DNUMBER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4774151"/>
            <a:ext cx="56102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06" name="直線單箭頭接點 5"/>
          <p:cNvCxnSpPr>
            <a:cxnSpLocks noChangeShapeType="1"/>
          </p:cNvCxnSpPr>
          <p:nvPr/>
        </p:nvCxnSpPr>
        <p:spPr bwMode="auto">
          <a:xfrm>
            <a:off x="6711950" y="4899564"/>
            <a:ext cx="0" cy="303212"/>
          </a:xfrm>
          <a:prstGeom prst="straightConnector1">
            <a:avLst/>
          </a:prstGeom>
          <a:noFill/>
          <a:ln w="25400" algn="ctr">
            <a:solidFill>
              <a:srgbClr val="0033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直線單箭頭接點 6"/>
          <p:cNvCxnSpPr>
            <a:cxnSpLocks noChangeShapeType="1"/>
          </p:cNvCxnSpPr>
          <p:nvPr/>
        </p:nvCxnSpPr>
        <p:spPr bwMode="auto">
          <a:xfrm>
            <a:off x="2582863" y="6015576"/>
            <a:ext cx="311150" cy="0"/>
          </a:xfrm>
          <a:prstGeom prst="straightConnector1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miter lim="800000"/>
            <a:headEnd/>
            <a:tailEnd type="arrow" w="med" len="med"/>
          </a:ln>
        </p:spPr>
      </p:cxnSp>
      <p:cxnSp>
        <p:nvCxnSpPr>
          <p:cNvPr id="51208" name="直線單箭頭接點 5"/>
          <p:cNvCxnSpPr>
            <a:cxnSpLocks noChangeShapeType="1"/>
          </p:cNvCxnSpPr>
          <p:nvPr/>
        </p:nvCxnSpPr>
        <p:spPr bwMode="auto">
          <a:xfrm flipH="1" flipV="1">
            <a:off x="6456363" y="5647276"/>
            <a:ext cx="227012" cy="3079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696B25-C000-4F28-920A-4DB586F37F0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TW" sz="16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USE OF DISTINCT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990600"/>
            <a:ext cx="7772400" cy="526573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SQL does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treat a relation as a set;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duplicate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tuples can appear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eliminate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duplicate tuples in a query result, the keyword </a:t>
            </a:r>
            <a:r>
              <a:rPr lang="en-US" altLang="zh-TW" sz="2400" b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DISTINCT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is used</a:t>
            </a:r>
          </a:p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For example, the result of Q11 may have duplicate SALARY values whereas Q11A does not have any duplicate values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  <a:tabLst>
                <a:tab pos="1258888" algn="l"/>
                <a:tab pos="2600325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Q11: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SELECT   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SALARY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endParaRPr lang="en-US" altLang="zh-TW" sz="2400" b="1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  <a:tabLst>
                <a:tab pos="1258888" algn="l"/>
                <a:tab pos="2600325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Q11A:	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  	DISTINCT 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SALARY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2762250"/>
            <a:ext cx="1150937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4943475"/>
            <a:ext cx="1181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FF4494-EDFD-46B8-AC93-AFFCB8060BC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TW" sz="16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SET OPERATIONS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6950"/>
            <a:ext cx="7772400" cy="3840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SQL has directly incorporated some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set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operations</a:t>
            </a:r>
            <a:r>
              <a:rPr lang="zh-TW" altLang="en-US" sz="1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集合運算</a:t>
            </a:r>
            <a:r>
              <a:rPr lang="en-US" altLang="zh-TW" sz="1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endParaRPr lang="en-US" altLang="zh-TW" sz="16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There is a union operation 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UNION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and in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some versions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of SQL there are set difference 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MINUS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and intersection 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INTERSECT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resulting relations of these set operations are sets of tuples; </a:t>
            </a:r>
            <a:r>
              <a:rPr lang="en-US" altLang="zh-TW" sz="2400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duplicate tuples are eliminated from the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set operations apply only to 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union compatible relations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1. The two relations must have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the same attributes.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2. The attributes must appear in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the same order.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85888" y="5381625"/>
          <a:ext cx="6096000" cy="3714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3525" y="5180013"/>
          <a:ext cx="2201863" cy="371475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0988" y="6086475"/>
          <a:ext cx="2201863" cy="371475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37" name="文字方塊 9"/>
          <p:cNvSpPr txBox="1">
            <a:spLocks noChangeArrowheads="1"/>
          </p:cNvSpPr>
          <p:nvPr/>
        </p:nvSpPr>
        <p:spPr bwMode="auto">
          <a:xfrm>
            <a:off x="1439863" y="4848225"/>
            <a:ext cx="665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R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  <p:sp>
        <p:nvSpPr>
          <p:cNvPr id="55338" name="文字方塊 10"/>
          <p:cNvSpPr txBox="1">
            <a:spLocks noChangeArrowheads="1"/>
          </p:cNvSpPr>
          <p:nvPr/>
        </p:nvSpPr>
        <p:spPr bwMode="auto">
          <a:xfrm>
            <a:off x="1447800" y="5762625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S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  <p:sp>
        <p:nvSpPr>
          <p:cNvPr id="55339" name="矩形 9"/>
          <p:cNvSpPr>
            <a:spLocks noChangeArrowheads="1"/>
          </p:cNvSpPr>
          <p:nvPr/>
        </p:nvSpPr>
        <p:spPr bwMode="auto">
          <a:xfrm>
            <a:off x="4827588" y="5180013"/>
            <a:ext cx="3162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R </a:t>
            </a:r>
            <a:r>
              <a:rPr lang="en-US" altLang="zh-TW" sz="1800" b="1">
                <a:latin typeface="Calibri" panose="020F0502020204030204" pitchFamily="34" charset="0"/>
                <a:ea typeface="新細明體" panose="02020500000000000000" pitchFamily="18" charset="-120"/>
              </a:rPr>
              <a:t>UNION</a:t>
            </a: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 S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R(A1, A3) </a:t>
            </a:r>
            <a:r>
              <a:rPr lang="en-US" altLang="zh-TW" sz="1800" b="1">
                <a:latin typeface="Calibri" panose="020F0502020204030204" pitchFamily="34" charset="0"/>
                <a:ea typeface="新細明體" panose="02020500000000000000" pitchFamily="18" charset="-120"/>
              </a:rPr>
              <a:t>MINUS</a:t>
            </a: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 S(A1, A3)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R(A2, A4) </a:t>
            </a:r>
            <a:r>
              <a:rPr lang="en-US" altLang="zh-TW" sz="1800" b="1">
                <a:latin typeface="Calibri" panose="020F0502020204030204" pitchFamily="34" charset="0"/>
                <a:ea typeface="新細明體" panose="02020500000000000000" pitchFamily="18" charset="-120"/>
              </a:rPr>
              <a:t>INTERSECT</a:t>
            </a:r>
            <a:r>
              <a:rPr lang="en-US" altLang="zh-TW" sz="1800">
                <a:latin typeface="Calibri" panose="020F0502020204030204" pitchFamily="34" charset="0"/>
                <a:ea typeface="新細明體" panose="02020500000000000000" pitchFamily="18" charset="-120"/>
              </a:rPr>
              <a:t> S(A4) ?</a:t>
            </a:r>
            <a:endParaRPr lang="zh-TW" altLang="en-US" sz="18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5" y="2534291"/>
            <a:ext cx="5067300" cy="2809875"/>
          </a:xfrm>
          <a:prstGeom prst="rect">
            <a:avLst/>
          </a:prstGeom>
        </p:spPr>
      </p:pic>
      <p:sp>
        <p:nvSpPr>
          <p:cNvPr id="573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E5548-5502-42EC-B55F-B540B82E424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TW" sz="1600" smtClean="0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3783013" y="1211263"/>
            <a:ext cx="340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(a) Two tables, R(A) and S(A). 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325813" y="4991887"/>
            <a:ext cx="4762500" cy="1208087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33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Use the keyword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ALL</a:t>
            </a:r>
            <a:r>
              <a:rPr lang="en-US" altLang="zh-TW" sz="2400">
                <a:solidFill>
                  <a:srgbClr val="33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for multiset operations, which will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preserve</a:t>
            </a:r>
            <a:r>
              <a:rPr lang="en-US" altLang="zh-TW" sz="2400">
                <a:solidFill>
                  <a:srgbClr val="33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duplicate tuples. </a:t>
            </a:r>
          </a:p>
        </p:txBody>
      </p:sp>
      <p:sp>
        <p:nvSpPr>
          <p:cNvPr id="573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013" y="193675"/>
            <a:ext cx="4305300" cy="820738"/>
          </a:xfrm>
        </p:spPr>
        <p:txBody>
          <a:bodyPr/>
          <a:lstStyle/>
          <a:p>
            <a:pPr algn="l" eaLnBrk="1" hangingPunct="1"/>
            <a:r>
              <a:rPr lang="en-US" altLang="zh-TW" sz="1800" b="1" smtClean="0">
                <a:ea typeface="新細明體" panose="02020500000000000000" pitchFamily="18" charset="-120"/>
              </a:rPr>
              <a:t>FIGURE</a:t>
            </a:r>
            <a:br>
              <a:rPr lang="en-US" altLang="zh-TW" sz="1800" b="1" smtClean="0">
                <a:ea typeface="新細明體" panose="02020500000000000000" pitchFamily="18" charset="-120"/>
              </a:rPr>
            </a:br>
            <a:r>
              <a:rPr lang="en-US" altLang="zh-TW" sz="1800" smtClean="0">
                <a:ea typeface="新細明體" panose="02020500000000000000" pitchFamily="18" charset="-120"/>
              </a:rPr>
              <a:t>The results of SQL multiset operations. </a:t>
            </a:r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1" y="3909270"/>
            <a:ext cx="36718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38" y="287978"/>
            <a:ext cx="3419475" cy="1600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4463" y="2167776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R(A) </a:t>
            </a:r>
            <a:r>
              <a:rPr lang="en-US" altLang="zh-TW" sz="18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UNION</a:t>
            </a:r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ALL</a:t>
            </a:r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S(A</a:t>
            </a:r>
            <a:r>
              <a:rPr lang="en-US" altLang="zh-TW" sz="1800" dirty="0" smtClean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 </a:t>
            </a:r>
            <a:endParaRPr lang="zh-TW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305803" y="3565001"/>
            <a:ext cx="2360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R(A) </a:t>
            </a:r>
            <a:r>
              <a:rPr lang="en-US" altLang="zh-TW" sz="18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EXCEPT</a:t>
            </a:r>
            <a:r>
              <a:rPr lang="en-US" altLang="zh-TW" sz="20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ALL</a:t>
            </a:r>
            <a:r>
              <a:rPr lang="en-US" altLang="zh-TW" sz="20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S(A</a:t>
            </a:r>
            <a:r>
              <a:rPr lang="en-US" altLang="zh-TW" sz="2000" dirty="0" smtClean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 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071235" y="2167776"/>
            <a:ext cx="247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R(A) </a:t>
            </a:r>
            <a:r>
              <a:rPr lang="en-US" altLang="zh-TW" sz="18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INTERSECT</a:t>
            </a:r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ALL</a:t>
            </a:r>
            <a:r>
              <a:rPr lang="en-US" altLang="zh-TW" sz="1800" dirty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S(A</a:t>
            </a:r>
            <a:r>
              <a:rPr lang="en-US" altLang="zh-TW" sz="1800" dirty="0" smtClean="0">
                <a:solidFill>
                  <a:srgbClr val="33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sz="1800" dirty="0">
              <a:solidFill>
                <a:srgbClr val="333399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58200" y="6538913"/>
            <a:ext cx="685800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8490E8-BC84-44B6-A873-3DDE3A16881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TW" sz="16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SET OPERATIONS (cont.)</a:t>
            </a:r>
            <a:r>
              <a:rPr lang="en-US" altLang="zh-TW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55663"/>
            <a:ext cx="8521700" cy="3862387"/>
          </a:xfrm>
        </p:spPr>
        <p:txBody>
          <a:bodyPr/>
          <a:lstStyle/>
          <a:p>
            <a:pPr eaLnBrk="1" hangingPunct="1">
              <a:tabLst>
                <a:tab pos="896938" algn="l"/>
                <a:tab pos="2058988" algn="l"/>
              </a:tabLst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4: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Make a list of all project numbers for projects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 smtClean="0">
                <a:solidFill>
                  <a:srgbClr val="0099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that involve an employee whose last name is 'Smith' as a worker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or </a:t>
            </a:r>
            <a:r>
              <a:rPr lang="en-US" altLang="zh-TW" sz="2400" b="1" dirty="0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as a manager of the department that controls the project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.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Q4: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PROJECT, DEPARTMENT, 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DNUM=DNUMBER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 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LNAME='Smith')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UNION		</a:t>
            </a:r>
          </a:p>
          <a:p>
            <a:pPr eaLnBrk="1" hangingPunct="1">
              <a:buFontTx/>
              <a:buNone/>
              <a:tabLst>
                <a:tab pos="896938" algn="l"/>
                <a:tab pos="2058988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PROJECT, WORKS_ON, 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PNUMBER=PNO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ESSN=SSN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LNAME='Smith')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7091363" y="2190750"/>
            <a:ext cx="1890712" cy="3381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>
                <a:solidFill>
                  <a:schemeClr val="bg2"/>
                </a:solidFill>
                <a:latin typeface="Calibri" pitchFamily="34" charset="0"/>
                <a:ea typeface="新細明體" pitchFamily="18" charset="-120"/>
              </a:rPr>
              <a:t>Union compatible?</a:t>
            </a:r>
            <a:endParaRPr lang="zh-TW" altLang="en-US" sz="1600" b="1">
              <a:solidFill>
                <a:schemeClr val="bg2"/>
              </a:solidFill>
              <a:latin typeface="Calibri" pitchFamily="34" charset="0"/>
              <a:ea typeface="新細明體" pitchFamily="18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2563" y="4683224"/>
            <a:ext cx="8891587" cy="1812826"/>
            <a:chOff x="182563" y="4683224"/>
            <a:chExt cx="8891587" cy="1812826"/>
          </a:xfrm>
        </p:grpSpPr>
        <p:grpSp>
          <p:nvGrpSpPr>
            <p:cNvPr id="59397" name="群組 16"/>
            <p:cNvGrpSpPr>
              <a:grpSpLocks/>
            </p:cNvGrpSpPr>
            <p:nvPr/>
          </p:nvGrpSpPr>
          <p:grpSpPr bwMode="auto">
            <a:xfrm>
              <a:off x="182563" y="4887913"/>
              <a:ext cx="4208462" cy="1608137"/>
              <a:chOff x="584447" y="4930775"/>
              <a:chExt cx="4208462" cy="1608138"/>
            </a:xfrm>
          </p:grpSpPr>
          <p:pic>
            <p:nvPicPr>
              <p:cNvPr id="59404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447" y="4930775"/>
                <a:ext cx="4208462" cy="1455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9405" name="直線單箭頭接點 8"/>
              <p:cNvCxnSpPr>
                <a:cxnSpLocks noChangeShapeType="1"/>
              </p:cNvCxnSpPr>
              <p:nvPr/>
            </p:nvCxnSpPr>
            <p:spPr bwMode="auto">
              <a:xfrm flipH="1">
                <a:off x="2815017" y="6069013"/>
                <a:ext cx="279400" cy="0"/>
              </a:xfrm>
              <a:prstGeom prst="straightConnector1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06" name="直線單箭頭接點 10"/>
              <p:cNvCxnSpPr>
                <a:cxnSpLocks noChangeShapeType="1"/>
              </p:cNvCxnSpPr>
              <p:nvPr/>
            </p:nvCxnSpPr>
            <p:spPr bwMode="auto">
              <a:xfrm flipH="1">
                <a:off x="2769669" y="5565513"/>
                <a:ext cx="187176" cy="0"/>
              </a:xfrm>
              <a:prstGeom prst="straightConnector1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07" name="直線單箭頭接點 11"/>
              <p:cNvCxnSpPr>
                <a:cxnSpLocks noChangeShapeType="1"/>
              </p:cNvCxnSpPr>
              <p:nvPr/>
            </p:nvCxnSpPr>
            <p:spPr bwMode="auto">
              <a:xfrm flipH="1" flipV="1">
                <a:off x="899599" y="6388100"/>
                <a:ext cx="61912" cy="150813"/>
              </a:xfrm>
              <a:prstGeom prst="straightConnector1">
                <a:avLst/>
              </a:prstGeom>
              <a:noFill/>
              <a:ln w="25400" algn="ctr">
                <a:solidFill>
                  <a:srgbClr val="000099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08" name="直線單箭頭接點 11"/>
              <p:cNvCxnSpPr>
                <a:cxnSpLocks noChangeShapeType="1"/>
              </p:cNvCxnSpPr>
              <p:nvPr/>
            </p:nvCxnSpPr>
            <p:spPr bwMode="auto">
              <a:xfrm>
                <a:off x="1615149" y="4930775"/>
                <a:ext cx="0" cy="307797"/>
              </a:xfrm>
              <a:prstGeom prst="straightConnector1">
                <a:avLst/>
              </a:prstGeom>
              <a:noFill/>
              <a:ln w="25400" algn="ctr">
                <a:solidFill>
                  <a:srgbClr val="000099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5939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25" y="4902200"/>
              <a:ext cx="430212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399" name="直線單箭頭接點 10"/>
            <p:cNvCxnSpPr>
              <a:cxnSpLocks noChangeShapeType="1"/>
            </p:cNvCxnSpPr>
            <p:nvPr/>
          </p:nvCxnSpPr>
          <p:spPr bwMode="auto">
            <a:xfrm>
              <a:off x="5741988" y="5700713"/>
              <a:ext cx="239712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0" name="直線單箭頭接點 10"/>
            <p:cNvCxnSpPr>
              <a:cxnSpLocks noChangeShapeType="1"/>
            </p:cNvCxnSpPr>
            <p:nvPr/>
          </p:nvCxnSpPr>
          <p:spPr bwMode="auto">
            <a:xfrm flipH="1">
              <a:off x="7462838" y="5880100"/>
              <a:ext cx="187325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1" name="直線單箭頭接點 11"/>
            <p:cNvCxnSpPr>
              <a:cxnSpLocks noChangeShapeType="1"/>
            </p:cNvCxnSpPr>
            <p:nvPr/>
          </p:nvCxnSpPr>
          <p:spPr bwMode="auto">
            <a:xfrm>
              <a:off x="5834063" y="4837113"/>
              <a:ext cx="0" cy="184150"/>
            </a:xfrm>
            <a:prstGeom prst="straightConnector1">
              <a:avLst/>
            </a:prstGeom>
            <a:noFill/>
            <a:ln w="25400" algn="ctr">
              <a:solidFill>
                <a:srgbClr val="0099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2" name="直線單箭頭接點 11"/>
            <p:cNvCxnSpPr>
              <a:cxnSpLocks noChangeShapeType="1"/>
            </p:cNvCxnSpPr>
            <p:nvPr/>
          </p:nvCxnSpPr>
          <p:spPr bwMode="auto">
            <a:xfrm flipH="1">
              <a:off x="6481763" y="5392738"/>
              <a:ext cx="166687" cy="131762"/>
            </a:xfrm>
            <a:prstGeom prst="straightConnector1">
              <a:avLst/>
            </a:prstGeom>
            <a:noFill/>
            <a:ln w="25400" algn="ctr">
              <a:solidFill>
                <a:srgbClr val="0099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矩形 1"/>
            <p:cNvSpPr/>
            <p:nvPr/>
          </p:nvSpPr>
          <p:spPr>
            <a:xfrm>
              <a:off x="1178116" y="4792077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Smith</a:t>
              </a:r>
              <a:endParaRPr lang="zh-TW" altLang="en-US" sz="14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90378" y="4683224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Smith</a:t>
              </a:r>
              <a:endParaRPr lang="zh-TW" altLang="en-US" sz="14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6F17F7-6CD0-4443-BF2D-97ECC54F218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6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6675"/>
            <a:ext cx="6678612" cy="9128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Construction and Operation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3488" y="1425575"/>
            <a:ext cx="2090737" cy="3136900"/>
            <a:chOff x="1577" y="1258"/>
            <a:chExt cx="1317" cy="1976"/>
          </a:xfrm>
        </p:grpSpPr>
        <p:grpSp>
          <p:nvGrpSpPr>
            <p:cNvPr id="8215" name="Group 6"/>
            <p:cNvGrpSpPr>
              <a:grpSpLocks/>
            </p:cNvGrpSpPr>
            <p:nvPr/>
          </p:nvGrpSpPr>
          <p:grpSpPr bwMode="auto">
            <a:xfrm>
              <a:off x="1881" y="2352"/>
              <a:ext cx="644" cy="459"/>
              <a:chOff x="2215" y="2236"/>
              <a:chExt cx="644" cy="459"/>
            </a:xfrm>
          </p:grpSpPr>
          <p:sp>
            <p:nvSpPr>
              <p:cNvPr id="8222" name="AutoShape 7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223" name="Text Box 8"/>
              <p:cNvSpPr txBox="1">
                <a:spLocks noChangeArrowheads="1"/>
              </p:cNvSpPr>
              <p:nvPr/>
            </p:nvSpPr>
            <p:spPr bwMode="auto">
              <a:xfrm>
                <a:off x="2325" y="2385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DB</a:t>
                </a:r>
              </a:p>
            </p:txBody>
          </p:sp>
        </p:grpSp>
        <p:grpSp>
          <p:nvGrpSpPr>
            <p:cNvPr id="8216" name="Group 9"/>
            <p:cNvGrpSpPr>
              <a:grpSpLocks/>
            </p:cNvGrpSpPr>
            <p:nvPr/>
          </p:nvGrpSpPr>
          <p:grpSpPr bwMode="auto">
            <a:xfrm>
              <a:off x="1881" y="1437"/>
              <a:ext cx="576" cy="644"/>
              <a:chOff x="2215" y="1419"/>
              <a:chExt cx="576" cy="644"/>
            </a:xfrm>
          </p:grpSpPr>
          <p:sp>
            <p:nvSpPr>
              <p:cNvPr id="8220" name="AutoShape 10"/>
              <p:cNvSpPr>
                <a:spLocks noChangeArrowheads="1"/>
              </p:cNvSpPr>
              <p:nvPr/>
            </p:nvSpPr>
            <p:spPr bwMode="auto">
              <a:xfrm rot="5400000">
                <a:off x="2181" y="1453"/>
                <a:ext cx="644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221" name="Text Box 11"/>
              <p:cNvSpPr txBox="1">
                <a:spLocks noChangeArrowheads="1"/>
              </p:cNvSpPr>
              <p:nvPr/>
            </p:nvSpPr>
            <p:spPr bwMode="auto">
              <a:xfrm>
                <a:off x="2325" y="1419"/>
                <a:ext cx="46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…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AP</a:t>
                </a:r>
              </a:p>
            </p:txBody>
          </p:sp>
        </p:grpSp>
        <p:sp>
          <p:nvSpPr>
            <p:cNvPr id="8217" name="Line 12"/>
            <p:cNvSpPr>
              <a:spLocks noChangeShapeType="1"/>
            </p:cNvSpPr>
            <p:nvPr/>
          </p:nvSpPr>
          <p:spPr bwMode="auto">
            <a:xfrm>
              <a:off x="2196" y="2070"/>
              <a:ext cx="0" cy="28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218" name="Rectangle 13"/>
            <p:cNvSpPr>
              <a:spLocks noChangeArrowheads="1"/>
            </p:cNvSpPr>
            <p:nvPr/>
          </p:nvSpPr>
          <p:spPr bwMode="auto">
            <a:xfrm>
              <a:off x="1577" y="1258"/>
              <a:ext cx="1317" cy="1688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1745" y="2946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003399"/>
                  </a:solidFill>
                  <a:ea typeface="新細明體" panose="02020500000000000000" pitchFamily="18" charset="-120"/>
                </a:rPr>
                <a:t>DB System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3363" y="1341438"/>
            <a:ext cx="2193925" cy="2935287"/>
            <a:chOff x="147" y="1019"/>
            <a:chExt cx="1382" cy="1849"/>
          </a:xfrm>
        </p:grpSpPr>
        <p:pic>
          <p:nvPicPr>
            <p:cNvPr id="8208" name="Picture 3" descr="PE0183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019"/>
              <a:ext cx="757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9" name="Group 15"/>
            <p:cNvGrpSpPr>
              <a:grpSpLocks/>
            </p:cNvGrpSpPr>
            <p:nvPr/>
          </p:nvGrpSpPr>
          <p:grpSpPr bwMode="auto">
            <a:xfrm>
              <a:off x="157" y="1614"/>
              <a:ext cx="1372" cy="701"/>
              <a:chOff x="267" y="2187"/>
              <a:chExt cx="1372" cy="701"/>
            </a:xfrm>
          </p:grpSpPr>
          <p:sp>
            <p:nvSpPr>
              <p:cNvPr id="8213" name="AutoShape 16"/>
              <p:cNvSpPr>
                <a:spLocks noChangeArrowheads="1"/>
              </p:cNvSpPr>
              <p:nvPr/>
            </p:nvSpPr>
            <p:spPr bwMode="auto">
              <a:xfrm>
                <a:off x="267" y="2187"/>
                <a:ext cx="1372" cy="701"/>
              </a:xfrm>
              <a:prstGeom prst="rightArrow">
                <a:avLst>
                  <a:gd name="adj1" fmla="val 50000"/>
                  <a:gd name="adj2" fmla="val 4893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214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36"/>
                <a:ext cx="123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construct</a:t>
                </a:r>
              </a:p>
            </p:txBody>
          </p:sp>
        </p:grpSp>
        <p:sp>
          <p:nvSpPr>
            <p:cNvPr id="5138" name="Text Box 20"/>
            <p:cNvSpPr txBox="1">
              <a:spLocks noChangeArrowheads="1"/>
            </p:cNvSpPr>
            <p:nvPr/>
          </p:nvSpPr>
          <p:spPr bwMode="auto">
            <a:xfrm>
              <a:off x="190" y="2181"/>
              <a:ext cx="99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eaLnBrk="1" hangingPunct="1">
                <a:defRPr/>
              </a:pPr>
              <a:r>
                <a:rPr lang="en-US" altLang="zh-TW" sz="1800" b="1">
                  <a:solidFill>
                    <a:schemeClr val="hlink"/>
                  </a:solidFill>
                  <a:ea typeface="新細明體" pitchFamily="18" charset="-120"/>
                </a:rPr>
                <a:t>1. Define DB</a:t>
              </a:r>
            </a:p>
            <a:p>
              <a:pPr eaLnBrk="1" hangingPunct="1">
                <a:defRPr/>
              </a:pP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   (</a:t>
              </a:r>
              <a:r>
                <a:rPr lang="en-US" altLang="zh-TW" sz="1800" b="1">
                  <a:solidFill>
                    <a:srgbClr val="FF0000"/>
                  </a:solidFill>
                  <a:ea typeface="新細明體" pitchFamily="18" charset="-120"/>
                </a:rPr>
                <a:t>SQL DDL</a:t>
              </a: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)</a:t>
              </a:r>
              <a:endParaRPr lang="zh-TW" altLang="en-US" sz="1800" b="1">
                <a:solidFill>
                  <a:schemeClr val="bg2"/>
                </a:solidFill>
                <a:ea typeface="新細明體" pitchFamily="18" charset="-120"/>
              </a:endParaRPr>
            </a:p>
            <a:p>
              <a:pPr marL="177800" indent="-177800" eaLnBrk="1" hangingPunct="1">
                <a:defRPr/>
              </a:pPr>
              <a:r>
                <a:rPr lang="en-US" altLang="zh-TW" sz="1600" b="1">
                  <a:solidFill>
                    <a:schemeClr val="bg2"/>
                  </a:solidFill>
                  <a:ea typeface="新細明體" pitchFamily="18" charset="-120"/>
                </a:rPr>
                <a:t>2. Load data</a:t>
              </a:r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162" y="2577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  <p:sp>
          <p:nvSpPr>
            <p:cNvPr id="8212" name="Rectangle 23"/>
            <p:cNvSpPr>
              <a:spLocks noChangeArrowheads="1"/>
            </p:cNvSpPr>
            <p:nvPr/>
          </p:nvSpPr>
          <p:spPr bwMode="auto">
            <a:xfrm>
              <a:off x="740" y="1379"/>
              <a:ext cx="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DBA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827588" y="1425575"/>
            <a:ext cx="3981450" cy="2868613"/>
            <a:chOff x="3041" y="898"/>
            <a:chExt cx="2508" cy="1807"/>
          </a:xfrm>
        </p:grpSpPr>
        <p:pic>
          <p:nvPicPr>
            <p:cNvPr id="8204" name="Picture 4" descr="j01953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" y="1550"/>
              <a:ext cx="1131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Text Box 19"/>
            <p:cNvSpPr txBox="1">
              <a:spLocks noChangeArrowheads="1"/>
            </p:cNvSpPr>
            <p:nvPr/>
          </p:nvSpPr>
          <p:spPr bwMode="auto">
            <a:xfrm>
              <a:off x="3214" y="898"/>
              <a:ext cx="109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SQL DML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003399"/>
                  </a:solidFill>
                  <a:ea typeface="新細明體" panose="02020500000000000000" pitchFamily="18" charset="-120"/>
                </a:rPr>
                <a:t>AP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003399"/>
                  </a:solidFill>
                  <a:ea typeface="新細明體" panose="02020500000000000000" pitchFamily="18" charset="-120"/>
                </a:rPr>
                <a:t>Canned St.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003399"/>
                  </a:solidFill>
                  <a:ea typeface="新細明體" panose="02020500000000000000" pitchFamily="18" charset="-120"/>
                </a:rPr>
                <a:t>Command</a:t>
              </a:r>
            </a:p>
          </p:txBody>
        </p:sp>
        <p:sp>
          <p:nvSpPr>
            <p:cNvPr id="8206" name="AutoShape 18"/>
            <p:cNvSpPr>
              <a:spLocks noChangeArrowheads="1"/>
            </p:cNvSpPr>
            <p:nvPr/>
          </p:nvSpPr>
          <p:spPr bwMode="auto">
            <a:xfrm>
              <a:off x="3041" y="1834"/>
              <a:ext cx="1303" cy="465"/>
            </a:xfrm>
            <a:prstGeom prst="leftRightArrow">
              <a:avLst>
                <a:gd name="adj1" fmla="val 50000"/>
                <a:gd name="adj2" fmla="val 5604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rgbClr val="003399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07" name="Text Box 29"/>
            <p:cNvSpPr txBox="1">
              <a:spLocks noChangeArrowheads="1"/>
            </p:cNvSpPr>
            <p:nvPr/>
          </p:nvSpPr>
          <p:spPr bwMode="auto">
            <a:xfrm>
              <a:off x="3192" y="1908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chemeClr val="hlink"/>
                  </a:solidFill>
                  <a:ea typeface="新細明體" panose="02020500000000000000" pitchFamily="18" charset="-120"/>
                </a:rPr>
                <a:t>manipulate</a:t>
              </a:r>
            </a:p>
          </p:txBody>
        </p:sp>
      </p:grpSp>
      <p:sp>
        <p:nvSpPr>
          <p:cNvPr id="6152" name="Rectangle 23"/>
          <p:cNvSpPr>
            <a:spLocks noChangeArrowheads="1"/>
          </p:cNvSpPr>
          <p:nvPr/>
        </p:nvSpPr>
        <p:spPr bwMode="auto">
          <a:xfrm>
            <a:off x="6561138" y="3813175"/>
            <a:ext cx="801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User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grpSp>
        <p:nvGrpSpPr>
          <p:cNvPr id="8200" name="群組 30"/>
          <p:cNvGrpSpPr>
            <a:grpSpLocks/>
          </p:cNvGrpSpPr>
          <p:nvPr/>
        </p:nvGrpSpPr>
        <p:grpSpPr bwMode="auto">
          <a:xfrm>
            <a:off x="301625" y="4859338"/>
            <a:ext cx="8745538" cy="1323975"/>
            <a:chOff x="301625" y="4854575"/>
            <a:chExt cx="8745538" cy="1323975"/>
          </a:xfrm>
        </p:grpSpPr>
        <p:sp>
          <p:nvSpPr>
            <p:cNvPr id="8201" name="矩形 29"/>
            <p:cNvSpPr>
              <a:spLocks noChangeArrowheads="1"/>
            </p:cNvSpPr>
            <p:nvPr/>
          </p:nvSpPr>
          <p:spPr bwMode="auto">
            <a:xfrm>
              <a:off x="301625" y="4908550"/>
              <a:ext cx="8745538" cy="1270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125" name="Text Box 26"/>
            <p:cNvSpPr txBox="1">
              <a:spLocks noChangeArrowheads="1"/>
            </p:cNvSpPr>
            <p:nvPr/>
          </p:nvSpPr>
          <p:spPr bwMode="auto">
            <a:xfrm>
              <a:off x="301625" y="4908550"/>
              <a:ext cx="3379788" cy="1046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69875" indent="-269875" eaLnBrk="1" hangingPunct="1">
                <a:defRPr/>
              </a:pPr>
              <a:r>
                <a:rPr lang="en-US" altLang="zh-TW" b="1" dirty="0">
                  <a:solidFill>
                    <a:schemeClr val="hlink"/>
                  </a:solidFill>
                  <a:ea typeface="新細明體" charset="-120"/>
                </a:rPr>
                <a:t>SQL</a:t>
              </a:r>
              <a:r>
                <a:rPr lang="zh-TW" altLang="en-US" b="1" dirty="0">
                  <a:solidFill>
                    <a:schemeClr val="hlink"/>
                  </a:solidFill>
                  <a:ea typeface="新細明體" charset="-120"/>
                </a:rPr>
                <a:t>  </a:t>
              </a:r>
              <a:r>
                <a:rPr lang="en-US" altLang="zh-TW" dirty="0">
                  <a:solidFill>
                    <a:schemeClr val="bg2"/>
                  </a:solidFill>
                  <a:ea typeface="新細明體" charset="-120"/>
                </a:rPr>
                <a:t>(Ch.4, 5)</a:t>
              </a:r>
            </a:p>
            <a:p>
              <a:pPr marL="182563" indent="-182563" eaLnBrk="1" hangingPunct="1">
                <a:buFont typeface="Arial" pitchFamily="34" charset="0"/>
                <a:buChar char="•"/>
                <a:defRPr/>
              </a:pPr>
              <a:r>
                <a:rPr lang="en-US" altLang="zh-TW" sz="2000" b="1" dirty="0">
                  <a:solidFill>
                    <a:schemeClr val="hlink"/>
                  </a:solidFill>
                  <a:ea typeface="新細明體" charset="-120"/>
                </a:rPr>
                <a:t>Data Definition Language</a:t>
              </a:r>
            </a:p>
            <a:p>
              <a:pPr marL="355600" lvl="1" indent="-177800" eaLnBrk="1" hangingPunct="1">
                <a:defRPr/>
              </a:pPr>
              <a:r>
                <a:rPr lang="en-US" altLang="zh-TW" sz="1800" b="1" dirty="0">
                  <a:solidFill>
                    <a:schemeClr val="hlink"/>
                  </a:solidFill>
                  <a:ea typeface="新細明體" charset="-120"/>
                </a:rPr>
                <a:t> - CREATE, DROP, ALTER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630738" y="4854575"/>
              <a:ext cx="441642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69875" indent="-269875" eaLnBrk="1" hangingPunct="1">
                <a:defRPr/>
              </a:pPr>
              <a:r>
                <a:rPr lang="en-US" altLang="zh-TW" b="1" dirty="0">
                  <a:solidFill>
                    <a:schemeClr val="hlink"/>
                  </a:solidFill>
                  <a:ea typeface="新細明體" charset="-120"/>
                </a:rPr>
                <a:t>SQL</a:t>
              </a:r>
              <a:r>
                <a:rPr lang="zh-TW" altLang="en-US" b="1" dirty="0">
                  <a:solidFill>
                    <a:schemeClr val="hlink"/>
                  </a:solidFill>
                  <a:ea typeface="新細明體" charset="-120"/>
                </a:rPr>
                <a:t>  </a:t>
              </a:r>
              <a:r>
                <a:rPr lang="en-US" altLang="zh-TW" dirty="0">
                  <a:solidFill>
                    <a:schemeClr val="bg2"/>
                  </a:solidFill>
                  <a:ea typeface="新細明體" charset="-120"/>
                </a:rPr>
                <a:t>(Ch.4, 5)</a:t>
              </a:r>
            </a:p>
            <a:p>
              <a:pPr marL="182563" indent="-182563" eaLnBrk="1" hangingPunct="1">
                <a:buFont typeface="Arial" pitchFamily="34" charset="0"/>
                <a:buChar char="•"/>
                <a:defRPr/>
              </a:pPr>
              <a:r>
                <a:rPr lang="en-US" altLang="zh-TW" sz="2000" b="1" dirty="0">
                  <a:solidFill>
                    <a:schemeClr val="hlink"/>
                  </a:solidFill>
                  <a:ea typeface="新細明體" charset="-120"/>
                </a:rPr>
                <a:t>Data Manipulation Language</a:t>
              </a:r>
            </a:p>
            <a:p>
              <a:pPr marL="352425" lvl="2" indent="-169863" eaLnBrk="1" hangingPunct="1">
                <a:buFontTx/>
                <a:buChar char="-"/>
                <a:defRPr/>
              </a:pPr>
              <a:r>
                <a:rPr lang="en-US" altLang="zh-TW" sz="1800" b="1" dirty="0">
                  <a:solidFill>
                    <a:schemeClr val="hlink"/>
                  </a:solidFill>
                  <a:ea typeface="新細明體" charset="-120"/>
                </a:rPr>
                <a:t>Query: SELECT</a:t>
              </a:r>
            </a:p>
            <a:p>
              <a:pPr marL="352425" lvl="2" indent="-169863" eaLnBrk="1" hangingPunct="1">
                <a:buFontTx/>
                <a:buChar char="-"/>
                <a:defRPr/>
              </a:pPr>
              <a:r>
                <a:rPr lang="en-US" altLang="zh-TW" sz="1800" b="1" dirty="0">
                  <a:solidFill>
                    <a:schemeClr val="hlink"/>
                  </a:solidFill>
                  <a:ea typeface="新細明體" charset="-120"/>
                </a:rPr>
                <a:t>Update: INSERT, DELETE, UPDATE</a:t>
              </a:r>
              <a:endParaRPr lang="zh-TW" altLang="en-US" sz="1800" b="1" dirty="0">
                <a:solidFill>
                  <a:schemeClr val="hlink"/>
                </a:solidFill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56AC08-44D9-4F5A-9A03-BAA77606CA2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TW" sz="16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988"/>
            <a:ext cx="7772400" cy="8556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SUBSTRING COMPARISON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88988"/>
            <a:ext cx="8367713" cy="401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LIKE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comparison operator is used to compare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partial strings.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Two reserved characters are used: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 (or '*' in some implementations) replaces an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arbitrary number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of characters,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</a:t>
            </a:r>
            <a:r>
              <a:rPr lang="en-US" altLang="zh-TW" sz="2000" b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_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 replaces a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single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arbitrary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12: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Retrieve all employees whose address is in Houston, Texas. Here, the value of the ADDRESS attribute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must contain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the substring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‘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Houston,TX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’.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Q12: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ADDRESS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‘%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Houston, TX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%’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(TX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是地名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sz="2000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108575"/>
            <a:ext cx="718978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46" name="直線單箭頭接點 5"/>
          <p:cNvCxnSpPr>
            <a:cxnSpLocks noChangeShapeType="1"/>
          </p:cNvCxnSpPr>
          <p:nvPr/>
        </p:nvCxnSpPr>
        <p:spPr bwMode="auto">
          <a:xfrm>
            <a:off x="5824538" y="4805363"/>
            <a:ext cx="0" cy="3032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4744805" y="5334585"/>
            <a:ext cx="1476000" cy="14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7ECB57-7D7D-4E46-A3E1-EC53B126E691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TW" sz="16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"/>
            <a:ext cx="7772400" cy="8556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SUBSTRING COMPARISON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708025"/>
            <a:ext cx="7834283" cy="4224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162050" algn="l"/>
                <a:tab pos="2154238" algn="l"/>
              </a:tabLst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12A: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all employees who were born during the 1950s. Here, '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 must be the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3th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character of the string (according to our format for date), so the BDATE value is '_ _ 5_ _ _ _ _ _ _', with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each underscore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as a place holder for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single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arbitrary character.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Q12A:	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BDATE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'_ _5_ _ _ _ _ _ _’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endParaRPr lang="en-US" altLang="zh-TW" sz="2400" b="1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1162050" algn="l"/>
                <a:tab pos="21542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LIKE operator allows us to get around the fact that each value is considered atomic and indivisible; hence, in SQL, character string attribute values are not atomic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5132388"/>
            <a:ext cx="718978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494" name="直線單箭頭接點 5"/>
          <p:cNvCxnSpPr>
            <a:cxnSpLocks noChangeShapeType="1"/>
          </p:cNvCxnSpPr>
          <p:nvPr/>
        </p:nvCxnSpPr>
        <p:spPr bwMode="auto">
          <a:xfrm>
            <a:off x="4233863" y="4986338"/>
            <a:ext cx="0" cy="1524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7088697" y="2820194"/>
            <a:ext cx="1468074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2"/>
                </a:solidFill>
              </a:rPr>
              <a:t>BDATE</a:t>
            </a:r>
          </a:p>
          <a:p>
            <a:pPr algn="ctr"/>
            <a:r>
              <a:rPr lang="en-US" altLang="zh-TW" sz="2000" dirty="0" smtClean="0">
                <a:solidFill>
                  <a:schemeClr val="bg2"/>
                </a:solidFill>
              </a:rPr>
              <a:t>1955-12-08</a:t>
            </a:r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863961" y="5514931"/>
            <a:ext cx="792000" cy="14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51C160-6E72-4CB5-9AF7-54A96665066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TW" sz="16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ARITHMETIC OPERATIONS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25525"/>
            <a:ext cx="8345488" cy="36083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standard arithmetic operators '+', '-'. '*', and '/' (for addition, subtraction, multiplication, and division, respectively) can be applied to numeric values in an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SQL query result</a:t>
            </a:r>
          </a:p>
          <a:p>
            <a:pPr eaLnBrk="1" hangingPunct="1"/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13: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Show the effect of giving all employees who work on the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‘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ProductX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’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project a 10% raise.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Q13:	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1.1*SALARY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顯示加薪，但</a:t>
            </a:r>
            <a:r>
              <a:rPr lang="en-US" altLang="zh-TW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不動到</a:t>
            </a:r>
            <a:r>
              <a:rPr lang="en-US" altLang="zh-TW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db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WORKS_ON,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實質上沒有加薪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PNO=PNUMBER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			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PNAME='</a:t>
            </a:r>
            <a:r>
              <a:rPr lang="en-US" altLang="zh-TW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ProductX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’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914900"/>
            <a:ext cx="71897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542" name="直線單箭頭接點 5"/>
          <p:cNvCxnSpPr>
            <a:cxnSpLocks noChangeShapeType="1"/>
          </p:cNvCxnSpPr>
          <p:nvPr/>
        </p:nvCxnSpPr>
        <p:spPr bwMode="auto">
          <a:xfrm>
            <a:off x="6657975" y="4570413"/>
            <a:ext cx="0" cy="3032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58200" y="6538913"/>
            <a:ext cx="685800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526BA-6764-4650-B385-16BB3C76831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TW" sz="16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ORDER </a:t>
            </a:r>
            <a:r>
              <a:rPr lang="en-US" altLang="zh-TW" dirty="0" smtClean="0">
                <a:ea typeface="新細明體" panose="02020500000000000000" pitchFamily="18" charset="-120"/>
              </a:rPr>
              <a:t>BY</a:t>
            </a:r>
            <a:r>
              <a:rPr lang="zh-TW" altLang="en-US" dirty="0" smtClean="0">
                <a:ea typeface="新細明體" panose="02020500000000000000" pitchFamily="18" charset="-120"/>
              </a:rPr>
              <a:t> 排序</a:t>
            </a:r>
            <a:endParaRPr lang="en-US" altLang="zh-TW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990600"/>
            <a:ext cx="8297862" cy="480619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ORDER BY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clause is used to sort the tuples in a query result based on the values of some attribute(s)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90600" algn="l"/>
                <a:tab pos="23320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15: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a list of employees and the projects each works in,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ordered by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employee‘s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department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and within each department ordered alphabetically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by employee last name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Q15: 	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DNAME, LNAME, FNAME, PNAME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	FROM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DEPARTMENT, EMPLOYEE, WORKS_ON, PROJECT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PNO=PNUMBER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ORDER BY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DNAME,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LNAME(</a:t>
            </a:r>
            <a:r>
              <a:rPr lang="zh-TW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先排部門名稱 由小到大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sz="2000" dirty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tabLst>
                <a:tab pos="990600" algn="l"/>
                <a:tab pos="2332038" algn="l"/>
              </a:tabLst>
            </a:pPr>
            <a:endParaRPr lang="en-US" altLang="zh-TW" sz="18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default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order is in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ascending(</a:t>
            </a:r>
            <a:r>
              <a:rPr lang="zh-TW" altLang="en-US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小到大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order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Keyword </a:t>
            </a:r>
            <a:r>
              <a:rPr lang="en-US" altLang="zh-TW" sz="2400" b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DESC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if we want a descending order;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Keyword </a:t>
            </a:r>
            <a:r>
              <a:rPr lang="en-US" altLang="zh-TW" sz="2400" b="1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ASC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can be used to explicitly specify ascending order, even though it is the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anose="02020500000000000000" pitchFamily="18" charset="-120"/>
              </a:rPr>
              <a:t>default</a:t>
            </a:r>
            <a:endParaRPr lang="en-US" altLang="zh-TW" sz="2800" dirty="0" smtClean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67589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138863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DCD869-326A-49C7-880A-C09C049BA30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TW" sz="16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34938"/>
            <a:ext cx="8721725" cy="681037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Summary of Basic SQL Retrieval Queries</a:t>
            </a:r>
            <a:endParaRPr lang="en-US" altLang="zh-TW" sz="36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2478088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 basic retrieval query in SQL: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&lt;attribute list&gt;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	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&lt;table list&gt;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 WHERE	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&lt;condition&gt; 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]</a:t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 ORDER BY 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&lt;attribute list&gt; 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]</a:t>
            </a:r>
            <a:endParaRPr lang="en-US" altLang="zh-TW" sz="240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96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908425"/>
            <a:ext cx="7600950" cy="1168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B3D128-74FD-4598-873D-6787B09BE64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TW" sz="16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Specifying Updates in SQL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6146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There are three SQL commands to modify the database;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INSERT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DELETE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UPDATE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130675"/>
            <a:ext cx="81692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2345B-8BB8-4890-81B1-E212BC6E721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TW" sz="16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925"/>
            <a:ext cx="7772400" cy="8556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INSERT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731838"/>
            <a:ext cx="8537575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Used to add one or more tuples to a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Attribute values should be listed in the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same order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as the attributes were specified in the CREATE TABLE command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b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U1:	INSERT INTO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VALUES        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('Richard','K','Marini', '653298653', '30-DEC-52',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                        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'98 Oak Forest,Katy,TX', 'M', 37000,'987654321', 4 )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An alternate form of INSERT specifies explicitly the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attribute names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that correspond to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the values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in the new tuple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Attributes with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values can be left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Insert a tuple for a new EMPLOYEE for whom we only know the FNAME, LNAME, and SSN attributes.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U1A:   INSERT INTO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(FNAME, LNAME, SSN)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  VALUES         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('Richard', 'Marini', '653298653')</a:t>
            </a:r>
          </a:p>
        </p:txBody>
      </p:sp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607050"/>
            <a:ext cx="68532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AAB0A0-B897-49A9-B3AF-588D31AB19E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TW" sz="16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INSERT of Multiple Tuples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892175"/>
            <a:ext cx="7772400" cy="1598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Important Note: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Only the constraints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specified in the DDL commands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are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automatically enforced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by the DBMS when updates are applied to the database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819400"/>
            <a:ext cx="664051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BE6025-2614-47B8-9D7D-9F9D3730361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TW" sz="16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INSERT of Multiple Tuples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297862" cy="5010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tabLst>
                <a:tab pos="982663" algn="l"/>
                <a:tab pos="2513013" algn="l"/>
                <a:tab pos="4033838" algn="l"/>
              </a:tabLst>
            </a:pP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Another variation of INSERT allows insertion of </a:t>
            </a:r>
            <a:r>
              <a:rPr lang="en-US" altLang="zh-TW" sz="28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multiple tuples</a:t>
            </a:r>
            <a:r>
              <a:rPr lang="en-US" altLang="zh-TW" sz="2800" smtClean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resulting from a query into a relation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tabLst>
                <a:tab pos="982663" algn="l"/>
                <a:tab pos="2513013" algn="l"/>
                <a:tab pos="4033838" algn="l"/>
              </a:tabLst>
            </a:pPr>
            <a:endParaRPr lang="en-US" altLang="zh-TW" sz="2000" u="sng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tabLst>
                <a:tab pos="982663" algn="l"/>
                <a:tab pos="2513013" algn="l"/>
                <a:tab pos="4033838" algn="l"/>
              </a:tabLst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Suppose we want to create a temporary table that has the name, number of employees, and total salaries for each department. A table DEPTS_INFO is created by U3A, and is loaded with the summary information retrieved from the database by the query in U3B.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U3A:	CREATE TABLE  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DEPTS_INFO</a:t>
            </a:r>
            <a:b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(DEPT_NAME	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VARCHAR(10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),</a:t>
            </a:r>
            <a:b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 NO_OF_EMPS	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</a:t>
            </a:r>
            <a:b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 TOTAL_SAL	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);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U3B:	INSERT INTO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DEPTS_INFO (DEPT_NAME, NO_OF_EMPS, TOTAL_SAL)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SELECT	</a:t>
            </a:r>
            <a: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DNAME, COUNT (*), </a:t>
            </a: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SUM</a:t>
            </a:r>
            <a: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(SALARY)</a:t>
            </a:r>
            <a:b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FROM	</a:t>
            </a:r>
            <a: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DEPARTMENT, EMPLOYEE</a:t>
            </a: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</a:t>
            </a:r>
            <a: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</a:t>
            </a: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GROUP BY	</a:t>
            </a:r>
            <a:r>
              <a:rPr lang="en-US" altLang="zh-TW" sz="180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 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3D8C72-F60B-40E3-8DC1-F190526CF29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TW" sz="160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DELETE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849313"/>
            <a:ext cx="8351837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Removes tuples from a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Includes a WHERE-clause to select the tuples to be deleted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Tuples are deleted from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only </a:t>
            </a:r>
            <a:r>
              <a:rPr lang="en-US" altLang="zh-TW" sz="2400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one table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  at a time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(unless CASCADE is specified on a referential integrity constraint)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number of tuples deleted depends on the number of tuples in the relation that satisfy the WHERE-clause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Referential integrity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should be enforced</a:t>
            </a:r>
            <a:endParaRPr lang="en-US" altLang="zh-TW" sz="28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4706938"/>
            <a:ext cx="816768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矩形 5"/>
          <p:cNvSpPr>
            <a:spLocks noChangeArrowheads="1"/>
          </p:cNvSpPr>
          <p:nvPr/>
        </p:nvSpPr>
        <p:spPr bwMode="auto">
          <a:xfrm>
            <a:off x="933450" y="3800475"/>
            <a:ext cx="604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U4A:	DELETE FROM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LNAME='Brown’</a:t>
            </a:r>
            <a:endParaRPr lang="zh-TW" altLang="en-US" sz="240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2751589" y="4508500"/>
            <a:ext cx="0" cy="198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CBA915-2925-4E69-AFFE-8E898C98C0D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6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 Outline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60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hlinkClick r:id="rId3" action="ppaction://hlinksldjump"/>
              </a:rPr>
              <a:t>SQL Data Definition and Data Types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hlinkClick r:id="rId4" action="ppaction://hlinksldjump"/>
              </a:rPr>
              <a:t>Specifying Constraints in SQL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hlinkClick r:id="rId5" action="ppaction://hlinksldjump"/>
              </a:rPr>
              <a:t>Basic Retrieval Queries in SQL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hlinkClick r:id="rId6" action="ppaction://hlinksldjump"/>
              </a:rPr>
              <a:t>INSERT, DELETE, and UPDATE Statements in SQL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  <a:hlinkClick r:id="rId7" action="ppaction://hlinksldjump"/>
              </a:rPr>
              <a:t>Additional Features of SQL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50FEA9-EF37-45F7-B65D-43121AC365F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TW" sz="16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772400" cy="53181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DELETE (cont.)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50913"/>
            <a:ext cx="7772400" cy="245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U4B: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DELETE FROM 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SSN='123456789’</a:t>
            </a:r>
            <a:b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U4C: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DELETE FROM 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  = 5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U4D: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DELETE FROM 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598988"/>
            <a:ext cx="816768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矩形 5"/>
          <p:cNvSpPr>
            <a:spLocks noChangeArrowheads="1"/>
          </p:cNvSpPr>
          <p:nvPr/>
        </p:nvSpPr>
        <p:spPr bwMode="auto">
          <a:xfrm>
            <a:off x="522288" y="3573463"/>
            <a:ext cx="816768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 missing WHERE-clause specifies that </a:t>
            </a:r>
            <a:r>
              <a:rPr lang="en-US" altLang="zh-TW" sz="2400" i="1">
                <a:solidFill>
                  <a:schemeClr val="hlink"/>
                </a:solidFill>
                <a:ea typeface="新細明體" panose="02020500000000000000" pitchFamily="18" charset="-120"/>
              </a:rPr>
              <a:t>all tuples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 in the relation are to be deleted; the table then becomes </a:t>
            </a: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an empty 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FA5889-BC87-466F-BDC8-0A0C0FF1B10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TW" sz="1600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UPDATE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6138"/>
            <a:ext cx="8315325" cy="4381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Used to modify attribute values of one or more selected tuples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 WHERE-clause selects the tuples to be modified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An additional SET-clause specifies the attributes to be modified and their new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Each command modifies tuples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 the same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Referential integrity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should be enforced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Change the location and controlling department number of project number 10 to 'Bellaire' and 5, respectively.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U5:	UPDATE  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SET	 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PLOCATION = 'Bellaire', DNUM = 5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 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PNUMBER=10</a:t>
            </a:r>
          </a:p>
        </p:txBody>
      </p:sp>
      <p:pic>
        <p:nvPicPr>
          <p:cNvPr id="839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5227638"/>
            <a:ext cx="4957762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974" name="直線單箭頭接點 7"/>
          <p:cNvCxnSpPr>
            <a:cxnSpLocks noChangeShapeType="1"/>
          </p:cNvCxnSpPr>
          <p:nvPr/>
        </p:nvCxnSpPr>
        <p:spPr bwMode="auto">
          <a:xfrm flipH="1">
            <a:off x="6569075" y="6178550"/>
            <a:ext cx="32861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6F4747-61AF-4469-A2B3-A9C2407B657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TW" sz="1600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UPDATE (cont.)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925513"/>
            <a:ext cx="8059737" cy="364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Give all employees in department 5</a:t>
            </a:r>
            <a:r>
              <a:rPr lang="zh-TW" altLang="en-US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a 10% raise in salary.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U6: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UPDATE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SET	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SALARY = SALARY *1.1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  = 5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In this request, the modified SALARY value depends on the original SALARY value in each 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The reference to the SALARY attribute on the right of = refers to the old SALARY value before modification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The reference to the SALARY attribute on the left of = refers to the new SALARY value after modification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602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138863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784725"/>
            <a:ext cx="736917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25C677-29E6-483D-9BD1-B75AA763AAF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6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Define Database Schema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7913"/>
            <a:ext cx="7843838" cy="40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 b="1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CREATE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SCHEMA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COMPANY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AUTHORIZATION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‘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pitchFamily="18" charset="-120"/>
              </a:rPr>
              <a:t>JSmith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’;</a:t>
            </a:r>
          </a:p>
        </p:txBody>
      </p:sp>
      <p:grpSp>
        <p:nvGrpSpPr>
          <p:cNvPr id="11269" name="群組 19"/>
          <p:cNvGrpSpPr>
            <a:grpSpLocks/>
          </p:cNvGrpSpPr>
          <p:nvPr/>
        </p:nvGrpSpPr>
        <p:grpSpPr bwMode="auto">
          <a:xfrm>
            <a:off x="168275" y="1679575"/>
            <a:ext cx="8829675" cy="4164013"/>
            <a:chOff x="168275" y="2116931"/>
            <a:chExt cx="8829675" cy="4164013"/>
          </a:xfrm>
        </p:grpSpPr>
        <p:pic>
          <p:nvPicPr>
            <p:cNvPr id="112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" y="2116931"/>
              <a:ext cx="5788025" cy="416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700" y="4243589"/>
              <a:ext cx="3905250" cy="8588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74" name="直線單箭頭接點 9"/>
            <p:cNvCxnSpPr>
              <a:cxnSpLocks noChangeShapeType="1"/>
            </p:cNvCxnSpPr>
            <p:nvPr/>
          </p:nvCxnSpPr>
          <p:spPr bwMode="auto">
            <a:xfrm rot="16200000" flipH="1">
              <a:off x="4596954" y="3656185"/>
              <a:ext cx="468312" cy="450116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1679575"/>
            <a:ext cx="2151062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文字方塊 11"/>
          <p:cNvSpPr txBox="1">
            <a:spLocks noChangeArrowheads="1"/>
          </p:cNvSpPr>
          <p:nvPr/>
        </p:nvSpPr>
        <p:spPr bwMode="auto">
          <a:xfrm>
            <a:off x="4822825" y="3278188"/>
            <a:ext cx="70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define</a:t>
            </a:r>
            <a:endParaRPr lang="zh-TW" altLang="en-US" sz="1400" b="1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DFD816-A147-4661-ADA4-D9CD5BB10DE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6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CREATE TABLE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893763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Specifies a new base relation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giving it a name,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specifying each of its attributes and their data types (e.g., INTEGER, FLOAT, DECIMAL(i,j), CHAR(n), VARCHAR(n))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A constraint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NOT NULL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may be specified on an attribute</a:t>
            </a:r>
            <a:b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CREATE TABLE   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 ( 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VARCHAR(10)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NOT NULL,</a:t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NOT NULL,</a:t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CHAR(9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),</a:t>
            </a:r>
            <a:b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MGRSTARTDATE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CHAR(9</a:t>
            </a:r>
            <a:r>
              <a:rPr lang="en-US" altLang="zh-TW" sz="1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 </a:t>
            </a:r>
            <a:r>
              <a:rPr lang="en-US" altLang="zh-TW" sz="18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);</a:t>
            </a:r>
          </a:p>
        </p:txBody>
      </p:sp>
      <p:pic>
        <p:nvPicPr>
          <p:cNvPr id="13317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5954713"/>
            <a:ext cx="3295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B45192-E685-49F2-A88C-2C1E912EA76E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6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CREATE TABLE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77888"/>
            <a:ext cx="8545513" cy="192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In SQL2, can use the CREATE TABLE command for specifying the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primary key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attributes,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secondary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keys, and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referential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integrity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constraints (foreign keys).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Key attributes can be specified via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PRIMARY KEY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UNIQUE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phrases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1800" b="1" smtClean="0">
              <a:solidFill>
                <a:srgbClr val="003399"/>
              </a:solidFill>
              <a:ea typeface="新細明體" panose="02020500000000000000" pitchFamily="18" charset="-120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685800" y="2700338"/>
            <a:ext cx="821848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800" b="1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CREATE TABLE  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(  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VARCHAR(10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	NOT NULL,</a:t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NOT NULL,</a:t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CHAR(9),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MGRSTARTDATE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CHAR(9),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endParaRPr lang="en-US" altLang="zh-TW" sz="800" b="1">
              <a:solidFill>
                <a:srgbClr val="003399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PRIMARY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KEY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(DNUMBER),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UNIQUE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(DNAME),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FOREIGN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KEY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(MGRSSN)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EMPLOYEE(SSN)</a:t>
            </a:r>
            <a:r>
              <a:rPr lang="en-US" altLang="zh-TW" sz="1800" b="1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);</a:t>
            </a:r>
            <a:endParaRPr lang="zh-TW" altLang="en-US" sz="240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5214938"/>
            <a:ext cx="5753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C5A0AD-9BE7-4DAE-A63A-6FD61258B68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600" smtClean="0"/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234950"/>
            <a:ext cx="7192963" cy="3438525"/>
          </a:xfrm>
          <a:noFill/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4086225"/>
            <a:ext cx="68389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1922E6-4E81-4530-BFD5-4D389638134C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6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80" y="3640690"/>
            <a:ext cx="4028657" cy="289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411965"/>
            <a:ext cx="7791450" cy="1228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355635"/>
            <a:ext cx="6677025" cy="186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3458</TotalTime>
  <Words>1753</Words>
  <Application>Microsoft Office PowerPoint</Application>
  <PresentationFormat>如螢幕大小 (4:3)</PresentationFormat>
  <Paragraphs>388</Paragraphs>
  <Slides>42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Arial Unicode MS</vt:lpstr>
      <vt:lpstr>新細明體</vt:lpstr>
      <vt:lpstr>Arial</vt:lpstr>
      <vt:lpstr>Calibri</vt:lpstr>
      <vt:lpstr>Times New Roman</vt:lpstr>
      <vt:lpstr>elmasri_navathe_pptemplate</vt:lpstr>
      <vt:lpstr>Chapter 4</vt:lpstr>
      <vt:lpstr>Main phases of database system design</vt:lpstr>
      <vt:lpstr>Construction and Operation</vt:lpstr>
      <vt:lpstr>Chapter Outline</vt:lpstr>
      <vt:lpstr>Define Database Schema</vt:lpstr>
      <vt:lpstr>CREATE TABLE</vt:lpstr>
      <vt:lpstr>CREATE TABLE</vt:lpstr>
      <vt:lpstr>PowerPoint 簡報</vt:lpstr>
      <vt:lpstr>PowerPoint 簡報</vt:lpstr>
      <vt:lpstr>FIGURE (continued) </vt:lpstr>
      <vt:lpstr>Additional Data Types in SQL2 and SQL-99</vt:lpstr>
      <vt:lpstr>Specifying Constraints in SQL</vt:lpstr>
      <vt:lpstr>Default attribute values and referential triggered actions can be specified in SQL.</vt:lpstr>
      <vt:lpstr>Basic Retrieval Queries in SQL</vt:lpstr>
      <vt:lpstr>Relational Database Schema: Company</vt:lpstr>
      <vt:lpstr>How to retrieve data from the populated database?</vt:lpstr>
      <vt:lpstr>Retrieval Queries in SQL</vt:lpstr>
      <vt:lpstr>Simple SQL Queries</vt:lpstr>
      <vt:lpstr>SQL Queries with Join</vt:lpstr>
      <vt:lpstr>SQL Queries with Two Join</vt:lpstr>
      <vt:lpstr>Aliases, * and DISTINCT, Empty WHERE-clause</vt:lpstr>
      <vt:lpstr>ALIASES</vt:lpstr>
      <vt:lpstr>FIGURE Results of SQL queries when applied to the COMPANY database  (a) Q0. (b) Q1. (c) Q2. (d) Q8. (e) Q9. (f) Q10. (g) Q1C.</vt:lpstr>
      <vt:lpstr>UNSPECIFIED WHERE-clause</vt:lpstr>
      <vt:lpstr>USE OF *</vt:lpstr>
      <vt:lpstr>USE OF DISTINCT</vt:lpstr>
      <vt:lpstr>SET OPERATIONS</vt:lpstr>
      <vt:lpstr>FIGURE The results of SQL multiset operations. </vt:lpstr>
      <vt:lpstr>SET OPERATIONS (cont.) </vt:lpstr>
      <vt:lpstr>SUBSTRING COMPARISON</vt:lpstr>
      <vt:lpstr>SUBSTRING COMPARISON</vt:lpstr>
      <vt:lpstr>ARITHMETIC OPERATIONS</vt:lpstr>
      <vt:lpstr>ORDER BY 排序</vt:lpstr>
      <vt:lpstr>Summary of Basic SQL Retrieval Queries</vt:lpstr>
      <vt:lpstr>Specifying Updates in SQL</vt:lpstr>
      <vt:lpstr>INSERT</vt:lpstr>
      <vt:lpstr>INSERT of Multiple Tuples</vt:lpstr>
      <vt:lpstr>INSERT of Multiple Tuples</vt:lpstr>
      <vt:lpstr>DELETE</vt:lpstr>
      <vt:lpstr>DELETE (cont.)</vt:lpstr>
      <vt:lpstr>UPDATE</vt:lpstr>
      <vt:lpstr>UPDATE (cont.)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Jerry Chien</cp:lastModifiedBy>
  <cp:revision>494</cp:revision>
  <cp:lastPrinted>2001-05-28T10:10:18Z</cp:lastPrinted>
  <dcterms:created xsi:type="dcterms:W3CDTF">2003-08-26T05:13:59Z</dcterms:created>
  <dcterms:modified xsi:type="dcterms:W3CDTF">2018-10-08T08:43:19Z</dcterms:modified>
</cp:coreProperties>
</file>