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514" r:id="rId2"/>
    <p:sldId id="638" r:id="rId3"/>
    <p:sldId id="605" r:id="rId4"/>
    <p:sldId id="534" r:id="rId5"/>
    <p:sldId id="530" r:id="rId6"/>
    <p:sldId id="561" r:id="rId7"/>
    <p:sldId id="531" r:id="rId8"/>
    <p:sldId id="562" r:id="rId9"/>
    <p:sldId id="563" r:id="rId10"/>
    <p:sldId id="564" r:id="rId11"/>
    <p:sldId id="566" r:id="rId12"/>
    <p:sldId id="565" r:id="rId13"/>
    <p:sldId id="533" r:id="rId14"/>
    <p:sldId id="570" r:id="rId15"/>
    <p:sldId id="569" r:id="rId16"/>
    <p:sldId id="629" r:id="rId17"/>
    <p:sldId id="633" r:id="rId18"/>
    <p:sldId id="634" r:id="rId19"/>
    <p:sldId id="632" r:id="rId20"/>
    <p:sldId id="637" r:id="rId21"/>
    <p:sldId id="571" r:id="rId22"/>
    <p:sldId id="572" r:id="rId23"/>
    <p:sldId id="537" r:id="rId24"/>
    <p:sldId id="573" r:id="rId25"/>
    <p:sldId id="574" r:id="rId26"/>
    <p:sldId id="538" r:id="rId27"/>
    <p:sldId id="602" r:id="rId28"/>
    <p:sldId id="542" r:id="rId29"/>
    <p:sldId id="589" r:id="rId30"/>
    <p:sldId id="614" r:id="rId31"/>
    <p:sldId id="615" r:id="rId32"/>
    <p:sldId id="616" r:id="rId33"/>
    <p:sldId id="617" r:id="rId34"/>
    <p:sldId id="618" r:id="rId35"/>
    <p:sldId id="619" r:id="rId36"/>
    <p:sldId id="626" r:id="rId37"/>
    <p:sldId id="621" r:id="rId38"/>
    <p:sldId id="620" r:id="rId39"/>
    <p:sldId id="622" r:id="rId40"/>
    <p:sldId id="623" r:id="rId41"/>
    <p:sldId id="624" r:id="rId42"/>
    <p:sldId id="625" r:id="rId43"/>
    <p:sldId id="627" r:id="rId44"/>
    <p:sldId id="628" r:id="rId45"/>
    <p:sldId id="636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  <a:srgbClr val="99FF33"/>
    <a:srgbClr val="00CC00"/>
    <a:srgbClr val="FFFF99"/>
    <a:srgbClr val="009900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4670" autoAdjust="0"/>
  </p:normalViewPr>
  <p:slideViewPr>
    <p:cSldViewPr snapToGrid="0">
      <p:cViewPr varScale="1">
        <p:scale>
          <a:sx n="47" d="100"/>
          <a:sy n="47" d="100"/>
        </p:scale>
        <p:origin x="66" y="63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67698688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E2EA8A-3F88-445E-B724-45695DD30933}" type="datetime1">
              <a:rPr lang="zh-TW" altLang="en-US"/>
              <a:pPr>
                <a:defRPr/>
              </a:pPr>
              <a:t>2018/10/22</a:t>
            </a:fld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13D7B7C-4FD6-4306-A802-C145494246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240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139A6A4-A8BC-40DE-A094-360EE23F39B4}" type="datetime1">
              <a:rPr lang="zh-TW" altLang="en-US"/>
              <a:pPr>
                <a:defRPr/>
              </a:pPr>
              <a:t>2018/10/22</a:t>
            </a:fld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6A7A57-6668-4035-AD94-6D79CD85D6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80610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ADA4CE-D1B7-4147-A29E-87CF640BEA60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61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5A5D39-0F7C-4625-87AF-15A44B19584F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1846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5AFD09-9B6E-497F-B08E-3B799155E55D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560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E82E7C-671C-4D4E-AF6A-9FF4334B4FBF}" type="slidenum">
              <a:rPr lang="zh-TW" altLang="en-US" smtClean="0"/>
              <a:pPr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83786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71192E-0FF4-4A94-BB4D-BCDB695B056C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76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B8EDFA-3641-4190-8980-99F5008B32D3}" type="slidenum">
              <a:rPr lang="zh-TW" altLang="en-US" smtClean="0"/>
              <a:pPr>
                <a:spcBef>
                  <a:spcPct val="0"/>
                </a:spcBef>
              </a:pPr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1394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970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5C0BF6-BCDF-4905-ADC1-4902E45B13E6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970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2CCAF5-1573-4455-B3FC-2D07924E54AB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88702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44241D-4675-4194-90EA-397E33C15E5E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17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DE5073-E490-4CD6-8A68-32235620E3D8}" type="slidenum">
              <a:rPr lang="zh-TW" altLang="en-US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88915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37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E7D694-815A-4559-AF8D-311258BE0F4E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37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56E757-0E51-479E-9E29-35C7684D020B}" type="slidenum">
              <a:rPr lang="zh-TW" altLang="en-US" smtClean="0"/>
              <a:pPr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6046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58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0C0426-A6B0-4B07-8B38-986464A7C582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58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A7FD26-FC87-4B52-9880-DB15ADB5A1D3}" type="slidenum">
              <a:rPr lang="zh-TW" altLang="en-US" smtClean="0"/>
              <a:pPr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0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D92C81-8CE8-4ADC-97DF-3BC938FD1FA1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789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8CD1FD-C5AE-46F2-879A-4A764CA5091F}" type="slidenum">
              <a:rPr lang="zh-TW" altLang="en-US" smtClean="0"/>
              <a:pPr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81298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F92137-636F-4AEC-B08B-199F0A5BAA02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3994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F1575B-8E86-41C4-8FCB-6099D7969C42}" type="slidenum">
              <a:rPr lang="zh-TW" altLang="en-US" smtClean="0"/>
              <a:pPr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52929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198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ABC78D-525E-406E-A573-CA4781EAB85E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198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98BF1E-D1AC-431F-81B8-3013B246C2DB}" type="slidenum">
              <a:rPr lang="zh-TW" altLang="en-US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91701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161153-283F-4784-A150-6C39C5EDF374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506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2E780B-06B5-4B7C-BF47-C3DC5D69CFE5}" type="slidenum">
              <a:rPr lang="zh-TW" altLang="en-US" smtClean="0"/>
              <a:pPr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920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22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AE7509-3881-4C57-B281-0C81F72A7303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922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2C91B7-22F8-4493-95D6-30B440707C44}" type="slidenum">
              <a:rPr lang="zh-TW" altLang="en-US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2872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68647F-924C-44DE-9DA2-A0587BA5107A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710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BD567A-A2AE-484B-BE55-C8FA12D0BD63}" type="slidenum">
              <a:rPr lang="zh-TW" altLang="en-US" smtClean="0"/>
              <a:pPr>
                <a:spcBef>
                  <a:spcPct val="0"/>
                </a:spcBef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32324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3CED4F-588E-4DF6-9844-905DB7271DE3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4915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AB8CED-80B7-45ED-A146-6DB911C301A6}" type="slidenum">
              <a:rPr lang="zh-TW" altLang="en-US" smtClean="0"/>
              <a:pPr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2216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03E868-2812-4982-863F-7ADFE6B08241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120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5C8BB2-CFD2-4B6B-BC84-DDD67EB3E451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19013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059A8B-D858-429D-8C99-72069F67BB5A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325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58EF4A-4AB3-435D-87E1-DE7CF340AD93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8176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B8AD43-BF11-4160-B3C8-EA16EA541DCB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530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C73A38-D784-4221-B9B0-01800E25B9EF}" type="slidenum">
              <a:rPr lang="zh-TW" altLang="en-US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43507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974455-E2AA-42B6-844A-3F6607D31BEE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734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8C0766-0193-457A-921D-1F2D08014D39}" type="slidenum">
              <a:rPr lang="zh-TW" altLang="en-US" smtClean="0"/>
              <a:pPr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8030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223C55-F0B3-48D2-93EB-FB80A148E6F4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5939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F463A7-0122-4EA8-9443-84BF283B7721}" type="slidenum">
              <a:rPr lang="zh-TW" altLang="en-US" smtClean="0"/>
              <a:pPr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81286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926927-27A8-4812-9369-1E39B6D08F2F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6144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E7CF84B-3567-4734-8A33-371E1EC0C84E}" type="slidenum">
              <a:rPr lang="zh-TW" altLang="en-US" smtClean="0"/>
              <a:pPr>
                <a:spcBef>
                  <a:spcPct val="0"/>
                </a:spcBef>
              </a:pPr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02535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349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53185B-CF67-4B23-9A9A-E0A7325CBEA3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6349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D0A9B9-8547-43AF-8144-9935576FB8E5}" type="slidenum">
              <a:rPr lang="zh-TW" altLang="en-US" smtClean="0"/>
              <a:pPr>
                <a:spcBef>
                  <a:spcPct val="0"/>
                </a:spcBef>
              </a:pPr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32991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554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0D3106-F46B-4B38-87F0-EAA63F405F5A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6554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FA134D-AC1B-4D23-BD5A-0DF8E1C90084}" type="slidenum">
              <a:rPr lang="zh-TW" altLang="en-US" smtClean="0"/>
              <a:pPr>
                <a:spcBef>
                  <a:spcPct val="0"/>
                </a:spcBef>
              </a:pPr>
              <a:t>31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7854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A48D06-F506-4541-976B-48B833BBE2FA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1126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775465-95A4-44D5-AB9E-BA500C07B193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3426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758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A16C08-3BCD-434E-9FFF-C76C8E9F6088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6758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303CA7-332D-465C-BDE8-524BDC36840C}" type="slidenum">
              <a:rPr lang="zh-TW" altLang="en-US" smtClean="0"/>
              <a:pPr>
                <a:spcBef>
                  <a:spcPct val="0"/>
                </a:spcBef>
              </a:pPr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67808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3119EE-218E-4920-903D-4EB332BA257B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6963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FC421C-0572-4088-B2E6-C183DD9A9514}" type="slidenum">
              <a:rPr lang="zh-TW" altLang="en-US" smtClean="0"/>
              <a:pPr>
                <a:spcBef>
                  <a:spcPct val="0"/>
                </a:spcBef>
              </a:pPr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1252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88A8B5-AFFD-4C27-887D-A6D54E132DA8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7168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10ED25-23CD-4853-A750-ABC6E5BC41E0}" type="slidenum">
              <a:rPr lang="zh-TW" altLang="en-US" smtClean="0"/>
              <a:pPr>
                <a:spcBef>
                  <a:spcPct val="0"/>
                </a:spcBef>
              </a:pPr>
              <a:t>34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55434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DF61DC-0618-4351-9EC3-95F058806AC8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7373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2D37D3-ED1F-4BDF-ADB7-AB03AF0CBF3C}" type="slidenum">
              <a:rPr lang="zh-TW" altLang="en-US" smtClean="0"/>
              <a:pPr>
                <a:spcBef>
                  <a:spcPct val="0"/>
                </a:spcBef>
              </a:pPr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26161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578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15E2CF-833E-4D59-B647-17151FF26B6F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757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8163DA-9B63-4998-ABFE-0FC1915B0CF7}" type="slidenum">
              <a:rPr lang="zh-TW" altLang="en-US" smtClean="0"/>
              <a:pPr>
                <a:spcBef>
                  <a:spcPct val="0"/>
                </a:spcBef>
              </a:pPr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39969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782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D44141-91B8-4FC8-B64A-CD2D03F6FC92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7782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6E51AB-D598-4C34-98EE-E47BFEF33EC6}" type="slidenum">
              <a:rPr lang="zh-TW" altLang="en-US" smtClean="0"/>
              <a:pPr>
                <a:spcBef>
                  <a:spcPct val="0"/>
                </a:spcBef>
              </a:pPr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31450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2818F6-5B71-4E38-82F4-484A593ECBAB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7987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7FB4FA-3722-467A-A1A8-A750117B2239}" type="slidenum">
              <a:rPr lang="zh-TW" altLang="en-US" smtClean="0"/>
              <a:pPr>
                <a:spcBef>
                  <a:spcPct val="0"/>
                </a:spcBef>
              </a:pPr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68899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A7AAB1-177D-4109-A836-E9082F7159D5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8192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9EABAF-4DFB-48A3-8BA9-53CDBD642A2B}" type="slidenum">
              <a:rPr lang="zh-TW" altLang="en-US" smtClean="0"/>
              <a:pPr>
                <a:spcBef>
                  <a:spcPct val="0"/>
                </a:spcBef>
              </a:pPr>
              <a:t>39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381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470C4A-6348-48DB-AD45-DED949811C0F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8397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81CB4B-024F-4385-8F92-11C6527752E7}" type="slidenum">
              <a:rPr lang="zh-TW" altLang="en-US" smtClean="0"/>
              <a:pPr>
                <a:spcBef>
                  <a:spcPct val="0"/>
                </a:spcBef>
              </a:pPr>
              <a:t>40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63710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602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602D9A-9FB5-4A2D-8B2A-27D7DC065AF2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8602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F8C568-2928-417C-8D33-0977F72638BF}" type="slidenum">
              <a:rPr lang="zh-TW" altLang="en-US" smtClean="0"/>
              <a:pPr>
                <a:spcBef>
                  <a:spcPct val="0"/>
                </a:spcBef>
              </a:pPr>
              <a:t>41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3154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331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17C453-1739-4727-B917-180BB7DEB56F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1331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5BA1B5-997E-4D31-BDDD-8BAB97054319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921697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A98BEF-E8E1-4260-BF41-47756B99638B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8909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081C71-225F-4E0B-B615-B96AF8FE3B44}" type="slidenum">
              <a:rPr lang="zh-TW" altLang="en-US" smtClean="0"/>
              <a:pPr>
                <a:spcBef>
                  <a:spcPct val="0"/>
                </a:spcBef>
              </a:pPr>
              <a:t>43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442334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019FF8-30AF-488C-95B1-2B4D9106E964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9114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4175C2-D053-4E96-AAA4-C83DC1FB1637}" type="slidenum">
              <a:rPr lang="zh-TW" altLang="en-US" smtClean="0"/>
              <a:pPr>
                <a:spcBef>
                  <a:spcPct val="0"/>
                </a:spcBef>
              </a:pPr>
              <a:t>44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182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5364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DDEF91-FC35-4E32-971D-305611277844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15365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7C3D2-C075-49EC-9CD1-95DA9DBD1104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5727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7412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AB0199-DC46-4545-A853-F0E37FA89F66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A3C0BC-D77F-482F-8E7E-37CB0D2022C8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1448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9460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07B718-1A1A-48A6-A620-800B9C7531D8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1946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5217C1-8679-45AC-989A-B4B37506FBBA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4137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1508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941E1B-0C29-4ABE-934D-B4B7C405AA2D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1509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1C98B6-09F8-425E-8700-B32951A581E1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3609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CF8567-32F7-4171-8DFA-5ADD3453ECD3}" type="datetime1">
              <a:rPr lang="zh-TW" altLang="en-US" smtClean="0"/>
              <a:pPr>
                <a:spcBef>
                  <a:spcPct val="0"/>
                </a:spcBef>
              </a:pPr>
              <a:t>2018/10/22</a:t>
            </a:fld>
            <a:endParaRPr lang="en-US" altLang="zh-TW" smtClean="0"/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B60A71-D50A-4C61-A258-018755A3EE2F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2379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10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4800" b="1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6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DA257-20B2-4538-A36E-722044F250DC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84904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134938"/>
            <a:ext cx="1943100" cy="6273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34938"/>
            <a:ext cx="5676900" cy="6273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08F40-B4C9-4F1C-AECE-2A6663487A3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404797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4938"/>
            <a:ext cx="7772400" cy="8556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0936A-AAA6-40AC-BF05-777DFEED70A1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41200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00-047F-4919-A4FF-CEDD87AF652D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2592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08130-9793-4475-97BB-4615649259D3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22868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265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C772-CD12-489A-942F-22B00243766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249432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F353C-BE6A-4108-9BD8-5CCABA4C326E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7644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A6BC5-C258-4548-AAB6-CE389555E7F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4763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6DAC9-EF3B-4ACA-B770-ACD206FDE11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60316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45878-3D7B-4332-AFDE-C5A7322AA74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189697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3D0DC-497C-437C-BE39-20EF833EE0A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</p:spTree>
    <p:extLst>
      <p:ext uri="{BB962C8B-B14F-4D97-AF65-F5344CB8AC3E}">
        <p14:creationId xmlns:p14="http://schemas.microsoft.com/office/powerpoint/2010/main" val="354469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4938"/>
            <a:ext cx="77724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538913"/>
            <a:ext cx="16811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10D2CDA-651A-4843-97ED-2E40EA68D11F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/66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59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3.xml"/><Relationship Id="rId4" Type="http://schemas.openxmlformats.org/officeDocument/2006/relationships/slide" Target="slide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wmf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Chapter 5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8250" y="2420938"/>
            <a:ext cx="6686550" cy="20320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SQL: Advanced Queries, Assertions, Triggers, and 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98978D-A95E-4918-BD07-A54B6E240B1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6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CORRELATED NESTED QUERIES (cont.)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19250"/>
            <a:ext cx="8566150" cy="382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In Q3, the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second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nested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query, which is </a:t>
            </a:r>
            <a:r>
              <a:rPr lang="en-US" altLang="zh-TW" u="sng" smtClean="0">
                <a:solidFill>
                  <a:srgbClr val="FF0000"/>
                </a:solidFill>
                <a:ea typeface="新細明體" panose="02020500000000000000" pitchFamily="18" charset="-120"/>
              </a:rPr>
              <a:t>not correlated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 with the outer query, retrieves the project numbers of all projects controlled by department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The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first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 nested query, which is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correlated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, retrieves the project numbers on which the employee works, which is different </a:t>
            </a:r>
            <a:r>
              <a:rPr lang="en-US" altLang="zh-TW" i="1" smtClean="0">
                <a:solidFill>
                  <a:srgbClr val="000000"/>
                </a:solidFill>
                <a:ea typeface="新細明體" panose="02020500000000000000" pitchFamily="18" charset="-120"/>
              </a:rPr>
              <a:t>for each employee tuple</a:t>
            </a: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  because of the correlation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DE61A0-9188-40F2-A77C-00363F1F2D2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6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313737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EXISTS FUNCTION (cont.)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3" y="1103313"/>
            <a:ext cx="8905875" cy="4135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EXISTS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is used to check whether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result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of a correlated nested query is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empty (contains no tuples) or not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We can formulate Query 12 in an alternative form that uses EXISTS as Q12B below</a:t>
            </a:r>
            <a:r>
              <a:rPr lang="en-US" altLang="zh-TW" sz="2400" u="sng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u="sng" dirty="0" smtClean="0">
                <a:solidFill>
                  <a:srgbClr val="000000"/>
                </a:solidFill>
                <a:ea typeface="新細明體" pitchFamily="18" charset="-120"/>
              </a:rPr>
              <a:t>Query 12: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Retrieve the name of each employee who has a dependent with the same first name as the employee.</a:t>
            </a:r>
          </a:p>
          <a:p>
            <a:pPr marL="179388" indent="-1793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0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Q12B: 	SELECT  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FNAME, LNAME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WHERE	EXISTS  (	SELECT  	*</a:t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DEPENDENT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	WHERE	</a:t>
            </a:r>
            <a:r>
              <a:rPr lang="en-US" altLang="zh-TW" sz="2000" dirty="0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SSN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= ESSN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AND</a:t>
            </a:r>
            <a:r>
              <a:rPr lang="zh-TW" altLang="en-US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FNAME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= DEPENDENT_NAME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)</a:t>
            </a:r>
            <a:endParaRPr lang="zh-TW" altLang="en-US" sz="2000" b="1" dirty="0" smtClean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</p:txBody>
      </p:sp>
      <p:grpSp>
        <p:nvGrpSpPr>
          <p:cNvPr id="24581" name="群組 12"/>
          <p:cNvGrpSpPr>
            <a:grpSpLocks/>
          </p:cNvGrpSpPr>
          <p:nvPr/>
        </p:nvGrpSpPr>
        <p:grpSpPr bwMode="auto">
          <a:xfrm>
            <a:off x="1236663" y="5099050"/>
            <a:ext cx="6438900" cy="1411288"/>
            <a:chOff x="1236663" y="5286535"/>
            <a:chExt cx="6438900" cy="1411287"/>
          </a:xfrm>
        </p:grpSpPr>
        <p:grpSp>
          <p:nvGrpSpPr>
            <p:cNvPr id="24582" name="群組 13"/>
            <p:cNvGrpSpPr>
              <a:grpSpLocks/>
            </p:cNvGrpSpPr>
            <p:nvPr/>
          </p:nvGrpSpPr>
          <p:grpSpPr bwMode="auto">
            <a:xfrm>
              <a:off x="1236663" y="5286535"/>
              <a:ext cx="6438900" cy="1171575"/>
              <a:chOff x="1237140" y="5440363"/>
              <a:chExt cx="6438900" cy="1171575"/>
            </a:xfrm>
          </p:grpSpPr>
          <p:pic>
            <p:nvPicPr>
              <p:cNvPr id="24587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140" y="5440363"/>
                <a:ext cx="6438900" cy="1171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4588" name="直線單箭頭接點 9"/>
              <p:cNvCxnSpPr>
                <a:cxnSpLocks noChangeShapeType="1"/>
              </p:cNvCxnSpPr>
              <p:nvPr/>
            </p:nvCxnSpPr>
            <p:spPr bwMode="auto">
              <a:xfrm flipH="1">
                <a:off x="2863319" y="5742938"/>
                <a:ext cx="1743341" cy="512747"/>
              </a:xfrm>
              <a:prstGeom prst="straightConnector1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89" name="直線單箭頭接點 10"/>
              <p:cNvCxnSpPr>
                <a:cxnSpLocks noChangeShapeType="1"/>
              </p:cNvCxnSpPr>
              <p:nvPr/>
            </p:nvCxnSpPr>
            <p:spPr bwMode="auto">
              <a:xfrm>
                <a:off x="2888956" y="5742938"/>
                <a:ext cx="589659" cy="538385"/>
              </a:xfrm>
              <a:prstGeom prst="straightConnector1">
                <a:avLst/>
              </a:prstGeom>
              <a:noFill/>
              <a:ln w="25400" algn="ctr">
                <a:solidFill>
                  <a:srgbClr val="FF0000"/>
                </a:solidFill>
                <a:prstDash val="sysDash"/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583" name="文字方塊 9"/>
            <p:cNvSpPr txBox="1">
              <a:spLocks noChangeArrowheads="1"/>
            </p:cNvSpPr>
            <p:nvPr/>
          </p:nvSpPr>
          <p:spPr bwMode="auto">
            <a:xfrm>
              <a:off x="4545013" y="5599272"/>
              <a:ext cx="603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584" name="文字方塊 10"/>
            <p:cNvSpPr txBox="1">
              <a:spLocks noChangeArrowheads="1"/>
            </p:cNvSpPr>
            <p:nvPr/>
          </p:nvSpPr>
          <p:spPr bwMode="auto">
            <a:xfrm>
              <a:off x="2255838" y="5599272"/>
              <a:ext cx="603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Tom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585" name="文字方塊 10"/>
            <p:cNvSpPr txBox="1">
              <a:spLocks noChangeArrowheads="1"/>
            </p:cNvSpPr>
            <p:nvPr/>
          </p:nvSpPr>
          <p:spPr bwMode="auto">
            <a:xfrm>
              <a:off x="3284538" y="6348572"/>
              <a:ext cx="6032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Tom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4586" name="文字方塊 9"/>
            <p:cNvSpPr txBox="1">
              <a:spLocks noChangeArrowheads="1"/>
            </p:cNvSpPr>
            <p:nvPr/>
          </p:nvSpPr>
          <p:spPr bwMode="auto">
            <a:xfrm>
              <a:off x="2405063" y="6359685"/>
              <a:ext cx="603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60B75F-7E1C-4C2E-9BCB-B2ADCE2A7A75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6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125413"/>
            <a:ext cx="8313737" cy="71278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EXISTS FUNCTION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920750"/>
            <a:ext cx="8755063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896938" algn="l"/>
                <a:tab pos="2154238" algn="l"/>
                <a:tab pos="3316288" algn="l"/>
                <a:tab pos="3854450" algn="l"/>
                <a:tab pos="5024438" algn="l"/>
              </a:tabLst>
            </a:pPr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Query 6: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names of employees who have no dependents.</a:t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Q6:	SELECT  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NOT EXISTS (	SELECT	*</a:t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	FROM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DEPENDENT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	WHERE	</a:t>
            </a:r>
            <a:r>
              <a:rPr lang="en-US" altLang="zh-TW" sz="240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=ESSN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endParaRPr lang="en-US" altLang="zh-TW" sz="2400" b="1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tabLst>
                <a:tab pos="896938" algn="l"/>
                <a:tab pos="2154238" algn="l"/>
                <a:tab pos="3316288" algn="l"/>
                <a:tab pos="3854450" algn="l"/>
                <a:tab pos="5024438" algn="l"/>
              </a:tabLst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In Q6, the correlated nested query retrieves all DEPENDENT tuples related to an EMPLOYEE tuple. If </a:t>
            </a:r>
            <a:r>
              <a:rPr lang="en-US" altLang="zh-TW" sz="20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none exist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, the EMPLOYEE tuple is selected</a:t>
            </a:r>
          </a:p>
          <a:p>
            <a:pPr lvl="1" eaLnBrk="1" hangingPunct="1">
              <a:lnSpc>
                <a:spcPct val="90000"/>
              </a:lnSpc>
              <a:tabLst>
                <a:tab pos="896938" algn="l"/>
                <a:tab pos="2154238" algn="l"/>
                <a:tab pos="3316288" algn="l"/>
                <a:tab pos="3854450" algn="l"/>
                <a:tab pos="5024438" algn="l"/>
              </a:tabLst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EXISTS is necessary for the expressive power of SQL</a:t>
            </a:r>
            <a:endParaRPr lang="en-US" altLang="zh-TW" sz="20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6629" name="群組 7"/>
          <p:cNvGrpSpPr>
            <a:grpSpLocks/>
          </p:cNvGrpSpPr>
          <p:nvPr/>
        </p:nvGrpSpPr>
        <p:grpSpPr bwMode="auto">
          <a:xfrm>
            <a:off x="1236663" y="5076825"/>
            <a:ext cx="6438900" cy="1171575"/>
            <a:chOff x="1237140" y="5298315"/>
            <a:chExt cx="6438900" cy="1171575"/>
          </a:xfrm>
        </p:grpSpPr>
        <p:pic>
          <p:nvPicPr>
            <p:cNvPr id="2663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140" y="5298315"/>
              <a:ext cx="6438900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632" name="直線單箭頭接點 9"/>
            <p:cNvCxnSpPr>
              <a:cxnSpLocks noChangeShapeType="1"/>
            </p:cNvCxnSpPr>
            <p:nvPr/>
          </p:nvCxnSpPr>
          <p:spPr bwMode="auto">
            <a:xfrm rot="10800000" flipV="1">
              <a:off x="2860090" y="5708334"/>
              <a:ext cx="1765178" cy="292964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0" name="文字方塊 8"/>
          <p:cNvSpPr txBox="1">
            <a:spLocks noChangeArrowheads="1"/>
          </p:cNvSpPr>
          <p:nvPr/>
        </p:nvSpPr>
        <p:spPr bwMode="auto">
          <a:xfrm>
            <a:off x="4581525" y="537051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ea typeface="新細明體" panose="02020500000000000000" pitchFamily="18" charset="-120"/>
              </a:rPr>
              <a:t>123</a:t>
            </a:r>
            <a:endParaRPr lang="zh-TW" altLang="en-US" sz="16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23288" y="6538913"/>
            <a:ext cx="620712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00154E-D94B-4EB0-A47C-80FEFEE01423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6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EXPLICIT SETS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373438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It is also possible to use an 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explicit (enumerated) set of values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in the WHERE-clause rather than a nested query</a:t>
            </a:r>
          </a:p>
          <a:p>
            <a:pPr eaLnBrk="1" hangingPunct="1"/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17: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social security numbers of all employees who work on project number 1, 2, or 3.</a:t>
            </a:r>
          </a:p>
          <a:p>
            <a:pPr eaLnBrk="1" hangingPunct="1">
              <a:buFontTx/>
              <a:buNone/>
            </a:pP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marL="717550" lvl="1" indent="-717550" eaLnBrk="1" hangingPunct="1">
              <a:buFontTx/>
              <a:buNone/>
            </a:pP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Q17:	SELECT  	DISTINCT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ESSN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WORKS_ON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WHERE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PNO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IN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(1, 2, 3)</a:t>
            </a:r>
            <a:endParaRPr lang="en-US" altLang="zh-TW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8677" name="群組 6"/>
          <p:cNvGrpSpPr>
            <a:grpSpLocks/>
          </p:cNvGrpSpPr>
          <p:nvPr/>
        </p:nvGrpSpPr>
        <p:grpSpPr bwMode="auto">
          <a:xfrm>
            <a:off x="5591175" y="3232150"/>
            <a:ext cx="2762250" cy="2306638"/>
            <a:chOff x="3976688" y="4878388"/>
            <a:chExt cx="2762250" cy="2305902"/>
          </a:xfrm>
        </p:grpSpPr>
        <p:pic>
          <p:nvPicPr>
            <p:cNvPr id="2867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88" y="4878388"/>
              <a:ext cx="2762250" cy="80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文字方塊 5"/>
            <p:cNvSpPr txBox="1">
              <a:spLocks noChangeArrowheads="1"/>
            </p:cNvSpPr>
            <p:nvPr/>
          </p:nvSpPr>
          <p:spPr bwMode="auto">
            <a:xfrm>
              <a:off x="4287838" y="5614874"/>
              <a:ext cx="1349375" cy="156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123           2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AutoNum type="arabicPlain" startAt="123"/>
              </a:pP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           9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285           9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310           </a:t>
              </a:r>
              <a:r>
                <a:rPr lang="en-US" altLang="zh-TW" sz="1600" b="1" dirty="0" smtClean="0">
                  <a:solidFill>
                    <a:srgbClr val="FF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1600" b="1" dirty="0">
                <a:solidFill>
                  <a:srgbClr val="FF0000"/>
                </a:solidFill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310           </a:t>
              </a:r>
              <a:r>
                <a:rPr lang="en-US" altLang="zh-TW" sz="1600" b="1" dirty="0" smtClean="0">
                  <a:solidFill>
                    <a:srgbClr val="FF0000"/>
                  </a:solidFill>
                  <a:ea typeface="新細明體" panose="02020500000000000000" pitchFamily="18" charset="-120"/>
                </a:rPr>
                <a:t>3</a:t>
              </a:r>
              <a:endParaRPr lang="en-US" altLang="zh-TW" sz="1600" b="1" dirty="0">
                <a:solidFill>
                  <a:srgbClr val="FF0000"/>
                </a:solidFill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…             …</a:t>
              </a:r>
              <a:endParaRPr lang="zh-TW" altLang="en-US" sz="1600" b="1" dirty="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0CC446-69EC-464A-A717-1E01EEAEFF03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TW" sz="16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09538"/>
            <a:ext cx="8237538" cy="657225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Joined Relations Feature in SQL2</a:t>
            </a:r>
            <a:endParaRPr lang="en-US" altLang="zh-TW" sz="3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822325"/>
            <a:ext cx="8596312" cy="3695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990600" algn="l"/>
                <a:tab pos="214788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Can specify a "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joined relation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" in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FROM-clause</a:t>
            </a:r>
          </a:p>
          <a:p>
            <a:pPr eaLnBrk="1" hangingPunct="1">
              <a:lnSpc>
                <a:spcPct val="80000"/>
              </a:lnSpc>
              <a:tabLst>
                <a:tab pos="990600" algn="l"/>
                <a:tab pos="214788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Looks like any other relation but is the result of a join</a:t>
            </a:r>
          </a:p>
          <a:p>
            <a:pPr eaLnBrk="1" hangingPunct="1">
              <a:spcBef>
                <a:spcPts val="600"/>
              </a:spcBef>
              <a:tabLst>
                <a:tab pos="990600" algn="l"/>
                <a:tab pos="2147888" algn="l"/>
              </a:tabLst>
            </a:pP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Allows the user to specify different types of joins (regular "theta" JOIN, NATURAL JOIN, LEFT OUTER JOIN, RIGHT OUTER JOIN, CROSS JOIN, </a:t>
            </a:r>
            <a:r>
              <a:rPr lang="en-US" altLang="zh-TW" sz="2400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etc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) </a:t>
            </a:r>
            <a:br>
              <a:rPr lang="en-US" altLang="zh-TW" sz="24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10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990600" algn="l"/>
                <a:tab pos="2147888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Q2: 	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PNUMBER, DNUM, LNAME, BDATE, ADDRESS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	FROM	((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JOIN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ON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DNUM=DNUMBER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90600" algn="l"/>
                <a:tab pos="2147888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       		</a:t>
            </a:r>
            <a:r>
              <a:rPr lang="en-US" altLang="zh-TW" sz="2000" b="1" dirty="0" smtClean="0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JOIN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ON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MGRSSN=SSN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 )</a:t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PLOCATION='Stafford’</a:t>
            </a:r>
          </a:p>
        </p:txBody>
      </p:sp>
      <p:grpSp>
        <p:nvGrpSpPr>
          <p:cNvPr id="30725" name="群組 9"/>
          <p:cNvGrpSpPr>
            <a:grpSpLocks/>
          </p:cNvGrpSpPr>
          <p:nvPr/>
        </p:nvGrpSpPr>
        <p:grpSpPr bwMode="auto">
          <a:xfrm>
            <a:off x="568325" y="4359275"/>
            <a:ext cx="7894638" cy="2049463"/>
            <a:chOff x="568325" y="4305953"/>
            <a:chExt cx="7894638" cy="2048889"/>
          </a:xfrm>
        </p:grpSpPr>
        <p:pic>
          <p:nvPicPr>
            <p:cNvPr id="3073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" y="5724604"/>
              <a:ext cx="7894638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" y="4898864"/>
              <a:ext cx="5070475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" y="4305953"/>
              <a:ext cx="3370263" cy="60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Line 7"/>
            <p:cNvSpPr>
              <a:spLocks noChangeShapeType="1"/>
            </p:cNvSpPr>
            <p:nvPr/>
          </p:nvSpPr>
          <p:spPr bwMode="auto">
            <a:xfrm flipV="1">
              <a:off x="2468563" y="4898862"/>
              <a:ext cx="1064750" cy="25846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0735" name="Line 8"/>
            <p:cNvSpPr>
              <a:spLocks noChangeShapeType="1"/>
            </p:cNvSpPr>
            <p:nvPr/>
          </p:nvSpPr>
          <p:spPr bwMode="auto">
            <a:xfrm flipV="1">
              <a:off x="3408710" y="5610766"/>
              <a:ext cx="0" cy="3011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0726" name="矩形 10"/>
          <p:cNvSpPr>
            <a:spLocks noChangeArrowheads="1"/>
          </p:cNvSpPr>
          <p:nvPr/>
        </p:nvSpPr>
        <p:spPr bwMode="auto">
          <a:xfrm>
            <a:off x="2184400" y="4837113"/>
            <a:ext cx="82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Stafford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0727" name="矩形 11"/>
          <p:cNvSpPr>
            <a:spLocks noChangeArrowheads="1"/>
          </p:cNvSpPr>
          <p:nvPr/>
        </p:nvSpPr>
        <p:spPr bwMode="auto">
          <a:xfrm>
            <a:off x="3524250" y="486410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7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0728" name="矩形 12"/>
          <p:cNvSpPr>
            <a:spLocks noChangeArrowheads="1"/>
          </p:cNvSpPr>
          <p:nvPr/>
        </p:nvSpPr>
        <p:spPr bwMode="auto">
          <a:xfrm>
            <a:off x="2159000" y="5614988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7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0729" name="矩形 13"/>
          <p:cNvSpPr>
            <a:spLocks noChangeArrowheads="1"/>
          </p:cNvSpPr>
          <p:nvPr/>
        </p:nvSpPr>
        <p:spPr bwMode="auto">
          <a:xfrm>
            <a:off x="2903538" y="5614988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293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0730" name="矩形 14"/>
          <p:cNvSpPr>
            <a:spLocks noChangeArrowheads="1"/>
          </p:cNvSpPr>
          <p:nvPr/>
        </p:nvSpPr>
        <p:spPr bwMode="auto">
          <a:xfrm>
            <a:off x="2930525" y="6316663"/>
            <a:ext cx="454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293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69FCC1-4B29-41F9-87EE-B34FB4D29A90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TW" sz="16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42888"/>
            <a:ext cx="8761412" cy="87312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Joined Relations Feature in SQL2 (cont.)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09650"/>
            <a:ext cx="8270875" cy="2698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803275" algn="l"/>
                <a:tab pos="1879600" algn="l"/>
                <a:tab pos="2597150" algn="l"/>
              </a:tabLst>
            </a:pP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Q1:	SELECT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ADDRESS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DEPARTMENT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DNAME='Research' 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DNUMBER=DNO</a:t>
            </a:r>
            <a:endParaRPr lang="en-US" altLang="zh-TW" sz="800" b="1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tabLst>
                <a:tab pos="803275" algn="l"/>
                <a:tab pos="1879600" algn="l"/>
                <a:tab pos="2597150" algn="l"/>
              </a:tabLst>
            </a:pPr>
            <a:endParaRPr lang="en-US" altLang="zh-TW" sz="2000" b="1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03275" algn="l"/>
                <a:tab pos="1879600" algn="l"/>
                <a:tab pos="2597150" algn="l"/>
              </a:tabLst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could be written as: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03275" algn="l"/>
                <a:tab pos="1879600" algn="l"/>
                <a:tab pos="2597150" algn="l"/>
              </a:tabLst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Q1:	SELECT  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ADDRESS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(EMPLOYEE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JOIN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ON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DNUMBER=DNO)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  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DNAME='Research’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8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en-US" altLang="zh-TW" sz="24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32773" name="群組 11"/>
          <p:cNvGrpSpPr>
            <a:grpSpLocks/>
          </p:cNvGrpSpPr>
          <p:nvPr/>
        </p:nvGrpSpPr>
        <p:grpSpPr bwMode="auto">
          <a:xfrm>
            <a:off x="187325" y="3406775"/>
            <a:ext cx="8761413" cy="1873250"/>
            <a:chOff x="195263" y="2817813"/>
            <a:chExt cx="8761412" cy="1873250"/>
          </a:xfrm>
        </p:grpSpPr>
        <p:sp>
          <p:nvSpPr>
            <p:cNvPr id="13" name="弧形 12"/>
            <p:cNvSpPr/>
            <p:nvPr/>
          </p:nvSpPr>
          <p:spPr bwMode="auto">
            <a:xfrm rot="8337353">
              <a:off x="5340350" y="2817813"/>
              <a:ext cx="1720850" cy="1443038"/>
            </a:xfrm>
            <a:prstGeom prst="arc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TW" altLang="en-US"/>
            </a:p>
          </p:txBody>
        </p:sp>
        <p:pic>
          <p:nvPicPr>
            <p:cNvPr id="3277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575" y="3638550"/>
              <a:ext cx="30861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3" y="3649663"/>
              <a:ext cx="556895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8" name="文字方塊 12"/>
            <p:cNvSpPr txBox="1">
              <a:spLocks noChangeArrowheads="1"/>
            </p:cNvSpPr>
            <p:nvPr/>
          </p:nvSpPr>
          <p:spPr bwMode="auto">
            <a:xfrm>
              <a:off x="5897563" y="4229100"/>
              <a:ext cx="6508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ea typeface="新細明體" panose="02020500000000000000" pitchFamily="18" charset="-120"/>
                </a:rPr>
                <a:t>=</a:t>
              </a: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</p:grpSp>
      <p:sp>
        <p:nvSpPr>
          <p:cNvPr id="32774" name="矩形 1"/>
          <p:cNvSpPr>
            <a:spLocks noChangeArrowheads="1"/>
          </p:cNvSpPr>
          <p:nvPr/>
        </p:nvSpPr>
        <p:spPr bwMode="auto">
          <a:xfrm>
            <a:off x="5530850" y="5227638"/>
            <a:ext cx="1141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Equal-Join</a:t>
            </a:r>
            <a:endParaRPr lang="zh-TW" altLang="en-US" sz="180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93138" y="6538913"/>
            <a:ext cx="550862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6527E-42A4-438A-81CD-1BF63A02B89B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TW" sz="16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74613"/>
            <a:ext cx="8761412" cy="8731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Natural Join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93763"/>
            <a:ext cx="8439150" cy="244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896938" algn="l"/>
                <a:tab pos="1974850" algn="l"/>
                <a:tab pos="2871788" algn="l"/>
              </a:tabLst>
            </a:pP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Q1:	SELECT  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ADDRESS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 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(EMPLOYEE </a:t>
            </a:r>
            <a:r>
              <a:rPr lang="en-US" altLang="zh-TW" sz="2000" b="1" smtClean="0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JOIN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ON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DNUMBER=DNO)</a:t>
            </a:r>
            <a:b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DNAME='Research’</a:t>
            </a:r>
            <a:endParaRPr lang="en-US" altLang="zh-TW" sz="240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96938" algn="l"/>
                <a:tab pos="1974850" algn="l"/>
                <a:tab pos="2871788" algn="l"/>
              </a:tabLst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or as: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96938" algn="l"/>
                <a:tab pos="1974850" algn="l"/>
                <a:tab pos="2871788" algn="l"/>
              </a:tabLst>
            </a:pPr>
            <a:endParaRPr lang="en-US" altLang="zh-TW" sz="10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896938" algn="l"/>
                <a:tab pos="1974850" algn="l"/>
                <a:tab pos="2871788" algn="l"/>
              </a:tabLst>
            </a:pP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Q1:	SELECT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ADDRESS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(EMPLOYEE </a:t>
            </a:r>
            <a:r>
              <a:rPr lang="en-US" altLang="zh-TW" sz="2000" b="1" smtClean="0">
                <a:solidFill>
                  <a:srgbClr val="003399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NATURAL JOIN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  		AS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DEPT(DNAME, DNO, MSSN, MSDATE)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DNAME='Research’</a:t>
            </a: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421313"/>
            <a:ext cx="55689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5373688"/>
            <a:ext cx="31829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5159375"/>
            <a:ext cx="3365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95263" y="4324350"/>
            <a:ext cx="6353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2000" b="1" dirty="0">
                <a:solidFill>
                  <a:schemeClr val="bg2"/>
                </a:solidFill>
                <a:ea typeface="新細明體" pitchFamily="18" charset="-120"/>
              </a:rPr>
              <a:t>Natural Join</a:t>
            </a:r>
            <a:r>
              <a:rPr lang="en-US" altLang="zh-TW" sz="2000" b="1" dirty="0" smtClean="0">
                <a:solidFill>
                  <a:schemeClr val="bg2"/>
                </a:solidFill>
                <a:ea typeface="新細明體" pitchFamily="18" charset="-120"/>
              </a:rPr>
              <a:t>:</a:t>
            </a:r>
            <a:r>
              <a:rPr lang="zh-TW" altLang="en-US" sz="2000" b="1" dirty="0" smtClean="0">
                <a:solidFill>
                  <a:schemeClr val="bg2"/>
                </a:solidFill>
                <a:ea typeface="新細明體" pitchFamily="18" charset="-120"/>
              </a:rPr>
              <a:t>             問題</a:t>
            </a:r>
            <a:r>
              <a:rPr lang="en-US" altLang="zh-TW" sz="2000" b="1" dirty="0" smtClean="0">
                <a:solidFill>
                  <a:schemeClr val="bg2"/>
                </a:solidFill>
                <a:ea typeface="新細明體" pitchFamily="18" charset="-120"/>
              </a:rPr>
              <a:t>:Left outer join </a:t>
            </a:r>
            <a:r>
              <a:rPr lang="zh-TW" altLang="en-US" sz="2000" b="1" dirty="0" smtClean="0">
                <a:solidFill>
                  <a:schemeClr val="bg2"/>
                </a:solidFill>
                <a:ea typeface="新細明體" pitchFamily="18" charset="-120"/>
              </a:rPr>
              <a:t>跟 </a:t>
            </a:r>
            <a:r>
              <a:rPr lang="en-US" altLang="zh-TW" sz="2000" b="1" dirty="0" smtClean="0">
                <a:solidFill>
                  <a:schemeClr val="bg2"/>
                </a:solidFill>
                <a:ea typeface="新細明體" pitchFamily="18" charset="-120"/>
              </a:rPr>
              <a:t>natural join? </a:t>
            </a:r>
            <a:endParaRPr lang="en-US" altLang="zh-TW" sz="2000" b="1" dirty="0">
              <a:solidFill>
                <a:schemeClr val="bg2"/>
              </a:solidFill>
              <a:ea typeface="新細明體" pitchFamily="18" charset="-120"/>
            </a:endParaRPr>
          </a:p>
          <a:p>
            <a:pPr marL="177800" indent="-177800" eaLnBrk="1" hangingPunct="1">
              <a:defRPr/>
            </a:pP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1. Equal-Join</a:t>
            </a:r>
            <a:r>
              <a:rPr lang="en-US" altLang="zh-TW" sz="2000" b="1" dirty="0">
                <a:solidFill>
                  <a:schemeClr val="bg2"/>
                </a:solidFill>
                <a:ea typeface="新細明體" pitchFamily="18" charset="-120"/>
              </a:rPr>
              <a:t> on the attributes with the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same name</a:t>
            </a:r>
            <a:r>
              <a:rPr lang="en-US" altLang="zh-TW" sz="2000" b="1" dirty="0">
                <a:solidFill>
                  <a:schemeClr val="bg2"/>
                </a:solidFill>
                <a:ea typeface="新細明體" pitchFamily="18" charset="-120"/>
              </a:rPr>
              <a:t>.</a:t>
            </a:r>
          </a:p>
          <a:p>
            <a:pPr marL="177800" indent="-177800" eaLnBrk="1" hangingPunct="1">
              <a:defRPr/>
            </a:pPr>
            <a:r>
              <a:rPr lang="en-US" altLang="zh-TW" sz="2000" b="1" dirty="0">
                <a:solidFill>
                  <a:schemeClr val="bg2"/>
                </a:solidFill>
                <a:ea typeface="新細明體" pitchFamily="18" charset="-120"/>
              </a:rPr>
              <a:t>2. Eliminate the redundant attribute.</a:t>
            </a:r>
            <a:endParaRPr lang="zh-TW" altLang="en-US" sz="2000" b="1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2" name="弧形 11"/>
          <p:cNvSpPr/>
          <p:nvPr/>
        </p:nvSpPr>
        <p:spPr bwMode="auto">
          <a:xfrm rot="8337353">
            <a:off x="5340350" y="4618038"/>
            <a:ext cx="1720850" cy="1441450"/>
          </a:xfrm>
          <a:prstGeom prst="arc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TW" altLang="en-US"/>
          </a:p>
        </p:txBody>
      </p:sp>
      <p:grpSp>
        <p:nvGrpSpPr>
          <p:cNvPr id="34826" name="群組 16"/>
          <p:cNvGrpSpPr>
            <a:grpSpLocks/>
          </p:cNvGrpSpPr>
          <p:nvPr/>
        </p:nvGrpSpPr>
        <p:grpSpPr bwMode="auto">
          <a:xfrm>
            <a:off x="195263" y="2655888"/>
            <a:ext cx="8761412" cy="1873250"/>
            <a:chOff x="195263" y="2817813"/>
            <a:chExt cx="8761412" cy="1873250"/>
          </a:xfrm>
        </p:grpSpPr>
        <p:sp>
          <p:nvSpPr>
            <p:cNvPr id="19" name="弧形 18"/>
            <p:cNvSpPr/>
            <p:nvPr/>
          </p:nvSpPr>
          <p:spPr bwMode="auto">
            <a:xfrm rot="8337353">
              <a:off x="5340350" y="2817813"/>
              <a:ext cx="1720850" cy="1443037"/>
            </a:xfrm>
            <a:prstGeom prst="arc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TW" altLang="en-US"/>
            </a:p>
          </p:txBody>
        </p:sp>
        <p:pic>
          <p:nvPicPr>
            <p:cNvPr id="3483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575" y="3638550"/>
              <a:ext cx="30861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3" y="3649663"/>
              <a:ext cx="556895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2" name="文字方塊 12"/>
            <p:cNvSpPr txBox="1">
              <a:spLocks noChangeArrowheads="1"/>
            </p:cNvSpPr>
            <p:nvPr/>
          </p:nvSpPr>
          <p:spPr bwMode="auto">
            <a:xfrm>
              <a:off x="5897563" y="4229100"/>
              <a:ext cx="6508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ea typeface="新細明體" panose="02020500000000000000" pitchFamily="18" charset="-120"/>
                </a:rPr>
                <a:t>=</a:t>
              </a: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</p:grpSp>
      <p:sp>
        <p:nvSpPr>
          <p:cNvPr id="34827" name="文字方塊 13"/>
          <p:cNvSpPr txBox="1">
            <a:spLocks noChangeArrowheads="1"/>
          </p:cNvSpPr>
          <p:nvPr/>
        </p:nvSpPr>
        <p:spPr bwMode="auto">
          <a:xfrm>
            <a:off x="5905500" y="6003925"/>
            <a:ext cx="652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=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sp>
        <p:nvSpPr>
          <p:cNvPr id="34828" name="矩形 14"/>
          <p:cNvSpPr>
            <a:spLocks noChangeArrowheads="1"/>
          </p:cNvSpPr>
          <p:nvPr/>
        </p:nvSpPr>
        <p:spPr bwMode="auto">
          <a:xfrm>
            <a:off x="6870700" y="4938713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redundant 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223BDC-927A-4C74-87F3-1028CFBD3171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TW" sz="16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0"/>
            <a:ext cx="8189913" cy="9620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Deficiency of JOIN Operation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815975"/>
            <a:ext cx="8623562" cy="2089150"/>
          </a:xfrm>
        </p:spPr>
        <p:txBody>
          <a:bodyPr/>
          <a:lstStyle/>
          <a:p>
            <a:pPr marL="179388" indent="-179388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To find the employees who are manager and the department which they manage.</a:t>
            </a:r>
          </a:p>
          <a:p>
            <a:pPr marL="179388" indent="-179388">
              <a:lnSpc>
                <a:spcPct val="90000"/>
              </a:lnSpc>
              <a:defRPr/>
            </a:pPr>
            <a:endParaRPr lang="en-US" altLang="zh-TW" sz="1000" i="1" dirty="0" smtClean="0">
              <a:ea typeface="新細明體" pitchFamily="18" charset="-120"/>
            </a:endParaRPr>
          </a:p>
          <a:p>
            <a:pPr marL="538163" lvl="1" indent="-538163">
              <a:spcBef>
                <a:spcPct val="0"/>
              </a:spcBef>
              <a:buFontTx/>
              <a:buNone/>
              <a:defRPr/>
            </a:pP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FNAME, LNAME, DNAME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 DEPARTMENT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MGRSSN = SSN</a:t>
            </a:r>
          </a:p>
          <a:p>
            <a:pPr marL="179388" lvl="1" indent="-179388">
              <a:spcBef>
                <a:spcPct val="0"/>
              </a:spcBef>
              <a:buFontTx/>
              <a:buNone/>
              <a:defRPr/>
            </a:pPr>
            <a:endParaRPr lang="en-US" altLang="zh-TW" sz="20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marL="179388" indent="-179388">
              <a:spcBef>
                <a:spcPct val="0"/>
              </a:spcBef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How about to include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all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the employees who are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manager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and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not managers?</a:t>
            </a:r>
            <a:endParaRPr lang="en-US" altLang="zh-TW" sz="2000" dirty="0" smtClean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990850"/>
            <a:ext cx="8513763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5387975"/>
            <a:ext cx="6611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18"/>
          <p:cNvSpPr>
            <a:spLocks noChangeShapeType="1"/>
          </p:cNvSpPr>
          <p:nvPr/>
        </p:nvSpPr>
        <p:spPr bwMode="auto">
          <a:xfrm>
            <a:off x="3633788" y="4889500"/>
            <a:ext cx="1589087" cy="48895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6872" name="矩形 7"/>
          <p:cNvSpPr>
            <a:spLocks noChangeArrowheads="1"/>
          </p:cNvSpPr>
          <p:nvPr/>
        </p:nvSpPr>
        <p:spPr bwMode="auto">
          <a:xfrm>
            <a:off x="4552950" y="4948238"/>
            <a:ext cx="1384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MGRSSN=SSN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6873" name="直線單箭頭接點 9"/>
          <p:cNvCxnSpPr>
            <a:cxnSpLocks noChangeShapeType="1"/>
          </p:cNvCxnSpPr>
          <p:nvPr/>
        </p:nvCxnSpPr>
        <p:spPr bwMode="auto">
          <a:xfrm>
            <a:off x="855663" y="3586163"/>
            <a:ext cx="354012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直線單箭頭接點 13"/>
          <p:cNvCxnSpPr>
            <a:cxnSpLocks noChangeShapeType="1"/>
          </p:cNvCxnSpPr>
          <p:nvPr/>
        </p:nvCxnSpPr>
        <p:spPr bwMode="auto">
          <a:xfrm>
            <a:off x="847725" y="3976688"/>
            <a:ext cx="3556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直線單箭頭接點 14"/>
          <p:cNvCxnSpPr>
            <a:cxnSpLocks noChangeShapeType="1"/>
          </p:cNvCxnSpPr>
          <p:nvPr/>
        </p:nvCxnSpPr>
        <p:spPr bwMode="auto">
          <a:xfrm>
            <a:off x="866775" y="4751388"/>
            <a:ext cx="3556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文字方塊 11"/>
          <p:cNvSpPr txBox="1">
            <a:spLocks noChangeArrowheads="1"/>
          </p:cNvSpPr>
          <p:nvPr/>
        </p:nvSpPr>
        <p:spPr bwMode="auto">
          <a:xfrm>
            <a:off x="3994150" y="5167313"/>
            <a:ext cx="976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3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  <p:sp>
        <p:nvSpPr>
          <p:cNvPr id="36877" name="文字方塊 12"/>
          <p:cNvSpPr txBox="1">
            <a:spLocks noChangeArrowheads="1"/>
          </p:cNvSpPr>
          <p:nvPr/>
        </p:nvSpPr>
        <p:spPr bwMode="auto">
          <a:xfrm>
            <a:off x="2913063" y="4810125"/>
            <a:ext cx="97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8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  <p:sp>
        <p:nvSpPr>
          <p:cNvPr id="36878" name="矩形 13"/>
          <p:cNvSpPr>
            <a:spLocks noChangeArrowheads="1"/>
          </p:cNvSpPr>
          <p:nvPr/>
        </p:nvSpPr>
        <p:spPr bwMode="auto">
          <a:xfrm>
            <a:off x="3025775" y="3478213"/>
            <a:ext cx="812800" cy="18732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6879" name="矩形 14"/>
          <p:cNvSpPr>
            <a:spLocks noChangeArrowheads="1"/>
          </p:cNvSpPr>
          <p:nvPr/>
        </p:nvSpPr>
        <p:spPr bwMode="auto">
          <a:xfrm>
            <a:off x="3017838" y="3878263"/>
            <a:ext cx="812800" cy="18732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6880" name="矩形 15"/>
          <p:cNvSpPr>
            <a:spLocks noChangeArrowheads="1"/>
          </p:cNvSpPr>
          <p:nvPr/>
        </p:nvSpPr>
        <p:spPr bwMode="auto">
          <a:xfrm>
            <a:off x="3017838" y="4641850"/>
            <a:ext cx="812800" cy="18732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368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1333500"/>
            <a:ext cx="32908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20"/>
          <p:cNvSpPr>
            <a:spLocks noGrp="1"/>
          </p:cNvSpPr>
          <p:nvPr>
            <p:ph type="title"/>
          </p:nvPr>
        </p:nvSpPr>
        <p:spPr>
          <a:xfrm>
            <a:off x="576263" y="20638"/>
            <a:ext cx="8189912" cy="696912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Left Outer Join Operation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8915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BAA032-0BA1-4E68-90BC-35633C76B2FE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TW" sz="160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38150" y="690563"/>
            <a:ext cx="854551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8288" indent="-268288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06450" indent="-358775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A list of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all employee names </a:t>
            </a:r>
            <a:r>
              <a:rPr lang="en-US" altLang="zh-TW" sz="2400">
                <a:ea typeface="新細明體" panose="02020500000000000000" pitchFamily="18" charset="-120"/>
              </a:rPr>
              <a:t>and also the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name of the departments </a:t>
            </a:r>
            <a:r>
              <a:rPr lang="en-US" altLang="zh-TW" sz="2400">
                <a:ea typeface="新細明體" panose="02020500000000000000" pitchFamily="18" charset="-120"/>
              </a:rPr>
              <a:t>they manage </a:t>
            </a:r>
            <a:r>
              <a:rPr lang="en-US" altLang="zh-TW" sz="2400" i="1">
                <a:ea typeface="新細明體" panose="02020500000000000000" pitchFamily="18" charset="-120"/>
              </a:rPr>
              <a:t>if they happen to manage a department</a:t>
            </a:r>
            <a:r>
              <a:rPr lang="en-US" altLang="zh-TW" sz="2400">
                <a:ea typeface="新細明體" panose="02020500000000000000" pitchFamily="18" charset="-120"/>
              </a:rPr>
              <a:t>;</a:t>
            </a:r>
            <a:r>
              <a:rPr lang="en-US" altLang="zh-TW" sz="2400" i="1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Apply an operation </a:t>
            </a:r>
            <a:r>
              <a:rPr lang="en-US" altLang="zh-TW" sz="2400" b="1">
                <a:latin typeface="Calibri" panose="020F0502020204030204" pitchFamily="34" charset="0"/>
                <a:ea typeface="新細明體" panose="02020500000000000000" pitchFamily="18" charset="-120"/>
              </a:rPr>
              <a:t>LEFT OUTER JOIN</a:t>
            </a:r>
            <a:r>
              <a:rPr lang="en-US" altLang="zh-TW" sz="2400" b="1">
                <a:ea typeface="新細明體" panose="02020500000000000000" pitchFamily="18" charset="-120"/>
              </a:rPr>
              <a:t>, </a:t>
            </a:r>
            <a:r>
              <a:rPr lang="en-US" altLang="zh-TW" sz="2400">
                <a:ea typeface="新細明體" panose="02020500000000000000" pitchFamily="18" charset="-120"/>
              </a:rPr>
              <a:t>denoted by       , to retrieve the result as follows: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   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grpSp>
        <p:nvGrpSpPr>
          <p:cNvPr id="38917" name="Group 13"/>
          <p:cNvGrpSpPr>
            <a:grpSpLocks/>
          </p:cNvGrpSpPr>
          <p:nvPr/>
        </p:nvGrpSpPr>
        <p:grpSpPr bwMode="auto">
          <a:xfrm>
            <a:off x="6951663" y="1631950"/>
            <a:ext cx="393700" cy="266700"/>
            <a:chOff x="2672" y="1534"/>
            <a:chExt cx="1670" cy="666"/>
          </a:xfrm>
        </p:grpSpPr>
        <p:grpSp>
          <p:nvGrpSpPr>
            <p:cNvPr id="38930" name="Group 14"/>
            <p:cNvGrpSpPr>
              <a:grpSpLocks/>
            </p:cNvGrpSpPr>
            <p:nvPr/>
          </p:nvGrpSpPr>
          <p:grpSpPr bwMode="auto">
            <a:xfrm>
              <a:off x="3112" y="1534"/>
              <a:ext cx="1230" cy="666"/>
              <a:chOff x="377" y="2904"/>
              <a:chExt cx="154" cy="110"/>
            </a:xfrm>
          </p:grpSpPr>
          <p:sp>
            <p:nvSpPr>
              <p:cNvPr id="38933" name="Line 15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34" name="Line 16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35" name="Line 17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8936" name="Line 18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H="1">
              <a:off x="2672" y="2200"/>
              <a:ext cx="4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H="1">
              <a:off x="2672" y="1534"/>
              <a:ext cx="4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8918" name="矩形 21"/>
          <p:cNvSpPr>
            <a:spLocks noChangeArrowheads="1"/>
          </p:cNvSpPr>
          <p:nvPr/>
        </p:nvSpPr>
        <p:spPr bwMode="auto">
          <a:xfrm>
            <a:off x="827088" y="2368550"/>
            <a:ext cx="8034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6325" indent="-1076325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DNAME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 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(EMPLOYEE </a:t>
            </a:r>
            <a:r>
              <a:rPr lang="en-US" altLang="zh-TW" sz="2000" b="1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LEFT OUTER JOIN 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ON 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MGRSSN=SSN)</a:t>
            </a:r>
            <a:endParaRPr lang="zh-TW" altLang="en-US" sz="200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89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46725"/>
            <a:ext cx="74803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20" name="直線單箭頭接點 22"/>
          <p:cNvCxnSpPr>
            <a:cxnSpLocks noChangeShapeType="1"/>
          </p:cNvCxnSpPr>
          <p:nvPr/>
        </p:nvCxnSpPr>
        <p:spPr bwMode="auto">
          <a:xfrm rot="16200000" flipH="1">
            <a:off x="3701257" y="5899944"/>
            <a:ext cx="185737" cy="1873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直線單箭頭接點 16"/>
          <p:cNvCxnSpPr>
            <a:cxnSpLocks noChangeShapeType="1"/>
          </p:cNvCxnSpPr>
          <p:nvPr/>
        </p:nvCxnSpPr>
        <p:spPr bwMode="auto">
          <a:xfrm flipH="1">
            <a:off x="4265613" y="3775075"/>
            <a:ext cx="2984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直線單箭頭接點 19"/>
          <p:cNvCxnSpPr>
            <a:cxnSpLocks noChangeShapeType="1"/>
          </p:cNvCxnSpPr>
          <p:nvPr/>
        </p:nvCxnSpPr>
        <p:spPr bwMode="auto">
          <a:xfrm flipH="1">
            <a:off x="4294188" y="4194175"/>
            <a:ext cx="2984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直線單箭頭接點 21"/>
          <p:cNvCxnSpPr>
            <a:cxnSpLocks noChangeShapeType="1"/>
          </p:cNvCxnSpPr>
          <p:nvPr/>
        </p:nvCxnSpPr>
        <p:spPr bwMode="auto">
          <a:xfrm flipH="1">
            <a:off x="4287838" y="5154613"/>
            <a:ext cx="2984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4" name="文字方塊 22"/>
          <p:cNvSpPr txBox="1">
            <a:spLocks noChangeArrowheads="1"/>
          </p:cNvSpPr>
          <p:nvPr/>
        </p:nvSpPr>
        <p:spPr bwMode="auto">
          <a:xfrm>
            <a:off x="6973888" y="5900738"/>
            <a:ext cx="974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8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  <p:sp>
        <p:nvSpPr>
          <p:cNvPr id="38925" name="文字方塊 23"/>
          <p:cNvSpPr txBox="1">
            <a:spLocks noChangeArrowheads="1"/>
          </p:cNvSpPr>
          <p:nvPr/>
        </p:nvSpPr>
        <p:spPr bwMode="auto">
          <a:xfrm>
            <a:off x="6027738" y="6238875"/>
            <a:ext cx="97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3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  <p:pic>
        <p:nvPicPr>
          <p:cNvPr id="38926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3170238"/>
            <a:ext cx="3344863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文字方塊 21"/>
          <p:cNvSpPr txBox="1">
            <a:spLocks noChangeArrowheads="1"/>
          </p:cNvSpPr>
          <p:nvPr/>
        </p:nvSpPr>
        <p:spPr bwMode="auto">
          <a:xfrm>
            <a:off x="542925" y="4184650"/>
            <a:ext cx="974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8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  <p:pic>
        <p:nvPicPr>
          <p:cNvPr id="389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3675063"/>
            <a:ext cx="328930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9" name="文字方塊 23"/>
          <p:cNvSpPr txBox="1">
            <a:spLocks noChangeArrowheads="1"/>
          </p:cNvSpPr>
          <p:nvPr/>
        </p:nvSpPr>
        <p:spPr bwMode="auto">
          <a:xfrm>
            <a:off x="5426075" y="3324225"/>
            <a:ext cx="97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3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01CD81-4C94-4410-AEE3-A339B70B7B0B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TW" sz="16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58738"/>
            <a:ext cx="8237538" cy="765175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Outer Join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896938"/>
            <a:ext cx="8601075" cy="4033837"/>
          </a:xfrm>
        </p:spPr>
        <p:txBody>
          <a:bodyPr/>
          <a:lstStyle/>
          <a:p>
            <a:pPr eaLnBrk="1" hangingPunct="1">
              <a:tabLst>
                <a:tab pos="990600" algn="l"/>
                <a:tab pos="2147888" algn="l"/>
              </a:tabLst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Allows the user to specify different types of joins (regular "theta"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JOIN, NATURAL JOIN, LEFT OUTER JOIN, RIGHT OUTER JOIN, CROSS JOIN,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etc)</a:t>
            </a:r>
            <a:endParaRPr lang="en-US" altLang="zh-TW" sz="24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tabLst>
                <a:tab pos="990600" algn="l"/>
                <a:tab pos="2147888" algn="l"/>
              </a:tabLst>
            </a:pP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Examples:</a:t>
            </a:r>
            <a:b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To include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the employees who are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manager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not managers.</a:t>
            </a: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90600" algn="l"/>
                <a:tab pos="2147888" algn="l"/>
              </a:tabLst>
            </a:pP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b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90600" algn="l"/>
                <a:tab pos="2147888" algn="l"/>
              </a:tabLst>
            </a:pP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zh-TW" altLang="en-US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zh-TW" altLang="en-US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zh-TW" altLang="en-US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zh-TW" altLang="en-US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0965" name="矩形 5"/>
          <p:cNvSpPr>
            <a:spLocks noChangeArrowheads="1"/>
          </p:cNvSpPr>
          <p:nvPr/>
        </p:nvSpPr>
        <p:spPr bwMode="auto">
          <a:xfrm>
            <a:off x="631825" y="3046413"/>
            <a:ext cx="8256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6325" indent="-1076325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DNAME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 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(EMPLOYEE </a:t>
            </a:r>
            <a:r>
              <a:rPr lang="en-US" altLang="zh-TW" sz="2000" b="1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LEFT OUTER JOIN 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ON 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MGRSSN=SSN)</a:t>
            </a:r>
            <a:endParaRPr lang="zh-TW" altLang="en-US" sz="200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0966" name="矩形 6"/>
          <p:cNvSpPr>
            <a:spLocks noChangeArrowheads="1"/>
          </p:cNvSpPr>
          <p:nvPr/>
        </p:nvSpPr>
        <p:spPr bwMode="auto">
          <a:xfrm>
            <a:off x="630238" y="4138613"/>
            <a:ext cx="8256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6325" indent="-1076325"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DNAME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 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(DEPARTMENT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RIGHT OUTER JOIN 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 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ON 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MGRSSN=SSN)</a:t>
            </a:r>
            <a:endParaRPr lang="zh-TW" altLang="en-US" sz="200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096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153025"/>
            <a:ext cx="74803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8" name="直線單箭頭接點 22"/>
          <p:cNvCxnSpPr>
            <a:cxnSpLocks noChangeShapeType="1"/>
          </p:cNvCxnSpPr>
          <p:nvPr/>
        </p:nvCxnSpPr>
        <p:spPr bwMode="auto">
          <a:xfrm rot="16200000" flipH="1">
            <a:off x="3736182" y="5506244"/>
            <a:ext cx="185737" cy="1873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文字方塊 22"/>
          <p:cNvSpPr txBox="1">
            <a:spLocks noChangeArrowheads="1"/>
          </p:cNvSpPr>
          <p:nvPr/>
        </p:nvSpPr>
        <p:spPr bwMode="auto">
          <a:xfrm>
            <a:off x="7008813" y="5507038"/>
            <a:ext cx="974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8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  <p:sp>
        <p:nvSpPr>
          <p:cNvPr id="40970" name="文字方塊 23"/>
          <p:cNvSpPr txBox="1">
            <a:spLocks noChangeArrowheads="1"/>
          </p:cNvSpPr>
          <p:nvPr/>
        </p:nvSpPr>
        <p:spPr bwMode="auto">
          <a:xfrm>
            <a:off x="6062663" y="5845175"/>
            <a:ext cx="97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3 tuples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185738" y="1222375"/>
            <a:ext cx="2305050" cy="3495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85738" y="4718050"/>
            <a:ext cx="3503612" cy="1550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7172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B25474-FCD8-4EB9-8E00-0FDB0DB296F0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6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6675"/>
            <a:ext cx="8169275" cy="9128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Manipulating DB by using SQL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3488" y="1425575"/>
            <a:ext cx="2090737" cy="3136900"/>
            <a:chOff x="1577" y="1258"/>
            <a:chExt cx="1317" cy="1976"/>
          </a:xfrm>
        </p:grpSpPr>
        <p:grpSp>
          <p:nvGrpSpPr>
            <p:cNvPr id="7191" name="Group 6"/>
            <p:cNvGrpSpPr>
              <a:grpSpLocks/>
            </p:cNvGrpSpPr>
            <p:nvPr/>
          </p:nvGrpSpPr>
          <p:grpSpPr bwMode="auto">
            <a:xfrm>
              <a:off x="1881" y="2352"/>
              <a:ext cx="644" cy="459"/>
              <a:chOff x="2215" y="2236"/>
              <a:chExt cx="644" cy="459"/>
            </a:xfrm>
          </p:grpSpPr>
          <p:sp>
            <p:nvSpPr>
              <p:cNvPr id="7198" name="AutoShape 7"/>
              <p:cNvSpPr>
                <a:spLocks noChangeArrowheads="1"/>
              </p:cNvSpPr>
              <p:nvPr/>
            </p:nvSpPr>
            <p:spPr bwMode="auto">
              <a:xfrm>
                <a:off x="2215" y="2236"/>
                <a:ext cx="644" cy="459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199" name="Text Box 8"/>
              <p:cNvSpPr txBox="1">
                <a:spLocks noChangeArrowheads="1"/>
              </p:cNvSpPr>
              <p:nvPr/>
            </p:nvSpPr>
            <p:spPr bwMode="auto">
              <a:xfrm>
                <a:off x="2325" y="2385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DB</a:t>
                </a:r>
              </a:p>
            </p:txBody>
          </p:sp>
        </p:grpSp>
        <p:grpSp>
          <p:nvGrpSpPr>
            <p:cNvPr id="7192" name="Group 9"/>
            <p:cNvGrpSpPr>
              <a:grpSpLocks/>
            </p:cNvGrpSpPr>
            <p:nvPr/>
          </p:nvGrpSpPr>
          <p:grpSpPr bwMode="auto">
            <a:xfrm>
              <a:off x="1881" y="1437"/>
              <a:ext cx="576" cy="644"/>
              <a:chOff x="2215" y="1419"/>
              <a:chExt cx="576" cy="644"/>
            </a:xfrm>
          </p:grpSpPr>
          <p:sp>
            <p:nvSpPr>
              <p:cNvPr id="7196" name="AutoShape 10"/>
              <p:cNvSpPr>
                <a:spLocks noChangeArrowheads="1"/>
              </p:cNvSpPr>
              <p:nvPr/>
            </p:nvSpPr>
            <p:spPr bwMode="auto">
              <a:xfrm rot="5400000">
                <a:off x="2181" y="1453"/>
                <a:ext cx="644" cy="576"/>
              </a:xfrm>
              <a:prstGeom prst="flowChartPunchedTape">
                <a:avLst/>
              </a:prstGeom>
              <a:solidFill>
                <a:schemeClr val="accent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197" name="Text Box 11"/>
              <p:cNvSpPr txBox="1">
                <a:spLocks noChangeArrowheads="1"/>
              </p:cNvSpPr>
              <p:nvPr/>
            </p:nvSpPr>
            <p:spPr bwMode="auto">
              <a:xfrm>
                <a:off x="2325" y="1419"/>
                <a:ext cx="466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…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AP</a:t>
                </a:r>
              </a:p>
            </p:txBody>
          </p:sp>
        </p:grpSp>
        <p:sp>
          <p:nvSpPr>
            <p:cNvPr id="7193" name="Line 12"/>
            <p:cNvSpPr>
              <a:spLocks noChangeShapeType="1"/>
            </p:cNvSpPr>
            <p:nvPr/>
          </p:nvSpPr>
          <p:spPr bwMode="auto">
            <a:xfrm>
              <a:off x="2196" y="2070"/>
              <a:ext cx="0" cy="28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7194" name="Rectangle 13"/>
            <p:cNvSpPr>
              <a:spLocks noChangeArrowheads="1"/>
            </p:cNvSpPr>
            <p:nvPr/>
          </p:nvSpPr>
          <p:spPr bwMode="auto">
            <a:xfrm>
              <a:off x="1577" y="1258"/>
              <a:ext cx="1317" cy="1688"/>
            </a:xfrm>
            <a:prstGeom prst="rect">
              <a:avLst/>
            </a:prstGeom>
            <a:noFill/>
            <a:ln w="38100" cmpd="dbl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195" name="Text Box 14"/>
            <p:cNvSpPr txBox="1">
              <a:spLocks noChangeArrowheads="1"/>
            </p:cNvSpPr>
            <p:nvPr/>
          </p:nvSpPr>
          <p:spPr bwMode="auto">
            <a:xfrm>
              <a:off x="1745" y="2946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003399"/>
                  </a:solidFill>
                  <a:ea typeface="新細明體" panose="02020500000000000000" pitchFamily="18" charset="-120"/>
                </a:rPr>
                <a:t>DB System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33363" y="1341438"/>
            <a:ext cx="2193925" cy="2935287"/>
            <a:chOff x="147" y="1019"/>
            <a:chExt cx="1382" cy="1849"/>
          </a:xfrm>
        </p:grpSpPr>
        <p:pic>
          <p:nvPicPr>
            <p:cNvPr id="7184" name="Picture 3" descr="PE01838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019"/>
              <a:ext cx="757" cy="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85" name="Group 15"/>
            <p:cNvGrpSpPr>
              <a:grpSpLocks/>
            </p:cNvGrpSpPr>
            <p:nvPr/>
          </p:nvGrpSpPr>
          <p:grpSpPr bwMode="auto">
            <a:xfrm>
              <a:off x="157" y="1614"/>
              <a:ext cx="1372" cy="701"/>
              <a:chOff x="267" y="2187"/>
              <a:chExt cx="1372" cy="701"/>
            </a:xfrm>
          </p:grpSpPr>
          <p:sp>
            <p:nvSpPr>
              <p:cNvPr id="7189" name="AutoShape 16"/>
              <p:cNvSpPr>
                <a:spLocks noChangeArrowheads="1"/>
              </p:cNvSpPr>
              <p:nvPr/>
            </p:nvSpPr>
            <p:spPr bwMode="auto">
              <a:xfrm>
                <a:off x="267" y="2187"/>
                <a:ext cx="1372" cy="701"/>
              </a:xfrm>
              <a:prstGeom prst="rightArrow">
                <a:avLst>
                  <a:gd name="adj1" fmla="val 50000"/>
                  <a:gd name="adj2" fmla="val 48930"/>
                </a:avLst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190" name="Text Box 17"/>
              <p:cNvSpPr txBox="1">
                <a:spLocks noChangeArrowheads="1"/>
              </p:cNvSpPr>
              <p:nvPr/>
            </p:nvSpPr>
            <p:spPr bwMode="auto">
              <a:xfrm>
                <a:off x="295" y="2336"/>
                <a:ext cx="123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b="1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construct</a:t>
                </a:r>
              </a:p>
            </p:txBody>
          </p:sp>
        </p:grpSp>
        <p:sp>
          <p:nvSpPr>
            <p:cNvPr id="5138" name="Text Box 20"/>
            <p:cNvSpPr txBox="1">
              <a:spLocks noChangeArrowheads="1"/>
            </p:cNvSpPr>
            <p:nvPr/>
          </p:nvSpPr>
          <p:spPr bwMode="auto">
            <a:xfrm>
              <a:off x="190" y="2181"/>
              <a:ext cx="992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7800" indent="-177800" eaLnBrk="1" hangingPunct="1">
                <a:defRPr/>
              </a:pPr>
              <a:r>
                <a:rPr lang="en-US" altLang="zh-TW" sz="1800" b="1">
                  <a:solidFill>
                    <a:schemeClr val="hlink"/>
                  </a:solidFill>
                  <a:ea typeface="新細明體" pitchFamily="18" charset="-120"/>
                </a:rPr>
                <a:t>1. Define DB</a:t>
              </a:r>
            </a:p>
            <a:p>
              <a:pPr eaLnBrk="1" hangingPunct="1">
                <a:defRPr/>
              </a:pPr>
              <a:r>
                <a:rPr lang="en-US" altLang="zh-TW" sz="1800" b="1">
                  <a:solidFill>
                    <a:schemeClr val="bg2"/>
                  </a:solidFill>
                  <a:ea typeface="新細明體" pitchFamily="18" charset="-120"/>
                </a:rPr>
                <a:t>   (</a:t>
              </a:r>
              <a:r>
                <a:rPr lang="en-US" altLang="zh-TW" sz="1800" b="1">
                  <a:solidFill>
                    <a:srgbClr val="FF0000"/>
                  </a:solidFill>
                  <a:ea typeface="新細明體" pitchFamily="18" charset="-120"/>
                </a:rPr>
                <a:t>SQL DDL</a:t>
              </a:r>
              <a:r>
                <a:rPr lang="en-US" altLang="zh-TW" sz="1800" b="1">
                  <a:solidFill>
                    <a:schemeClr val="bg2"/>
                  </a:solidFill>
                  <a:ea typeface="新細明體" pitchFamily="18" charset="-120"/>
                </a:rPr>
                <a:t>)</a:t>
              </a:r>
              <a:endParaRPr lang="zh-TW" altLang="en-US" sz="1800" b="1">
                <a:solidFill>
                  <a:schemeClr val="bg2"/>
                </a:solidFill>
                <a:ea typeface="新細明體" pitchFamily="18" charset="-120"/>
              </a:endParaRPr>
            </a:p>
            <a:p>
              <a:pPr marL="177800" indent="-177800" eaLnBrk="1" hangingPunct="1">
                <a:defRPr/>
              </a:pPr>
              <a:r>
                <a:rPr lang="en-US" altLang="zh-TW" sz="1600" b="1">
                  <a:solidFill>
                    <a:schemeClr val="bg2"/>
                  </a:solidFill>
                  <a:ea typeface="新細明體" pitchFamily="18" charset="-120"/>
                </a:rPr>
                <a:t>2. Load data</a:t>
              </a:r>
            </a:p>
          </p:txBody>
        </p:sp>
        <p:sp>
          <p:nvSpPr>
            <p:cNvPr id="7187" name="Rectangle 23"/>
            <p:cNvSpPr>
              <a:spLocks noChangeArrowheads="1"/>
            </p:cNvSpPr>
            <p:nvPr/>
          </p:nvSpPr>
          <p:spPr bwMode="auto">
            <a:xfrm>
              <a:off x="162" y="2577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  <p:sp>
          <p:nvSpPr>
            <p:cNvPr id="7188" name="Rectangle 23"/>
            <p:cNvSpPr>
              <a:spLocks noChangeArrowheads="1"/>
            </p:cNvSpPr>
            <p:nvPr/>
          </p:nvSpPr>
          <p:spPr bwMode="auto">
            <a:xfrm>
              <a:off x="740" y="1379"/>
              <a:ext cx="5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ea typeface="新細明體" panose="02020500000000000000" pitchFamily="18" charset="-120"/>
                </a:rPr>
                <a:t>DBA</a:t>
              </a:r>
              <a:endParaRPr lang="zh-TW" altLang="en-US" sz="2400" b="1">
                <a:ea typeface="新細明體" panose="02020500000000000000" pitchFamily="18" charset="-120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827588" y="2460625"/>
            <a:ext cx="3981450" cy="1833563"/>
            <a:chOff x="3041" y="1550"/>
            <a:chExt cx="2508" cy="1155"/>
          </a:xfrm>
        </p:grpSpPr>
        <p:pic>
          <p:nvPicPr>
            <p:cNvPr id="7180" name="Picture 4" descr="j01953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8" y="1550"/>
              <a:ext cx="1131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9"/>
            <p:cNvSpPr txBox="1">
              <a:spLocks noChangeArrowheads="1"/>
            </p:cNvSpPr>
            <p:nvPr/>
          </p:nvSpPr>
          <p:spPr bwMode="auto">
            <a:xfrm>
              <a:off x="3397" y="1645"/>
              <a:ext cx="6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DML</a:t>
              </a:r>
            </a:p>
          </p:txBody>
        </p:sp>
        <p:sp>
          <p:nvSpPr>
            <p:cNvPr id="7182" name="AutoShape 18"/>
            <p:cNvSpPr>
              <a:spLocks noChangeArrowheads="1"/>
            </p:cNvSpPr>
            <p:nvPr/>
          </p:nvSpPr>
          <p:spPr bwMode="auto">
            <a:xfrm>
              <a:off x="3041" y="1834"/>
              <a:ext cx="1303" cy="465"/>
            </a:xfrm>
            <a:prstGeom prst="leftRightArrow">
              <a:avLst>
                <a:gd name="adj1" fmla="val 50000"/>
                <a:gd name="adj2" fmla="val 5604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rgbClr val="003399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183" name="Text Box 29"/>
            <p:cNvSpPr txBox="1">
              <a:spLocks noChangeArrowheads="1"/>
            </p:cNvSpPr>
            <p:nvPr/>
          </p:nvSpPr>
          <p:spPr bwMode="auto">
            <a:xfrm>
              <a:off x="3192" y="1908"/>
              <a:ext cx="10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 b="1">
                  <a:solidFill>
                    <a:schemeClr val="hlink"/>
                  </a:solidFill>
                  <a:ea typeface="新細明體" panose="02020500000000000000" pitchFamily="18" charset="-120"/>
                </a:rPr>
                <a:t>manipulate</a:t>
              </a:r>
            </a:p>
          </p:txBody>
        </p:sp>
      </p:grpSp>
      <p:sp>
        <p:nvSpPr>
          <p:cNvPr id="6152" name="Rectangle 23"/>
          <p:cNvSpPr>
            <a:spLocks noChangeArrowheads="1"/>
          </p:cNvSpPr>
          <p:nvPr/>
        </p:nvSpPr>
        <p:spPr bwMode="auto">
          <a:xfrm>
            <a:off x="6561138" y="3813175"/>
            <a:ext cx="801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User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301625" y="5122863"/>
            <a:ext cx="3379788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 eaLnBrk="1" hangingPunct="1">
              <a:defRPr/>
            </a:pPr>
            <a:r>
              <a:rPr lang="en-US" altLang="zh-TW" b="1" dirty="0">
                <a:solidFill>
                  <a:schemeClr val="hlink"/>
                </a:solidFill>
                <a:ea typeface="新細明體" charset="-120"/>
              </a:rPr>
              <a:t>SQL</a:t>
            </a:r>
            <a:r>
              <a:rPr lang="zh-TW" altLang="en-US" b="1" dirty="0">
                <a:solidFill>
                  <a:schemeClr val="hlink"/>
                </a:solidFill>
                <a:ea typeface="新細明體" charset="-120"/>
              </a:rPr>
              <a:t>  </a:t>
            </a:r>
            <a:r>
              <a:rPr lang="en-US" altLang="zh-TW" dirty="0">
                <a:solidFill>
                  <a:schemeClr val="bg2"/>
                </a:solidFill>
                <a:ea typeface="新細明體" charset="-120"/>
              </a:rPr>
              <a:t>(Ch.4)</a:t>
            </a:r>
          </a:p>
          <a:p>
            <a:pPr marL="182563" indent="-182563" eaLnBrk="1" hangingPunct="1">
              <a:buFont typeface="Arial" pitchFamily="34" charset="0"/>
              <a:buChar char="•"/>
              <a:defRPr/>
            </a:pPr>
            <a:r>
              <a:rPr lang="en-US" altLang="zh-TW" sz="2000" b="1" dirty="0">
                <a:solidFill>
                  <a:schemeClr val="hlink"/>
                </a:solidFill>
                <a:ea typeface="新細明體" charset="-120"/>
              </a:rPr>
              <a:t>Data Definition Language</a:t>
            </a:r>
          </a:p>
          <a:p>
            <a:pPr marL="355600" lvl="1" indent="-177800" eaLnBrk="1" hangingPunct="1">
              <a:defRPr/>
            </a:pPr>
            <a:r>
              <a:rPr lang="en-US" altLang="zh-TW" sz="1800" b="1" dirty="0">
                <a:solidFill>
                  <a:schemeClr val="hlink"/>
                </a:solidFill>
                <a:ea typeface="新細明體" charset="-120"/>
              </a:rPr>
              <a:t> - CREATE, DROP, ALTER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630738" y="4545013"/>
            <a:ext cx="4416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 eaLnBrk="1" hangingPunct="1">
              <a:defRPr/>
            </a:pPr>
            <a:r>
              <a:rPr lang="en-US" altLang="zh-TW" b="1" dirty="0">
                <a:solidFill>
                  <a:schemeClr val="hlink"/>
                </a:solidFill>
                <a:ea typeface="新細明體" charset="-120"/>
              </a:rPr>
              <a:t>SQL</a:t>
            </a:r>
            <a:r>
              <a:rPr lang="zh-TW" altLang="en-US" b="1" dirty="0">
                <a:solidFill>
                  <a:schemeClr val="hlink"/>
                </a:solidFill>
                <a:ea typeface="新細明體" charset="-120"/>
              </a:rPr>
              <a:t>  </a:t>
            </a:r>
            <a:r>
              <a:rPr lang="en-US" altLang="zh-TW" dirty="0">
                <a:solidFill>
                  <a:schemeClr val="bg2"/>
                </a:solidFill>
                <a:ea typeface="新細明體" charset="-120"/>
              </a:rPr>
              <a:t>(Ch.4, 5)</a:t>
            </a:r>
          </a:p>
          <a:p>
            <a:pPr marL="182563" indent="-182563" eaLnBrk="1" hangingPunct="1">
              <a:buFont typeface="Arial" pitchFamily="34" charset="0"/>
              <a:buChar char="•"/>
              <a:defRPr/>
            </a:pPr>
            <a:r>
              <a:rPr lang="en-US" altLang="zh-TW" sz="2000" b="1" dirty="0">
                <a:solidFill>
                  <a:schemeClr val="hlink"/>
                </a:solidFill>
                <a:ea typeface="新細明體" charset="-120"/>
              </a:rPr>
              <a:t>Data Manipulation Language</a:t>
            </a:r>
          </a:p>
          <a:p>
            <a:pPr marL="352425" lvl="2" indent="-169863" eaLnBrk="1" hangingPunct="1">
              <a:buFontTx/>
              <a:buChar char="-"/>
              <a:defRPr/>
            </a:pPr>
            <a:r>
              <a:rPr lang="en-US" altLang="zh-TW" sz="1800" b="1" dirty="0">
                <a:solidFill>
                  <a:schemeClr val="hlink"/>
                </a:solidFill>
                <a:ea typeface="新細明體" charset="-120"/>
              </a:rPr>
              <a:t>Query: SELECT</a:t>
            </a:r>
          </a:p>
          <a:p>
            <a:pPr marL="352425" lvl="2" indent="-169863" eaLnBrk="1" hangingPunct="1">
              <a:buFontTx/>
              <a:buChar char="-"/>
              <a:defRPr/>
            </a:pPr>
            <a:r>
              <a:rPr lang="en-US" altLang="zh-TW" sz="1800" b="1" dirty="0">
                <a:solidFill>
                  <a:schemeClr val="hlink"/>
                </a:solidFill>
                <a:ea typeface="新細明體" charset="-120"/>
              </a:rPr>
              <a:t>Update: INSERT, DELETE, UPDATE</a:t>
            </a:r>
            <a:endParaRPr lang="zh-TW" altLang="en-US" sz="1800" b="1" dirty="0">
              <a:solidFill>
                <a:schemeClr val="hlink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AGGREGATE FUNCTIONS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525462" y="4297363"/>
            <a:ext cx="8310763" cy="19526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 b="1" dirty="0" smtClean="0">
                <a:ea typeface="新細明體" panose="02020500000000000000" pitchFamily="18" charset="-120"/>
              </a:rPr>
              <a:t>How about the following queries: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How many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employees in the company?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What is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average, minimum, and maximum salary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in each department?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For each department in which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more than two employees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work, retrieve their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total salary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in the department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</a:p>
          <a:p>
            <a:endParaRPr lang="zh-TW" altLang="en-US" sz="2400" dirty="0" smtClean="0">
              <a:ea typeface="新細明體" panose="02020500000000000000" pitchFamily="18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A0ECAC-8D72-4B7C-8F78-1D52CA94AD1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TW" sz="1600" smtClean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088"/>
            <a:ext cx="8983663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矩形 5"/>
          <p:cNvSpPr>
            <a:spLocks noChangeArrowheads="1"/>
          </p:cNvSpPr>
          <p:nvPr/>
        </p:nvSpPr>
        <p:spPr bwMode="auto">
          <a:xfrm>
            <a:off x="1287463" y="3205163"/>
            <a:ext cx="5637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tabLst>
                <a:tab pos="1255713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1255713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255713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12557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2557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2557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2557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2557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2557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SELECT 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ADDRESS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 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b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WHERE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 = 5</a:t>
            </a:r>
            <a:endParaRPr lang="zh-TW" altLang="en-US" sz="200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015" name="文字方塊 6"/>
          <p:cNvSpPr txBox="1">
            <a:spLocks noChangeArrowheads="1"/>
          </p:cNvSpPr>
          <p:nvPr/>
        </p:nvSpPr>
        <p:spPr bwMode="auto">
          <a:xfrm>
            <a:off x="488950" y="2805113"/>
            <a:ext cx="425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ea typeface="新細明體" panose="02020500000000000000" pitchFamily="18" charset="-120"/>
              </a:rPr>
              <a:t>The type of previous queries: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33AF30-3E31-44B3-A020-06F7E88B7D1E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TW" sz="16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AGGREGATE </a:t>
            </a:r>
            <a:r>
              <a:rPr lang="en-US" altLang="zh-TW" dirty="0" smtClean="0">
                <a:ea typeface="新細明體" panose="02020500000000000000" pitchFamily="18" charset="-120"/>
              </a:rPr>
              <a:t>FUNCTIONS</a:t>
            </a:r>
            <a:r>
              <a:rPr lang="zh-TW" altLang="en-US" dirty="0" smtClean="0">
                <a:ea typeface="新細明體" panose="02020500000000000000" pitchFamily="18" charset="-120"/>
              </a:rPr>
              <a:t> 集合</a:t>
            </a:r>
            <a:endParaRPr lang="en-US" altLang="zh-TW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893763"/>
            <a:ext cx="8526463" cy="4725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079500" algn="l"/>
                <a:tab pos="2147888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Include </a:t>
            </a:r>
            <a:r>
              <a:rPr lang="en-US" altLang="zh-TW" sz="2000" b="1" dirty="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dirty="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SUM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dirty="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MAX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dirty="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MIN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and </a:t>
            </a:r>
            <a:r>
              <a:rPr lang="en-US" altLang="zh-TW" sz="2000" b="1" dirty="0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AVG</a:t>
            </a:r>
          </a:p>
          <a:p>
            <a:pPr eaLnBrk="1" hangingPunct="1">
              <a:lnSpc>
                <a:spcPct val="80000"/>
              </a:lnSpc>
              <a:tabLst>
                <a:tab pos="1079500" algn="l"/>
                <a:tab pos="2147888" algn="l"/>
              </a:tabLst>
            </a:pPr>
            <a:r>
              <a:rPr lang="en-US" altLang="zh-TW" sz="20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15: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079500" algn="l"/>
                <a:tab pos="2147888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Find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maximum salary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minimum salary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and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average salary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among all employees.</a:t>
            </a:r>
            <a:b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079500" algn="l"/>
                <a:tab pos="2147888" algn="l"/>
              </a:tabLst>
            </a:pP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Q15: 	SELECT  	MAX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(SALARY),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MIN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Y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),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AVG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(SALARY)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1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18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tabLst>
                <a:tab pos="1079500" algn="l"/>
                <a:tab pos="2147888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Some SQL implementations </a:t>
            </a:r>
            <a:r>
              <a:rPr lang="en-US" altLang="zh-TW" sz="20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may not allow more than one function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in the SELECT-clause</a:t>
            </a:r>
            <a:endParaRPr lang="en-US" altLang="zh-TW" sz="2400" b="1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tabLst>
                <a:tab pos="1079500" algn="l"/>
                <a:tab pos="2147888" algn="l"/>
              </a:tabLst>
            </a:pPr>
            <a:endParaRPr lang="en-US" altLang="zh-TW" sz="1200" u="sng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tabLst>
                <a:tab pos="1079500" algn="l"/>
                <a:tab pos="2147888" algn="l"/>
              </a:tabLst>
            </a:pPr>
            <a:r>
              <a:rPr lang="en-US" altLang="zh-TW" sz="20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16: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079500" algn="l"/>
                <a:tab pos="2147888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Find the maximum salary, the minimum salary, and the average salary among employees who work for the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'Research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' department.</a:t>
            </a:r>
            <a:br>
              <a:rPr lang="en-US" altLang="zh-TW" sz="20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079500" algn="l"/>
                <a:tab pos="2147888" algn="l"/>
              </a:tabLst>
            </a:pPr>
            <a:r>
              <a:rPr lang="en-US" altLang="zh-TW" sz="18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Q16: 	SELECT 	MAX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(SALARY), 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MIN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(SALARY), 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AVG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(SALARY)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	FROM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DEPARTMENT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	WHERE	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DNO=DNUMBER 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18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DNAME='Research'</a:t>
            </a:r>
            <a:r>
              <a:rPr lang="en-US" altLang="zh-TW" sz="20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u="sng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24538"/>
            <a:ext cx="7331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8" name="群組 7"/>
          <p:cNvGrpSpPr>
            <a:grpSpLocks/>
          </p:cNvGrpSpPr>
          <p:nvPr/>
        </p:nvGrpSpPr>
        <p:grpSpPr bwMode="auto">
          <a:xfrm>
            <a:off x="5716588" y="5637213"/>
            <a:ext cx="2060575" cy="346075"/>
            <a:chOff x="6249880" y="5610682"/>
            <a:chExt cx="2313162" cy="346235"/>
          </a:xfrm>
        </p:grpSpPr>
        <p:sp>
          <p:nvSpPr>
            <p:cNvPr id="44039" name="向下箭號 5"/>
            <p:cNvSpPr>
              <a:spLocks noChangeArrowheads="1"/>
            </p:cNvSpPr>
            <p:nvPr/>
          </p:nvSpPr>
          <p:spPr bwMode="auto">
            <a:xfrm>
              <a:off x="6249880" y="5779364"/>
              <a:ext cx="328473" cy="17755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4040" name="文字方塊 6"/>
            <p:cNvSpPr txBox="1">
              <a:spLocks noChangeArrowheads="1"/>
            </p:cNvSpPr>
            <p:nvPr/>
          </p:nvSpPr>
          <p:spPr bwMode="auto">
            <a:xfrm>
              <a:off x="6445178" y="5610682"/>
              <a:ext cx="21178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66"/>
                  </a:solidFill>
                  <a:ea typeface="新細明體" panose="02020500000000000000" pitchFamily="18" charset="-120"/>
                </a:rPr>
                <a:t>Maximum salary?</a:t>
              </a:r>
              <a:endParaRPr lang="zh-TW" altLang="en-US" sz="1600" b="1">
                <a:solidFill>
                  <a:srgbClr val="FF0066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885CB0-C316-4A52-B00D-828FE3F69C4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TW" sz="16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9538"/>
            <a:ext cx="7772400" cy="855662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AGGREGATE FUNCTIONS (cont.)</a:t>
            </a:r>
            <a:endParaRPr lang="en-US" altLang="zh-TW" sz="3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819150"/>
            <a:ext cx="8486775" cy="3487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255713" algn="l"/>
              </a:tabLst>
            </a:pPr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Queries 17 and 18: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total number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of employees in the company (Q17), and the number of employees in the 'Research' department (Q18).</a:t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Q17:	SELECT  	COUNT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(*)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Q18:	SELECT  	COUNT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(*)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DEPARTMENT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DNO=DNUMBER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'Research’</a:t>
            </a:r>
          </a:p>
        </p:txBody>
      </p:sp>
      <p:grpSp>
        <p:nvGrpSpPr>
          <p:cNvPr id="46085" name="群組 9"/>
          <p:cNvGrpSpPr>
            <a:grpSpLocks/>
          </p:cNvGrpSpPr>
          <p:nvPr/>
        </p:nvGrpSpPr>
        <p:grpSpPr bwMode="auto">
          <a:xfrm>
            <a:off x="568325" y="4414838"/>
            <a:ext cx="7894638" cy="1657350"/>
            <a:chOff x="568325" y="4909042"/>
            <a:chExt cx="7894638" cy="1656858"/>
          </a:xfrm>
        </p:grpSpPr>
        <p:pic>
          <p:nvPicPr>
            <p:cNvPr id="4609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" y="4909042"/>
              <a:ext cx="7894638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488" y="5816600"/>
              <a:ext cx="5070475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092" name="直線單箭頭接點 8"/>
            <p:cNvCxnSpPr>
              <a:cxnSpLocks noChangeShapeType="1"/>
            </p:cNvCxnSpPr>
            <p:nvPr/>
          </p:nvCxnSpPr>
          <p:spPr bwMode="auto">
            <a:xfrm rot="10800000" flipV="1">
              <a:off x="5288693" y="5539279"/>
              <a:ext cx="2792627" cy="490817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6" name="矩形 8"/>
          <p:cNvSpPr>
            <a:spLocks noChangeArrowheads="1"/>
          </p:cNvSpPr>
          <p:nvPr/>
        </p:nvSpPr>
        <p:spPr bwMode="auto">
          <a:xfrm>
            <a:off x="3548063" y="6008688"/>
            <a:ext cx="895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Research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6087" name="矩形 9"/>
          <p:cNvSpPr>
            <a:spLocks noChangeArrowheads="1"/>
          </p:cNvSpPr>
          <p:nvPr/>
        </p:nvSpPr>
        <p:spPr bwMode="auto">
          <a:xfrm>
            <a:off x="4710113" y="6008688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5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6088" name="矩形 10"/>
          <p:cNvSpPr>
            <a:spLocks noChangeArrowheads="1"/>
          </p:cNvSpPr>
          <p:nvPr/>
        </p:nvSpPr>
        <p:spPr bwMode="auto">
          <a:xfrm>
            <a:off x="8045450" y="495300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5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6089" name="文字方塊 11"/>
          <p:cNvSpPr txBox="1">
            <a:spLocks noChangeArrowheads="1"/>
          </p:cNvSpPr>
          <p:nvPr/>
        </p:nvSpPr>
        <p:spPr bwMode="auto">
          <a:xfrm>
            <a:off x="763588" y="5210175"/>
            <a:ext cx="22987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How many employees?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600" b="1">
              <a:solidFill>
                <a:srgbClr val="FF0066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66"/>
                </a:solidFill>
                <a:ea typeface="新細明體" panose="02020500000000000000" pitchFamily="18" charset="-120"/>
              </a:rPr>
              <a:t>How many employees in Research Department?</a:t>
            </a:r>
            <a:endParaRPr lang="zh-TW" altLang="en-US" sz="1600" b="1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0E111-571F-43AD-B3B6-495D86AF1E5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TW" sz="16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GROUPING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808038"/>
            <a:ext cx="8643938" cy="2647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In many cases, we want to apply the aggregate functions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to </a:t>
            </a:r>
            <a:r>
              <a:rPr lang="en-US" altLang="zh-TW" sz="2400" b="1" i="1" smtClean="0">
                <a:solidFill>
                  <a:srgbClr val="FF0066"/>
                </a:solidFill>
                <a:ea typeface="新細明體" panose="02020500000000000000" pitchFamily="18" charset="-120"/>
              </a:rPr>
              <a:t>subgroups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 of tuples in a relation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Each subgroup of tuples consists of the set of tuples that have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the same value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 for the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grouping attribute(s)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function is applied to each subgroup independently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SQL has a 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GROUP BY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-clause for specifying the grouping attributes, which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must also appear in the SELECT-clause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081463"/>
            <a:ext cx="898366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文字方塊 5"/>
          <p:cNvSpPr txBox="1">
            <a:spLocks noChangeArrowheads="1"/>
          </p:cNvSpPr>
          <p:nvPr/>
        </p:nvSpPr>
        <p:spPr bwMode="auto">
          <a:xfrm>
            <a:off x="1519238" y="3505200"/>
            <a:ext cx="5815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FF0066"/>
                </a:solidFill>
                <a:ea typeface="新細明體" panose="02020500000000000000" pitchFamily="18" charset="-120"/>
              </a:rPr>
              <a:t>How many employees in each department?</a:t>
            </a:r>
            <a:endParaRPr lang="zh-TW" altLang="en-US" sz="2400">
              <a:solidFill>
                <a:srgbClr val="FF0066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B7B5E9-3FF5-4273-B61E-35BE6055E81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TW" sz="16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556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GROUPING (cont.)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692150"/>
            <a:ext cx="8731250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20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Query 24: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For </a:t>
            </a:r>
            <a:r>
              <a:rPr lang="en-US" altLang="zh-TW" sz="2000" smtClean="0">
                <a:solidFill>
                  <a:srgbClr val="FF0066"/>
                </a:solidFill>
                <a:ea typeface="新細明體" panose="02020500000000000000" pitchFamily="18" charset="-120"/>
              </a:rPr>
              <a:t>each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department, retrieve the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department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, the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of employees in the department, and their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average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salary.</a:t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8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0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Q24:	SELECT           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, COUNT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(*), 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AVG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(SALARY)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GROUP BY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</a:t>
            </a:r>
            <a: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8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6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en-US" altLang="zh-TW" sz="20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</a:rPr>
              <a:t>the EMPLOYEE tuples are divided into groups--each group having the same value for the </a:t>
            </a:r>
            <a:r>
              <a:rPr lang="en-US" altLang="zh-TW" sz="1800" smtClean="0">
                <a:solidFill>
                  <a:srgbClr val="FF0066"/>
                </a:solidFill>
                <a:ea typeface="新細明體" panose="02020500000000000000" pitchFamily="18" charset="-120"/>
              </a:rPr>
              <a:t>grouping attribute DNO</a:t>
            </a:r>
          </a:p>
          <a:p>
            <a:pPr lvl="1"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</a:rPr>
              <a:t>The COUNT and AVG functions are applied to each such group of tuples separately</a:t>
            </a:r>
          </a:p>
          <a:p>
            <a:pPr lvl="1" eaLnBrk="1" hangingPunct="1">
              <a:lnSpc>
                <a:spcPct val="90000"/>
              </a:lnSpc>
              <a:tabLst>
                <a:tab pos="982663" algn="l"/>
                <a:tab pos="2417763" algn="l"/>
              </a:tabLst>
            </a:pPr>
            <a:r>
              <a:rPr lang="en-US" altLang="zh-TW" sz="1800" smtClean="0">
                <a:solidFill>
                  <a:srgbClr val="000000"/>
                </a:solidFill>
                <a:ea typeface="新細明體" panose="02020500000000000000" pitchFamily="18" charset="-120"/>
              </a:rPr>
              <a:t>The SELECT-clause includes only the grouping attribute and the functions to be applied on each group of tuples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4187825"/>
            <a:ext cx="7362825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44AD36-F4E2-4E18-96B0-DFE10A61B2A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TW" sz="16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GROUPING (cont.)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933450"/>
            <a:ext cx="8645525" cy="3133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255713" algn="l"/>
                <a:tab pos="2957513" algn="l"/>
              </a:tabLst>
            </a:pPr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Query 21: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For 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each project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, retrieve the project number, project name, and 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the number of employees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who work on that project.</a:t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Q21:	SELECT 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PNUMBER, PNAME, 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(*)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PROJECT, WORKS_ON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PNUMBER=PNO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GROUP BY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PNUMBER, PNAME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8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endParaRPr lang="en-US" altLang="zh-TW" sz="2400" b="1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  <a:tabLst>
                <a:tab pos="1255713" algn="l"/>
                <a:tab pos="2957513" algn="l"/>
              </a:tabLst>
            </a:pPr>
            <a:r>
              <a:rPr lang="en-US" altLang="zh-TW" sz="2000" smtClean="0">
                <a:solidFill>
                  <a:srgbClr val="000000"/>
                </a:solidFill>
                <a:ea typeface="新細明體" panose="02020500000000000000" pitchFamily="18" charset="-120"/>
              </a:rPr>
              <a:t>In this case, the grouping and functions are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applied </a:t>
            </a:r>
            <a:r>
              <a:rPr lang="en-US" altLang="zh-TW" sz="2000" i="1" smtClean="0">
                <a:solidFill>
                  <a:schemeClr val="hlink"/>
                </a:solidFill>
                <a:ea typeface="新細明體" panose="02020500000000000000" pitchFamily="18" charset="-120"/>
              </a:rPr>
              <a:t>after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  the joining of the two relations</a:t>
            </a:r>
            <a:endParaRPr lang="en-US" altLang="zh-TW" sz="2400" smtClean="0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2229" name="群組 10"/>
          <p:cNvGrpSpPr>
            <a:grpSpLocks/>
          </p:cNvGrpSpPr>
          <p:nvPr/>
        </p:nvGrpSpPr>
        <p:grpSpPr bwMode="auto">
          <a:xfrm>
            <a:off x="4654550" y="4062413"/>
            <a:ext cx="3387725" cy="1081087"/>
            <a:chOff x="4637594" y="4378745"/>
            <a:chExt cx="3386908" cy="1080511"/>
          </a:xfrm>
        </p:grpSpPr>
        <p:pic>
          <p:nvPicPr>
            <p:cNvPr id="5223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594" y="4378745"/>
              <a:ext cx="3386908" cy="108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9" name="矩形 7"/>
            <p:cNvSpPr>
              <a:spLocks noChangeArrowheads="1"/>
            </p:cNvSpPr>
            <p:nvPr/>
          </p:nvSpPr>
          <p:spPr bwMode="auto">
            <a:xfrm>
              <a:off x="6702679" y="4418176"/>
              <a:ext cx="518518" cy="231900"/>
            </a:xfrm>
            <a:prstGeom prst="rect">
              <a:avLst/>
            </a:prstGeom>
            <a:noFill/>
            <a:ln w="25400" algn="ctr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pic>
        <p:nvPicPr>
          <p:cNvPr id="522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5418138"/>
            <a:ext cx="331311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31" name="群組 13"/>
          <p:cNvGrpSpPr>
            <a:grpSpLocks/>
          </p:cNvGrpSpPr>
          <p:nvPr/>
        </p:nvGrpSpPr>
        <p:grpSpPr bwMode="auto">
          <a:xfrm>
            <a:off x="717550" y="4129088"/>
            <a:ext cx="3563938" cy="895350"/>
            <a:chOff x="647167" y="4435989"/>
            <a:chExt cx="3419475" cy="771525"/>
          </a:xfrm>
        </p:grpSpPr>
        <p:pic>
          <p:nvPicPr>
            <p:cNvPr id="5223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67" y="4435989"/>
              <a:ext cx="3419475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矩形 6"/>
            <p:cNvSpPr>
              <a:spLocks noChangeArrowheads="1"/>
            </p:cNvSpPr>
            <p:nvPr/>
          </p:nvSpPr>
          <p:spPr bwMode="auto">
            <a:xfrm>
              <a:off x="2104514" y="4483947"/>
              <a:ext cx="662936" cy="196553"/>
            </a:xfrm>
            <a:prstGeom prst="rect">
              <a:avLst/>
            </a:prstGeom>
            <a:noFill/>
            <a:ln w="25400" algn="ctr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52232" name="向下箭號 14"/>
          <p:cNvSpPr>
            <a:spLocks noChangeArrowheads="1"/>
          </p:cNvSpPr>
          <p:nvPr/>
        </p:nvSpPr>
        <p:spPr bwMode="auto">
          <a:xfrm rot="2272327">
            <a:off x="4943475" y="4725988"/>
            <a:ext cx="179388" cy="771525"/>
          </a:xfrm>
          <a:prstGeom prst="downArrow">
            <a:avLst>
              <a:gd name="adj1" fmla="val 50000"/>
              <a:gd name="adj2" fmla="val 49878"/>
            </a:avLst>
          </a:prstGeom>
          <a:solidFill>
            <a:srgbClr val="FF00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2233" name="向下箭號 15"/>
          <p:cNvSpPr>
            <a:spLocks noChangeArrowheads="1"/>
          </p:cNvSpPr>
          <p:nvPr/>
        </p:nvSpPr>
        <p:spPr bwMode="auto">
          <a:xfrm rot="-3043762">
            <a:off x="2972594" y="4914106"/>
            <a:ext cx="184150" cy="630238"/>
          </a:xfrm>
          <a:prstGeom prst="downArrow">
            <a:avLst>
              <a:gd name="adj1" fmla="val 50000"/>
              <a:gd name="adj2" fmla="val 49894"/>
            </a:avLst>
          </a:prstGeom>
          <a:solidFill>
            <a:srgbClr val="FF00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522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5716588"/>
            <a:ext cx="228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6157913"/>
            <a:ext cx="1809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4076700"/>
            <a:ext cx="3697288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5305425"/>
            <a:ext cx="1508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1FEE31-1DE1-45ED-936F-88825DB8944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TW" sz="1600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213"/>
            <a:ext cx="7772400" cy="6985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HAVING-CLAUSE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30250"/>
            <a:ext cx="8731250" cy="3405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To retrieve the values of these functions for only those </a:t>
            </a:r>
            <a:r>
              <a:rPr lang="en-US" altLang="zh-TW" sz="2000" i="1" dirty="0" smtClean="0">
                <a:solidFill>
                  <a:schemeClr val="hlink"/>
                </a:solidFill>
                <a:ea typeface="新細明體" pitchFamily="18" charset="-120"/>
              </a:rPr>
              <a:t>groups that satisfy certain conditions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The HAVING-clause is used for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pitchFamily="18" charset="-120"/>
              </a:rPr>
              <a:t>specifying a selection condition on groups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(rather than on individual tuples)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Q26:</a:t>
            </a:r>
            <a:r>
              <a:rPr lang="zh-TW" altLang="en-US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For each project </a:t>
            </a:r>
            <a:r>
              <a:rPr lang="en-US" altLang="zh-TW" sz="2000" b="1" i="1" dirty="0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on which more than two employees work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, retrieve the project number, project name, and the number of employees who work on that project.</a:t>
            </a:r>
          </a:p>
          <a:p>
            <a:pPr marL="265113" indent="-265113" eaLnBrk="1" hangingPunct="1">
              <a:lnSpc>
                <a:spcPct val="80000"/>
              </a:lnSpc>
              <a:buFontTx/>
              <a:buNone/>
              <a:defRPr/>
            </a:pPr>
            <a:r>
              <a:rPr lang="zh-TW" altLang="en-US" sz="1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itchFamily="18" charset="-120"/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Q26:	SELECT 	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PNUMBER, PNAME,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COUNT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(*)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FROM	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PROJECT, WORKS_ON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WHERE	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PNUMBER=PNO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GROUP BY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PNUMBER, PNAME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HAVING		COUNT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(*) &gt;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2</a:t>
            </a:r>
          </a:p>
        </p:txBody>
      </p:sp>
      <p:pic>
        <p:nvPicPr>
          <p:cNvPr id="5427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4570413"/>
            <a:ext cx="1714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5584825"/>
            <a:ext cx="28003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矩形 4"/>
          <p:cNvSpPr>
            <a:spLocks noChangeArrowheads="1"/>
          </p:cNvSpPr>
          <p:nvPr/>
        </p:nvSpPr>
        <p:spPr bwMode="auto">
          <a:xfrm>
            <a:off x="4787900" y="4046538"/>
            <a:ext cx="2836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PNUMBER = PNO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GROUP BY PNUMBER, PNAME</a:t>
            </a:r>
            <a:endParaRPr lang="zh-TW" altLang="en-US" sz="1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5428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4264025"/>
            <a:ext cx="17303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4802188"/>
            <a:ext cx="131763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60FC93-5126-44F1-A347-738B6546D63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TW" sz="1600" smtClean="0"/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3" y="585788"/>
            <a:ext cx="8296275" cy="4402137"/>
          </a:xfrm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93663"/>
            <a:ext cx="7434262" cy="457200"/>
          </a:xfrm>
        </p:spPr>
        <p:txBody>
          <a:bodyPr/>
          <a:lstStyle/>
          <a:p>
            <a:pPr algn="l" eaLnBrk="1" hangingPunct="1"/>
            <a:r>
              <a:rPr lang="en-US" altLang="zh-TW" sz="1800" b="1" smtClean="0">
                <a:ea typeface="新細明體" panose="02020500000000000000" pitchFamily="18" charset="-120"/>
              </a:rPr>
              <a:t>FIGURE 8.6 </a:t>
            </a:r>
            <a:r>
              <a:rPr lang="en-US" altLang="zh-TW" sz="1800" smtClean="0">
                <a:ea typeface="新細明體" panose="02020500000000000000" pitchFamily="18" charset="-120"/>
              </a:rPr>
              <a:t>Results of GROUP BY and HAVING. (b) Q26.</a:t>
            </a:r>
            <a:endParaRPr lang="en-US" altLang="zh-TW" sz="1800" b="1" smtClean="0">
              <a:ea typeface="新細明體" panose="02020500000000000000" pitchFamily="18" charset="-120"/>
            </a:endParaRP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298450" y="5153025"/>
            <a:ext cx="77724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tabLst>
                <a:tab pos="981075" algn="l"/>
                <a:tab pos="1255713" algn="l"/>
                <a:tab pos="269240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981075" algn="l"/>
                <a:tab pos="1255713" algn="l"/>
                <a:tab pos="26924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981075" algn="l"/>
                <a:tab pos="1255713" algn="l"/>
                <a:tab pos="26924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981075" algn="l"/>
                <a:tab pos="1255713" algn="l"/>
                <a:tab pos="2692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981075" algn="l"/>
                <a:tab pos="1255713" algn="l"/>
                <a:tab pos="2692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1075" algn="l"/>
                <a:tab pos="1255713" algn="l"/>
                <a:tab pos="2692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1075" algn="l"/>
                <a:tab pos="1255713" algn="l"/>
                <a:tab pos="2692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1075" algn="l"/>
                <a:tab pos="1255713" algn="l"/>
                <a:tab pos="2692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1075" algn="l"/>
                <a:tab pos="1255713" algn="l"/>
                <a:tab pos="2692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Q26:     	SELECT 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PNUMBER, PNAME, 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(*)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FROM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PROJECT, WORKS_ON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WHERE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PNUMBER=PNO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GROUP BY	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PNUMBER, PNAME</a:t>
            </a: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HAVING	COUNT</a:t>
            </a:r>
            <a:r>
              <a:rPr lang="en-US" altLang="zh-TW"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(*) &gt; 2</a:t>
            </a:r>
          </a:p>
        </p:txBody>
      </p:sp>
      <p:sp>
        <p:nvSpPr>
          <p:cNvPr id="56326" name="矩形 5"/>
          <p:cNvSpPr>
            <a:spLocks noChangeArrowheads="1"/>
          </p:cNvSpPr>
          <p:nvPr/>
        </p:nvSpPr>
        <p:spPr bwMode="auto">
          <a:xfrm>
            <a:off x="5789613" y="1273175"/>
            <a:ext cx="170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ea typeface="新細明體" panose="02020500000000000000" pitchFamily="18" charset="-120"/>
              </a:rPr>
              <a:t>COUNT (*) &gt; 2</a:t>
            </a:r>
            <a:endParaRPr lang="zh-TW" altLang="en-US" sz="1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6327" name="群組 10"/>
          <p:cNvGrpSpPr>
            <a:grpSpLocks/>
          </p:cNvGrpSpPr>
          <p:nvPr/>
        </p:nvGrpSpPr>
        <p:grpSpPr bwMode="auto">
          <a:xfrm>
            <a:off x="8188325" y="2182813"/>
            <a:ext cx="166688" cy="1098550"/>
            <a:chOff x="8187583" y="2182873"/>
            <a:chExt cx="168064" cy="1097885"/>
          </a:xfrm>
        </p:grpSpPr>
        <p:pic>
          <p:nvPicPr>
            <p:cNvPr id="5632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7583" y="2182873"/>
              <a:ext cx="1524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4701" y="2472009"/>
              <a:ext cx="1524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3247" y="2779665"/>
              <a:ext cx="1524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3247" y="3061683"/>
              <a:ext cx="1524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CAB49A-5A39-4EE2-AB48-59C37F4EAD1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TW" sz="16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4938"/>
            <a:ext cx="7772400" cy="68103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Summary of SQL Queries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5265738"/>
          </a:xfrm>
        </p:spPr>
        <p:txBody>
          <a:bodyPr/>
          <a:lstStyle/>
          <a:p>
            <a:pPr eaLnBrk="1" hangingPunct="1">
              <a:spcBef>
                <a:spcPts val="1800"/>
              </a:spcBef>
              <a:spcAft>
                <a:spcPts val="1200"/>
              </a:spcAft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 query in SQL can consist of up to six clauses, but only the first two, SELECT and FROM, are mandatory. The clauses are specified in the following order:</a:t>
            </a:r>
          </a:p>
          <a:p>
            <a:pPr eaLnBrk="1" hangingPunct="1">
              <a:spcBef>
                <a:spcPts val="1800"/>
              </a:spcBef>
              <a:spcAft>
                <a:spcPts val="1200"/>
              </a:spcAft>
              <a:buFontTx/>
              <a:buNone/>
            </a:pP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SELECT	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&lt;attribute list&gt;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FROM	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&lt;table list&gt;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[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WHERE	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&lt;condition&gt;]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[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GROUP BY 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&lt;grouping attribute(s)&gt;]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[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HAVING	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&lt;group condition&gt;]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[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ORDER BY 	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&lt;attribute list&gt;]</a:t>
            </a:r>
          </a:p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 query is evaluated by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first</a:t>
            </a:r>
            <a:r>
              <a:rPr lang="en-US" altLang="zh-TW" sz="2400" smtClean="0">
                <a:ea typeface="新細明體" panose="02020500000000000000" pitchFamily="18" charset="-120"/>
              </a:rPr>
              <a:t> applying the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WHERE-clause</a:t>
            </a:r>
            <a:r>
              <a:rPr lang="en-US" altLang="zh-TW" sz="2400" smtClean="0">
                <a:ea typeface="新細明體" panose="02020500000000000000" pitchFamily="18" charset="-120"/>
              </a:rPr>
              <a:t>, then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GROUP BY </a:t>
            </a:r>
            <a:r>
              <a:rPr lang="en-US" altLang="zh-TW" sz="2400" smtClean="0">
                <a:ea typeface="新細明體" panose="02020500000000000000" pitchFamily="18" charset="-120"/>
              </a:rPr>
              <a:t>and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HAVING</a:t>
            </a:r>
            <a:r>
              <a:rPr lang="en-US" altLang="zh-TW" sz="2400" smtClean="0">
                <a:ea typeface="新細明體" panose="02020500000000000000" pitchFamily="18" charset="-120"/>
              </a:rPr>
              <a:t>, and finally the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SELECT-clause.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0A6670-0FF0-474B-8CBA-EDE28ABA61A5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TW" sz="16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Summary of SQL Queries (cont.)</a:t>
            </a:r>
            <a:endParaRPr lang="en-US" altLang="zh-TW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8400"/>
            <a:ext cx="7772400" cy="5222875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SELECT-clause lists the attributes or functions to be retrieved</a:t>
            </a:r>
          </a:p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FROM-clause specifies all relations (or aliases) needed in the query but not those needed in nested queries</a:t>
            </a:r>
          </a:p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WHERE-clause specifies the conditions for selection and join of tuples from the relations specified in the FROM-clause</a:t>
            </a:r>
          </a:p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GROUP BY specifies grouping attributes</a:t>
            </a:r>
          </a:p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HAVING specifies a condition for selection of groups</a:t>
            </a:r>
          </a:p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ORDER BY specifies an order for displaying the result of a query</a:t>
            </a:r>
          </a:p>
        </p:txBody>
      </p:sp>
      <p:sp>
        <p:nvSpPr>
          <p:cNvPr id="60421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88" y="6213475"/>
            <a:ext cx="417512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0B84A0-6196-4CDD-AC63-D86DF38F3EB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6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Chapter 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063625"/>
            <a:ext cx="8415337" cy="4244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ea typeface="新細明體" pitchFamily="18" charset="-120"/>
              </a:rPr>
              <a:t>SQL Data Definition and Data Types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ea typeface="新細明體" pitchFamily="18" charset="-120"/>
              </a:rPr>
              <a:t>Specifying Constraints in SQL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ea typeface="新細明體" pitchFamily="18" charset="-120"/>
              </a:rPr>
              <a:t>Basic Retrieval Queries in SQL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chemeClr val="accent4">
                    <a:lumMod val="50000"/>
                  </a:schemeClr>
                </a:solidFill>
                <a:ea typeface="新細明體" pitchFamily="18" charset="-120"/>
              </a:rPr>
              <a:t>INSERT, DELETE, and UPDATE Statements in SQL</a:t>
            </a:r>
            <a:endParaRPr lang="en-US" altLang="zh-TW" sz="2800" dirty="0" smtClean="0">
              <a:solidFill>
                <a:schemeClr val="accent4">
                  <a:lumMod val="50000"/>
                </a:schemeClr>
              </a:solidFill>
              <a:ea typeface="新細明體" pitchFamily="18" charset="-120"/>
              <a:hlinkClick r:id="rId3" action="ppaction://hlinksldjump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pitchFamily="18" charset="-120"/>
                <a:hlinkClick r:id="rId3" action="ppaction://hlinksldjump"/>
              </a:rPr>
              <a:t>More Complex SQL Queries</a:t>
            </a: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pitchFamily="18" charset="-120"/>
                <a:hlinkClick r:id="rId4" action="ppaction://hlinksldjump"/>
              </a:rPr>
              <a:t>Specifying Constraints as Assertions and triggers</a:t>
            </a: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pitchFamily="18" charset="-120"/>
                <a:hlinkClick r:id="rId5" action="ppaction://hlinksldjump"/>
              </a:rPr>
              <a:t>Views (Virtual Tables) in SQL</a:t>
            </a:r>
            <a:endParaRPr lang="en-US" altLang="zh-TW" sz="28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800" dirty="0" smtClean="0">
                <a:ea typeface="新細明體" pitchFamily="18" charset="-120"/>
                <a:hlinkClick r:id="rId6" action="ppaction://hlinksldjump"/>
              </a:rPr>
              <a:t>Schema Change Statements in SQL</a:t>
            </a:r>
            <a:endParaRPr lang="en-US" altLang="zh-TW" sz="28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0E0DD1-4DC2-41DE-9060-035EA91AB6B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TW" sz="16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Constraints as Assertions	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63613"/>
            <a:ext cx="8613775" cy="3779837"/>
          </a:xfrm>
        </p:spPr>
        <p:txBody>
          <a:bodyPr/>
          <a:lstStyle/>
          <a:p>
            <a:pPr marL="265113" indent="-265113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General constraints: </a:t>
            </a:r>
          </a:p>
          <a:p>
            <a:pPr marL="804863" lvl="1" indent="-360363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constraints that do not fit in the basic SQL categories</a:t>
            </a:r>
          </a:p>
          <a:p>
            <a:pPr marL="804863" lvl="1" indent="-360363" eaLnBrk="1" hangingPunct="1">
              <a:buFontTx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	e.g. key constraint, entity constraint, referential integrity constraint.</a:t>
            </a:r>
          </a:p>
          <a:p>
            <a:pPr marL="265113" indent="-265113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Mechanism: </a:t>
            </a:r>
          </a:p>
          <a:p>
            <a:pPr marL="265113" indent="-265113" eaLnBrk="1" hangingPunct="1">
              <a:buFontTx/>
              <a:buNone/>
            </a:pPr>
            <a:r>
              <a:rPr lang="en-US" altLang="zh-TW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CREAT ASSERTION</a:t>
            </a:r>
          </a:p>
          <a:p>
            <a:pPr marL="804863" lvl="1" indent="-360363"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components include: a constraint name, followed by </a:t>
            </a:r>
            <a:r>
              <a:rPr lang="en-US" altLang="zh-TW" sz="24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CHECK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followed by a condition</a:t>
            </a:r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619125" y="4926013"/>
            <a:ext cx="8115300" cy="830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latin typeface="Calibri" panose="020F0502020204030204" pitchFamily="34" charset="0"/>
                <a:ea typeface="新細明體" panose="02020500000000000000" pitchFamily="18" charset="-120"/>
              </a:rPr>
              <a:t>The salary of an employee must not be greater than the salary of the manager of the department that the employee works for.</a:t>
            </a:r>
            <a:endParaRPr lang="zh-TW" altLang="en-US" sz="24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4B69C6-3764-4AEE-8800-9DE41DA8BC7D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TW" sz="16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Assertions: An Example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787400"/>
            <a:ext cx="8497888" cy="4649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795463" algn="l"/>
                <a:tab pos="2687638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Constraint</a:t>
            </a:r>
            <a:r>
              <a:rPr lang="en-US" altLang="zh-TW" sz="2800" smtClean="0">
                <a:ea typeface="新細明體" panose="02020500000000000000" pitchFamily="18" charset="-120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5463" algn="l"/>
                <a:tab pos="2687638" algn="l"/>
              </a:tabLst>
            </a:pPr>
            <a:r>
              <a:rPr lang="en-US" altLang="zh-TW" sz="280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The salary of an employee must not be greater than the salary of the manager of the department that the employee works for.</a:t>
            </a:r>
          </a:p>
          <a:p>
            <a:pPr eaLnBrk="1" hangingPunct="1">
              <a:lnSpc>
                <a:spcPct val="150000"/>
              </a:lnSpc>
              <a:buFontTx/>
              <a:buNone/>
              <a:tabLst>
                <a:tab pos="1795463" algn="l"/>
                <a:tab pos="2687638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CREATE   ASSERTION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SALARY_CONSTRAINT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5463" algn="l"/>
                <a:tab pos="2687638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CHECK   </a:t>
            </a:r>
            <a:r>
              <a:rPr lang="zh-TW" altLang="en-US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NOT EXISTS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SELECT *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5463" algn="l"/>
                <a:tab pos="2687638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 			FROM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EMPLOYEE E, EMPLOYEE M, DEPARTMENT D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5463" algn="l"/>
                <a:tab pos="2687638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 			WHERE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E.SALARY &gt; M.SALARY 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795463" algn="l"/>
                <a:tab pos="2687638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       			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E.DNO=D.NUMBER 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D.MGRSSN=M.SSN))</a:t>
            </a:r>
          </a:p>
          <a:p>
            <a:pPr eaLnBrk="1" hangingPunct="1">
              <a:lnSpc>
                <a:spcPct val="90000"/>
              </a:lnSpc>
              <a:tabLst>
                <a:tab pos="1795463" algn="l"/>
                <a:tab pos="2687638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Specify a query that violates the condition; include inside a 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NOT EXISTS </a:t>
            </a:r>
            <a:r>
              <a:rPr lang="en-US" altLang="zh-TW" sz="2400" smtClean="0">
                <a:ea typeface="新細明體" panose="02020500000000000000" pitchFamily="18" charset="-120"/>
              </a:rPr>
              <a:t>clause</a:t>
            </a:r>
          </a:p>
          <a:p>
            <a:pPr eaLnBrk="1" hangingPunct="1">
              <a:lnSpc>
                <a:spcPct val="90000"/>
              </a:lnSpc>
              <a:tabLst>
                <a:tab pos="1795463" algn="l"/>
                <a:tab pos="2687638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Query result must be empty</a:t>
            </a:r>
          </a:p>
          <a:p>
            <a:pPr lvl="1" eaLnBrk="1" hangingPunct="1">
              <a:lnSpc>
                <a:spcPct val="90000"/>
              </a:lnSpc>
              <a:tabLst>
                <a:tab pos="1795463" algn="l"/>
                <a:tab pos="2687638" algn="l"/>
              </a:tabLst>
            </a:pPr>
            <a:r>
              <a:rPr lang="en-US" altLang="zh-TW" sz="2000" smtClean="0">
                <a:ea typeface="新細明體" panose="02020500000000000000" pitchFamily="18" charset="-120"/>
              </a:rPr>
              <a:t>if the query result is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not empty</a:t>
            </a:r>
            <a:r>
              <a:rPr lang="en-US" altLang="zh-TW" sz="2000" smtClean="0">
                <a:ea typeface="新細明體" panose="02020500000000000000" pitchFamily="18" charset="-120"/>
              </a:rPr>
              <a:t>, the assertion has been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violated</a:t>
            </a:r>
            <a:endParaRPr lang="zh-TW" altLang="en-US" sz="1800" b="1" smtClean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6113463"/>
            <a:ext cx="63579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5435600"/>
            <a:ext cx="630872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519" name="直線單箭頭接點 8"/>
          <p:cNvCxnSpPr>
            <a:cxnSpLocks noChangeShapeType="1"/>
          </p:cNvCxnSpPr>
          <p:nvPr/>
        </p:nvCxnSpPr>
        <p:spPr bwMode="auto">
          <a:xfrm rot="16200000" flipH="1">
            <a:off x="5627688" y="6183313"/>
            <a:ext cx="3111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B08B07-88E8-4FBE-BBEB-5CB434271EA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TW" sz="16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813"/>
            <a:ext cx="7772400" cy="55721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SQL Triggers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620713"/>
            <a:ext cx="8847137" cy="5002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To monitor a database and take action when a condition occurs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Triggers are expressed in a syntax similar to assertions and include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event (e.g., an update operation)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action (to be taken when the condition is satisfied)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A trigger 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to compare an employee’s salary to his/her supervisor during insert or update operations: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800" b="1" dirty="0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 	</a:t>
            </a: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CREATE TRIGGER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INFORM_SUPERVISOR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	BEFORE INSERT OR UPDATE OF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  	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SALARY, SUPERSSN </a:t>
            </a: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ON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FOR EACH ROW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WHEN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(NEW.SALARY</a:t>
            </a:r>
            <a:r>
              <a:rPr lang="zh-TW" altLang="en-US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&gt; (</a:t>
            </a: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SALARY</a:t>
            </a: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                                          </a:t>
            </a: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         	</a:t>
            </a:r>
            <a:r>
              <a:rPr lang="zh-TW" altLang="en-US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                         </a:t>
            </a: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SSN</a:t>
            </a:r>
            <a:r>
              <a:rPr lang="zh-TW" altLang="en-US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=</a:t>
            </a:r>
            <a:r>
              <a:rPr lang="zh-TW" altLang="en-US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NEW.SUPERSSN))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b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INFORM_SUPERVISOR (NEW.SUPERSSN,NEW.SSN);</a:t>
            </a:r>
            <a:endParaRPr lang="zh-TW" altLang="en-US" sz="18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6565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1763" y="6334125"/>
            <a:ext cx="430212" cy="19843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3"/>
          <a:stretch/>
        </p:blipFill>
        <p:spPr bwMode="auto">
          <a:xfrm>
            <a:off x="1115744" y="5909096"/>
            <a:ext cx="6347094" cy="33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文字方塊 6"/>
          <p:cNvSpPr txBox="1">
            <a:spLocks noChangeArrowheads="1"/>
          </p:cNvSpPr>
          <p:nvPr/>
        </p:nvSpPr>
        <p:spPr bwMode="auto">
          <a:xfrm>
            <a:off x="5409362" y="6181343"/>
            <a:ext cx="33895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 dirty="0">
                <a:ea typeface="新細明體" panose="02020500000000000000" pitchFamily="18" charset="-120"/>
              </a:rPr>
              <a:t>30000</a:t>
            </a:r>
            <a:r>
              <a:rPr lang="zh-TW" altLang="en-US" sz="1200" b="1" dirty="0">
                <a:ea typeface="新細明體" panose="02020500000000000000" pitchFamily="18" charset="-120"/>
              </a:rPr>
              <a:t>              </a:t>
            </a:r>
            <a:r>
              <a:rPr lang="en-US" altLang="zh-TW" sz="1200" b="1" dirty="0">
                <a:ea typeface="新細明體" panose="02020500000000000000" pitchFamily="18" charset="-120"/>
              </a:rPr>
              <a:t>997</a:t>
            </a:r>
            <a:r>
              <a:rPr lang="zh-TW" altLang="en-US" sz="1200" b="1" dirty="0">
                <a:ea typeface="新細明體" panose="02020500000000000000" pitchFamily="18" charset="-120"/>
              </a:rPr>
              <a:t>     </a:t>
            </a:r>
            <a:r>
              <a:rPr lang="zh-TW" altLang="en-US" sz="1200" b="1" dirty="0" smtClean="0">
                <a:ea typeface="新細明體" panose="02020500000000000000" pitchFamily="18" charset="-120"/>
              </a:rPr>
              <a:t>                      </a:t>
            </a:r>
            <a:r>
              <a:rPr lang="en-US" altLang="zh-TW" sz="1200" b="1" dirty="0">
                <a:ea typeface="新細明體" panose="02020500000000000000" pitchFamily="18" charset="-120"/>
              </a:rPr>
              <a:t>(original)</a:t>
            </a:r>
            <a:r>
              <a:rPr lang="zh-TW" altLang="en-US" sz="1200" b="1" dirty="0">
                <a:ea typeface="新細明體" panose="02020500000000000000" pitchFamily="18" charset="-120"/>
              </a:rPr>
              <a:t>      </a:t>
            </a:r>
            <a:endParaRPr lang="en-US" altLang="zh-TW" sz="1200" b="1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 dirty="0">
                <a:solidFill>
                  <a:srgbClr val="FF0000"/>
                </a:solidFill>
                <a:ea typeface="新細明體" panose="02020500000000000000" pitchFamily="18" charset="-120"/>
              </a:rPr>
              <a:t>40000</a:t>
            </a:r>
            <a:r>
              <a:rPr lang="zh-TW" altLang="en-US" sz="1200" b="1" dirty="0">
                <a:ea typeface="新細明體" panose="02020500000000000000" pitchFamily="18" charset="-120"/>
              </a:rPr>
              <a:t>              </a:t>
            </a:r>
            <a:r>
              <a:rPr lang="en-US" altLang="zh-TW" sz="1200" b="1" dirty="0">
                <a:solidFill>
                  <a:srgbClr val="FF0000"/>
                </a:solidFill>
                <a:ea typeface="新細明體" panose="02020500000000000000" pitchFamily="18" charset="-120"/>
              </a:rPr>
              <a:t>997     </a:t>
            </a:r>
            <a:r>
              <a:rPr lang="zh-TW" altLang="en-US" sz="1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                    </a:t>
            </a:r>
            <a:r>
              <a:rPr lang="en-US" altLang="zh-TW" sz="1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ea typeface="新細明體" panose="02020500000000000000" pitchFamily="18" charset="-120"/>
              </a:rPr>
              <a:t>(NEW</a:t>
            </a:r>
            <a:r>
              <a:rPr lang="en-US" altLang="zh-TW" sz="1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 dirty="0" smtClean="0">
                <a:ea typeface="新細明體" panose="02020500000000000000" pitchFamily="18" charset="-120"/>
              </a:rPr>
              <a:t>38000</a:t>
            </a:r>
            <a:r>
              <a:rPr lang="zh-TW" altLang="en-US" sz="1200" b="1" dirty="0" smtClean="0">
                <a:ea typeface="新細明體" panose="02020500000000000000" pitchFamily="18" charset="-120"/>
              </a:rPr>
              <a:t>              </a:t>
            </a:r>
            <a:r>
              <a:rPr lang="en-US" altLang="zh-TW" sz="1200" b="1" dirty="0" smtClean="0">
                <a:ea typeface="新細明體" panose="02020500000000000000" pitchFamily="18" charset="-120"/>
              </a:rPr>
              <a:t>123</a:t>
            </a:r>
            <a:endParaRPr lang="zh-TW" altLang="en-US" sz="1200" b="1" dirty="0">
              <a:ea typeface="新細明體" panose="02020500000000000000" pitchFamily="18" charset="-120"/>
            </a:endParaRPr>
          </a:p>
        </p:txBody>
      </p:sp>
      <p:sp>
        <p:nvSpPr>
          <p:cNvPr id="66568" name="文字方塊 7"/>
          <p:cNvSpPr txBox="1">
            <a:spLocks noChangeArrowheads="1"/>
          </p:cNvSpPr>
          <p:nvPr/>
        </p:nvSpPr>
        <p:spPr bwMode="auto">
          <a:xfrm>
            <a:off x="4618787" y="6371843"/>
            <a:ext cx="949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 dirty="0">
                <a:solidFill>
                  <a:srgbClr val="FF0000"/>
                </a:solidFill>
                <a:ea typeface="新細明體" panose="02020500000000000000" pitchFamily="18" charset="-120"/>
              </a:rPr>
              <a:t>update  </a:t>
            </a:r>
            <a:r>
              <a:rPr lang="en-US" altLang="zh-TW" sz="1200" b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endParaRPr lang="zh-TW" altLang="en-US" sz="12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8" r="89355" b="69065"/>
          <a:stretch/>
        </p:blipFill>
        <p:spPr bwMode="auto">
          <a:xfrm>
            <a:off x="1115744" y="5729070"/>
            <a:ext cx="698679" cy="16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7"/>
          <p:cNvSpPr txBox="1">
            <a:spLocks noChangeArrowheads="1"/>
          </p:cNvSpPr>
          <p:nvPr/>
        </p:nvSpPr>
        <p:spPr bwMode="auto">
          <a:xfrm>
            <a:off x="3135808" y="6155554"/>
            <a:ext cx="1025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 dirty="0" smtClean="0">
                <a:ea typeface="新細明體" panose="02020500000000000000" pitchFamily="18" charset="-120"/>
              </a:rPr>
              <a:t>886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886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 dirty="0" smtClean="0">
                <a:ea typeface="新細明體" panose="02020500000000000000" pitchFamily="18" charset="-120"/>
              </a:rPr>
              <a:t>997</a:t>
            </a:r>
            <a:endParaRPr lang="zh-TW" altLang="en-US" sz="1200" b="1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5213" y="6538913"/>
            <a:ext cx="458787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22EB66-569B-4AB8-B4D7-EA7FAB49CA7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TW" sz="16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Views in SQL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575" y="842963"/>
            <a:ext cx="8402638" cy="255905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 view is a </a:t>
            </a:r>
            <a:r>
              <a:rPr lang="en-US" altLang="zh-TW" sz="2400" smtClean="0">
                <a:latin typeface="Arial" panose="020B060402020202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virtual</a:t>
            </a:r>
            <a:r>
              <a:rPr lang="en-US" altLang="zh-TW" sz="2400" smtClean="0">
                <a:latin typeface="Arial" panose="020B060402020202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2400" smtClean="0">
                <a:ea typeface="新細明體" panose="02020500000000000000" pitchFamily="18" charset="-120"/>
              </a:rPr>
              <a:t> table that is derived from other tables</a:t>
            </a:r>
            <a:r>
              <a:rPr lang="zh-TW" altLang="en-US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(base tables or other virtual tables)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Allows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full query </a:t>
            </a:r>
            <a:r>
              <a:rPr lang="en-US" altLang="zh-TW" sz="2400" smtClean="0">
                <a:ea typeface="新細明體" panose="02020500000000000000" pitchFamily="18" charset="-120"/>
              </a:rPr>
              <a:t>operations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Allows for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limited update </a:t>
            </a:r>
            <a:r>
              <a:rPr lang="en-US" altLang="zh-TW" sz="2400" smtClean="0">
                <a:ea typeface="新細明體" panose="02020500000000000000" pitchFamily="18" charset="-120"/>
              </a:rPr>
              <a:t>operations (since the table may not physically be stored)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A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convenience</a:t>
            </a:r>
            <a:r>
              <a:rPr lang="en-US" altLang="zh-TW" sz="2400" smtClean="0">
                <a:ea typeface="新細明體" panose="02020500000000000000" pitchFamily="18" charset="-120"/>
              </a:rPr>
              <a:t> for expressing certain operations</a:t>
            </a:r>
            <a:endParaRPr lang="zh-TW" altLang="en-US" sz="2400" smtClean="0">
              <a:ea typeface="新細明體" panose="02020500000000000000" pitchFamily="18" charset="-120"/>
            </a:endParaRP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321071" y="3706813"/>
            <a:ext cx="49720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Two views </a:t>
            </a:r>
            <a:r>
              <a:rPr lang="en-US" altLang="zh-TW" sz="2000" b="1">
                <a:solidFill>
                  <a:srgbClr val="333399"/>
                </a:solidFill>
                <a:ea typeface="新細明體" panose="02020500000000000000" pitchFamily="18" charset="-120"/>
              </a:rPr>
              <a:t>specified on the database schema</a:t>
            </a:r>
            <a:endParaRPr lang="zh-TW" altLang="en-US" sz="2000" b="1">
              <a:solidFill>
                <a:srgbClr val="333399"/>
              </a:solidFill>
              <a:ea typeface="新細明體" panose="02020500000000000000" pitchFamily="18" charset="-120"/>
            </a:endParaRPr>
          </a:p>
        </p:txBody>
      </p:sp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3" y="4287838"/>
            <a:ext cx="48133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80" y="3532699"/>
            <a:ext cx="17303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6" name="文字方塊 7"/>
          <p:cNvSpPr txBox="1">
            <a:spLocks noChangeArrowheads="1"/>
          </p:cNvSpPr>
          <p:nvPr/>
        </p:nvSpPr>
        <p:spPr bwMode="auto">
          <a:xfrm>
            <a:off x="7206530" y="4477262"/>
            <a:ext cx="1427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Base tables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686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80" y="4822262"/>
            <a:ext cx="2581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30" y="4129599"/>
            <a:ext cx="2689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933387" y="6012887"/>
            <a:ext cx="298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 of employees working on the project </a:t>
            </a:r>
            <a:r>
              <a:rPr lang="en-US" altLang="zh-TW" sz="18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ProductX</a:t>
            </a:r>
            <a:r>
              <a:rPr lang="en-US" altLang="zh-TW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TW" alt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D6E206-9040-47D2-8A03-7F2A818B0F6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TW" sz="16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SQL Views: An Example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074738"/>
            <a:ext cx="8402637" cy="5143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tabLst>
                <a:tab pos="981075" algn="l"/>
                <a:tab pos="2147888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Specify a different WORKS_ON table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800" smtClean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CREATE VIEW</a:t>
            </a:r>
            <a:r>
              <a:rPr lang="zh-TW" altLang="en-US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WORKS_ON1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AS  	SELECT	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PNAME, HOURS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FROM	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PROJECT, WORKS_ON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		WHERE	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SSN=ESSN </a:t>
            </a: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PNO=PNUMBER;</a:t>
            </a:r>
          </a:p>
          <a:p>
            <a:pPr eaLnBrk="1" hangingPunct="1">
              <a:lnSpc>
                <a:spcPct val="90000"/>
              </a:lnSpc>
              <a:tabLst>
                <a:tab pos="981075" algn="l"/>
                <a:tab pos="2147888" algn="l"/>
              </a:tabLst>
            </a:pPr>
            <a:endParaRPr lang="en-US" altLang="zh-TW" sz="1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tabLst>
                <a:tab pos="981075" algn="l"/>
                <a:tab pos="2147888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We can specify SQL queries on a newly create table (view):</a:t>
            </a:r>
          </a:p>
          <a:p>
            <a:pPr eaLnBrk="1" hangingPunct="1">
              <a:lnSpc>
                <a:spcPct val="19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000" smtClean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SELECT 	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FNAME, LNAME </a:t>
            </a: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		FROM 	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WORKS_ON</a:t>
            </a:r>
            <a:r>
              <a:rPr lang="en-US" altLang="zh-TW" sz="24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1</a:t>
            </a:r>
            <a:endParaRPr lang="en-US" altLang="zh-TW" sz="2000" smtClean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		WHERE 	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PNAME=‘ProjectX’;</a:t>
            </a:r>
          </a:p>
          <a:p>
            <a:pPr eaLnBrk="1" hangingPunct="1">
              <a:lnSpc>
                <a:spcPct val="90000"/>
              </a:lnSpc>
              <a:tabLst>
                <a:tab pos="981075" algn="l"/>
                <a:tab pos="2147888" algn="l"/>
              </a:tabLst>
            </a:pPr>
            <a:endParaRPr lang="en-US" altLang="zh-TW" sz="1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tabLst>
                <a:tab pos="981075" algn="l"/>
                <a:tab pos="2147888" algn="l"/>
              </a:tabLst>
            </a:pPr>
            <a:r>
              <a:rPr lang="en-US" altLang="zh-TW" sz="2400" smtClean="0">
                <a:ea typeface="新細明體" panose="02020500000000000000" pitchFamily="18" charset="-120"/>
              </a:rPr>
              <a:t>When no longer needed, a view can be dropped:</a:t>
            </a:r>
          </a:p>
          <a:p>
            <a:pPr eaLnBrk="1" hangingPunct="1">
              <a:lnSpc>
                <a:spcPct val="160000"/>
              </a:lnSpc>
              <a:buFontTx/>
              <a:buNone/>
              <a:tabLst>
                <a:tab pos="981075" algn="l"/>
                <a:tab pos="2147888" algn="l"/>
              </a:tabLst>
            </a:pPr>
            <a:r>
              <a:rPr lang="en-US" altLang="zh-TW" sz="2000" smtClean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DROP</a:t>
            </a:r>
            <a:r>
              <a:rPr lang="en-US" altLang="zh-TW" sz="2000" b="1" smtClean="0">
                <a:solidFill>
                  <a:srgbClr val="FF0066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	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WORKS_ON</a:t>
            </a:r>
            <a:r>
              <a:rPr lang="en-US" altLang="zh-TW" sz="24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1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;</a:t>
            </a:r>
            <a:endParaRPr lang="zh-TW" altLang="en-US" sz="2000" smtClean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3770313"/>
            <a:ext cx="38830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25A3D4-27B1-4FD9-9F40-F5321368BA3E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TW" sz="16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Specification of Views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815975"/>
            <a:ext cx="8705850" cy="489743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dirty="0" smtClean="0"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SQL command: 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CREATE VIEW</a:t>
            </a:r>
          </a:p>
          <a:p>
            <a:pPr lvl="1" eaLnBrk="1" hangingPunct="1">
              <a:defRPr/>
            </a:pPr>
            <a:r>
              <a:rPr lang="en-US" altLang="zh-TW" sz="2400" dirty="0" smtClean="0">
                <a:ea typeface="新細明體" pitchFamily="18" charset="-120"/>
              </a:rPr>
              <a:t>a table (view) name</a:t>
            </a:r>
          </a:p>
          <a:p>
            <a:pPr lvl="1" eaLnBrk="1" hangingPunct="1">
              <a:defRPr/>
            </a:pPr>
            <a:r>
              <a:rPr lang="en-US" altLang="zh-TW" sz="2400" dirty="0" smtClean="0">
                <a:ea typeface="新細明體" pitchFamily="18" charset="-120"/>
              </a:rPr>
              <a:t>a possible list of attribute names, e.g., 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sz="2400" dirty="0" smtClean="0">
                <a:ea typeface="新細明體" pitchFamily="18" charset="-120"/>
              </a:rPr>
              <a:t>	(when arithmetic operations are specified or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TW" sz="2400" dirty="0" smtClean="0">
                <a:ea typeface="新細明體" pitchFamily="18" charset="-120"/>
              </a:rPr>
              <a:t>	when we want the names to be different from the attributes in the base relations)</a:t>
            </a:r>
          </a:p>
          <a:p>
            <a:pPr lvl="1" eaLnBrk="1" hangingPunct="1">
              <a:defRPr/>
            </a:pPr>
            <a:r>
              <a:rPr lang="en-US" altLang="zh-TW" sz="2400" dirty="0" smtClean="0">
                <a:ea typeface="新細明體" pitchFamily="18" charset="-120"/>
              </a:rPr>
              <a:t>a query to specify the table contents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TW" sz="2000" b="1" dirty="0" smtClean="0">
              <a:solidFill>
                <a:srgbClr val="FF0066"/>
              </a:solidFill>
              <a:latin typeface="Calibri" pitchFamily="34" charset="0"/>
              <a:ea typeface="新細明體" pitchFamily="18" charset="-120"/>
            </a:endParaRPr>
          </a:p>
          <a:p>
            <a:pPr marL="804863" eaLnBrk="1" hangingPunct="1">
              <a:lnSpc>
                <a:spcPct val="80000"/>
              </a:lnSpc>
              <a:buFontTx/>
              <a:buNone/>
              <a:tabLst>
                <a:tab pos="1162050" algn="l"/>
                <a:tab pos="2154238" algn="l"/>
                <a:tab pos="2692400" algn="l"/>
              </a:tabLst>
              <a:defRPr/>
            </a:pP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CREATE VIEW 	</a:t>
            </a:r>
            <a:r>
              <a:rPr lang="en-US" altLang="zh-TW" sz="2000" dirty="0" smtClean="0">
                <a:latin typeface="Calibri" pitchFamily="34" charset="0"/>
                <a:ea typeface="新細明體" pitchFamily="18" charset="-120"/>
              </a:rPr>
              <a:t>DEPT_ INFO(DEPT_NAME, NO_OF_EMPS, TOTAL_SAL</a:t>
            </a: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)</a:t>
            </a:r>
          </a:p>
          <a:p>
            <a:pPr marL="804863" eaLnBrk="1" hangingPunct="1">
              <a:lnSpc>
                <a:spcPct val="80000"/>
              </a:lnSpc>
              <a:buFontTx/>
              <a:buNone/>
              <a:tabLst>
                <a:tab pos="1162050" algn="l"/>
                <a:tab pos="2154238" algn="l"/>
                <a:tab pos="2692400" algn="l"/>
              </a:tabLst>
              <a:defRPr/>
            </a:pP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AS 	SELECT   	</a:t>
            </a:r>
            <a:r>
              <a:rPr lang="en-US" altLang="zh-TW" sz="2000" dirty="0" smtClean="0">
                <a:latin typeface="Calibri" pitchFamily="34" charset="0"/>
                <a:ea typeface="新細明體" pitchFamily="18" charset="-120"/>
              </a:rPr>
              <a:t>DNAME, </a:t>
            </a: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COUNT</a:t>
            </a:r>
            <a:r>
              <a:rPr lang="en-US" altLang="zh-TW" sz="2000" dirty="0" smtClean="0">
                <a:latin typeface="Calibri" pitchFamily="34" charset="0"/>
                <a:ea typeface="新細明體" pitchFamily="18" charset="-120"/>
              </a:rPr>
              <a:t>(*), </a:t>
            </a: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SUM</a:t>
            </a:r>
            <a:r>
              <a:rPr lang="en-US" altLang="zh-TW" sz="2000" dirty="0" smtClean="0">
                <a:latin typeface="Calibri" pitchFamily="34" charset="0"/>
                <a:ea typeface="新細明體" pitchFamily="18" charset="-120"/>
              </a:rPr>
              <a:t>(SALARY)</a:t>
            </a:r>
          </a:p>
          <a:p>
            <a:pPr marL="804863" eaLnBrk="1" hangingPunct="1">
              <a:lnSpc>
                <a:spcPct val="80000"/>
              </a:lnSpc>
              <a:buFontTx/>
              <a:buNone/>
              <a:tabLst>
                <a:tab pos="1162050" algn="l"/>
                <a:tab pos="2154238" algn="l"/>
                <a:tab pos="2692400" algn="l"/>
              </a:tabLst>
              <a:defRPr/>
            </a:pP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	FROM      	</a:t>
            </a:r>
            <a:r>
              <a:rPr lang="en-US" altLang="zh-TW" sz="2000" dirty="0" smtClean="0">
                <a:latin typeface="Calibri" pitchFamily="34" charset="0"/>
                <a:ea typeface="新細明體" pitchFamily="18" charset="-120"/>
              </a:rPr>
              <a:t>DEPARTMENT, EMPLOYEE</a:t>
            </a:r>
          </a:p>
          <a:p>
            <a:pPr marL="804863" eaLnBrk="1" hangingPunct="1">
              <a:lnSpc>
                <a:spcPct val="80000"/>
              </a:lnSpc>
              <a:buFontTx/>
              <a:buNone/>
              <a:tabLst>
                <a:tab pos="1162050" algn="l"/>
                <a:tab pos="2154238" algn="l"/>
                <a:tab pos="2692400" algn="l"/>
              </a:tabLst>
              <a:defRPr/>
            </a:pP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  	WHERE   	</a:t>
            </a:r>
            <a:r>
              <a:rPr lang="en-US" altLang="zh-TW" sz="2000" dirty="0" smtClean="0">
                <a:latin typeface="Calibri" pitchFamily="34" charset="0"/>
                <a:ea typeface="新細明體" pitchFamily="18" charset="-120"/>
              </a:rPr>
              <a:t>DNUMBER=DNO</a:t>
            </a:r>
          </a:p>
          <a:p>
            <a:pPr marL="804863" eaLnBrk="1" hangingPunct="1">
              <a:lnSpc>
                <a:spcPct val="80000"/>
              </a:lnSpc>
              <a:buFontTx/>
              <a:buNone/>
              <a:tabLst>
                <a:tab pos="1162050" algn="l"/>
                <a:tab pos="2154238" algn="l"/>
                <a:tab pos="2692400" algn="l"/>
              </a:tabLst>
              <a:defRPr/>
            </a:pPr>
            <a:r>
              <a:rPr lang="en-US" altLang="zh-TW" sz="2000" b="1" dirty="0" smtClean="0">
                <a:latin typeface="Calibri" pitchFamily="34" charset="0"/>
                <a:ea typeface="新細明體" pitchFamily="18" charset="-120"/>
              </a:rPr>
              <a:t>	GROUP BY 	</a:t>
            </a:r>
            <a:r>
              <a:rPr lang="en-US" altLang="zh-TW" sz="2000" dirty="0" smtClean="0">
                <a:latin typeface="Calibri" pitchFamily="34" charset="0"/>
                <a:ea typeface="新細明體" pitchFamily="18" charset="-120"/>
              </a:rPr>
              <a:t>DNAME;</a:t>
            </a: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5627688"/>
            <a:ext cx="26892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6026150"/>
            <a:ext cx="54546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BB88DF-9E0F-4DF9-89C2-3642F9686B0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TW" sz="16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Two View Implementations</a:t>
            </a:r>
          </a:p>
        </p:txBody>
      </p:sp>
      <p:sp>
        <p:nvSpPr>
          <p:cNvPr id="74756" name="流程圖: 磁碟 4"/>
          <p:cNvSpPr>
            <a:spLocks noChangeArrowheads="1"/>
          </p:cNvSpPr>
          <p:nvPr/>
        </p:nvSpPr>
        <p:spPr bwMode="auto">
          <a:xfrm>
            <a:off x="573088" y="1647825"/>
            <a:ext cx="1443037" cy="1212850"/>
          </a:xfrm>
          <a:prstGeom prst="flowChartMagneticDisk">
            <a:avLst/>
          </a:prstGeom>
          <a:solidFill>
            <a:schemeClr val="tx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74757" name="群組 11"/>
          <p:cNvGrpSpPr>
            <a:grpSpLocks/>
          </p:cNvGrpSpPr>
          <p:nvPr/>
        </p:nvGrpSpPr>
        <p:grpSpPr bwMode="auto">
          <a:xfrm>
            <a:off x="1062038" y="2152650"/>
            <a:ext cx="693737" cy="525463"/>
            <a:chOff x="1131570" y="5074920"/>
            <a:chExt cx="693420" cy="525780"/>
          </a:xfrm>
        </p:grpSpPr>
        <p:sp>
          <p:nvSpPr>
            <p:cNvPr id="74786" name="矩形 12"/>
            <p:cNvSpPr>
              <a:spLocks noChangeArrowheads="1"/>
            </p:cNvSpPr>
            <p:nvPr/>
          </p:nvSpPr>
          <p:spPr bwMode="auto">
            <a:xfrm>
              <a:off x="1131570" y="5074920"/>
              <a:ext cx="434340" cy="29718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4787" name="矩形 13"/>
            <p:cNvSpPr>
              <a:spLocks noChangeArrowheads="1"/>
            </p:cNvSpPr>
            <p:nvPr/>
          </p:nvSpPr>
          <p:spPr bwMode="auto">
            <a:xfrm>
              <a:off x="1226820" y="5196840"/>
              <a:ext cx="434340" cy="31242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4788" name="矩形 14"/>
            <p:cNvSpPr>
              <a:spLocks noChangeArrowheads="1"/>
            </p:cNvSpPr>
            <p:nvPr/>
          </p:nvSpPr>
          <p:spPr bwMode="auto">
            <a:xfrm>
              <a:off x="1390650" y="5299710"/>
              <a:ext cx="434340" cy="30099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pic>
        <p:nvPicPr>
          <p:cNvPr id="7475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3425825"/>
            <a:ext cx="9747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向左箭號 16"/>
          <p:cNvSpPr/>
          <p:nvPr/>
        </p:nvSpPr>
        <p:spPr bwMode="auto">
          <a:xfrm>
            <a:off x="5722938" y="4271963"/>
            <a:ext cx="1406525" cy="287337"/>
          </a:xfrm>
          <a:prstGeom prst="leftArrow">
            <a:avLst>
              <a:gd name="adj1" fmla="val 45216"/>
              <a:gd name="adj2" fmla="val 142062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74760" name="文字方塊 29"/>
          <p:cNvSpPr txBox="1">
            <a:spLocks noChangeArrowheads="1"/>
          </p:cNvSpPr>
          <p:nvPr/>
        </p:nvSpPr>
        <p:spPr bwMode="auto">
          <a:xfrm>
            <a:off x="4633913" y="2970213"/>
            <a:ext cx="979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View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4761" name="文字方塊 30"/>
          <p:cNvSpPr txBox="1">
            <a:spLocks noChangeArrowheads="1"/>
          </p:cNvSpPr>
          <p:nvPr/>
        </p:nvSpPr>
        <p:spPr bwMode="auto">
          <a:xfrm>
            <a:off x="5664200" y="3868738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Query a view</a:t>
            </a:r>
            <a:endParaRPr lang="zh-TW" altLang="en-US" sz="20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747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782763"/>
            <a:ext cx="38830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3" name="矩形 34"/>
          <p:cNvSpPr>
            <a:spLocks noChangeArrowheads="1"/>
          </p:cNvSpPr>
          <p:nvPr/>
        </p:nvSpPr>
        <p:spPr bwMode="auto">
          <a:xfrm>
            <a:off x="5561013" y="2473325"/>
            <a:ext cx="3582987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tabLst>
                <a:tab pos="982663" algn="l"/>
                <a:tab pos="2147888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982663" algn="l"/>
                <a:tab pos="2147888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982663" algn="l"/>
                <a:tab pos="2147888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982663" algn="l"/>
                <a:tab pos="2147888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982663" algn="l"/>
                <a:tab pos="2147888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2663" algn="l"/>
                <a:tab pos="2147888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2663" algn="l"/>
                <a:tab pos="2147888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2663" algn="l"/>
                <a:tab pos="2147888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982663" algn="l"/>
                <a:tab pos="2147888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latin typeface="Calibri" panose="020F0502020204030204" pitchFamily="34" charset="0"/>
                <a:ea typeface="新細明體" panose="02020500000000000000" pitchFamily="18" charset="-120"/>
              </a:rPr>
              <a:t>SELECT  	</a:t>
            </a:r>
            <a:r>
              <a:rPr lang="en-US" altLang="zh-TW" sz="2000">
                <a:latin typeface="Calibri" panose="020F0502020204030204" pitchFamily="34" charset="0"/>
                <a:ea typeface="新細明體" panose="02020500000000000000" pitchFamily="18" charset="-120"/>
              </a:rPr>
              <a:t>FNAME, LNAME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latin typeface="Calibri" panose="020F0502020204030204" pitchFamily="34" charset="0"/>
                <a:ea typeface="新細明體" panose="02020500000000000000" pitchFamily="18" charset="-120"/>
              </a:rPr>
              <a:t>FROM     	</a:t>
            </a:r>
            <a:r>
              <a:rPr lang="en-US" altLang="zh-TW" sz="2000">
                <a:latin typeface="Calibri" panose="020F0502020204030204" pitchFamily="34" charset="0"/>
                <a:ea typeface="新細明體" panose="02020500000000000000" pitchFamily="18" charset="-120"/>
              </a:rPr>
              <a:t>WORKS_ON1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latin typeface="Calibri" panose="020F0502020204030204" pitchFamily="34" charset="0"/>
                <a:ea typeface="新細明體" panose="02020500000000000000" pitchFamily="18" charset="-120"/>
              </a:rPr>
              <a:t>WHERE  	</a:t>
            </a:r>
            <a:r>
              <a:rPr lang="en-US" altLang="zh-TW" sz="2000">
                <a:latin typeface="Calibri" panose="020F0502020204030204" pitchFamily="34" charset="0"/>
                <a:ea typeface="新細明體" panose="02020500000000000000" pitchFamily="18" charset="-120"/>
              </a:rPr>
              <a:t>PNAME=‘ProjectX’;</a:t>
            </a:r>
          </a:p>
        </p:txBody>
      </p:sp>
      <p:cxnSp>
        <p:nvCxnSpPr>
          <p:cNvPr id="74764" name="直線接點 26"/>
          <p:cNvCxnSpPr>
            <a:cxnSpLocks noChangeShapeType="1"/>
          </p:cNvCxnSpPr>
          <p:nvPr/>
        </p:nvCxnSpPr>
        <p:spPr bwMode="auto">
          <a:xfrm rot="5400000">
            <a:off x="1681956" y="3615532"/>
            <a:ext cx="4887913" cy="0"/>
          </a:xfrm>
          <a:prstGeom prst="line">
            <a:avLst/>
          </a:prstGeom>
          <a:noFill/>
          <a:ln w="25400" algn="ctr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文字方塊 31"/>
          <p:cNvSpPr txBox="1">
            <a:spLocks noChangeArrowheads="1"/>
          </p:cNvSpPr>
          <p:nvPr/>
        </p:nvSpPr>
        <p:spPr bwMode="auto">
          <a:xfrm>
            <a:off x="4930775" y="1052513"/>
            <a:ext cx="2403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User’s View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40980" name="文字方塊 32"/>
          <p:cNvSpPr txBox="1">
            <a:spLocks noChangeArrowheads="1"/>
          </p:cNvSpPr>
          <p:nvPr/>
        </p:nvSpPr>
        <p:spPr bwMode="auto">
          <a:xfrm>
            <a:off x="1881188" y="1052513"/>
            <a:ext cx="14303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</a:rPr>
              <a:t>DBMS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</p:txBody>
      </p:sp>
      <p:cxnSp>
        <p:nvCxnSpPr>
          <p:cNvPr id="74767" name="直線單箭頭接點 19"/>
          <p:cNvCxnSpPr>
            <a:cxnSpLocks noChangeShapeType="1"/>
          </p:cNvCxnSpPr>
          <p:nvPr/>
        </p:nvCxnSpPr>
        <p:spPr bwMode="auto">
          <a:xfrm>
            <a:off x="4133850" y="3884613"/>
            <a:ext cx="468313" cy="1587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4768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2941638"/>
            <a:ext cx="25098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9" name="文字方塊 31"/>
          <p:cNvSpPr txBox="1">
            <a:spLocks noChangeArrowheads="1"/>
          </p:cNvSpPr>
          <p:nvPr/>
        </p:nvSpPr>
        <p:spPr bwMode="auto">
          <a:xfrm>
            <a:off x="2389188" y="1970088"/>
            <a:ext cx="179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Query modification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4770" name="直線單箭頭接點 18"/>
          <p:cNvCxnSpPr>
            <a:cxnSpLocks noChangeShapeType="1"/>
          </p:cNvCxnSpPr>
          <p:nvPr/>
        </p:nvCxnSpPr>
        <p:spPr bwMode="auto">
          <a:xfrm>
            <a:off x="2016125" y="2586038"/>
            <a:ext cx="2049463" cy="538162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477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619750"/>
            <a:ext cx="16398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72" name="群組 33"/>
          <p:cNvGrpSpPr>
            <a:grpSpLocks/>
          </p:cNvGrpSpPr>
          <p:nvPr/>
        </p:nvGrpSpPr>
        <p:grpSpPr bwMode="auto">
          <a:xfrm>
            <a:off x="460375" y="4073525"/>
            <a:ext cx="1981200" cy="1741488"/>
            <a:chOff x="672453" y="4073525"/>
            <a:chExt cx="1981080" cy="1741488"/>
          </a:xfrm>
        </p:grpSpPr>
        <p:sp>
          <p:nvSpPr>
            <p:cNvPr id="74776" name="流程圖: 磁碟 5"/>
            <p:cNvSpPr>
              <a:spLocks noChangeArrowheads="1"/>
            </p:cNvSpPr>
            <p:nvPr/>
          </p:nvSpPr>
          <p:spPr bwMode="auto">
            <a:xfrm>
              <a:off x="690563" y="4073525"/>
              <a:ext cx="1954212" cy="1741488"/>
            </a:xfrm>
            <a:prstGeom prst="flowChartMagneticDisk">
              <a:avLst/>
            </a:prstGeom>
            <a:solidFill>
              <a:schemeClr val="tx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74777" name="群組 10"/>
            <p:cNvGrpSpPr>
              <a:grpSpLocks/>
            </p:cNvGrpSpPr>
            <p:nvPr/>
          </p:nvGrpSpPr>
          <p:grpSpPr bwMode="auto">
            <a:xfrm>
              <a:off x="821325" y="4667250"/>
              <a:ext cx="542811" cy="525463"/>
              <a:chOff x="1167066" y="5074920"/>
              <a:chExt cx="542562" cy="525780"/>
            </a:xfrm>
          </p:grpSpPr>
          <p:sp>
            <p:nvSpPr>
              <p:cNvPr id="74783" name="矩形 6"/>
              <p:cNvSpPr>
                <a:spLocks noChangeArrowheads="1"/>
              </p:cNvSpPr>
              <p:nvPr/>
            </p:nvSpPr>
            <p:spPr bwMode="auto">
              <a:xfrm>
                <a:off x="1167066" y="5074920"/>
                <a:ext cx="434340" cy="29718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4784" name="矩形 7"/>
              <p:cNvSpPr>
                <a:spLocks noChangeArrowheads="1"/>
              </p:cNvSpPr>
              <p:nvPr/>
            </p:nvSpPr>
            <p:spPr bwMode="auto">
              <a:xfrm>
                <a:off x="1226820" y="5196840"/>
                <a:ext cx="434340" cy="31242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4785" name="矩形 8"/>
              <p:cNvSpPr>
                <a:spLocks noChangeArrowheads="1"/>
              </p:cNvSpPr>
              <p:nvPr/>
            </p:nvSpPr>
            <p:spPr bwMode="auto">
              <a:xfrm>
                <a:off x="1275288" y="5299710"/>
                <a:ext cx="434340" cy="30099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TW" altLang="en-US" sz="24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4778" name="矩形 9"/>
            <p:cNvSpPr>
              <a:spLocks noChangeArrowheads="1"/>
            </p:cNvSpPr>
            <p:nvPr/>
          </p:nvSpPr>
          <p:spPr bwMode="auto">
            <a:xfrm>
              <a:off x="2122488" y="5043488"/>
              <a:ext cx="433387" cy="5381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74779" name="直線單箭頭接點 24"/>
            <p:cNvCxnSpPr>
              <a:cxnSpLocks noChangeShapeType="1"/>
              <a:endCxn id="74778" idx="1"/>
            </p:cNvCxnSpPr>
            <p:nvPr/>
          </p:nvCxnSpPr>
          <p:spPr bwMode="auto">
            <a:xfrm>
              <a:off x="1370059" y="5101330"/>
              <a:ext cx="752429" cy="211239"/>
            </a:xfrm>
            <a:prstGeom prst="straightConnector1">
              <a:avLst/>
            </a:prstGeom>
            <a:noFill/>
            <a:ln w="19050" algn="ctr">
              <a:solidFill>
                <a:schemeClr val="bg2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0" name="文字方塊 25"/>
            <p:cNvSpPr txBox="1">
              <a:spLocks noChangeArrowheads="1"/>
            </p:cNvSpPr>
            <p:nvPr/>
          </p:nvSpPr>
          <p:spPr bwMode="auto">
            <a:xfrm>
              <a:off x="672453" y="5170841"/>
              <a:ext cx="15541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rPr>
                <a:t>materialize</a:t>
              </a:r>
              <a:endParaRPr lang="zh-TW" altLang="en-US" sz="240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4781" name="文字方塊 29"/>
            <p:cNvSpPr txBox="1">
              <a:spLocks noChangeArrowheads="1"/>
            </p:cNvSpPr>
            <p:nvPr/>
          </p:nvSpPr>
          <p:spPr bwMode="auto">
            <a:xfrm>
              <a:off x="2066158" y="4819099"/>
              <a:ext cx="5873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2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View</a:t>
              </a:r>
              <a:endParaRPr lang="zh-TW" altLang="en-US" sz="12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4782" name="文字方塊 29"/>
            <p:cNvSpPr txBox="1">
              <a:spLocks noChangeArrowheads="1"/>
            </p:cNvSpPr>
            <p:nvPr/>
          </p:nvSpPr>
          <p:spPr bwMode="auto">
            <a:xfrm>
              <a:off x="1306054" y="4670607"/>
              <a:ext cx="587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0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Base tables</a:t>
              </a:r>
              <a:endParaRPr lang="zh-TW" altLang="en-US" sz="10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74773" name="文字方塊 29"/>
          <p:cNvSpPr txBox="1">
            <a:spLocks noChangeArrowheads="1"/>
          </p:cNvSpPr>
          <p:nvPr/>
        </p:nvSpPr>
        <p:spPr bwMode="auto">
          <a:xfrm>
            <a:off x="771525" y="2397125"/>
            <a:ext cx="5524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000" b="1">
                <a:solidFill>
                  <a:srgbClr val="FF0000"/>
                </a:solidFill>
                <a:ea typeface="新細明體" panose="02020500000000000000" pitchFamily="18" charset="-120"/>
              </a:rPr>
              <a:t>Base tables</a:t>
            </a:r>
            <a:endParaRPr lang="zh-TW" altLang="en-US" sz="1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4774" name="直線單箭頭接點 19"/>
          <p:cNvCxnSpPr>
            <a:cxnSpLocks noChangeShapeType="1"/>
            <a:stCxn id="74778" idx="3"/>
          </p:cNvCxnSpPr>
          <p:nvPr/>
        </p:nvCxnSpPr>
        <p:spPr bwMode="auto">
          <a:xfrm flipV="1">
            <a:off x="2343150" y="4503738"/>
            <a:ext cx="1722438" cy="808037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4775" name="Picture 4" descr="j019538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3756025"/>
            <a:ext cx="11525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574870-6F2E-4337-92B4-202BFA291967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TW" sz="16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Query Modification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60450"/>
            <a:ext cx="8156575" cy="51943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FNAME, LNAME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WORKS_ON1                           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// view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PNAME=‘ProjectX’;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TW" sz="2800" smtClean="0">
                <a:ea typeface="新細明體" panose="02020500000000000000" pitchFamily="18" charset="-120"/>
              </a:rPr>
              <a:t>            </a:t>
            </a:r>
            <a:endParaRPr lang="en-US" altLang="zh-TW" sz="2800" smtClean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   	FNAME, LNAME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  	EMPLOYEE, PROJECT, WORKS_ON              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//base tables</a:t>
            </a:r>
          </a:p>
          <a:p>
            <a:pPr marL="0" indent="0" eaLnBrk="1" hangingPunct="1">
              <a:buFontTx/>
              <a:buNone/>
              <a:tabLst>
                <a:tab pos="1343025" algn="l"/>
              </a:tabLst>
            </a:pP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SSN=ESSN 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 PNO=PNUMBER  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 	PNAME=‘ProjectX’</a:t>
            </a:r>
          </a:p>
        </p:txBody>
      </p:sp>
      <p:grpSp>
        <p:nvGrpSpPr>
          <p:cNvPr id="76805" name="群組 1"/>
          <p:cNvGrpSpPr>
            <a:grpSpLocks/>
          </p:cNvGrpSpPr>
          <p:nvPr/>
        </p:nvGrpSpPr>
        <p:grpSpPr bwMode="auto">
          <a:xfrm>
            <a:off x="1492250" y="2486025"/>
            <a:ext cx="2921000" cy="831850"/>
            <a:chOff x="1491492" y="2486389"/>
            <a:chExt cx="2921118" cy="830997"/>
          </a:xfrm>
        </p:grpSpPr>
        <p:sp>
          <p:nvSpPr>
            <p:cNvPr id="76806" name="AutoShape 4"/>
            <p:cNvSpPr>
              <a:spLocks noChangeArrowheads="1"/>
            </p:cNvSpPr>
            <p:nvPr/>
          </p:nvSpPr>
          <p:spPr bwMode="auto">
            <a:xfrm>
              <a:off x="1491492" y="2559844"/>
              <a:ext cx="198438" cy="720000"/>
            </a:xfrm>
            <a:prstGeom prst="downArrow">
              <a:avLst>
                <a:gd name="adj1" fmla="val 50000"/>
                <a:gd name="adj2" fmla="val 120592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b="1">
                <a:solidFill>
                  <a:srgbClr val="3333CC"/>
                </a:solidFill>
                <a:latin typeface="Courier New" panose="02070309020205020404" pitchFamily="49" charset="0"/>
                <a:ea typeface="新細明體" panose="02020500000000000000" pitchFamily="18" charset="-120"/>
              </a:endParaRPr>
            </a:p>
          </p:txBody>
        </p:sp>
        <p:sp>
          <p:nvSpPr>
            <p:cNvPr id="76807" name="矩形 5"/>
            <p:cNvSpPr>
              <a:spLocks noChangeArrowheads="1"/>
            </p:cNvSpPr>
            <p:nvPr/>
          </p:nvSpPr>
          <p:spPr bwMode="auto">
            <a:xfrm>
              <a:off x="1748654" y="2486389"/>
              <a:ext cx="266395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Query modification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solidFill>
                    <a:srgbClr val="FF0033"/>
                  </a:solidFill>
                  <a:ea typeface="新細明體" panose="02020500000000000000" pitchFamily="18" charset="-120"/>
                </a:rPr>
                <a:t>to base tables</a:t>
              </a: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CE8DB2-708A-4639-AA9E-395FD82F6CF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TW" sz="16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Efficient View Implementation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68363"/>
            <a:ext cx="8461375" cy="4284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ea typeface="新細明體" panose="02020500000000000000" pitchFamily="18" charset="-120"/>
              </a:rPr>
              <a:t>Query modification: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ea typeface="新細明體" panose="02020500000000000000" pitchFamily="18" charset="-120"/>
              </a:rPr>
              <a:t>	</a:t>
            </a:r>
            <a:r>
              <a:rPr lang="en-US" altLang="zh-TW" sz="2400" smtClean="0">
                <a:ea typeface="新細明體" panose="02020500000000000000" pitchFamily="18" charset="-120"/>
              </a:rPr>
              <a:t>present the view query in terms of a query on the underlying base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disadvantage: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inefficient</a:t>
            </a:r>
            <a:r>
              <a:rPr lang="en-US" altLang="zh-TW" sz="2000" smtClean="0">
                <a:ea typeface="新細明體" panose="02020500000000000000" pitchFamily="18" charset="-120"/>
              </a:rPr>
              <a:t> for views defined via complex queries (especially if additional queries are to be applied to the view within a short time period)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smtClean="0">
                <a:ea typeface="新細明體" panose="02020500000000000000" pitchFamily="18" charset="-120"/>
              </a:rPr>
              <a:t>View materialization: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	involves physically creating and keeping a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temporary</a:t>
            </a:r>
            <a:r>
              <a:rPr lang="en-US" altLang="zh-TW" sz="2400" smtClean="0">
                <a:ea typeface="新細明體" panose="02020500000000000000" pitchFamily="18" charset="-120"/>
              </a:rPr>
              <a:t>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assumption: other queries on the view will follow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concerns: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maintaining correspondence </a:t>
            </a:r>
            <a:r>
              <a:rPr lang="en-US" altLang="zh-TW" sz="2000" smtClean="0">
                <a:ea typeface="新細明體" panose="02020500000000000000" pitchFamily="18" charset="-120"/>
              </a:rPr>
              <a:t>between the base table and the view when the base table is updated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strategy: incremental update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619625"/>
            <a:ext cx="34512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8DB5EB-229F-406B-9F29-00C2CE274E22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TW" sz="1600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View Update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5125" y="893763"/>
            <a:ext cx="8385175" cy="3141662"/>
          </a:xfrm>
        </p:spPr>
        <p:txBody>
          <a:bodyPr/>
          <a:lstStyle/>
          <a:p>
            <a:pPr marL="268288" indent="-268288" eaLnBrk="1" hangingPunct="1"/>
            <a:r>
              <a:rPr lang="en-US" altLang="zh-TW" sz="2400" smtClean="0">
                <a:ea typeface="新細明體" panose="02020500000000000000" pitchFamily="18" charset="-120"/>
              </a:rPr>
              <a:t>Update on a single view is possible if the view attributes contain</a:t>
            </a:r>
          </a:p>
          <a:p>
            <a:pPr marL="536575" lvl="1" indent="-268288" eaLnBrk="1" hangingPunct="1"/>
            <a:r>
              <a:rPr lang="en-US" altLang="zh-TW" sz="2000" smtClean="0">
                <a:ea typeface="新細明體" panose="02020500000000000000" pitchFamily="18" charset="-120"/>
              </a:rPr>
              <a:t>the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Primary Key</a:t>
            </a:r>
            <a:r>
              <a:rPr lang="en-US" altLang="zh-TW" sz="2000" smtClean="0">
                <a:ea typeface="新細明體" panose="02020500000000000000" pitchFamily="18" charset="-120"/>
              </a:rPr>
              <a:t> of the base relation, and </a:t>
            </a:r>
          </a:p>
          <a:p>
            <a:pPr marL="536575" lvl="1" indent="-268288" eaLnBrk="1" hangingPunct="1"/>
            <a:r>
              <a:rPr lang="en-US" altLang="zh-TW" sz="2000" smtClean="0">
                <a:ea typeface="新細明體" panose="02020500000000000000" pitchFamily="18" charset="-120"/>
              </a:rPr>
              <a:t>as all attributes with the </a:t>
            </a:r>
            <a:r>
              <a:rPr lang="en-US" altLang="zh-TW" sz="2000" smtClean="0">
                <a:solidFill>
                  <a:srgbClr val="FF0000"/>
                </a:solidFill>
                <a:ea typeface="新細明體" panose="02020500000000000000" pitchFamily="18" charset="-120"/>
              </a:rPr>
              <a:t>NOT NULL constraint </a:t>
            </a:r>
            <a:r>
              <a:rPr lang="en-US" altLang="zh-TW" sz="2000" smtClean="0">
                <a:ea typeface="新細明體" panose="02020500000000000000" pitchFamily="18" charset="-120"/>
              </a:rPr>
              <a:t>that </a:t>
            </a:r>
            <a:r>
              <a:rPr lang="en-US" altLang="zh-TW" sz="2000" smtClean="0">
                <a:solidFill>
                  <a:schemeClr val="hlink"/>
                </a:solidFill>
                <a:ea typeface="新細明體" panose="02020500000000000000" pitchFamily="18" charset="-120"/>
              </a:rPr>
              <a:t>do not have default</a:t>
            </a:r>
            <a:r>
              <a:rPr lang="en-US" altLang="zh-TW" sz="2000" smtClean="0">
                <a:ea typeface="新細明體" panose="02020500000000000000" pitchFamily="18" charset="-120"/>
              </a:rPr>
              <a:t> values specified.</a:t>
            </a:r>
          </a:p>
          <a:p>
            <a:pPr marL="268288" indent="-268288" eaLnBrk="1" hangingPunct="1"/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WITH CHECK OPTION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: </a:t>
            </a:r>
          </a:p>
          <a:p>
            <a:pPr marL="268288" indent="-268288" eaLnBrk="1" hangingPunct="1">
              <a:buFontTx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	must be added to the definition of a view if the view is to be updated</a:t>
            </a:r>
          </a:p>
          <a:p>
            <a:pPr marL="536575" lvl="1" indent="-268288" eaLnBrk="1" hangingPunct="1"/>
            <a:r>
              <a:rPr lang="en-US" altLang="zh-TW" sz="2000" smtClean="0">
                <a:ea typeface="新細明體" panose="02020500000000000000" pitchFamily="18" charset="-120"/>
              </a:rPr>
              <a:t>to allow check for updatability and to plan for an execution strategy</a:t>
            </a:r>
            <a:endParaRPr lang="en-US" altLang="zh-TW" sz="1600" smtClean="0">
              <a:ea typeface="新細明體" panose="02020500000000000000" pitchFamily="18" charset="-120"/>
            </a:endParaRPr>
          </a:p>
        </p:txBody>
      </p:sp>
      <p:sp>
        <p:nvSpPr>
          <p:cNvPr id="80901" name="AutoShape 4"/>
          <p:cNvSpPr>
            <a:spLocks noChangeArrowheads="1"/>
          </p:cNvSpPr>
          <p:nvPr/>
        </p:nvSpPr>
        <p:spPr bwMode="auto">
          <a:xfrm>
            <a:off x="3511550" y="5041900"/>
            <a:ext cx="955675" cy="265113"/>
          </a:xfrm>
          <a:prstGeom prst="rightArrow">
            <a:avLst>
              <a:gd name="adj1" fmla="val 50000"/>
              <a:gd name="adj2" fmla="val 90120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3432175" y="4572000"/>
            <a:ext cx="13509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define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view</a:t>
            </a:r>
          </a:p>
        </p:txBody>
      </p:sp>
      <p:sp>
        <p:nvSpPr>
          <p:cNvPr id="80903" name="Text Box 6"/>
          <p:cNvSpPr txBox="1">
            <a:spLocks noChangeArrowheads="1"/>
          </p:cNvSpPr>
          <p:nvPr/>
        </p:nvSpPr>
        <p:spPr bwMode="auto">
          <a:xfrm>
            <a:off x="1384300" y="4154488"/>
            <a:ext cx="21209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Base table</a:t>
            </a:r>
          </a:p>
        </p:txBody>
      </p:sp>
      <p:sp>
        <p:nvSpPr>
          <p:cNvPr id="80904" name="Text Box 7"/>
          <p:cNvSpPr txBox="1">
            <a:spLocks noChangeArrowheads="1"/>
          </p:cNvSpPr>
          <p:nvPr/>
        </p:nvSpPr>
        <p:spPr bwMode="auto">
          <a:xfrm>
            <a:off x="4818063" y="4357688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view</a:t>
            </a:r>
          </a:p>
        </p:txBody>
      </p:sp>
      <p:pic>
        <p:nvPicPr>
          <p:cNvPr id="809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4498975"/>
            <a:ext cx="19939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4759325"/>
            <a:ext cx="11144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7" name="AutoShape 10"/>
          <p:cNvSpPr>
            <a:spLocks noChangeArrowheads="1"/>
          </p:cNvSpPr>
          <p:nvPr/>
        </p:nvSpPr>
        <p:spPr bwMode="auto">
          <a:xfrm rot="10800000">
            <a:off x="3511550" y="5434013"/>
            <a:ext cx="955675" cy="265112"/>
          </a:xfrm>
          <a:prstGeom prst="rightArrow">
            <a:avLst>
              <a:gd name="adj1" fmla="val 50000"/>
              <a:gd name="adj2" fmla="val 9012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0908" name="AutoShape 11"/>
          <p:cNvSpPr>
            <a:spLocks noChangeArrowheads="1"/>
          </p:cNvSpPr>
          <p:nvPr/>
        </p:nvSpPr>
        <p:spPr bwMode="auto">
          <a:xfrm rot="10800000">
            <a:off x="5872163" y="5470525"/>
            <a:ext cx="955675" cy="265113"/>
          </a:xfrm>
          <a:prstGeom prst="rightArrow">
            <a:avLst>
              <a:gd name="adj1" fmla="val 50000"/>
              <a:gd name="adj2" fmla="val 9012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5911850" y="5780088"/>
            <a:ext cx="13509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update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 b="1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view</a:t>
            </a:r>
          </a:p>
        </p:txBody>
      </p:sp>
      <p:sp>
        <p:nvSpPr>
          <p:cNvPr id="80910" name="文字方塊 13"/>
          <p:cNvSpPr txBox="1">
            <a:spLocks noChangeArrowheads="1"/>
          </p:cNvSpPr>
          <p:nvPr/>
        </p:nvSpPr>
        <p:spPr bwMode="auto">
          <a:xfrm>
            <a:off x="1330325" y="4491038"/>
            <a:ext cx="4857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>
                <a:ea typeface="新細明體" panose="02020500000000000000" pitchFamily="18" charset="-120"/>
              </a:rPr>
              <a:t>P.K.</a:t>
            </a:r>
            <a:endParaRPr lang="zh-TW" altLang="en-US" sz="1200" b="1">
              <a:ea typeface="新細明體" panose="02020500000000000000" pitchFamily="18" charset="-120"/>
            </a:endParaRPr>
          </a:p>
        </p:txBody>
      </p:sp>
      <p:sp>
        <p:nvSpPr>
          <p:cNvPr id="80911" name="文字方塊 14"/>
          <p:cNvSpPr txBox="1">
            <a:spLocks noChangeArrowheads="1"/>
          </p:cNvSpPr>
          <p:nvPr/>
        </p:nvSpPr>
        <p:spPr bwMode="auto">
          <a:xfrm>
            <a:off x="4676775" y="4752975"/>
            <a:ext cx="48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200" b="1">
                <a:ea typeface="新細明體" panose="02020500000000000000" pitchFamily="18" charset="-120"/>
              </a:rPr>
              <a:t>P.K.</a:t>
            </a:r>
            <a:endParaRPr lang="zh-TW" altLang="en-US" sz="1200" b="1">
              <a:ea typeface="新細明體" panose="02020500000000000000" pitchFamily="18" charset="-120"/>
            </a:endParaRPr>
          </a:p>
        </p:txBody>
      </p:sp>
      <p:pic>
        <p:nvPicPr>
          <p:cNvPr id="80912" name="Picture 4" descr="j019538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4837113"/>
            <a:ext cx="1233487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99500" y="6538913"/>
            <a:ext cx="444500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F2D98F-B029-4D1B-A08F-4D12F37B5C3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6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NULLS IN SQL QUERIES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841375"/>
            <a:ext cx="8575675" cy="3544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SQL allows queries that check if a value is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(missing or undefined or not applicable)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SQL uses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IS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or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IS NOT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to compare 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NULL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s because it considers each NULL value distinct from other NULL values, so </a:t>
            </a:r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equality comparison is not appropriate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14: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names of all employees who do not have supervisors.</a:t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400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Q14:	SELECT  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FROM	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WHERE	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SUPERSSN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IS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NULL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4532313"/>
            <a:ext cx="85137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6" name="直線單箭頭接點 7"/>
          <p:cNvCxnSpPr>
            <a:cxnSpLocks noChangeShapeType="1"/>
          </p:cNvCxnSpPr>
          <p:nvPr/>
        </p:nvCxnSpPr>
        <p:spPr bwMode="auto">
          <a:xfrm rot="5400000" flipH="1" flipV="1">
            <a:off x="7349332" y="6353969"/>
            <a:ext cx="331787" cy="187325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A87AD2-3164-4519-A12C-76DBD3877C19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TW" sz="160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Un-updatable Views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3788"/>
            <a:ext cx="8402638" cy="180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	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UPDATE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 	WORKS_ON1</a:t>
            </a:r>
          </a:p>
          <a:p>
            <a:pPr eaLnBrk="1" hangingPunct="1">
              <a:buFontTx/>
              <a:buNone/>
            </a:pP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SET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	PNAME=‘ProductY’</a:t>
            </a:r>
          </a:p>
          <a:p>
            <a:pPr eaLnBrk="1" hangingPunct="1">
              <a:buFontTx/>
              <a:buNone/>
            </a:pP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	LNAME=‘Smith’ 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 FNAME=‘John’ </a:t>
            </a:r>
            <a:r>
              <a:rPr lang="en-US" altLang="zh-TW" sz="24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smtClean="0">
                <a:latin typeface="Calibri" panose="020F0502020204030204" pitchFamily="34" charset="0"/>
                <a:ea typeface="新細明體" panose="02020500000000000000" pitchFamily="18" charset="-120"/>
              </a:rPr>
              <a:t> 			PNAME=‘ProductX’;</a:t>
            </a:r>
          </a:p>
        </p:txBody>
      </p:sp>
      <p:pic>
        <p:nvPicPr>
          <p:cNvPr id="829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922838"/>
            <a:ext cx="2082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5705475"/>
            <a:ext cx="71501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4918075"/>
            <a:ext cx="35845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52" name="群組 21"/>
          <p:cNvGrpSpPr>
            <a:grpSpLocks/>
          </p:cNvGrpSpPr>
          <p:nvPr/>
        </p:nvGrpSpPr>
        <p:grpSpPr bwMode="auto">
          <a:xfrm>
            <a:off x="2143125" y="3373438"/>
            <a:ext cx="4824413" cy="792162"/>
            <a:chOff x="741143" y="3353000"/>
            <a:chExt cx="4824413" cy="792162"/>
          </a:xfrm>
        </p:grpSpPr>
        <p:pic>
          <p:nvPicPr>
            <p:cNvPr id="8296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43" y="3353000"/>
              <a:ext cx="4824413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66" name="Rectangle 9"/>
            <p:cNvSpPr>
              <a:spLocks noChangeArrowheads="1"/>
            </p:cNvSpPr>
            <p:nvPr/>
          </p:nvSpPr>
          <p:spPr bwMode="auto">
            <a:xfrm>
              <a:off x="3070225" y="3732412"/>
              <a:ext cx="1193800" cy="34766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82953" name="文字方塊 10"/>
          <p:cNvSpPr txBox="1">
            <a:spLocks noChangeArrowheads="1"/>
          </p:cNvSpPr>
          <p:nvPr/>
        </p:nvSpPr>
        <p:spPr bwMode="auto">
          <a:xfrm>
            <a:off x="2882900" y="4448175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join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82954" name="直線單箭頭接點 12"/>
          <p:cNvCxnSpPr>
            <a:cxnSpLocks noChangeShapeType="1"/>
          </p:cNvCxnSpPr>
          <p:nvPr/>
        </p:nvCxnSpPr>
        <p:spPr bwMode="auto">
          <a:xfrm flipH="1" flipV="1">
            <a:off x="3201988" y="4922838"/>
            <a:ext cx="0" cy="9715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5" name="直線單箭頭接點 14"/>
          <p:cNvCxnSpPr>
            <a:cxnSpLocks noChangeShapeType="1"/>
          </p:cNvCxnSpPr>
          <p:nvPr/>
        </p:nvCxnSpPr>
        <p:spPr bwMode="auto">
          <a:xfrm flipV="1">
            <a:off x="2706688" y="4867275"/>
            <a:ext cx="260350" cy="357188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直線單箭頭接點 17"/>
          <p:cNvCxnSpPr>
            <a:cxnSpLocks noChangeShapeType="1"/>
          </p:cNvCxnSpPr>
          <p:nvPr/>
        </p:nvCxnSpPr>
        <p:spPr bwMode="auto">
          <a:xfrm rot="10800000">
            <a:off x="3400425" y="4918075"/>
            <a:ext cx="481013" cy="2984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7" name="向上箭號 20"/>
          <p:cNvSpPr>
            <a:spLocks noChangeArrowheads="1"/>
          </p:cNvSpPr>
          <p:nvPr/>
        </p:nvSpPr>
        <p:spPr bwMode="auto">
          <a:xfrm>
            <a:off x="2967038" y="4179888"/>
            <a:ext cx="433387" cy="26828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82958" name="群組 17"/>
          <p:cNvGrpSpPr>
            <a:grpSpLocks/>
          </p:cNvGrpSpPr>
          <p:nvPr/>
        </p:nvGrpSpPr>
        <p:grpSpPr bwMode="auto">
          <a:xfrm>
            <a:off x="4784725" y="3087688"/>
            <a:ext cx="1147763" cy="542925"/>
            <a:chOff x="4500563" y="3097213"/>
            <a:chExt cx="1147762" cy="542925"/>
          </a:xfrm>
        </p:grpSpPr>
        <p:sp>
          <p:nvSpPr>
            <p:cNvPr id="82963" name="向下箭號 15"/>
            <p:cNvSpPr>
              <a:spLocks noChangeArrowheads="1"/>
            </p:cNvSpPr>
            <p:nvPr/>
          </p:nvSpPr>
          <p:spPr bwMode="auto">
            <a:xfrm>
              <a:off x="4500563" y="3382963"/>
              <a:ext cx="212725" cy="257175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2964" name="文字方塊 16"/>
            <p:cNvSpPr txBox="1">
              <a:spLocks noChangeArrowheads="1"/>
            </p:cNvSpPr>
            <p:nvPr/>
          </p:nvSpPr>
          <p:spPr bwMode="auto">
            <a:xfrm>
              <a:off x="4598988" y="3097213"/>
              <a:ext cx="10493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update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82959" name="向上箭號 20"/>
          <p:cNvSpPr>
            <a:spLocks noChangeArrowheads="1"/>
          </p:cNvSpPr>
          <p:nvPr/>
        </p:nvSpPr>
        <p:spPr bwMode="auto">
          <a:xfrm rot="-8625930">
            <a:off x="4440238" y="4156075"/>
            <a:ext cx="309562" cy="407988"/>
          </a:xfrm>
          <a:prstGeom prst="upArrow">
            <a:avLst>
              <a:gd name="adj1" fmla="val 50000"/>
              <a:gd name="adj2" fmla="val 49978"/>
            </a:avLst>
          </a:prstGeom>
          <a:noFill/>
          <a:ln w="12700" algn="ctr">
            <a:solidFill>
              <a:srgbClr val="FF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2960" name="文字方塊 16"/>
          <p:cNvSpPr txBox="1">
            <a:spLocks noChangeArrowheads="1"/>
          </p:cNvSpPr>
          <p:nvPr/>
        </p:nvSpPr>
        <p:spPr bwMode="auto">
          <a:xfrm>
            <a:off x="4643438" y="4233863"/>
            <a:ext cx="1049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ea typeface="新細明體" panose="02020500000000000000" pitchFamily="18" charset="-120"/>
              </a:rPr>
              <a:t>update?</a:t>
            </a:r>
            <a:endParaRPr lang="zh-TW" altLang="en-US" sz="1600" b="1">
              <a:ea typeface="新細明體" panose="02020500000000000000" pitchFamily="18" charset="-120"/>
            </a:endParaRPr>
          </a:p>
        </p:txBody>
      </p:sp>
      <p:sp>
        <p:nvSpPr>
          <p:cNvPr id="82961" name="文字方塊 20"/>
          <p:cNvSpPr txBox="1">
            <a:spLocks noChangeArrowheads="1"/>
          </p:cNvSpPr>
          <p:nvPr/>
        </p:nvSpPr>
        <p:spPr bwMode="auto">
          <a:xfrm>
            <a:off x="461963" y="4492625"/>
            <a:ext cx="1641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ea typeface="新細明體" panose="02020500000000000000" pitchFamily="18" charset="-120"/>
              </a:rPr>
              <a:t>Base relations:</a:t>
            </a:r>
            <a:endParaRPr lang="zh-TW" altLang="en-US" sz="16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2962" name="文字方塊 21"/>
          <p:cNvSpPr txBox="1">
            <a:spLocks noChangeArrowheads="1"/>
          </p:cNvSpPr>
          <p:nvPr/>
        </p:nvSpPr>
        <p:spPr bwMode="auto">
          <a:xfrm>
            <a:off x="1270000" y="3027363"/>
            <a:ext cx="825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ea typeface="新細明體" panose="02020500000000000000" pitchFamily="18" charset="-120"/>
              </a:rPr>
              <a:t>View:</a:t>
            </a:r>
            <a:endParaRPr lang="zh-TW" altLang="en-US" sz="16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FEC09F-77FF-45CA-AD24-2151DCC48FC3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TW" sz="1600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Two Possible Modifications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990600"/>
            <a:ext cx="8402637" cy="3448050"/>
          </a:xfrm>
          <a:ln w="19050" cap="flat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b="1" smtClean="0"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UPDATE	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WORKS_ON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	SET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      	PNO = 	(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PNUMBER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PROJECT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			WHERE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   	PNAME=‘ProjectY’)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ESSN 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IN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(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 	SSN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 	EMPLOYEE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 	LNAME=‘Smith’ AND FNAME=‘John’)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PNO = 	(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PNUMBER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PROJECT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19250" algn="l"/>
                <a:tab pos="2687638" algn="l"/>
                <a:tab pos="3943350" algn="l"/>
              </a:tabLst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 	PNAME=‘ProductX’);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545138"/>
            <a:ext cx="582771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182563" y="4643438"/>
            <a:ext cx="8402637" cy="698500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00"/>
              </a:buClr>
              <a:buChar char="•"/>
              <a:tabLst>
                <a:tab pos="1619250" algn="l"/>
                <a:tab pos="2687638" algn="l"/>
                <a:tab pos="394335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1619250" algn="l"/>
                <a:tab pos="2687638" algn="l"/>
                <a:tab pos="394335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619250" algn="l"/>
                <a:tab pos="2687638" algn="l"/>
                <a:tab pos="394335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1619250" algn="l"/>
                <a:tab pos="2687638" algn="l"/>
                <a:tab pos="39433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1619250" algn="l"/>
                <a:tab pos="2687638" algn="l"/>
                <a:tab pos="39433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619250" algn="l"/>
                <a:tab pos="2687638" algn="l"/>
                <a:tab pos="39433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619250" algn="l"/>
                <a:tab pos="2687638" algn="l"/>
                <a:tab pos="39433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619250" algn="l"/>
                <a:tab pos="2687638" algn="l"/>
                <a:tab pos="39433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1619250" algn="l"/>
                <a:tab pos="2687638" algn="l"/>
                <a:tab pos="39433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latin typeface="Calibri" panose="020F0502020204030204" pitchFamily="34" charset="0"/>
                <a:ea typeface="新細明體" panose="02020500000000000000" pitchFamily="18" charset="-120"/>
              </a:rPr>
              <a:t>UPDATE</a:t>
            </a:r>
            <a:r>
              <a:rPr lang="en-US" altLang="zh-TW" sz="2000">
                <a:latin typeface="Calibri" panose="020F0502020204030204" pitchFamily="34" charset="0"/>
                <a:ea typeface="新細明體" panose="02020500000000000000" pitchFamily="18" charset="-120"/>
              </a:rPr>
              <a:t> 	PROJECT </a:t>
            </a:r>
            <a:r>
              <a:rPr lang="en-US" altLang="zh-TW" sz="2000" b="1">
                <a:latin typeface="Calibri" panose="020F0502020204030204" pitchFamily="34" charset="0"/>
                <a:ea typeface="新細明體" panose="02020500000000000000" pitchFamily="18" charset="-120"/>
              </a:rPr>
              <a:t>SET</a:t>
            </a:r>
            <a:r>
              <a:rPr lang="en-US" altLang="zh-TW" sz="2000">
                <a:latin typeface="Calibri" panose="020F0502020204030204" pitchFamily="34" charset="0"/>
                <a:ea typeface="新細明體" panose="02020500000000000000" pitchFamily="18" charset="-120"/>
              </a:rPr>
              <a:t> PNAME=‘ProductY’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000" b="1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000">
                <a:latin typeface="Calibri" panose="020F0502020204030204" pitchFamily="34" charset="0"/>
                <a:ea typeface="新細明體" panose="02020500000000000000" pitchFamily="18" charset="-120"/>
              </a:rPr>
              <a:t>	PNAME=‘ProductX’;</a:t>
            </a:r>
          </a:p>
        </p:txBody>
      </p:sp>
      <p:sp>
        <p:nvSpPr>
          <p:cNvPr id="84999" name="向下箭號 6"/>
          <p:cNvSpPr>
            <a:spLocks noChangeArrowheads="1"/>
          </p:cNvSpPr>
          <p:nvPr/>
        </p:nvSpPr>
        <p:spPr bwMode="auto">
          <a:xfrm rot="10800000">
            <a:off x="3951288" y="6019800"/>
            <a:ext cx="230187" cy="2206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85000" name="直線單箭頭接點 10"/>
          <p:cNvCxnSpPr>
            <a:cxnSpLocks noChangeShapeType="1"/>
          </p:cNvCxnSpPr>
          <p:nvPr/>
        </p:nvCxnSpPr>
        <p:spPr bwMode="auto">
          <a:xfrm flipV="1">
            <a:off x="1660525" y="6019800"/>
            <a:ext cx="833438" cy="220663"/>
          </a:xfrm>
          <a:prstGeom prst="straightConnector1">
            <a:avLst/>
          </a:prstGeom>
          <a:noFill/>
          <a:ln w="25400" algn="ctr">
            <a:solidFill>
              <a:srgbClr val="FF0066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C61038-0638-47B6-B648-A7B62B300E23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TW" sz="1600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Un-updatable Views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069975"/>
            <a:ext cx="8402637" cy="2100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Views defined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using groups and aggregate functions </a:t>
            </a:r>
            <a:r>
              <a:rPr lang="en-US" altLang="zh-TW" sz="2400" smtClean="0">
                <a:ea typeface="新細明體" panose="02020500000000000000" pitchFamily="18" charset="-120"/>
              </a:rPr>
              <a:t>are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2400" smtClean="0">
                <a:ea typeface="新細明體" panose="02020500000000000000" pitchFamily="18" charset="-120"/>
              </a:rPr>
              <a:t> updateable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UPDATE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 	DEPT_INFO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SET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	TOTAL_SAL=100000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000" b="1" smtClean="0">
                <a:latin typeface="Calibri" panose="020F050202020403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000" smtClean="0">
                <a:latin typeface="Calibri" panose="020F0502020204030204" pitchFamily="34" charset="0"/>
                <a:ea typeface="新細明體" panose="02020500000000000000" pitchFamily="18" charset="-120"/>
              </a:rPr>
              <a:t>	DNAME=‘Research’</a:t>
            </a:r>
          </a:p>
        </p:txBody>
      </p:sp>
      <p:sp>
        <p:nvSpPr>
          <p:cNvPr id="87045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31763" y="6356350"/>
            <a:ext cx="430212" cy="19843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87046" name="群組 20"/>
          <p:cNvGrpSpPr>
            <a:grpSpLocks/>
          </p:cNvGrpSpPr>
          <p:nvPr/>
        </p:nvGrpSpPr>
        <p:grpSpPr bwMode="auto">
          <a:xfrm>
            <a:off x="731838" y="3371850"/>
            <a:ext cx="7754937" cy="2719388"/>
            <a:chOff x="731838" y="3628260"/>
            <a:chExt cx="7754937" cy="2719387"/>
          </a:xfrm>
        </p:grpSpPr>
        <p:grpSp>
          <p:nvGrpSpPr>
            <p:cNvPr id="87047" name="Group 4"/>
            <p:cNvGrpSpPr>
              <a:grpSpLocks/>
            </p:cNvGrpSpPr>
            <p:nvPr/>
          </p:nvGrpSpPr>
          <p:grpSpPr bwMode="auto">
            <a:xfrm>
              <a:off x="731838" y="3877497"/>
              <a:ext cx="7742237" cy="1838325"/>
              <a:chOff x="545" y="2674"/>
              <a:chExt cx="4877" cy="1158"/>
            </a:xfrm>
          </p:grpSpPr>
          <p:pic>
            <p:nvPicPr>
              <p:cNvPr id="87058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7" y="2674"/>
                <a:ext cx="349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7059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1" y="3417"/>
                <a:ext cx="2961" cy="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060" name="Text Box 7"/>
              <p:cNvSpPr txBox="1">
                <a:spLocks noChangeArrowheads="1"/>
              </p:cNvSpPr>
              <p:nvPr/>
            </p:nvSpPr>
            <p:spPr bwMode="auto">
              <a:xfrm>
                <a:off x="545" y="3526"/>
                <a:ext cx="10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chemeClr val="bg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Base table:</a:t>
                </a:r>
              </a:p>
            </p:txBody>
          </p:sp>
          <p:sp>
            <p:nvSpPr>
              <p:cNvPr id="87061" name="Text Box 8"/>
              <p:cNvSpPr txBox="1">
                <a:spLocks noChangeArrowheads="1"/>
              </p:cNvSpPr>
              <p:nvPr/>
            </p:nvSpPr>
            <p:spPr bwMode="auto">
              <a:xfrm>
                <a:off x="560" y="2859"/>
                <a:ext cx="7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32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8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4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000">
                    <a:solidFill>
                      <a:schemeClr val="bg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TW" sz="2400" b="1">
                    <a:solidFill>
                      <a:schemeClr val="bg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View:</a:t>
                </a:r>
              </a:p>
            </p:txBody>
          </p:sp>
        </p:grpSp>
        <p:sp>
          <p:nvSpPr>
            <p:cNvPr id="87048" name="向下箭號 10"/>
            <p:cNvSpPr>
              <a:spLocks noChangeArrowheads="1"/>
            </p:cNvSpPr>
            <p:nvPr/>
          </p:nvSpPr>
          <p:spPr bwMode="auto">
            <a:xfrm rot="10800000">
              <a:off x="3143250" y="4852222"/>
              <a:ext cx="363538" cy="301625"/>
            </a:xfrm>
            <a:prstGeom prst="downArrow">
              <a:avLst>
                <a:gd name="adj1" fmla="val 50000"/>
                <a:gd name="adj2" fmla="val 47056"/>
              </a:avLst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7049" name="向下箭號 15"/>
            <p:cNvSpPr>
              <a:spLocks noChangeArrowheads="1"/>
            </p:cNvSpPr>
            <p:nvPr/>
          </p:nvSpPr>
          <p:spPr bwMode="auto">
            <a:xfrm>
              <a:off x="6118225" y="3914010"/>
              <a:ext cx="212725" cy="257175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7050" name="文字方塊 16"/>
            <p:cNvSpPr txBox="1">
              <a:spLocks noChangeArrowheads="1"/>
            </p:cNvSpPr>
            <p:nvPr/>
          </p:nvSpPr>
          <p:spPr bwMode="auto">
            <a:xfrm>
              <a:off x="6216650" y="3628260"/>
              <a:ext cx="10493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400">
                  <a:ea typeface="新細明體" panose="02020500000000000000" pitchFamily="18" charset="-120"/>
                </a:rPr>
                <a:t>update</a:t>
              </a: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87051" name="Rectangle 9"/>
            <p:cNvSpPr>
              <a:spLocks noChangeArrowheads="1"/>
            </p:cNvSpPr>
            <p:nvPr/>
          </p:nvSpPr>
          <p:spPr bwMode="auto">
            <a:xfrm>
              <a:off x="5461000" y="4233097"/>
              <a:ext cx="1804988" cy="347663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pic>
          <p:nvPicPr>
            <p:cNvPr id="870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850" y="5776147"/>
              <a:ext cx="58769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3" name="向下箭號 10"/>
            <p:cNvSpPr>
              <a:spLocks noChangeArrowheads="1"/>
            </p:cNvSpPr>
            <p:nvPr/>
          </p:nvSpPr>
          <p:spPr bwMode="auto">
            <a:xfrm rot="8313467">
              <a:off x="3433763" y="5185597"/>
              <a:ext cx="207962" cy="295275"/>
            </a:xfrm>
            <a:prstGeom prst="downArrow">
              <a:avLst>
                <a:gd name="adj1" fmla="val 50000"/>
                <a:gd name="adj2" fmla="val 46901"/>
              </a:avLst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7054" name="向下箭號 10"/>
            <p:cNvSpPr>
              <a:spLocks noChangeArrowheads="1"/>
            </p:cNvSpPr>
            <p:nvPr/>
          </p:nvSpPr>
          <p:spPr bwMode="auto">
            <a:xfrm rot="-9200731">
              <a:off x="3084513" y="5223697"/>
              <a:ext cx="222250" cy="298450"/>
            </a:xfrm>
            <a:prstGeom prst="downArrow">
              <a:avLst>
                <a:gd name="adj1" fmla="val 50000"/>
                <a:gd name="adj2" fmla="val 47441"/>
              </a:avLst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7055" name="Rectangle 9"/>
            <p:cNvSpPr>
              <a:spLocks noChangeArrowheads="1"/>
            </p:cNvSpPr>
            <p:nvPr/>
          </p:nvSpPr>
          <p:spPr bwMode="auto">
            <a:xfrm>
              <a:off x="7146925" y="5988872"/>
              <a:ext cx="709613" cy="28733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7056" name="向上箭號 20"/>
            <p:cNvSpPr>
              <a:spLocks noChangeArrowheads="1"/>
            </p:cNvSpPr>
            <p:nvPr/>
          </p:nvSpPr>
          <p:spPr bwMode="auto">
            <a:xfrm rot="-8625930">
              <a:off x="5768975" y="4620447"/>
              <a:ext cx="193675" cy="346075"/>
            </a:xfrm>
            <a:prstGeom prst="upArrow">
              <a:avLst>
                <a:gd name="adj1" fmla="val 50000"/>
                <a:gd name="adj2" fmla="val 49967"/>
              </a:avLst>
            </a:prstGeom>
            <a:noFill/>
            <a:ln w="12700" algn="ctr">
              <a:solidFill>
                <a:srgbClr val="FF006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240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7057" name="文字方塊 16"/>
            <p:cNvSpPr txBox="1">
              <a:spLocks noChangeArrowheads="1"/>
            </p:cNvSpPr>
            <p:nvPr/>
          </p:nvSpPr>
          <p:spPr bwMode="auto">
            <a:xfrm>
              <a:off x="5938838" y="4666485"/>
              <a:ext cx="9413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update?</a:t>
              </a:r>
              <a:endParaRPr lang="zh-TW" altLang="en-US" sz="1600" b="1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66C1C5-26E7-4BAB-8EB9-09E77E75BC1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TW" sz="1600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DROP TABLE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53413" cy="3933825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Used to remove a relation (base table) </a:t>
            </a:r>
            <a:r>
              <a:rPr lang="en-US" altLang="zh-TW" sz="28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and its definition</a:t>
            </a:r>
          </a:p>
          <a:p>
            <a:pPr eaLnBrk="1" hangingPunct="1"/>
            <a:r>
              <a:rPr lang="en-US" altLang="zh-TW" sz="2800" smtClean="0">
                <a:solidFill>
                  <a:srgbClr val="000000"/>
                </a:solidFill>
                <a:ea typeface="新細明體" panose="02020500000000000000" pitchFamily="18" charset="-120"/>
              </a:rPr>
              <a:t>The relation can no longer be used in queries, updates, or any other commands since its description no longer exists</a:t>
            </a:r>
          </a:p>
          <a:p>
            <a:pPr eaLnBrk="1" hangingPunct="1"/>
            <a:r>
              <a:rPr lang="en-US" altLang="zh-TW" sz="28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r>
              <a:rPr lang="en-US" altLang="zh-TW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DROP TABLE  </a:t>
            </a:r>
            <a:r>
              <a:rPr lang="en-US" altLang="zh-TW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DEPENDENT</a:t>
            </a:r>
            <a:r>
              <a:rPr lang="en-US" altLang="zh-TW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;</a:t>
            </a:r>
            <a:br>
              <a:rPr lang="en-US" altLang="zh-TW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endParaRPr lang="en-US" altLang="zh-TW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C4FD10-150D-425D-BA7F-14D90559988F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TW" sz="1600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ALTER TABLE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912813"/>
            <a:ext cx="8432800" cy="4129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Used to add an attribute to one of the base relations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new attribute will have </a:t>
            </a:r>
            <a:r>
              <a:rPr lang="en-US" altLang="zh-TW" sz="2400" smtClean="0">
                <a:solidFill>
                  <a:schemeClr val="hlink"/>
                </a:solidFill>
                <a:ea typeface="新細明體" panose="02020500000000000000" pitchFamily="18" charset="-120"/>
              </a:rPr>
              <a:t>NULLs in all the tuples of the relation right after the command is executed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; hence, the NOT NULL constraint is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not allowed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 for such an attribute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Example:</a:t>
            </a:r>
            <a:r>
              <a:rPr lang="en-US" altLang="zh-TW" sz="28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800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8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800" u="sng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ALTER TABLE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4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ADD   </a:t>
            </a:r>
            <a:r>
              <a:rPr lang="en-US" altLang="zh-TW" sz="24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JOB   VARCHAR(12);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4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database users must still enter a value for the new attribute JOB for each EMPLOYEE tuple. This can be done using the UPDATE command.</a:t>
            </a:r>
          </a:p>
        </p:txBody>
      </p:sp>
      <p:sp>
        <p:nvSpPr>
          <p:cNvPr id="90117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88" y="6167438"/>
            <a:ext cx="417512" cy="2413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ea typeface="新細明體" panose="02020500000000000000" pitchFamily="18" charset="-120"/>
              </a:rPr>
              <a:t>關於考試</a:t>
            </a:r>
          </a:p>
        </p:txBody>
      </p:sp>
      <p:sp>
        <p:nvSpPr>
          <p:cNvPr id="92163" name="內容版面配置區 2"/>
          <p:cNvSpPr>
            <a:spLocks noGrp="1"/>
          </p:cNvSpPr>
          <p:nvPr>
            <p:ph idx="1"/>
          </p:nvPr>
        </p:nvSpPr>
        <p:spPr>
          <a:xfrm>
            <a:off x="685800" y="1143001"/>
            <a:ext cx="7772400" cy="3680670"/>
          </a:xfrm>
        </p:spPr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會有英文題目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zh-TW" altLang="en-US" dirty="0" smtClean="0">
                <a:ea typeface="新細明體" panose="02020500000000000000" pitchFamily="18" charset="-120"/>
              </a:rPr>
              <a:t>會考考古題及網路學園內的自我評量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zh-TW" altLang="en-US" dirty="0" smtClean="0">
                <a:ea typeface="新細明體" panose="02020500000000000000" pitchFamily="18" charset="-120"/>
              </a:rPr>
              <a:t>會考</a:t>
            </a:r>
            <a:r>
              <a:rPr lang="en-US" altLang="zh-TW" dirty="0" smtClean="0">
                <a:ea typeface="新細明體" panose="02020500000000000000" pitchFamily="18" charset="-120"/>
              </a:rPr>
              <a:t>SQL</a:t>
            </a:r>
          </a:p>
          <a:p>
            <a:r>
              <a:rPr lang="zh-TW" altLang="en-US" dirty="0" smtClean="0">
                <a:ea typeface="新細明體" panose="02020500000000000000" pitchFamily="18" charset="-120"/>
              </a:rPr>
              <a:t>不能帶任何字典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zh-TW" altLang="en-US" dirty="0" smtClean="0">
                <a:ea typeface="新細明體" panose="02020500000000000000" pitchFamily="18" charset="-120"/>
              </a:rPr>
              <a:t>不能使用鉛筆作答</a:t>
            </a:r>
          </a:p>
          <a:p>
            <a:r>
              <a:rPr lang="zh-TW" altLang="en-US" dirty="0" smtClean="0">
                <a:ea typeface="新細明體" panose="02020500000000000000" pitchFamily="18" charset="-120"/>
              </a:rPr>
              <a:t>手機關機且不可放在桌面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9216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DEAFB-D4B0-4A0E-B2B6-FCBCFD066728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TW" sz="16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826346-C964-4F35-9403-D0D48E60336B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6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NESTING OF QUERIES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2663"/>
            <a:ext cx="8307387" cy="4278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A complete SELECT query, called a </a:t>
            </a:r>
            <a:r>
              <a:rPr lang="en-US" altLang="zh-TW" sz="28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nested query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can be specified within the WHERE-clause of another query, called the </a:t>
            </a:r>
            <a:r>
              <a:rPr lang="en-US" altLang="zh-TW" sz="28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outer query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Many of the previous queries can be specified in an alternative form using nesting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u="sng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1: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name and address of all employees who work for the ‘Research’ department.</a:t>
            </a:r>
            <a:b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Q1N: 	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ADDRESS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DNO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IN  (SELECT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DNUMBER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                            	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DEPARTMENT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                               	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DNAME='Research'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endParaRPr lang="en-US" altLang="zh-TW" sz="2000" dirty="0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512763" y="5499100"/>
            <a:ext cx="5997575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tabLst>
                <a:tab pos="803275" algn="l"/>
                <a:tab pos="1974850" algn="l"/>
              </a:tabLst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tabLst>
                <a:tab pos="803275" algn="l"/>
                <a:tab pos="197485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803275" algn="l"/>
                <a:tab pos="197485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803275" algn="l"/>
                <a:tab pos="19748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tabLst>
                <a:tab pos="803275" algn="l"/>
                <a:tab pos="19748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803275" algn="l"/>
                <a:tab pos="19748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803275" algn="l"/>
                <a:tab pos="19748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803275" algn="l"/>
                <a:tab pos="19748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tabLst>
                <a:tab pos="803275" algn="l"/>
                <a:tab pos="197485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Q1:	SELECT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FNAME, LNAME, ADDRESS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EMPLOYEE, DEPARTMENT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DNAME='Research' </a:t>
            </a: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NUMBER=DNO</a:t>
            </a:r>
            <a:endParaRPr lang="zh-TW" altLang="en-US" sz="180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上-下雙向箭號 5"/>
          <p:cNvSpPr/>
          <p:nvPr/>
        </p:nvSpPr>
        <p:spPr bwMode="auto">
          <a:xfrm>
            <a:off x="698500" y="4589463"/>
            <a:ext cx="223838" cy="444500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747000" y="4356100"/>
          <a:ext cx="1003300" cy="63988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DNUMBER</a:t>
                      </a: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396" marR="91396" marT="45670" marB="4567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396" marR="91396" marT="45670" marB="4567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3" name="向右箭號 9"/>
          <p:cNvSpPr>
            <a:spLocks noChangeArrowheads="1"/>
          </p:cNvSpPr>
          <p:nvPr/>
        </p:nvSpPr>
        <p:spPr bwMode="auto">
          <a:xfrm>
            <a:off x="7037388" y="4454525"/>
            <a:ext cx="473075" cy="233363"/>
          </a:xfrm>
          <a:prstGeom prst="rightArrow">
            <a:avLst>
              <a:gd name="adj1" fmla="val 50000"/>
              <a:gd name="adj2" fmla="val 49873"/>
            </a:avLst>
          </a:prstGeom>
          <a:solidFill>
            <a:srgbClr val="FF00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24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A258D4-251F-470D-BDCE-E1C81E53FD14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TW" sz="16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NESTING OF QUERIES (cont.)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923925"/>
            <a:ext cx="8208962" cy="4586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nested query selects the number of the 'Research' department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outer query select an EMPLOYEE tuple if its DNO value is in the result of either nested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comparison operator 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IN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compares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a value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 with a set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(or multi-set) of values V, and evaluates to </a:t>
            </a:r>
            <a:r>
              <a:rPr lang="en-US" altLang="zh-TW" sz="24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TRUE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if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is one of the elements in 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In general, we can have several levels of nested queries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A reference to an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unqualified attribute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 refers to the relation declared in the </a:t>
            </a:r>
            <a:r>
              <a:rPr lang="en-US" altLang="zh-TW" sz="2400" i="1" smtClean="0">
                <a:solidFill>
                  <a:srgbClr val="000000"/>
                </a:solidFill>
                <a:ea typeface="新細明體" panose="02020500000000000000" pitchFamily="18" charset="-120"/>
              </a:rPr>
              <a:t>innermost nested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In this example, the nested query is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not correlated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with the outer query</a:t>
            </a:r>
          </a:p>
        </p:txBody>
      </p:sp>
      <p:pic>
        <p:nvPicPr>
          <p:cNvPr id="14341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5268913"/>
            <a:ext cx="5345113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47113" y="6538913"/>
            <a:ext cx="496887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C584DE-7084-4088-A8FF-225A1C475EA2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TW" sz="16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79375"/>
            <a:ext cx="8648700" cy="6477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CORRELATED NESTED QUERIES</a:t>
            </a:r>
            <a:endParaRPr lang="en-US" altLang="zh-TW" sz="36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682625"/>
            <a:ext cx="8661400" cy="4359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If a condition in the WHERE-clause of a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</a:rPr>
              <a:t>nested query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references an attribute of a relation declared in the </a:t>
            </a:r>
            <a:r>
              <a:rPr lang="en-US" altLang="zh-TW" sz="2400" b="1" i="1" smtClean="0">
                <a:solidFill>
                  <a:srgbClr val="FF0000"/>
                </a:solidFill>
                <a:ea typeface="新細明體" panose="02020500000000000000" pitchFamily="18" charset="-120"/>
              </a:rPr>
              <a:t>outer query</a:t>
            </a:r>
            <a:r>
              <a:rPr lang="en-US" altLang="zh-TW" sz="2400" b="1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, the two queries are said to be </a:t>
            </a:r>
            <a:r>
              <a:rPr lang="en-US" altLang="zh-TW" sz="2400" b="1" i="1" smtClean="0">
                <a:solidFill>
                  <a:schemeClr val="hlink"/>
                </a:solidFill>
                <a:ea typeface="新細明體" panose="02020500000000000000" pitchFamily="18" charset="-120"/>
              </a:rPr>
              <a:t>correlated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The result of a correlated nested query is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different for each tuple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or combination of tuples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 of the relation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 the outer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solidFill>
                  <a:srgbClr val="000000"/>
                </a:solidFill>
                <a:ea typeface="新細明體" panose="02020500000000000000" pitchFamily="18" charset="-120"/>
              </a:rPr>
              <a:t>Query 16: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> Retrieve the name of each employee who has a dependent with the same first name as the employee.</a:t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900" smtClean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000000"/>
                </a:solidFill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Q16: 	SELECT 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E.FNAME, E.LNAME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FROM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EMPLOYEE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AS 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WHERE	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E.SSN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IN (SELECT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ESSN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FROM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DEPENDENT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/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WHERE	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ESSN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sz="2000" smtClean="0">
                <a:solidFill>
                  <a:schemeClr val="hlink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E.SSN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AND</a:t>
            </a:r>
            <a:b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</a:b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	</a:t>
            </a:r>
            <a:r>
              <a:rPr lang="en-US" altLang="zh-TW" sz="2000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E.FNAME</a:t>
            </a:r>
            <a:r>
              <a:rPr lang="en-US" altLang="zh-TW" sz="2000" b="1" smtClean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sz="2000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DEPENDENT_NAME</a:t>
            </a:r>
            <a:r>
              <a:rPr lang="en-US" altLang="zh-TW" sz="2000" b="1" smtClean="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endParaRPr lang="en-US" altLang="zh-TW" sz="2000" smtClean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6389" name="群組 14"/>
          <p:cNvGrpSpPr>
            <a:grpSpLocks/>
          </p:cNvGrpSpPr>
          <p:nvPr/>
        </p:nvGrpSpPr>
        <p:grpSpPr bwMode="auto">
          <a:xfrm>
            <a:off x="223838" y="4770438"/>
            <a:ext cx="6265862" cy="1989137"/>
            <a:chOff x="482033" y="4881563"/>
            <a:chExt cx="6264968" cy="1989864"/>
          </a:xfrm>
        </p:grpSpPr>
        <p:pic>
          <p:nvPicPr>
            <p:cNvPr id="1639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33" y="5199570"/>
              <a:ext cx="6264968" cy="1171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400" name="直線單箭頭接點 15"/>
            <p:cNvCxnSpPr>
              <a:cxnSpLocks noChangeShapeType="1"/>
            </p:cNvCxnSpPr>
            <p:nvPr/>
          </p:nvCxnSpPr>
          <p:spPr bwMode="auto">
            <a:xfrm flipH="1">
              <a:off x="2061133" y="5520817"/>
              <a:ext cx="1700370" cy="521485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直線單箭頭接點 16"/>
            <p:cNvCxnSpPr>
              <a:cxnSpLocks noChangeShapeType="1"/>
            </p:cNvCxnSpPr>
            <p:nvPr/>
          </p:nvCxnSpPr>
          <p:spPr bwMode="auto">
            <a:xfrm>
              <a:off x="2103856" y="5495170"/>
              <a:ext cx="717744" cy="530033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sysDash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2" name="文字方塊 19"/>
            <p:cNvSpPr txBox="1">
              <a:spLocks noChangeArrowheads="1"/>
            </p:cNvSpPr>
            <p:nvPr/>
          </p:nvSpPr>
          <p:spPr bwMode="auto">
            <a:xfrm>
              <a:off x="3716493" y="5488303"/>
              <a:ext cx="5441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285</a:t>
              </a:r>
              <a:endParaRPr lang="zh-TW" altLang="en-US" sz="14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6403" name="文字方塊 20"/>
            <p:cNvSpPr txBox="1">
              <a:spLocks noChangeArrowheads="1"/>
            </p:cNvSpPr>
            <p:nvPr/>
          </p:nvSpPr>
          <p:spPr bwMode="auto">
            <a:xfrm>
              <a:off x="1516958" y="6286493"/>
              <a:ext cx="544185" cy="584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285</a:t>
              </a:r>
            </a:p>
          </p:txBody>
        </p:sp>
        <p:sp>
          <p:nvSpPr>
            <p:cNvPr id="16404" name="文字方塊 21"/>
            <p:cNvSpPr txBox="1">
              <a:spLocks noChangeArrowheads="1"/>
            </p:cNvSpPr>
            <p:nvPr/>
          </p:nvSpPr>
          <p:spPr bwMode="auto">
            <a:xfrm>
              <a:off x="2457044" y="6286493"/>
              <a:ext cx="725580" cy="584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Tom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John</a:t>
              </a:r>
            </a:p>
          </p:txBody>
        </p:sp>
        <p:sp>
          <p:nvSpPr>
            <p:cNvPr id="16405" name="文字方塊 22"/>
            <p:cNvSpPr txBox="1">
              <a:spLocks noChangeArrowheads="1"/>
            </p:cNvSpPr>
            <p:nvPr/>
          </p:nvSpPr>
          <p:spPr bwMode="auto">
            <a:xfrm>
              <a:off x="1388787" y="5471534"/>
              <a:ext cx="7068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Tom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Mary</a:t>
              </a:r>
              <a:endParaRPr lang="zh-TW" altLang="en-US" sz="14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6406" name="文字方塊 24"/>
            <p:cNvSpPr txBox="1">
              <a:spLocks noChangeArrowheads="1"/>
            </p:cNvSpPr>
            <p:nvPr/>
          </p:nvSpPr>
          <p:spPr bwMode="auto">
            <a:xfrm>
              <a:off x="1473767" y="4881563"/>
              <a:ext cx="292246" cy="40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>
                  <a:ea typeface="新細明體" panose="02020500000000000000" pitchFamily="18" charset="-120"/>
                </a:rPr>
                <a:t>E</a:t>
              </a:r>
              <a:endParaRPr lang="zh-TW" altLang="en-US" sz="2000" b="1">
                <a:ea typeface="新細明體" panose="02020500000000000000" pitchFamily="18" charset="-120"/>
              </a:endParaRPr>
            </a:p>
          </p:txBody>
        </p:sp>
        <p:sp>
          <p:nvSpPr>
            <p:cNvPr id="16407" name="文字方塊 21"/>
            <p:cNvSpPr txBox="1">
              <a:spLocks noChangeArrowheads="1"/>
            </p:cNvSpPr>
            <p:nvPr/>
          </p:nvSpPr>
          <p:spPr bwMode="auto">
            <a:xfrm>
              <a:off x="4013302" y="6272839"/>
              <a:ext cx="475545" cy="58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M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M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883525" y="3798888"/>
          <a:ext cx="639763" cy="639876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ESSN</a:t>
                      </a: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522" marR="91522" marT="45669" marB="4566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1522" marR="91522" marT="45669" marB="4566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8" name="文字方塊 18"/>
          <p:cNvSpPr txBox="1">
            <a:spLocks noChangeArrowheads="1"/>
          </p:cNvSpPr>
          <p:nvPr/>
        </p:nvSpPr>
        <p:spPr bwMode="auto">
          <a:xfrm>
            <a:off x="7581900" y="3524250"/>
            <a:ext cx="1100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ea typeface="新細明體" panose="02020500000000000000" pitchFamily="18" charset="-120"/>
              </a:rPr>
              <a:t>E.SSN: 123</a:t>
            </a:r>
            <a:endParaRPr lang="zh-TW" altLang="en-US" sz="1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E16BD3-5B49-4F7B-8F3F-09A82EB7998A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6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134938"/>
            <a:ext cx="8518525" cy="70167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CORRELATED NESTED QUERIES</a:t>
            </a:r>
            <a:endParaRPr lang="en-US" altLang="zh-TW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868363"/>
            <a:ext cx="8674100" cy="3514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In Q12, the nested query has a different result </a:t>
            </a:r>
            <a:r>
              <a:rPr lang="en-US" altLang="zh-TW" sz="2400" i="1" dirty="0" smtClean="0">
                <a:solidFill>
                  <a:srgbClr val="000000"/>
                </a:solidFill>
                <a:ea typeface="新細明體" pitchFamily="18" charset="-120"/>
              </a:rPr>
              <a:t>for each tuple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 in the outer query</a:t>
            </a:r>
          </a:p>
          <a:p>
            <a:pPr marL="265113" indent="-265113" eaLnBrk="1" hangingPunct="1">
              <a:defRPr/>
            </a:pP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A query written with nested SELECT... FROM... WHERE... blocks and using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the = or IN comparison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operators can </a:t>
            </a:r>
            <a:r>
              <a:rPr lang="en-US" altLang="zh-TW" sz="2400" b="1" i="1" dirty="0" smtClean="0">
                <a:solidFill>
                  <a:schemeClr val="hlink"/>
                </a:solidFill>
                <a:ea typeface="新細明體" pitchFamily="18" charset="-120"/>
              </a:rPr>
              <a:t>always</a:t>
            </a:r>
            <a:r>
              <a:rPr lang="en-US" altLang="zh-TW" sz="2400" b="1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itchFamily="18" charset="-120"/>
              </a:rPr>
              <a:t>be expressed as a single block query.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  <a:p>
            <a:pPr marL="268288" indent="-268288" eaLnBrk="1" hangingPunct="1">
              <a:buFontTx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>For example, Q12 may be written as in Q12A</a:t>
            </a:r>
          </a:p>
          <a:p>
            <a:pPr marL="179388" indent="-179388" eaLnBrk="1" hangingPunct="1">
              <a:buFontTx/>
              <a:buNone/>
              <a:defRPr/>
            </a:pPr>
            <a:r>
              <a:rPr lang="en-US" altLang="zh-TW" sz="10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  <a:t/>
            </a:r>
            <a:b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Q12A:	SELECT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E.FNAME, E.LNAME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FROM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 E, DEPENDENT D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WHERE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E.SSN = D.ESSN </a:t>
            </a:r>
            <a:r>
              <a:rPr lang="en-US" altLang="zh-TW" sz="20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AND 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E.FNAME =</a:t>
            </a:r>
            <a:r>
              <a:rPr lang="zh-TW" altLang="en-US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D.DEPENDENT_NAME</a:t>
            </a:r>
            <a:endParaRPr lang="en-US" altLang="zh-TW" sz="2000" b="1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  <p:grpSp>
        <p:nvGrpSpPr>
          <p:cNvPr id="18437" name="群組 14"/>
          <p:cNvGrpSpPr>
            <a:grpSpLocks/>
          </p:cNvGrpSpPr>
          <p:nvPr/>
        </p:nvGrpSpPr>
        <p:grpSpPr bwMode="auto">
          <a:xfrm>
            <a:off x="952500" y="4395788"/>
            <a:ext cx="6264275" cy="1989137"/>
            <a:chOff x="482033" y="4881563"/>
            <a:chExt cx="6264968" cy="1989864"/>
          </a:xfrm>
        </p:grpSpPr>
        <p:pic>
          <p:nvPicPr>
            <p:cNvPr id="1843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33" y="5199570"/>
              <a:ext cx="6264968" cy="1171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439" name="直線單箭頭接點 15"/>
            <p:cNvCxnSpPr>
              <a:cxnSpLocks noChangeShapeType="1"/>
            </p:cNvCxnSpPr>
            <p:nvPr/>
          </p:nvCxnSpPr>
          <p:spPr bwMode="auto">
            <a:xfrm flipH="1">
              <a:off x="2118971" y="5511348"/>
              <a:ext cx="1658067" cy="530033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0" name="直線單箭頭接點 16"/>
            <p:cNvCxnSpPr>
              <a:cxnSpLocks noChangeShapeType="1"/>
            </p:cNvCxnSpPr>
            <p:nvPr/>
          </p:nvCxnSpPr>
          <p:spPr bwMode="auto">
            <a:xfrm>
              <a:off x="2118971" y="5494250"/>
              <a:ext cx="709379" cy="547131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prstDash val="sysDash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1" name="文字方塊 19"/>
            <p:cNvSpPr txBox="1">
              <a:spLocks noChangeArrowheads="1"/>
            </p:cNvSpPr>
            <p:nvPr/>
          </p:nvSpPr>
          <p:spPr bwMode="auto">
            <a:xfrm>
              <a:off x="3716493" y="5488303"/>
              <a:ext cx="54418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285</a:t>
              </a:r>
              <a:endParaRPr lang="zh-TW" altLang="en-US" sz="14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442" name="文字方塊 20"/>
            <p:cNvSpPr txBox="1">
              <a:spLocks noChangeArrowheads="1"/>
            </p:cNvSpPr>
            <p:nvPr/>
          </p:nvSpPr>
          <p:spPr bwMode="auto">
            <a:xfrm>
              <a:off x="1516958" y="6286493"/>
              <a:ext cx="544185" cy="584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285</a:t>
              </a:r>
            </a:p>
          </p:txBody>
        </p:sp>
        <p:sp>
          <p:nvSpPr>
            <p:cNvPr id="18443" name="文字方塊 21"/>
            <p:cNvSpPr txBox="1">
              <a:spLocks noChangeArrowheads="1"/>
            </p:cNvSpPr>
            <p:nvPr/>
          </p:nvSpPr>
          <p:spPr bwMode="auto">
            <a:xfrm>
              <a:off x="2457044" y="6286493"/>
              <a:ext cx="725580" cy="584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Tom</a:t>
              </a:r>
              <a:endParaRPr lang="zh-TW" altLang="en-US" sz="16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John</a:t>
              </a:r>
            </a:p>
          </p:txBody>
        </p:sp>
        <p:sp>
          <p:nvSpPr>
            <p:cNvPr id="18444" name="文字方塊 22"/>
            <p:cNvSpPr txBox="1">
              <a:spLocks noChangeArrowheads="1"/>
            </p:cNvSpPr>
            <p:nvPr/>
          </p:nvSpPr>
          <p:spPr bwMode="auto">
            <a:xfrm>
              <a:off x="1397301" y="5471534"/>
              <a:ext cx="7068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Tom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Mary</a:t>
              </a:r>
              <a:endParaRPr lang="zh-TW" altLang="en-US" sz="1400" b="1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445" name="文字方塊 24"/>
            <p:cNvSpPr txBox="1">
              <a:spLocks noChangeArrowheads="1"/>
            </p:cNvSpPr>
            <p:nvPr/>
          </p:nvSpPr>
          <p:spPr bwMode="auto">
            <a:xfrm>
              <a:off x="1473767" y="4881563"/>
              <a:ext cx="292246" cy="40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b="1">
                  <a:ea typeface="新細明體" panose="02020500000000000000" pitchFamily="18" charset="-120"/>
                </a:rPr>
                <a:t>E</a:t>
              </a:r>
              <a:endParaRPr lang="zh-TW" altLang="en-US" sz="2000" b="1">
                <a:ea typeface="新細明體" panose="02020500000000000000" pitchFamily="18" charset="-120"/>
              </a:endParaRPr>
            </a:p>
          </p:txBody>
        </p:sp>
        <p:sp>
          <p:nvSpPr>
            <p:cNvPr id="18446" name="文字方塊 21"/>
            <p:cNvSpPr txBox="1">
              <a:spLocks noChangeArrowheads="1"/>
            </p:cNvSpPr>
            <p:nvPr/>
          </p:nvSpPr>
          <p:spPr bwMode="auto">
            <a:xfrm>
              <a:off x="4013302" y="6272839"/>
              <a:ext cx="475545" cy="58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M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600" b="1">
                  <a:solidFill>
                    <a:srgbClr val="FF0000"/>
                  </a:solidFill>
                  <a:ea typeface="新細明體" panose="02020500000000000000" pitchFamily="18" charset="-120"/>
                </a:rPr>
                <a:t>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58200" y="6538913"/>
            <a:ext cx="685800" cy="319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60D53D-7DAE-427E-A37D-F7461D54EAB6}" type="slidenum">
              <a:rPr lang="en-US" altLang="zh-TW" sz="16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6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CORRELATED NESTED QUERIES</a:t>
            </a:r>
            <a:endParaRPr lang="en-US" altLang="zh-TW" sz="3200" b="1" smtClean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842963"/>
            <a:ext cx="8726487" cy="4254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Most implementations of SQL </a:t>
            </a:r>
            <a:r>
              <a:rPr lang="en-US" altLang="zh-TW" sz="2000" b="1" i="1" dirty="0" smtClean="0">
                <a:solidFill>
                  <a:srgbClr val="000000"/>
                </a:solidFill>
                <a:ea typeface="新細明體" pitchFamily="18" charset="-120"/>
              </a:rPr>
              <a:t>do not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have this operator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The </a:t>
            </a:r>
            <a:r>
              <a:rPr lang="en-US" altLang="zh-TW" sz="2000" b="1" dirty="0" smtClean="0">
                <a:solidFill>
                  <a:srgbClr val="000000"/>
                </a:solidFill>
                <a:ea typeface="新細明體" pitchFamily="18" charset="-120"/>
              </a:rPr>
              <a:t>CONTAINS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operator compares two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itchFamily="18" charset="-120"/>
              </a:rPr>
              <a:t>sets of values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, and returns TRUE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if one set contains all values in the other set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/>
            </a:r>
            <a:b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  (reminiscent of the </a:t>
            </a:r>
            <a:r>
              <a:rPr lang="en-US" altLang="zh-TW" sz="2000" i="1" dirty="0" smtClean="0">
                <a:solidFill>
                  <a:srgbClr val="000000"/>
                </a:solidFill>
                <a:ea typeface="新細明體" pitchFamily="18" charset="-120"/>
              </a:rPr>
              <a:t>division </a:t>
            </a:r>
            <a:r>
              <a:rPr lang="en-US" altLang="zh-TW" sz="2000" dirty="0" smtClean="0">
                <a:solidFill>
                  <a:srgbClr val="000000"/>
                </a:solidFill>
                <a:ea typeface="新細明體" pitchFamily="18" charset="-120"/>
              </a:rPr>
              <a:t>operation of algebra).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u="sng" dirty="0" smtClean="0">
                <a:solidFill>
                  <a:srgbClr val="000000"/>
                </a:solidFill>
                <a:ea typeface="新細明體" pitchFamily="18" charset="-120"/>
              </a:rPr>
              <a:t>Query 3: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Retrieve the name of each employee who works on </a:t>
            </a:r>
            <a:r>
              <a:rPr lang="en-US" altLang="zh-TW" sz="1800" i="1" dirty="0" smtClean="0">
                <a:solidFill>
                  <a:srgbClr val="000000"/>
                </a:solidFill>
                <a:ea typeface="新細明體" pitchFamily="18" charset="-120"/>
              </a:rPr>
              <a:t>all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>  the projects controlled by department number 5.</a:t>
            </a:r>
          </a:p>
          <a:p>
            <a:pPr marL="444500" lvl="1" indent="-1793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10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  <a:t/>
            </a:r>
            <a:br>
              <a:rPr lang="en-US" altLang="zh-TW" sz="1800" dirty="0" smtClean="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Q3:	SELECT 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FNAME, LNAME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FROM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EMPLOYEE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WHERE  ( (SELECT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PNO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FROM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WORKS_ON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WHERE	</a:t>
            </a:r>
            <a:r>
              <a:rPr lang="en-US" altLang="zh-TW" sz="1800" dirty="0" smtClean="0">
                <a:solidFill>
                  <a:schemeClr val="hlink"/>
                </a:solidFill>
                <a:latin typeface="Calibri" pitchFamily="34" charset="0"/>
                <a:ea typeface="新細明體" pitchFamily="18" charset="-120"/>
              </a:rPr>
              <a:t>SSN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=ESSN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)</a:t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</a:t>
            </a:r>
            <a:r>
              <a:rPr lang="en-US" altLang="zh-TW" sz="1800" b="1" dirty="0" smtClean="0">
                <a:solidFill>
                  <a:srgbClr val="003399"/>
                </a:solidFill>
                <a:latin typeface="Calibri" pitchFamily="34" charset="0"/>
                <a:ea typeface="新細明體" pitchFamily="18" charset="-120"/>
              </a:rPr>
              <a:t>CONTAINS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(SELECT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PNUMBER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  FROM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PROJECT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/>
            </a:r>
            <a:b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</a:b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		  WHERE	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DNUM=5</a:t>
            </a:r>
            <a:r>
              <a:rPr lang="en-US" altLang="zh-TW" sz="1800" b="1" dirty="0" smtClean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) 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TW" sz="140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  <p:grpSp>
        <p:nvGrpSpPr>
          <p:cNvPr id="20485" name="群組 17"/>
          <p:cNvGrpSpPr>
            <a:grpSpLocks/>
          </p:cNvGrpSpPr>
          <p:nvPr/>
        </p:nvGrpSpPr>
        <p:grpSpPr bwMode="auto">
          <a:xfrm>
            <a:off x="819150" y="2432050"/>
            <a:ext cx="7693025" cy="4425950"/>
            <a:chOff x="819150" y="2432050"/>
            <a:chExt cx="7693025" cy="4425950"/>
          </a:xfrm>
        </p:grpSpPr>
        <p:pic>
          <p:nvPicPr>
            <p:cNvPr id="205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5089346"/>
              <a:ext cx="4329112" cy="56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800" y="5918105"/>
              <a:ext cx="2279650" cy="666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2" y="5997488"/>
              <a:ext cx="3363913" cy="58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5" name="文字方塊 7"/>
            <p:cNvSpPr txBox="1">
              <a:spLocks noChangeArrowheads="1"/>
            </p:cNvSpPr>
            <p:nvPr/>
          </p:nvSpPr>
          <p:spPr bwMode="auto">
            <a:xfrm>
              <a:off x="2968625" y="5568819"/>
              <a:ext cx="557212" cy="36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  <a:endParaRPr lang="zh-TW" altLang="en-US" sz="180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0526" name="文字方塊 8"/>
            <p:cNvSpPr txBox="1">
              <a:spLocks noChangeArrowheads="1"/>
            </p:cNvSpPr>
            <p:nvPr/>
          </p:nvSpPr>
          <p:spPr bwMode="auto">
            <a:xfrm>
              <a:off x="2690812" y="6488075"/>
              <a:ext cx="1420813" cy="3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123       9</a:t>
              </a:r>
              <a:endParaRPr lang="zh-TW" altLang="en-US" sz="180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cxnSp>
          <p:nvCxnSpPr>
            <p:cNvPr id="20527" name="直線單箭頭接點 10"/>
            <p:cNvCxnSpPr>
              <a:cxnSpLocks noChangeShapeType="1"/>
            </p:cNvCxnSpPr>
            <p:nvPr/>
          </p:nvCxnSpPr>
          <p:spPr bwMode="auto">
            <a:xfrm rot="5400000">
              <a:off x="2790017" y="5850644"/>
              <a:ext cx="266727" cy="277812"/>
            </a:xfrm>
            <a:prstGeom prst="straightConnector1">
              <a:avLst/>
            </a:prstGeom>
            <a:noFill/>
            <a:ln w="25400" algn="ctr">
              <a:solidFill>
                <a:schemeClr val="bg2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8" name="文字方塊 11"/>
            <p:cNvSpPr txBox="1">
              <a:spLocks noChangeArrowheads="1"/>
            </p:cNvSpPr>
            <p:nvPr/>
          </p:nvSpPr>
          <p:spPr bwMode="auto">
            <a:xfrm>
              <a:off x="6094412" y="6488075"/>
              <a:ext cx="2417763" cy="3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9                               5</a:t>
              </a:r>
              <a:endParaRPr lang="zh-TW" altLang="en-US" sz="180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0529" name="文字方塊 7"/>
            <p:cNvSpPr txBox="1">
              <a:spLocks noChangeArrowheads="1"/>
            </p:cNvSpPr>
            <p:nvPr/>
          </p:nvSpPr>
          <p:spPr bwMode="auto">
            <a:xfrm>
              <a:off x="6536050" y="2457193"/>
              <a:ext cx="557212" cy="36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123</a:t>
              </a:r>
              <a:endParaRPr lang="zh-TW" altLang="en-US" sz="180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0530" name="文字方塊 7"/>
            <p:cNvSpPr txBox="1">
              <a:spLocks noChangeArrowheads="1"/>
            </p:cNvSpPr>
            <p:nvPr/>
          </p:nvSpPr>
          <p:spPr bwMode="auto">
            <a:xfrm>
              <a:off x="7555198" y="2432050"/>
              <a:ext cx="557212" cy="369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–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•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285</a:t>
              </a:r>
              <a:endParaRPr lang="zh-TW" altLang="en-US" sz="1800">
                <a:solidFill>
                  <a:srgbClr val="FF0000"/>
                </a:solidFill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894513" y="2740025"/>
          <a:ext cx="625475" cy="1219200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PNO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116763" y="4194175"/>
          <a:ext cx="1201737" cy="914400"/>
        </p:xfrm>
        <a:graphic>
          <a:graphicData uri="http://schemas.openxmlformats.org/drawingml/2006/table">
            <a:tbl>
              <a:tblPr/>
              <a:tblGrid>
                <a:gridCol w="120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PNUMBER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834313" y="2740025"/>
          <a:ext cx="623887" cy="1219200"/>
        </p:xfrm>
        <a:graphic>
          <a:graphicData uri="http://schemas.openxmlformats.org/drawingml/2006/table">
            <a:tbl>
              <a:tblPr/>
              <a:tblGrid>
                <a:gridCol w="62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PNO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520" name="直線單箭頭接點 10"/>
          <p:cNvCxnSpPr>
            <a:cxnSpLocks noChangeShapeType="1"/>
          </p:cNvCxnSpPr>
          <p:nvPr/>
        </p:nvCxnSpPr>
        <p:spPr bwMode="auto">
          <a:xfrm>
            <a:off x="5056188" y="3405188"/>
            <a:ext cx="1079500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1" name="直線單箭頭接點 10"/>
          <p:cNvCxnSpPr>
            <a:cxnSpLocks noChangeShapeType="1"/>
          </p:cNvCxnSpPr>
          <p:nvPr/>
        </p:nvCxnSpPr>
        <p:spPr bwMode="auto">
          <a:xfrm>
            <a:off x="5094288" y="4356100"/>
            <a:ext cx="1079500" cy="0"/>
          </a:xfrm>
          <a:prstGeom prst="straightConnector1">
            <a:avLst/>
          </a:prstGeom>
          <a:noFill/>
          <a:ln w="25400" algn="ctr">
            <a:solidFill>
              <a:schemeClr val="bg2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3774</TotalTime>
  <Words>2044</Words>
  <Application>Microsoft Office PowerPoint</Application>
  <PresentationFormat>如螢幕大小 (4:3)</PresentationFormat>
  <Paragraphs>554</Paragraphs>
  <Slides>45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新細明體</vt:lpstr>
      <vt:lpstr>Arial</vt:lpstr>
      <vt:lpstr>Calibri</vt:lpstr>
      <vt:lpstr>Courier New</vt:lpstr>
      <vt:lpstr>Times New Roman</vt:lpstr>
      <vt:lpstr>Wingdings</vt:lpstr>
      <vt:lpstr>elmasri_navathe_pptemplate</vt:lpstr>
      <vt:lpstr>Chapter 5</vt:lpstr>
      <vt:lpstr>Manipulating DB by using SQL</vt:lpstr>
      <vt:lpstr>Chapter Outline</vt:lpstr>
      <vt:lpstr>NULLS IN SQL QUERIES</vt:lpstr>
      <vt:lpstr>NESTING OF QUERIES</vt:lpstr>
      <vt:lpstr>NESTING OF QUERIES (cont.)</vt:lpstr>
      <vt:lpstr>CORRELATED NESTED QUERIES</vt:lpstr>
      <vt:lpstr>CORRELATED NESTED QUERIES</vt:lpstr>
      <vt:lpstr>CORRELATED NESTED QUERIES</vt:lpstr>
      <vt:lpstr>CORRELATED NESTED QUERIES (cont.)</vt:lpstr>
      <vt:lpstr>THE EXISTS FUNCTION (cont.)</vt:lpstr>
      <vt:lpstr>THE EXISTS FUNCTION</vt:lpstr>
      <vt:lpstr>EXPLICIT SETS</vt:lpstr>
      <vt:lpstr>Joined Relations Feature in SQL2</vt:lpstr>
      <vt:lpstr>Joined Relations Feature in SQL2 (cont.)</vt:lpstr>
      <vt:lpstr>Natural Join</vt:lpstr>
      <vt:lpstr>Deficiency of JOIN Operation</vt:lpstr>
      <vt:lpstr>Left Outer Join Operation</vt:lpstr>
      <vt:lpstr>Outer Join</vt:lpstr>
      <vt:lpstr>AGGREGATE FUNCTIONS</vt:lpstr>
      <vt:lpstr>AGGREGATE FUNCTIONS 集合</vt:lpstr>
      <vt:lpstr>AGGREGATE FUNCTIONS (cont.)</vt:lpstr>
      <vt:lpstr>GROUPING</vt:lpstr>
      <vt:lpstr>GROUPING (cont.)</vt:lpstr>
      <vt:lpstr>GROUPING (cont.)</vt:lpstr>
      <vt:lpstr>THE HAVING-CLAUSE</vt:lpstr>
      <vt:lpstr>FIGURE 8.6 Results of GROUP BY and HAVING. (b) Q26.</vt:lpstr>
      <vt:lpstr>Summary of SQL Queries</vt:lpstr>
      <vt:lpstr>Summary of SQL Queries (cont.)</vt:lpstr>
      <vt:lpstr>Constraints as Assertions </vt:lpstr>
      <vt:lpstr>Assertions: An Example</vt:lpstr>
      <vt:lpstr>SQL Triggers</vt:lpstr>
      <vt:lpstr>Views in SQL</vt:lpstr>
      <vt:lpstr>SQL Views: An Example</vt:lpstr>
      <vt:lpstr>Specification of Views</vt:lpstr>
      <vt:lpstr>Two View Implementations</vt:lpstr>
      <vt:lpstr>Query Modification</vt:lpstr>
      <vt:lpstr>Efficient View Implementation</vt:lpstr>
      <vt:lpstr>View Update</vt:lpstr>
      <vt:lpstr>Un-updatable Views</vt:lpstr>
      <vt:lpstr>Two Possible Modifications</vt:lpstr>
      <vt:lpstr>Un-updatable Views</vt:lpstr>
      <vt:lpstr>DROP TABLE</vt:lpstr>
      <vt:lpstr>ALTER TABLE</vt:lpstr>
      <vt:lpstr>關於考試</vt:lpstr>
    </vt:vector>
  </TitlesOfParts>
  <Company>ओ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Jerry Chien</cp:lastModifiedBy>
  <cp:revision>516</cp:revision>
  <cp:lastPrinted>2001-05-28T10:10:18Z</cp:lastPrinted>
  <dcterms:created xsi:type="dcterms:W3CDTF">2003-08-26T05:13:59Z</dcterms:created>
  <dcterms:modified xsi:type="dcterms:W3CDTF">2018-10-21T19:05:57Z</dcterms:modified>
</cp:coreProperties>
</file>