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handoutMasterIdLst>
    <p:handoutMasterId r:id="rId29"/>
  </p:handoutMasterIdLst>
  <p:sldIdLst>
    <p:sldId id="350" r:id="rId2"/>
    <p:sldId id="415" r:id="rId3"/>
    <p:sldId id="309" r:id="rId4"/>
    <p:sldId id="399" r:id="rId5"/>
    <p:sldId id="330" r:id="rId6"/>
    <p:sldId id="385" r:id="rId7"/>
    <p:sldId id="384" r:id="rId8"/>
    <p:sldId id="383" r:id="rId9"/>
    <p:sldId id="387" r:id="rId10"/>
    <p:sldId id="388" r:id="rId11"/>
    <p:sldId id="417" r:id="rId12"/>
    <p:sldId id="389" r:id="rId13"/>
    <p:sldId id="401" r:id="rId14"/>
    <p:sldId id="390"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9FF33"/>
    <a:srgbClr val="00CC00"/>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6" autoAdjust="0"/>
    <p:restoredTop sz="94660"/>
  </p:normalViewPr>
  <p:slideViewPr>
    <p:cSldViewPr snapToGrid="0">
      <p:cViewPr varScale="1">
        <p:scale>
          <a:sx n="49" d="100"/>
          <a:sy n="49" d="100"/>
        </p:scale>
        <p:origin x="60" y="582"/>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zh-TW"/>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6EAE2CC1-FED6-4750-B3C4-CF3833D661CB}" type="datetime1">
              <a:rPr lang="zh-TW" altLang="en-US"/>
              <a:pPr>
                <a:defRPr/>
              </a:pPr>
              <a:t>2018/11/19</a:t>
            </a:fld>
            <a:endParaRPr lang="en-US" altLang="zh-TW"/>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zh-TW"/>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5BABD4-4936-4868-AD26-9D0DD5E55714}" type="slidenum">
              <a:rPr lang="zh-TW" altLang="en-US"/>
              <a:pPr/>
              <a:t>‹#›</a:t>
            </a:fld>
            <a:endParaRPr lang="en-US" altLang="zh-TW"/>
          </a:p>
        </p:txBody>
      </p:sp>
    </p:spTree>
    <p:extLst>
      <p:ext uri="{BB962C8B-B14F-4D97-AF65-F5344CB8AC3E}">
        <p14:creationId xmlns:p14="http://schemas.microsoft.com/office/powerpoint/2010/main" val="921003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zh-TW"/>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14B9F532-C768-44FF-A839-6B4EFB077B83}" type="datetime1">
              <a:rPr lang="zh-TW" altLang="en-US"/>
              <a:pPr>
                <a:defRPr/>
              </a:pPr>
              <a:t>2018/11/19</a:t>
            </a:fld>
            <a:endParaRPr lang="en-US" altLang="zh-TW"/>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zh-TW"/>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66FB0C1-789A-4D83-B6B2-D4CAE9E374BE}" type="slidenum">
              <a:rPr lang="zh-TW" altLang="en-US"/>
              <a:pPr/>
              <a:t>‹#›</a:t>
            </a:fld>
            <a:endParaRPr lang="en-US" altLang="zh-TW"/>
          </a:p>
        </p:txBody>
      </p:sp>
    </p:spTree>
    <p:extLst>
      <p:ext uri="{BB962C8B-B14F-4D97-AF65-F5344CB8AC3E}">
        <p14:creationId xmlns:p14="http://schemas.microsoft.com/office/powerpoint/2010/main" val="72976529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34E655B-8AD6-42BD-9A68-A1A38D96EDB4}" type="datetime1">
              <a:rPr lang="zh-TW" altLang="en-US" smtClean="0"/>
              <a:pPr>
                <a:spcBef>
                  <a:spcPct val="0"/>
                </a:spcBef>
              </a:pPr>
              <a:t>2018/11/19</a:t>
            </a:fld>
            <a:endParaRPr lang="en-US" altLang="zh-TW"/>
          </a:p>
        </p:txBody>
      </p:sp>
      <p:sp>
        <p:nvSpPr>
          <p:cNvPr id="317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38403B8-49E5-4820-BD57-4F329DD051E3}" type="slidenum">
              <a:rPr lang="zh-TW" altLang="en-US"/>
              <a:pPr>
                <a:spcBef>
                  <a:spcPct val="0"/>
                </a:spcBef>
              </a:pPr>
              <a:t>1</a:t>
            </a:fld>
            <a:endParaRPr lang="en-US" altLang="zh-TW"/>
          </a:p>
        </p:txBody>
      </p:sp>
      <p:sp>
        <p:nvSpPr>
          <p:cNvPr id="31748" name="Rectangle 2"/>
          <p:cNvSpPr>
            <a:spLocks noGrp="1" noRot="1" noChangeAspect="1" noChangeArrowheads="1" noTextEdit="1"/>
          </p:cNvSpPr>
          <p:nvPr>
            <p:ph type="sldImg"/>
          </p:nvPr>
        </p:nvSpPr>
        <p:spPr>
          <a:solidFill>
            <a:srgbClr val="FFFFFF"/>
          </a:solidFill>
          <a:ln/>
        </p:spPr>
      </p:sp>
      <p:sp>
        <p:nvSpPr>
          <p:cNvPr id="31749" name="Rectangle 3"/>
          <p:cNvSpPr>
            <a:spLocks noGrp="1" noChangeArrowheads="1"/>
          </p:cNvSpPr>
          <p:nvPr>
            <p:ph type="body" idx="1"/>
          </p:nvPr>
        </p:nvSpPr>
        <p:spPr>
          <a:solidFill>
            <a:srgbClr val="FFFFFF"/>
          </a:solidFill>
          <a:ln>
            <a:solidFill>
              <a:srgbClr val="000000"/>
            </a:solidFill>
          </a:ln>
        </p:spPr>
        <p:txBody>
          <a:bodyPr/>
          <a:lstStyle/>
          <a:p>
            <a:endParaRPr lang="zh-TW" altLang="en-US"/>
          </a:p>
        </p:txBody>
      </p:sp>
    </p:spTree>
    <p:extLst>
      <p:ext uri="{BB962C8B-B14F-4D97-AF65-F5344CB8AC3E}">
        <p14:creationId xmlns:p14="http://schemas.microsoft.com/office/powerpoint/2010/main" val="402116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a:ln/>
        </p:spPr>
      </p:sp>
      <p:sp>
        <p:nvSpPr>
          <p:cNvPr id="419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198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B1B94D-09B0-4A92-AF51-F5FE286FF68A}" type="datetime1">
              <a:rPr lang="zh-TW" altLang="en-US" smtClean="0"/>
              <a:pPr>
                <a:spcBef>
                  <a:spcPct val="0"/>
                </a:spcBef>
              </a:pPr>
              <a:t>2018/11/19</a:t>
            </a:fld>
            <a:endParaRPr lang="en-US" altLang="zh-TW"/>
          </a:p>
        </p:txBody>
      </p:sp>
      <p:sp>
        <p:nvSpPr>
          <p:cNvPr id="4198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D514FE-4CA2-4409-8DE2-2BFB102B8036}" type="slidenum">
              <a:rPr lang="zh-TW" altLang="en-US"/>
              <a:pPr>
                <a:spcBef>
                  <a:spcPct val="0"/>
                </a:spcBef>
              </a:pPr>
              <a:t>20</a:t>
            </a:fld>
            <a:endParaRPr lang="en-US" altLang="zh-TW"/>
          </a:p>
        </p:txBody>
      </p:sp>
    </p:spTree>
    <p:extLst>
      <p:ext uri="{BB962C8B-B14F-4D97-AF65-F5344CB8AC3E}">
        <p14:creationId xmlns:p14="http://schemas.microsoft.com/office/powerpoint/2010/main" val="390739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a:ln/>
        </p:spPr>
      </p:sp>
      <p:sp>
        <p:nvSpPr>
          <p:cNvPr id="430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301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3D1926-99A9-46A4-BF72-DECEE9BCE2C1}" type="datetime1">
              <a:rPr lang="zh-TW" altLang="en-US" smtClean="0"/>
              <a:pPr>
                <a:spcBef>
                  <a:spcPct val="0"/>
                </a:spcBef>
              </a:pPr>
              <a:t>2018/11/19</a:t>
            </a:fld>
            <a:endParaRPr lang="en-US" altLang="zh-TW"/>
          </a:p>
        </p:txBody>
      </p:sp>
      <p:sp>
        <p:nvSpPr>
          <p:cNvPr id="4301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6F8A7D-C792-415B-A687-6D96558B3178}" type="slidenum">
              <a:rPr lang="zh-TW" altLang="en-US"/>
              <a:pPr>
                <a:spcBef>
                  <a:spcPct val="0"/>
                </a:spcBef>
              </a:pPr>
              <a:t>21</a:t>
            </a:fld>
            <a:endParaRPr lang="en-US" altLang="zh-TW"/>
          </a:p>
        </p:txBody>
      </p:sp>
    </p:spTree>
    <p:extLst>
      <p:ext uri="{BB962C8B-B14F-4D97-AF65-F5344CB8AC3E}">
        <p14:creationId xmlns:p14="http://schemas.microsoft.com/office/powerpoint/2010/main" val="27808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a:ln/>
        </p:spPr>
      </p:sp>
      <p:sp>
        <p:nvSpPr>
          <p:cNvPr id="440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403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BDD915-1741-47B9-8568-810FD9A731C2}" type="datetime1">
              <a:rPr lang="zh-TW" altLang="en-US" smtClean="0"/>
              <a:pPr>
                <a:spcBef>
                  <a:spcPct val="0"/>
                </a:spcBef>
              </a:pPr>
              <a:t>2018/11/19</a:t>
            </a:fld>
            <a:endParaRPr lang="en-US" altLang="zh-TW"/>
          </a:p>
        </p:txBody>
      </p:sp>
      <p:sp>
        <p:nvSpPr>
          <p:cNvPr id="4403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39D7A2-B024-48FB-BC71-F4105FFB1009}" type="slidenum">
              <a:rPr lang="zh-TW" altLang="en-US"/>
              <a:pPr>
                <a:spcBef>
                  <a:spcPct val="0"/>
                </a:spcBef>
              </a:pPr>
              <a:t>22</a:t>
            </a:fld>
            <a:endParaRPr lang="en-US" altLang="zh-TW"/>
          </a:p>
        </p:txBody>
      </p:sp>
    </p:spTree>
    <p:extLst>
      <p:ext uri="{BB962C8B-B14F-4D97-AF65-F5344CB8AC3E}">
        <p14:creationId xmlns:p14="http://schemas.microsoft.com/office/powerpoint/2010/main" val="3280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506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99B69E-3B6F-4085-8408-33DB807D9C13}" type="datetime1">
              <a:rPr lang="zh-TW" altLang="en-US" smtClean="0"/>
              <a:pPr>
                <a:spcBef>
                  <a:spcPct val="0"/>
                </a:spcBef>
              </a:pPr>
              <a:t>2018/11/19</a:t>
            </a:fld>
            <a:endParaRPr lang="en-US" altLang="zh-TW"/>
          </a:p>
        </p:txBody>
      </p:sp>
      <p:sp>
        <p:nvSpPr>
          <p:cNvPr id="4506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D137E6-1A63-4C6B-B8C5-B826889E5297}" type="slidenum">
              <a:rPr lang="zh-TW" altLang="en-US"/>
              <a:pPr>
                <a:spcBef>
                  <a:spcPct val="0"/>
                </a:spcBef>
              </a:pPr>
              <a:t>23</a:t>
            </a:fld>
            <a:endParaRPr lang="en-US" altLang="zh-TW"/>
          </a:p>
        </p:txBody>
      </p:sp>
    </p:spTree>
    <p:extLst>
      <p:ext uri="{BB962C8B-B14F-4D97-AF65-F5344CB8AC3E}">
        <p14:creationId xmlns:p14="http://schemas.microsoft.com/office/powerpoint/2010/main" val="1010938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p:cNvSpPr>
            <a:spLocks noGrp="1" noRot="1" noChangeAspect="1" noTextEdit="1"/>
          </p:cNvSpPr>
          <p:nvPr>
            <p:ph type="sldImg"/>
          </p:nvPr>
        </p:nvSpPr>
        <p:spPr>
          <a:ln/>
        </p:spPr>
      </p:sp>
      <p:sp>
        <p:nvSpPr>
          <p:cNvPr id="460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608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FD4765-57E4-4DCB-B664-52F8F11AD213}" type="datetime1">
              <a:rPr lang="zh-TW" altLang="en-US" smtClean="0"/>
              <a:pPr>
                <a:spcBef>
                  <a:spcPct val="0"/>
                </a:spcBef>
              </a:pPr>
              <a:t>2018/11/19</a:t>
            </a:fld>
            <a:endParaRPr lang="en-US" altLang="zh-TW"/>
          </a:p>
        </p:txBody>
      </p:sp>
      <p:sp>
        <p:nvSpPr>
          <p:cNvPr id="4608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0566EE4-B6BD-4C2C-8B29-B2F8957413CB}" type="slidenum">
              <a:rPr lang="zh-TW" altLang="en-US"/>
              <a:pPr>
                <a:spcBef>
                  <a:spcPct val="0"/>
                </a:spcBef>
              </a:pPr>
              <a:t>25</a:t>
            </a:fld>
            <a:endParaRPr lang="en-US" altLang="zh-TW"/>
          </a:p>
        </p:txBody>
      </p:sp>
    </p:spTree>
    <p:extLst>
      <p:ext uri="{BB962C8B-B14F-4D97-AF65-F5344CB8AC3E}">
        <p14:creationId xmlns:p14="http://schemas.microsoft.com/office/powerpoint/2010/main" val="702802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a:ln/>
        </p:spPr>
      </p:sp>
      <p:sp>
        <p:nvSpPr>
          <p:cNvPr id="471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710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B618CD-76ED-441D-B85B-2E5B9F68638A}" type="datetime1">
              <a:rPr lang="zh-TW" altLang="en-US" smtClean="0"/>
              <a:pPr>
                <a:spcBef>
                  <a:spcPct val="0"/>
                </a:spcBef>
              </a:pPr>
              <a:t>2018/11/19</a:t>
            </a:fld>
            <a:endParaRPr lang="en-US" altLang="zh-TW"/>
          </a:p>
        </p:txBody>
      </p:sp>
      <p:sp>
        <p:nvSpPr>
          <p:cNvPr id="4710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FE70EF7-3860-46FB-9A12-6E9D33E389A5}" type="slidenum">
              <a:rPr lang="zh-TW" altLang="en-US"/>
              <a:pPr>
                <a:spcBef>
                  <a:spcPct val="0"/>
                </a:spcBef>
              </a:pPr>
              <a:t>26</a:t>
            </a:fld>
            <a:endParaRPr lang="en-US" altLang="zh-TW"/>
          </a:p>
        </p:txBody>
      </p:sp>
    </p:spTree>
    <p:extLst>
      <p:ext uri="{BB962C8B-B14F-4D97-AF65-F5344CB8AC3E}">
        <p14:creationId xmlns:p14="http://schemas.microsoft.com/office/powerpoint/2010/main" val="375325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ln/>
        </p:spPr>
      </p:sp>
      <p:sp>
        <p:nvSpPr>
          <p:cNvPr id="32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277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2A0CCC-F2D4-42BF-8696-40E94D13D8BB}" type="datetime1">
              <a:rPr lang="zh-TW" altLang="en-US" smtClean="0"/>
              <a:pPr>
                <a:spcBef>
                  <a:spcPct val="0"/>
                </a:spcBef>
              </a:pPr>
              <a:t>2018/11/19</a:t>
            </a:fld>
            <a:endParaRPr lang="en-US" altLang="zh-TW"/>
          </a:p>
        </p:txBody>
      </p:sp>
      <p:sp>
        <p:nvSpPr>
          <p:cNvPr id="3277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C3C6A27-B26E-4475-AA77-08F44500E0B6}" type="slidenum">
              <a:rPr lang="zh-TW" altLang="en-US"/>
              <a:pPr>
                <a:spcBef>
                  <a:spcPct val="0"/>
                </a:spcBef>
              </a:pPr>
              <a:t>3</a:t>
            </a:fld>
            <a:endParaRPr lang="en-US" altLang="zh-TW"/>
          </a:p>
        </p:txBody>
      </p:sp>
    </p:spTree>
    <p:extLst>
      <p:ext uri="{BB962C8B-B14F-4D97-AF65-F5344CB8AC3E}">
        <p14:creationId xmlns:p14="http://schemas.microsoft.com/office/powerpoint/2010/main" val="92924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482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8155DF-6428-4DFD-A006-9B52FA8054E8}" type="datetime1">
              <a:rPr lang="zh-TW" altLang="en-US" smtClean="0"/>
              <a:pPr>
                <a:spcBef>
                  <a:spcPct val="0"/>
                </a:spcBef>
              </a:pPr>
              <a:t>2018/11/19</a:t>
            </a:fld>
            <a:endParaRPr lang="en-US" altLang="zh-TW"/>
          </a:p>
        </p:txBody>
      </p:sp>
      <p:sp>
        <p:nvSpPr>
          <p:cNvPr id="3482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3BCDB1-5CD3-432E-B26D-DB532B6800C9}" type="slidenum">
              <a:rPr lang="zh-TW" altLang="en-US"/>
              <a:pPr>
                <a:spcBef>
                  <a:spcPct val="0"/>
                </a:spcBef>
              </a:pPr>
              <a:t>4</a:t>
            </a:fld>
            <a:endParaRPr lang="en-US" altLang="zh-TW"/>
          </a:p>
        </p:txBody>
      </p:sp>
    </p:spTree>
    <p:extLst>
      <p:ext uri="{BB962C8B-B14F-4D97-AF65-F5344CB8AC3E}">
        <p14:creationId xmlns:p14="http://schemas.microsoft.com/office/powerpoint/2010/main" val="4187825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a:ln/>
        </p:spPr>
      </p:sp>
      <p:sp>
        <p:nvSpPr>
          <p:cNvPr id="337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379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AFE7BD-E210-4D8F-80E9-FE187D37202A}" type="datetime1">
              <a:rPr lang="zh-TW" altLang="en-US" smtClean="0"/>
              <a:pPr>
                <a:spcBef>
                  <a:spcPct val="0"/>
                </a:spcBef>
              </a:pPr>
              <a:t>2018/11/19</a:t>
            </a:fld>
            <a:endParaRPr lang="en-US" altLang="zh-TW"/>
          </a:p>
        </p:txBody>
      </p:sp>
      <p:sp>
        <p:nvSpPr>
          <p:cNvPr id="3379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D9C6BD-2E5F-4E3F-8A37-132DE61867D3}" type="slidenum">
              <a:rPr lang="zh-TW" altLang="en-US"/>
              <a:pPr>
                <a:spcBef>
                  <a:spcPct val="0"/>
                </a:spcBef>
              </a:pPr>
              <a:t>5</a:t>
            </a:fld>
            <a:endParaRPr lang="en-US" altLang="zh-TW"/>
          </a:p>
        </p:txBody>
      </p:sp>
    </p:spTree>
    <p:extLst>
      <p:ext uri="{BB962C8B-B14F-4D97-AF65-F5344CB8AC3E}">
        <p14:creationId xmlns:p14="http://schemas.microsoft.com/office/powerpoint/2010/main" val="25794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圖像版面配置區 1"/>
          <p:cNvSpPr>
            <a:spLocks noGrp="1" noRot="1" noChangeAspect="1" noTextEdit="1"/>
          </p:cNvSpPr>
          <p:nvPr>
            <p:ph type="sldImg"/>
          </p:nvPr>
        </p:nvSpPr>
        <p:spPr>
          <a:ln/>
        </p:spPr>
      </p:sp>
      <p:sp>
        <p:nvSpPr>
          <p:cNvPr id="368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686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53BEBA-0BD6-42C9-BFDA-13FBA80FBFC4}" type="datetime1">
              <a:rPr lang="zh-TW" altLang="en-US" smtClean="0"/>
              <a:pPr>
                <a:spcBef>
                  <a:spcPct val="0"/>
                </a:spcBef>
              </a:pPr>
              <a:t>2018/11/19</a:t>
            </a:fld>
            <a:endParaRPr lang="en-US" altLang="zh-TW"/>
          </a:p>
        </p:txBody>
      </p:sp>
      <p:sp>
        <p:nvSpPr>
          <p:cNvPr id="3686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A2971BD-49D4-4C0D-9BFA-4CE4DD77F869}" type="slidenum">
              <a:rPr lang="zh-TW" altLang="en-US"/>
              <a:pPr>
                <a:spcBef>
                  <a:spcPct val="0"/>
                </a:spcBef>
              </a:pPr>
              <a:t>6</a:t>
            </a:fld>
            <a:endParaRPr lang="en-US" altLang="zh-TW"/>
          </a:p>
        </p:txBody>
      </p:sp>
    </p:spTree>
    <p:extLst>
      <p:ext uri="{BB962C8B-B14F-4D97-AF65-F5344CB8AC3E}">
        <p14:creationId xmlns:p14="http://schemas.microsoft.com/office/powerpoint/2010/main" val="3229988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789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C4F8B60-ABE1-48A3-8660-C9048623985A}" type="datetime1">
              <a:rPr lang="zh-TW" altLang="en-US" smtClean="0"/>
              <a:pPr>
                <a:spcBef>
                  <a:spcPct val="0"/>
                </a:spcBef>
              </a:pPr>
              <a:t>2018/11/19</a:t>
            </a:fld>
            <a:endParaRPr lang="en-US" altLang="zh-TW"/>
          </a:p>
        </p:txBody>
      </p:sp>
      <p:sp>
        <p:nvSpPr>
          <p:cNvPr id="3789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80AE2F-8B49-4078-87A9-53CA83E53D2D}" type="slidenum">
              <a:rPr lang="zh-TW" altLang="en-US"/>
              <a:pPr>
                <a:spcBef>
                  <a:spcPct val="0"/>
                </a:spcBef>
              </a:pPr>
              <a:t>12</a:t>
            </a:fld>
            <a:endParaRPr lang="en-US" altLang="zh-TW"/>
          </a:p>
        </p:txBody>
      </p:sp>
    </p:spTree>
    <p:extLst>
      <p:ext uri="{BB962C8B-B14F-4D97-AF65-F5344CB8AC3E}">
        <p14:creationId xmlns:p14="http://schemas.microsoft.com/office/powerpoint/2010/main" val="11714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a:ln/>
        </p:spPr>
      </p:sp>
      <p:sp>
        <p:nvSpPr>
          <p:cNvPr id="389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891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A1A38D-E959-46AE-885B-AD4D2ECF64E0}" type="datetime1">
              <a:rPr lang="zh-TW" altLang="en-US" smtClean="0"/>
              <a:pPr>
                <a:spcBef>
                  <a:spcPct val="0"/>
                </a:spcBef>
              </a:pPr>
              <a:t>2018/11/19</a:t>
            </a:fld>
            <a:endParaRPr lang="en-US" altLang="zh-TW"/>
          </a:p>
        </p:txBody>
      </p:sp>
      <p:sp>
        <p:nvSpPr>
          <p:cNvPr id="3891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B3BAAC5-7298-44C7-A53C-1BE1D9CDB572}" type="slidenum">
              <a:rPr lang="zh-TW" altLang="en-US"/>
              <a:pPr>
                <a:spcBef>
                  <a:spcPct val="0"/>
                </a:spcBef>
              </a:pPr>
              <a:t>13</a:t>
            </a:fld>
            <a:endParaRPr lang="en-US" altLang="zh-TW"/>
          </a:p>
        </p:txBody>
      </p:sp>
    </p:spTree>
    <p:extLst>
      <p:ext uri="{BB962C8B-B14F-4D97-AF65-F5344CB8AC3E}">
        <p14:creationId xmlns:p14="http://schemas.microsoft.com/office/powerpoint/2010/main" val="1169681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a:ln/>
        </p:spPr>
      </p:sp>
      <p:sp>
        <p:nvSpPr>
          <p:cNvPr id="399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994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C2C220-9F52-4CA8-8162-F3796D309CFE}" type="datetime1">
              <a:rPr lang="zh-TW" altLang="en-US" smtClean="0"/>
              <a:pPr>
                <a:spcBef>
                  <a:spcPct val="0"/>
                </a:spcBef>
              </a:pPr>
              <a:t>2018/11/19</a:t>
            </a:fld>
            <a:endParaRPr lang="en-US" altLang="zh-TW"/>
          </a:p>
        </p:txBody>
      </p:sp>
      <p:sp>
        <p:nvSpPr>
          <p:cNvPr id="3994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B3F1EC8-25AF-4EA2-BC05-2957E75316B8}" type="slidenum">
              <a:rPr lang="zh-TW" altLang="en-US"/>
              <a:pPr>
                <a:spcBef>
                  <a:spcPct val="0"/>
                </a:spcBef>
              </a:pPr>
              <a:t>14</a:t>
            </a:fld>
            <a:endParaRPr lang="en-US" altLang="zh-TW"/>
          </a:p>
        </p:txBody>
      </p:sp>
    </p:spTree>
    <p:extLst>
      <p:ext uri="{BB962C8B-B14F-4D97-AF65-F5344CB8AC3E}">
        <p14:creationId xmlns:p14="http://schemas.microsoft.com/office/powerpoint/2010/main" val="328004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096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28E348-F92D-4C66-B7B2-56F0D2F7202F}" type="datetime1">
              <a:rPr lang="zh-TW" altLang="en-US" smtClean="0"/>
              <a:pPr>
                <a:spcBef>
                  <a:spcPct val="0"/>
                </a:spcBef>
              </a:pPr>
              <a:t>2018/11/19</a:t>
            </a:fld>
            <a:endParaRPr lang="en-US" altLang="zh-TW"/>
          </a:p>
        </p:txBody>
      </p:sp>
      <p:sp>
        <p:nvSpPr>
          <p:cNvPr id="4096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61AFC8-2CBF-4316-98D0-10A934A18B9B}" type="slidenum">
              <a:rPr lang="zh-TW" altLang="en-US"/>
              <a:pPr>
                <a:spcBef>
                  <a:spcPct val="0"/>
                </a:spcBef>
              </a:pPr>
              <a:t>17</a:t>
            </a:fld>
            <a:endParaRPr lang="en-US" altLang="zh-TW"/>
          </a:p>
        </p:txBody>
      </p:sp>
    </p:spTree>
    <p:extLst>
      <p:ext uri="{BB962C8B-B14F-4D97-AF65-F5344CB8AC3E}">
        <p14:creationId xmlns:p14="http://schemas.microsoft.com/office/powerpoint/2010/main" val="404380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369888" y="6370638"/>
            <a:ext cx="835183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ltLang="zh-TW"/>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ltLang="zh-TW"/>
              <a:t>Click to edit Master subtitle style</a:t>
            </a:r>
          </a:p>
        </p:txBody>
      </p:sp>
      <p:sp>
        <p:nvSpPr>
          <p:cNvPr id="5"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eaLnBrk="1" hangingPunct="1">
              <a:defRPr sz="1400">
                <a:latin typeface="Times New Roman" pitchFamily="18" charset="0"/>
                <a:ea typeface="新細明體" charset="-120"/>
              </a:defRPr>
            </a:lvl1pPr>
          </a:lstStyle>
          <a:p>
            <a:pPr>
              <a:defRPr/>
            </a:pPr>
            <a:endParaRPr lang="en-US" altLang="zh-TW"/>
          </a:p>
        </p:txBody>
      </p:sp>
      <p:sp>
        <p:nvSpPr>
          <p:cNvPr id="6" name="Rectangle 8"/>
          <p:cNvSpPr>
            <a:spLocks noGrp="1" noChangeArrowheads="1"/>
          </p:cNvSpPr>
          <p:nvPr>
            <p:ph type="ftr" sz="quarter" idx="11"/>
          </p:nvPr>
        </p:nvSpPr>
        <p:spPr bwMode="auto">
          <a:xfrm>
            <a:off x="3124200" y="6505575"/>
            <a:ext cx="2895600" cy="200025"/>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200">
                <a:latin typeface="Times New Roman" pitchFamily="18" charset="0"/>
                <a:ea typeface="新細明體" charset="-120"/>
              </a:defRPr>
            </a:lvl1pPr>
          </a:lstStyle>
          <a:p>
            <a:pPr>
              <a:defRPr/>
            </a:pPr>
            <a:r>
              <a:rPr lang="en-US" altLang="zh-TW"/>
              <a:t>© Shamkant B. Navathe</a:t>
            </a:r>
          </a:p>
          <a:p>
            <a:pPr>
              <a:defRPr/>
            </a:pPr>
            <a:endParaRPr lang="zh-TW" altLang="en-US"/>
          </a:p>
        </p:txBody>
      </p:sp>
      <p:sp>
        <p:nvSpPr>
          <p:cNvPr id="7" name="Rectangle 9"/>
          <p:cNvSpPr>
            <a:spLocks noGrp="1" noChangeArrowheads="1"/>
          </p:cNvSpPr>
          <p:nvPr>
            <p:ph type="sldNum" sz="quarter" idx="12"/>
          </p:nvPr>
        </p:nvSpPr>
        <p:spPr>
          <a:xfrm>
            <a:off x="6553200" y="6248400"/>
            <a:ext cx="1905000" cy="457200"/>
          </a:xfrm>
        </p:spPr>
        <p:txBody>
          <a:bodyPr/>
          <a:lstStyle>
            <a:lvl1pPr>
              <a:defRPr>
                <a:solidFill>
                  <a:schemeClr val="tx1"/>
                </a:solidFill>
              </a:defRPr>
            </a:lvl1pPr>
          </a:lstStyle>
          <a:p>
            <a:fld id="{FA0F884D-CB9F-45E2-839E-BFD23B565D22}" type="slidenum">
              <a:rPr lang="zh-TW" altLang="en-US"/>
              <a:pPr/>
              <a:t>‹#›</a:t>
            </a:fld>
            <a:endParaRPr lang="en-US" altLang="zh-TW"/>
          </a:p>
        </p:txBody>
      </p:sp>
    </p:spTree>
    <p:extLst>
      <p:ext uri="{BB962C8B-B14F-4D97-AF65-F5344CB8AC3E}">
        <p14:creationId xmlns:p14="http://schemas.microsoft.com/office/powerpoint/2010/main" val="175191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sldNum" sz="quarter" idx="10"/>
          </p:nvPr>
        </p:nvSpPr>
        <p:spPr>
          <a:ln/>
        </p:spPr>
        <p:txBody>
          <a:bodyPr/>
          <a:lstStyle>
            <a:lvl1pPr>
              <a:defRPr/>
            </a:lvl1pPr>
          </a:lstStyle>
          <a:p>
            <a:r>
              <a:rPr lang="en-US" altLang="zh-TW"/>
              <a:t>7-</a:t>
            </a:r>
            <a:fld id="{3CF5D193-9F61-4817-AD94-CFCEAC02EAE9}" type="slidenum">
              <a:rPr lang="en-US" altLang="zh-TW"/>
              <a:pPr/>
              <a:t>‹#›</a:t>
            </a:fld>
            <a:endParaRPr lang="en-US" altLang="zh-TW"/>
          </a:p>
        </p:txBody>
      </p:sp>
    </p:spTree>
    <p:extLst>
      <p:ext uri="{BB962C8B-B14F-4D97-AF65-F5344CB8AC3E}">
        <p14:creationId xmlns:p14="http://schemas.microsoft.com/office/powerpoint/2010/main" val="150546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92888" y="138113"/>
            <a:ext cx="2024062" cy="638968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20700" y="138113"/>
            <a:ext cx="5919788" cy="638968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sldNum" sz="quarter" idx="10"/>
          </p:nvPr>
        </p:nvSpPr>
        <p:spPr>
          <a:ln/>
        </p:spPr>
        <p:txBody>
          <a:bodyPr/>
          <a:lstStyle>
            <a:lvl1pPr>
              <a:defRPr/>
            </a:lvl1pPr>
          </a:lstStyle>
          <a:p>
            <a:r>
              <a:rPr lang="en-US" altLang="zh-TW"/>
              <a:t>7-</a:t>
            </a:r>
            <a:fld id="{3C15B612-FB77-41BD-93CA-862F74E7EECA}" type="slidenum">
              <a:rPr lang="en-US" altLang="zh-TW"/>
              <a:pPr/>
              <a:t>‹#›</a:t>
            </a:fld>
            <a:endParaRPr lang="en-US" altLang="zh-TW"/>
          </a:p>
        </p:txBody>
      </p:sp>
    </p:spTree>
    <p:extLst>
      <p:ext uri="{BB962C8B-B14F-4D97-AF65-F5344CB8AC3E}">
        <p14:creationId xmlns:p14="http://schemas.microsoft.com/office/powerpoint/2010/main" val="301097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8"/>
          <p:cNvSpPr>
            <a:spLocks noGrp="1" noChangeArrowheads="1"/>
          </p:cNvSpPr>
          <p:nvPr>
            <p:ph type="sldNum" sz="quarter" idx="10"/>
          </p:nvPr>
        </p:nvSpPr>
        <p:spPr>
          <a:ln/>
        </p:spPr>
        <p:txBody>
          <a:bodyPr/>
          <a:lstStyle>
            <a:lvl1pPr>
              <a:defRPr/>
            </a:lvl1pPr>
          </a:lstStyle>
          <a:p>
            <a:r>
              <a:rPr lang="en-US" altLang="zh-TW"/>
              <a:t>7-</a:t>
            </a:r>
            <a:fld id="{0F251C0C-2C0C-4385-91E5-6B50B3030AA7}" type="slidenum">
              <a:rPr lang="en-US" altLang="zh-TW"/>
              <a:pPr/>
              <a:t>‹#›</a:t>
            </a:fld>
            <a:endParaRPr lang="en-US" altLang="zh-TW"/>
          </a:p>
        </p:txBody>
      </p:sp>
    </p:spTree>
    <p:extLst>
      <p:ext uri="{BB962C8B-B14F-4D97-AF65-F5344CB8AC3E}">
        <p14:creationId xmlns:p14="http://schemas.microsoft.com/office/powerpoint/2010/main" val="81036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r>
              <a:rPr lang="en-US" altLang="zh-TW"/>
              <a:t>7-</a:t>
            </a:r>
            <a:fld id="{D161EAF2-34D7-495B-8887-7AC5751385A5}" type="slidenum">
              <a:rPr lang="en-US" altLang="zh-TW"/>
              <a:pPr/>
              <a:t>‹#›</a:t>
            </a:fld>
            <a:endParaRPr lang="en-US" altLang="zh-TW"/>
          </a:p>
        </p:txBody>
      </p:sp>
    </p:spTree>
    <p:extLst>
      <p:ext uri="{BB962C8B-B14F-4D97-AF65-F5344CB8AC3E}">
        <p14:creationId xmlns:p14="http://schemas.microsoft.com/office/powerpoint/2010/main" val="289943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74675" y="1608138"/>
            <a:ext cx="3944938"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72013" y="1608138"/>
            <a:ext cx="3944937"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8"/>
          <p:cNvSpPr>
            <a:spLocks noGrp="1" noChangeArrowheads="1"/>
          </p:cNvSpPr>
          <p:nvPr>
            <p:ph type="sldNum" sz="quarter" idx="10"/>
          </p:nvPr>
        </p:nvSpPr>
        <p:spPr>
          <a:ln/>
        </p:spPr>
        <p:txBody>
          <a:bodyPr/>
          <a:lstStyle>
            <a:lvl1pPr>
              <a:defRPr/>
            </a:lvl1pPr>
          </a:lstStyle>
          <a:p>
            <a:r>
              <a:rPr lang="en-US" altLang="zh-TW"/>
              <a:t>7-</a:t>
            </a:r>
            <a:fld id="{D3AA0AFD-4319-4EC9-A968-5654E032ADD1}" type="slidenum">
              <a:rPr lang="en-US" altLang="zh-TW"/>
              <a:pPr/>
              <a:t>‹#›</a:t>
            </a:fld>
            <a:endParaRPr lang="en-US" altLang="zh-TW"/>
          </a:p>
        </p:txBody>
      </p:sp>
    </p:spTree>
    <p:extLst>
      <p:ext uri="{BB962C8B-B14F-4D97-AF65-F5344CB8AC3E}">
        <p14:creationId xmlns:p14="http://schemas.microsoft.com/office/powerpoint/2010/main" val="70459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8"/>
          <p:cNvSpPr>
            <a:spLocks noGrp="1" noChangeArrowheads="1"/>
          </p:cNvSpPr>
          <p:nvPr>
            <p:ph type="sldNum" sz="quarter" idx="10"/>
          </p:nvPr>
        </p:nvSpPr>
        <p:spPr>
          <a:ln/>
        </p:spPr>
        <p:txBody>
          <a:bodyPr/>
          <a:lstStyle>
            <a:lvl1pPr>
              <a:defRPr/>
            </a:lvl1pPr>
          </a:lstStyle>
          <a:p>
            <a:r>
              <a:rPr lang="en-US" altLang="zh-TW"/>
              <a:t>7-</a:t>
            </a:r>
            <a:fld id="{705C3920-17F1-436A-810C-AD7738B2F8BF}" type="slidenum">
              <a:rPr lang="en-US" altLang="zh-TW"/>
              <a:pPr/>
              <a:t>‹#›</a:t>
            </a:fld>
            <a:endParaRPr lang="en-US" altLang="zh-TW"/>
          </a:p>
        </p:txBody>
      </p:sp>
    </p:spTree>
    <p:extLst>
      <p:ext uri="{BB962C8B-B14F-4D97-AF65-F5344CB8AC3E}">
        <p14:creationId xmlns:p14="http://schemas.microsoft.com/office/powerpoint/2010/main" val="306518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8"/>
          <p:cNvSpPr>
            <a:spLocks noGrp="1" noChangeArrowheads="1"/>
          </p:cNvSpPr>
          <p:nvPr>
            <p:ph type="sldNum" sz="quarter" idx="10"/>
          </p:nvPr>
        </p:nvSpPr>
        <p:spPr>
          <a:ln/>
        </p:spPr>
        <p:txBody>
          <a:bodyPr/>
          <a:lstStyle>
            <a:lvl1pPr>
              <a:defRPr/>
            </a:lvl1pPr>
          </a:lstStyle>
          <a:p>
            <a:r>
              <a:rPr lang="en-US" altLang="zh-TW"/>
              <a:t>7-</a:t>
            </a:r>
            <a:fld id="{E2AFED34-832D-4783-8EAF-FBE747E19456}" type="slidenum">
              <a:rPr lang="en-US" altLang="zh-TW"/>
              <a:pPr/>
              <a:t>‹#›</a:t>
            </a:fld>
            <a:endParaRPr lang="en-US" altLang="zh-TW"/>
          </a:p>
        </p:txBody>
      </p:sp>
    </p:spTree>
    <p:extLst>
      <p:ext uri="{BB962C8B-B14F-4D97-AF65-F5344CB8AC3E}">
        <p14:creationId xmlns:p14="http://schemas.microsoft.com/office/powerpoint/2010/main" val="293205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r>
              <a:rPr lang="en-US" altLang="zh-TW"/>
              <a:t>7-</a:t>
            </a:r>
            <a:fld id="{009EE0B0-A217-404E-9718-92D1E584F136}" type="slidenum">
              <a:rPr lang="en-US" altLang="zh-TW"/>
              <a:pPr/>
              <a:t>‹#›</a:t>
            </a:fld>
            <a:endParaRPr lang="en-US" altLang="zh-TW"/>
          </a:p>
        </p:txBody>
      </p:sp>
    </p:spTree>
    <p:extLst>
      <p:ext uri="{BB962C8B-B14F-4D97-AF65-F5344CB8AC3E}">
        <p14:creationId xmlns:p14="http://schemas.microsoft.com/office/powerpoint/2010/main" val="272594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r>
              <a:rPr lang="en-US" altLang="zh-TW"/>
              <a:t>7-</a:t>
            </a:r>
            <a:fld id="{F26F5D5B-642F-4800-B453-CB19150B6D10}" type="slidenum">
              <a:rPr lang="en-US" altLang="zh-TW"/>
              <a:pPr/>
              <a:t>‹#›</a:t>
            </a:fld>
            <a:endParaRPr lang="en-US" altLang="zh-TW"/>
          </a:p>
        </p:txBody>
      </p:sp>
    </p:spTree>
    <p:extLst>
      <p:ext uri="{BB962C8B-B14F-4D97-AF65-F5344CB8AC3E}">
        <p14:creationId xmlns:p14="http://schemas.microsoft.com/office/powerpoint/2010/main" val="271429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r>
              <a:rPr lang="en-US" altLang="zh-TW"/>
              <a:t>7-</a:t>
            </a:r>
            <a:fld id="{231CB6DB-0A9E-4C84-A085-A9BA411A7003}" type="slidenum">
              <a:rPr lang="en-US" altLang="zh-TW"/>
              <a:pPr/>
              <a:t>‹#›</a:t>
            </a:fld>
            <a:endParaRPr lang="en-US" altLang="zh-TW"/>
          </a:p>
        </p:txBody>
      </p:sp>
    </p:spTree>
    <p:extLst>
      <p:ext uri="{BB962C8B-B14F-4D97-AF65-F5344CB8AC3E}">
        <p14:creationId xmlns:p14="http://schemas.microsoft.com/office/powerpoint/2010/main" val="102670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520700" y="138113"/>
            <a:ext cx="79375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TW"/>
              <a:t>Click to edit Master title style</a:t>
            </a:r>
          </a:p>
        </p:txBody>
      </p:sp>
      <p:sp>
        <p:nvSpPr>
          <p:cNvPr id="154632" name="Rectangle 8"/>
          <p:cNvSpPr>
            <a:spLocks noGrp="1" noChangeArrowheads="1"/>
          </p:cNvSpPr>
          <p:nvPr>
            <p:ph type="sldNum" sz="quarter" idx="4"/>
          </p:nvPr>
        </p:nvSpPr>
        <p:spPr bwMode="auto">
          <a:xfrm>
            <a:off x="7186613" y="6445250"/>
            <a:ext cx="1905000"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sz="14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defRPr>
            </a:lvl1pPr>
          </a:lstStyle>
          <a:p>
            <a:r>
              <a:rPr lang="en-US" altLang="zh-TW"/>
              <a:t>7-</a:t>
            </a:r>
            <a:fld id="{D79CD7B9-4671-4357-9D0E-6E7A5224F665}" type="slidenum">
              <a:rPr lang="en-US" altLang="zh-TW"/>
              <a:pPr/>
              <a:t>‹#›</a:t>
            </a:fld>
            <a:endParaRPr lang="en-US" altLang="zh-TW"/>
          </a:p>
        </p:txBody>
      </p:sp>
      <p:sp>
        <p:nvSpPr>
          <p:cNvPr id="1028" name="Rectangle 9"/>
          <p:cNvSpPr>
            <a:spLocks noGrp="1" noChangeArrowheads="1"/>
          </p:cNvSpPr>
          <p:nvPr>
            <p:ph type="body" idx="1"/>
          </p:nvPr>
        </p:nvSpPr>
        <p:spPr bwMode="auto">
          <a:xfrm>
            <a:off x="574675" y="1608138"/>
            <a:ext cx="8042275"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charset="0"/>
        </a:defRPr>
      </a:lvl2pPr>
      <a:lvl3pPr algn="ctr" rtl="0" eaLnBrk="0" fontAlgn="base" hangingPunct="0">
        <a:spcBef>
          <a:spcPct val="0"/>
        </a:spcBef>
        <a:spcAft>
          <a:spcPct val="0"/>
        </a:spcAft>
        <a:defRPr sz="4400">
          <a:solidFill>
            <a:srgbClr val="333399"/>
          </a:solidFill>
          <a:latin typeface="Arial" charset="0"/>
        </a:defRPr>
      </a:lvl3pPr>
      <a:lvl4pPr algn="ctr" rtl="0" eaLnBrk="0" fontAlgn="base" hangingPunct="0">
        <a:spcBef>
          <a:spcPct val="0"/>
        </a:spcBef>
        <a:spcAft>
          <a:spcPct val="0"/>
        </a:spcAft>
        <a:defRPr sz="4400">
          <a:solidFill>
            <a:srgbClr val="333399"/>
          </a:solidFill>
          <a:latin typeface="Arial" charset="0"/>
        </a:defRPr>
      </a:lvl4pPr>
      <a:lvl5pPr algn="ctr" rtl="0" eaLnBrk="0" fontAlgn="base" hangingPunct="0">
        <a:spcBef>
          <a:spcPct val="0"/>
        </a:spcBef>
        <a:spcAft>
          <a:spcPct val="0"/>
        </a:spcAft>
        <a:defRPr sz="4400">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a:solidFill>
            <a:schemeClr val="bg2"/>
          </a:solidFill>
          <a:latin typeface="+mn-lt"/>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a:solidFill>
            <a:schemeClr val="bg2"/>
          </a:solidFill>
          <a:latin typeface="+mn-lt"/>
        </a:defRPr>
      </a:lvl3pPr>
      <a:lvl4pPr marL="1600200" indent="-228600" algn="l" rtl="0" eaLnBrk="0" fontAlgn="base" hangingPunct="0">
        <a:spcBef>
          <a:spcPct val="20000"/>
        </a:spcBef>
        <a:spcAft>
          <a:spcPct val="0"/>
        </a:spcAft>
        <a:buClr>
          <a:srgbClr val="FF0000"/>
        </a:buClr>
        <a:buChar char="–"/>
        <a:defRPr sz="2000">
          <a:solidFill>
            <a:schemeClr val="bg2"/>
          </a:solidFill>
          <a:latin typeface="+mn-lt"/>
        </a:defRPr>
      </a:lvl4pPr>
      <a:lvl5pPr marL="2057400" indent="-228600" algn="l" rtl="0" eaLnBrk="0" fontAlgn="base" hangingPunct="0">
        <a:spcBef>
          <a:spcPct val="20000"/>
        </a:spcBef>
        <a:spcAft>
          <a:spcPct val="0"/>
        </a:spcAft>
        <a:buClr>
          <a:srgbClr val="FF0000"/>
        </a:buClr>
        <a:buChar char="•"/>
        <a:defRPr sz="2000">
          <a:solidFill>
            <a:schemeClr val="bg2"/>
          </a:solidFill>
          <a:latin typeface="+mn-lt"/>
        </a:defRPr>
      </a:lvl5pPr>
      <a:lvl6pPr marL="2514600" indent="-228600" algn="l" rtl="0" fontAlgn="base">
        <a:spcBef>
          <a:spcPct val="20000"/>
        </a:spcBef>
        <a:spcAft>
          <a:spcPct val="0"/>
        </a:spcAft>
        <a:buClr>
          <a:srgbClr val="FF0000"/>
        </a:buClr>
        <a:buChar char="•"/>
        <a:defRPr sz="2000">
          <a:solidFill>
            <a:schemeClr val="bg2"/>
          </a:solidFill>
          <a:latin typeface="+mn-lt"/>
        </a:defRPr>
      </a:lvl6pPr>
      <a:lvl7pPr marL="2971800" indent="-228600" algn="l" rtl="0" fontAlgn="base">
        <a:spcBef>
          <a:spcPct val="20000"/>
        </a:spcBef>
        <a:spcAft>
          <a:spcPct val="0"/>
        </a:spcAft>
        <a:buClr>
          <a:srgbClr val="FF0000"/>
        </a:buClr>
        <a:buChar char="•"/>
        <a:defRPr sz="2000">
          <a:solidFill>
            <a:schemeClr val="bg2"/>
          </a:solidFill>
          <a:latin typeface="+mn-lt"/>
        </a:defRPr>
      </a:lvl7pPr>
      <a:lvl8pPr marL="3429000" indent="-228600" algn="l" rtl="0" fontAlgn="base">
        <a:spcBef>
          <a:spcPct val="20000"/>
        </a:spcBef>
        <a:spcAft>
          <a:spcPct val="0"/>
        </a:spcAft>
        <a:buClr>
          <a:srgbClr val="FF0000"/>
        </a:buClr>
        <a:buChar char="•"/>
        <a:defRPr sz="2000">
          <a:solidFill>
            <a:schemeClr val="bg2"/>
          </a:solidFill>
          <a:latin typeface="+mn-lt"/>
        </a:defRPr>
      </a:lvl8pPr>
      <a:lvl9pPr marL="3886200" indent="-228600" algn="l" rtl="0" fontAlgn="base">
        <a:spcBef>
          <a:spcPct val="20000"/>
        </a:spcBef>
        <a:spcAft>
          <a:spcPct val="0"/>
        </a:spcAft>
        <a:buClr>
          <a:srgbClr val="FF0000"/>
        </a:buClr>
        <a:buChar char="•"/>
        <a:defRPr sz="2000">
          <a:solidFill>
            <a:schemeClr val="bg2"/>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3075" name="Rectangle 1026"/>
          <p:cNvSpPr>
            <a:spLocks noGrp="1" noChangeArrowheads="1"/>
          </p:cNvSpPr>
          <p:nvPr>
            <p:ph type="ctrTitle"/>
          </p:nvPr>
        </p:nvSpPr>
        <p:spPr>
          <a:xfrm>
            <a:off x="560388" y="588963"/>
            <a:ext cx="7772400" cy="3581400"/>
          </a:xfrm>
        </p:spPr>
        <p:txBody>
          <a:bodyPr/>
          <a:lstStyle/>
          <a:p>
            <a:pPr eaLnBrk="1" hangingPunct="1"/>
            <a:r>
              <a:rPr lang="en-US" altLang="zh-TW" sz="5400" b="1">
                <a:ea typeface="新細明體" panose="02020500000000000000" pitchFamily="18" charset="-120"/>
              </a:rPr>
              <a:t>Chapter 8</a:t>
            </a:r>
            <a:r>
              <a:rPr lang="en-US" altLang="zh-TW" sz="4800" b="1">
                <a:ea typeface="新細明體" panose="02020500000000000000" pitchFamily="18" charset="-120"/>
              </a:rPr>
              <a:t/>
            </a:r>
            <a:br>
              <a:rPr lang="en-US" altLang="zh-TW" sz="4800" b="1">
                <a:ea typeface="新細明體" panose="02020500000000000000" pitchFamily="18" charset="-120"/>
              </a:rPr>
            </a:br>
            <a:r>
              <a:rPr lang="en-US" altLang="zh-TW" sz="4000" b="1">
                <a:ea typeface="新細明體" panose="02020500000000000000" pitchFamily="18" charset="-120"/>
              </a:rPr>
              <a:t/>
            </a:r>
            <a:br>
              <a:rPr lang="en-US" altLang="zh-TW" sz="4000" b="1">
                <a:ea typeface="新細明體" panose="02020500000000000000" pitchFamily="18" charset="-120"/>
              </a:rPr>
            </a:br>
            <a:r>
              <a:rPr lang="en-US" altLang="zh-TW" sz="4000" b="1">
                <a:ea typeface="新細明體" panose="02020500000000000000" pitchFamily="18" charset="-120"/>
              </a:rPr>
              <a:t>Mapping a Conceptual Design into a Logical Design</a:t>
            </a:r>
            <a:endParaRPr lang="en-US" altLang="zh-TW" sz="2800" b="1">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7F316021-B94D-4280-B05F-A4AD4E809EDA}" type="slidenum">
              <a:rPr lang="en-US" altLang="zh-TW" sz="1400"/>
              <a:pPr>
                <a:spcBef>
                  <a:spcPct val="0"/>
                </a:spcBef>
                <a:buClrTx/>
                <a:buFontTx/>
                <a:buNone/>
              </a:pPr>
              <a:t>10</a:t>
            </a:fld>
            <a:endParaRPr lang="en-US" altLang="zh-TW" sz="1400"/>
          </a:p>
        </p:txBody>
      </p:sp>
      <p:sp>
        <p:nvSpPr>
          <p:cNvPr id="13315" name="Rectangle 2"/>
          <p:cNvSpPr>
            <a:spLocks noGrp="1" noChangeArrowheads="1"/>
          </p:cNvSpPr>
          <p:nvPr>
            <p:ph type="title"/>
          </p:nvPr>
        </p:nvSpPr>
        <p:spPr>
          <a:xfrm>
            <a:off x="685800" y="258763"/>
            <a:ext cx="7772400" cy="766762"/>
          </a:xfrm>
        </p:spPr>
        <p:txBody>
          <a:bodyPr/>
          <a:lstStyle/>
          <a:p>
            <a:pPr eaLnBrk="1" hangingPunct="1"/>
            <a:r>
              <a:rPr lang="en-US" altLang="zh-TW" sz="3600">
                <a:ea typeface="新細明體" panose="02020500000000000000" pitchFamily="18" charset="-120"/>
              </a:rPr>
              <a:t>ER-to-Relational Mapping Algorithm</a:t>
            </a:r>
          </a:p>
        </p:txBody>
      </p:sp>
      <p:sp>
        <p:nvSpPr>
          <p:cNvPr id="14340" name="Rectangle 3"/>
          <p:cNvSpPr>
            <a:spLocks noGrp="1" noChangeArrowheads="1"/>
          </p:cNvSpPr>
          <p:nvPr>
            <p:ph type="body" idx="1"/>
          </p:nvPr>
        </p:nvSpPr>
        <p:spPr>
          <a:xfrm>
            <a:off x="323850" y="1216025"/>
            <a:ext cx="8562975" cy="4297363"/>
          </a:xfrm>
        </p:spPr>
        <p:txBody>
          <a:bodyPr/>
          <a:lstStyle/>
          <a:p>
            <a:pPr eaLnBrk="1" hangingPunct="1">
              <a:defRPr/>
            </a:pPr>
            <a:r>
              <a:rPr lang="en-US" altLang="zh-TW" sz="2000" b="1" dirty="0">
                <a:latin typeface="Arial" charset="0"/>
                <a:ea typeface="新細明體" charset="-120"/>
              </a:rPr>
              <a:t>Step 6: Mapping of </a:t>
            </a:r>
            <a:r>
              <a:rPr lang="en-US" altLang="zh-TW" sz="2000" b="1" dirty="0" err="1">
                <a:latin typeface="Arial" charset="0"/>
                <a:ea typeface="新細明體" charset="-120"/>
              </a:rPr>
              <a:t>Multivalued</a:t>
            </a:r>
            <a:r>
              <a:rPr lang="en-US" altLang="zh-TW" sz="2000" b="1" dirty="0">
                <a:latin typeface="Arial" charset="0"/>
                <a:ea typeface="新細明體" charset="-120"/>
              </a:rPr>
              <a:t> attributes.</a:t>
            </a:r>
          </a:p>
          <a:p>
            <a:pPr lvl="1" eaLnBrk="1" hangingPunct="1">
              <a:defRPr/>
            </a:pPr>
            <a:r>
              <a:rPr lang="en-US" altLang="zh-TW" sz="2000" dirty="0">
                <a:ea typeface="新細明體" charset="-120"/>
              </a:rPr>
              <a:t>For each </a:t>
            </a:r>
            <a:r>
              <a:rPr lang="en-US" altLang="zh-TW" sz="2000" dirty="0" err="1">
                <a:ea typeface="新細明體" charset="-120"/>
              </a:rPr>
              <a:t>multivalued</a:t>
            </a:r>
            <a:r>
              <a:rPr lang="en-US" altLang="zh-TW" sz="2000" dirty="0">
                <a:ea typeface="新細明體" charset="-120"/>
              </a:rPr>
              <a:t> attribute A, create a </a:t>
            </a:r>
            <a:r>
              <a:rPr lang="en-US" altLang="zh-TW" sz="2000" dirty="0">
                <a:solidFill>
                  <a:schemeClr val="hlink"/>
                </a:solidFill>
                <a:ea typeface="新細明體" charset="-120"/>
              </a:rPr>
              <a:t>new relation</a:t>
            </a:r>
            <a:r>
              <a:rPr lang="en-US" altLang="zh-TW" sz="2000" dirty="0">
                <a:ea typeface="新細明體" charset="-120"/>
              </a:rPr>
              <a:t> R. This relation R will include an attribute corresponding to A, plus the primary key attribute K-as a foreign key in R-of the relation that represents the entity type of relationship type that has A as an attribute. </a:t>
            </a:r>
          </a:p>
          <a:p>
            <a:pPr lvl="1" eaLnBrk="1" hangingPunct="1">
              <a:defRPr/>
            </a:pPr>
            <a:r>
              <a:rPr lang="en-US" altLang="zh-TW" sz="2000" dirty="0">
                <a:ea typeface="新細明體" charset="-120"/>
              </a:rPr>
              <a:t>The </a:t>
            </a:r>
            <a:r>
              <a:rPr lang="en-US" altLang="zh-TW" sz="2000" dirty="0">
                <a:solidFill>
                  <a:schemeClr val="hlink"/>
                </a:solidFill>
                <a:ea typeface="新細明體" charset="-120"/>
              </a:rPr>
              <a:t>primary key</a:t>
            </a:r>
            <a:r>
              <a:rPr lang="en-US" altLang="zh-TW" sz="2000" dirty="0">
                <a:ea typeface="新細明體" charset="-120"/>
              </a:rPr>
              <a:t> of R is the </a:t>
            </a:r>
            <a:r>
              <a:rPr lang="en-US" altLang="zh-TW" sz="2000" dirty="0">
                <a:solidFill>
                  <a:schemeClr val="hlink"/>
                </a:solidFill>
                <a:ea typeface="新細明體" charset="-120"/>
              </a:rPr>
              <a:t>combination of A and K</a:t>
            </a:r>
            <a:r>
              <a:rPr lang="en-US" altLang="zh-TW" sz="2000" dirty="0">
                <a:ea typeface="新細明體" charset="-120"/>
              </a:rPr>
              <a:t>. If the </a:t>
            </a:r>
            <a:r>
              <a:rPr lang="en-US" altLang="zh-TW" sz="2000" dirty="0" err="1">
                <a:ea typeface="新細明體" charset="-120"/>
              </a:rPr>
              <a:t>multivalued</a:t>
            </a:r>
            <a:r>
              <a:rPr lang="en-US" altLang="zh-TW" sz="2000" dirty="0">
                <a:ea typeface="新細明體" charset="-120"/>
              </a:rPr>
              <a:t> attribute is composite, we include its simple components. </a:t>
            </a:r>
          </a:p>
          <a:p>
            <a:pPr marL="177800" lvl="1" indent="-177800" eaLnBrk="1" hangingPunct="1">
              <a:buFontTx/>
              <a:buNone/>
              <a:defRPr/>
            </a:pPr>
            <a:r>
              <a:rPr lang="en-US" altLang="zh-TW" sz="2000" b="1" dirty="0">
                <a:ea typeface="新細明體" charset="-120"/>
              </a:rPr>
              <a:t>Example:</a:t>
            </a:r>
            <a:r>
              <a:rPr lang="en-US" altLang="zh-TW" sz="2000" dirty="0">
                <a:ea typeface="新細明體" charset="-120"/>
              </a:rPr>
              <a:t> </a:t>
            </a:r>
          </a:p>
          <a:p>
            <a:pPr marL="177800" lvl="1" indent="-177800" eaLnBrk="1" hangingPunct="1">
              <a:buFontTx/>
              <a:buNone/>
              <a:defRPr/>
            </a:pPr>
            <a:r>
              <a:rPr lang="en-US" altLang="zh-TW" sz="2000" dirty="0">
                <a:ea typeface="新細明體" charset="-120"/>
              </a:rPr>
              <a:t>   The relation DEPT_LOCATIONS is created. The attribute DLOCATION represents the </a:t>
            </a:r>
            <a:r>
              <a:rPr lang="en-US" altLang="zh-TW" sz="2000" dirty="0" err="1">
                <a:ea typeface="新細明體" charset="-120"/>
              </a:rPr>
              <a:t>multivalued</a:t>
            </a:r>
            <a:r>
              <a:rPr lang="en-US" altLang="zh-TW" sz="2000" dirty="0">
                <a:ea typeface="新細明體" charset="-120"/>
              </a:rPr>
              <a:t> attribute LOCATIONS of DEPARTMENT, while DNUMBER-as foreign key-represents the primary key of the DEPARTMENT relation. The </a:t>
            </a:r>
            <a:r>
              <a:rPr lang="en-US" altLang="zh-TW" sz="2000" dirty="0">
                <a:solidFill>
                  <a:schemeClr val="hlink"/>
                </a:solidFill>
                <a:ea typeface="新細明體" charset="-120"/>
              </a:rPr>
              <a:t>primary key</a:t>
            </a:r>
            <a:r>
              <a:rPr lang="en-US" altLang="zh-TW" sz="2000" dirty="0">
                <a:ea typeface="新細明體" charset="-120"/>
              </a:rPr>
              <a:t> of R is the combination of {</a:t>
            </a:r>
            <a:r>
              <a:rPr lang="en-US" altLang="zh-TW" sz="2000" dirty="0">
                <a:solidFill>
                  <a:schemeClr val="hlink"/>
                </a:solidFill>
                <a:ea typeface="新細明體" charset="-120"/>
              </a:rPr>
              <a:t>DNUMBER, DLOCATION</a:t>
            </a:r>
            <a:r>
              <a:rPr lang="en-US" altLang="zh-TW" sz="2000" dirty="0">
                <a:ea typeface="新細明體" charset="-120"/>
              </a:rPr>
              <a:t>}.</a:t>
            </a:r>
          </a:p>
          <a:p>
            <a:pPr lvl="1" eaLnBrk="1" hangingPunct="1">
              <a:buFontTx/>
              <a:buNone/>
              <a:defRPr/>
            </a:pPr>
            <a:endParaRPr lang="en-US" altLang="zh-TW" sz="2000" dirty="0">
              <a:ea typeface="新細明體" charset="-120"/>
            </a:endParaRPr>
          </a:p>
        </p:txBody>
      </p:sp>
      <p:grpSp>
        <p:nvGrpSpPr>
          <p:cNvPr id="13317" name="群組 15"/>
          <p:cNvGrpSpPr>
            <a:grpSpLocks/>
          </p:cNvGrpSpPr>
          <p:nvPr/>
        </p:nvGrpSpPr>
        <p:grpSpPr bwMode="auto">
          <a:xfrm>
            <a:off x="776288" y="5810250"/>
            <a:ext cx="3906837" cy="584200"/>
            <a:chOff x="1617796" y="6035040"/>
            <a:chExt cx="3906704" cy="584775"/>
          </a:xfrm>
        </p:grpSpPr>
        <p:grpSp>
          <p:nvGrpSpPr>
            <p:cNvPr id="13320" name="Group 23"/>
            <p:cNvGrpSpPr>
              <a:grpSpLocks/>
            </p:cNvGrpSpPr>
            <p:nvPr/>
          </p:nvGrpSpPr>
          <p:grpSpPr bwMode="auto">
            <a:xfrm>
              <a:off x="3013075" y="6097588"/>
              <a:ext cx="2511425" cy="520700"/>
              <a:chOff x="1898" y="3841"/>
              <a:chExt cx="1582" cy="328"/>
            </a:xfrm>
          </p:grpSpPr>
          <p:grpSp>
            <p:nvGrpSpPr>
              <p:cNvPr id="13322" name="Group 16"/>
              <p:cNvGrpSpPr>
                <a:grpSpLocks/>
              </p:cNvGrpSpPr>
              <p:nvPr/>
            </p:nvGrpSpPr>
            <p:grpSpPr bwMode="auto">
              <a:xfrm>
                <a:off x="1898" y="3863"/>
                <a:ext cx="555" cy="291"/>
                <a:chOff x="3327" y="3896"/>
                <a:chExt cx="555" cy="291"/>
              </a:xfrm>
            </p:grpSpPr>
            <p:sp>
              <p:nvSpPr>
                <p:cNvPr id="13329" name="Rectangle 8"/>
                <p:cNvSpPr>
                  <a:spLocks noChangeArrowheads="1"/>
                </p:cNvSpPr>
                <p:nvPr/>
              </p:nvSpPr>
              <p:spPr bwMode="auto">
                <a:xfrm>
                  <a:off x="3327" y="3896"/>
                  <a:ext cx="555" cy="29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3330" name="Text Box 12"/>
                <p:cNvSpPr txBox="1">
                  <a:spLocks noChangeArrowheads="1"/>
                </p:cNvSpPr>
                <p:nvPr/>
              </p:nvSpPr>
              <p:spPr bwMode="auto">
                <a:xfrm>
                  <a:off x="3352" y="3904"/>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a:ea typeface="新細明體" panose="02020500000000000000" pitchFamily="18" charset="-120"/>
                    </a:rPr>
                    <a:t>DEPT</a:t>
                  </a:r>
                </a:p>
              </p:txBody>
            </p:sp>
          </p:grpSp>
          <p:sp>
            <p:nvSpPr>
              <p:cNvPr id="13323" name="Line 17"/>
              <p:cNvSpPr>
                <a:spLocks noChangeShapeType="1"/>
              </p:cNvSpPr>
              <p:nvPr/>
            </p:nvSpPr>
            <p:spPr bwMode="auto">
              <a:xfrm>
                <a:off x="2455" y="4008"/>
                <a:ext cx="221"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grpSp>
            <p:nvGrpSpPr>
              <p:cNvPr id="13324" name="Group 22"/>
              <p:cNvGrpSpPr>
                <a:grpSpLocks/>
              </p:cNvGrpSpPr>
              <p:nvPr/>
            </p:nvGrpSpPr>
            <p:grpSpPr bwMode="auto">
              <a:xfrm>
                <a:off x="2684" y="3841"/>
                <a:ext cx="796" cy="328"/>
                <a:chOff x="2759" y="3826"/>
                <a:chExt cx="796" cy="328"/>
              </a:xfrm>
            </p:grpSpPr>
            <p:grpSp>
              <p:nvGrpSpPr>
                <p:cNvPr id="13325" name="Group 20"/>
                <p:cNvGrpSpPr>
                  <a:grpSpLocks/>
                </p:cNvGrpSpPr>
                <p:nvPr/>
              </p:nvGrpSpPr>
              <p:grpSpPr bwMode="auto">
                <a:xfrm>
                  <a:off x="2759" y="3826"/>
                  <a:ext cx="733" cy="328"/>
                  <a:chOff x="2759" y="3826"/>
                  <a:chExt cx="733" cy="328"/>
                </a:xfrm>
              </p:grpSpPr>
              <p:sp>
                <p:nvSpPr>
                  <p:cNvPr id="13327" name="Oval 18"/>
                  <p:cNvSpPr>
                    <a:spLocks noChangeArrowheads="1"/>
                  </p:cNvSpPr>
                  <p:nvPr/>
                </p:nvSpPr>
                <p:spPr bwMode="auto">
                  <a:xfrm>
                    <a:off x="2794" y="3863"/>
                    <a:ext cx="670" cy="250"/>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13328" name="Oval 19"/>
                  <p:cNvSpPr>
                    <a:spLocks noChangeArrowheads="1"/>
                  </p:cNvSpPr>
                  <p:nvPr/>
                </p:nvSpPr>
                <p:spPr bwMode="auto">
                  <a:xfrm>
                    <a:off x="2759" y="3826"/>
                    <a:ext cx="733" cy="328"/>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grpSp>
            <p:sp>
              <p:nvSpPr>
                <p:cNvPr id="13326" name="Text Box 21"/>
                <p:cNvSpPr txBox="1">
                  <a:spLocks noChangeArrowheads="1"/>
                </p:cNvSpPr>
                <p:nvPr/>
              </p:nvSpPr>
              <p:spPr bwMode="auto">
                <a:xfrm>
                  <a:off x="2759" y="3891"/>
                  <a:ext cx="7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400">
                      <a:ea typeface="新細明體" panose="02020500000000000000" pitchFamily="18" charset="-120"/>
                    </a:rPr>
                    <a:t>LOCATIONS</a:t>
                  </a:r>
                  <a:endParaRPr lang="zh-TW" altLang="en-US" sz="1400">
                    <a:ea typeface="新細明體" panose="02020500000000000000" pitchFamily="18" charset="-120"/>
                  </a:endParaRPr>
                </a:p>
              </p:txBody>
            </p:sp>
          </p:grpSp>
        </p:grpSp>
        <p:sp>
          <p:nvSpPr>
            <p:cNvPr id="13321" name="文字方塊 14"/>
            <p:cNvSpPr txBox="1">
              <a:spLocks noChangeArrowheads="1"/>
            </p:cNvSpPr>
            <p:nvPr/>
          </p:nvSpPr>
          <p:spPr bwMode="auto">
            <a:xfrm>
              <a:off x="1617796" y="6035040"/>
              <a:ext cx="1491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r" eaLnBrk="1" hangingPunct="1">
                <a:spcBef>
                  <a:spcPct val="0"/>
                </a:spcBef>
                <a:buClrTx/>
                <a:buFontTx/>
                <a:buNone/>
              </a:pPr>
              <a:r>
                <a:rPr lang="en-US" altLang="zh-TW" sz="1600" b="1" u="sng">
                  <a:ea typeface="新細明體" panose="02020500000000000000" pitchFamily="18" charset="-120"/>
                </a:rPr>
                <a:t>DNUMBER</a:t>
              </a:r>
              <a:r>
                <a:rPr lang="en-US" altLang="zh-TW" sz="1600" u="sng">
                  <a:ea typeface="新細明體" panose="02020500000000000000" pitchFamily="18" charset="-120"/>
                </a:rPr>
                <a:t> </a:t>
              </a:r>
              <a:r>
                <a:rPr lang="en-US" altLang="zh-TW" sz="1600">
                  <a:ea typeface="新細明體" panose="02020500000000000000" pitchFamily="18" charset="-120"/>
                </a:rPr>
                <a:t>---</a:t>
              </a:r>
            </a:p>
            <a:p>
              <a:pPr algn="r" eaLnBrk="1" hangingPunct="1">
                <a:spcBef>
                  <a:spcPct val="0"/>
                </a:spcBef>
                <a:buClrTx/>
                <a:buFontTx/>
                <a:buNone/>
              </a:pPr>
              <a:r>
                <a:rPr lang="en-US" altLang="zh-TW" sz="1600">
                  <a:ea typeface="新細明體" panose="02020500000000000000" pitchFamily="18" charset="-120"/>
                </a:rPr>
                <a:t>DeptName ---</a:t>
              </a:r>
              <a:endParaRPr lang="zh-TW" altLang="en-US" sz="1600">
                <a:ea typeface="新細明體" panose="02020500000000000000" pitchFamily="18" charset="-120"/>
              </a:endParaRPr>
            </a:p>
          </p:txBody>
        </p:sp>
      </p:grpSp>
      <p:sp>
        <p:nvSpPr>
          <p:cNvPr id="17" name="向右箭號 16"/>
          <p:cNvSpPr/>
          <p:nvPr/>
        </p:nvSpPr>
        <p:spPr bwMode="auto">
          <a:xfrm>
            <a:off x="4784725" y="6000750"/>
            <a:ext cx="434975" cy="195263"/>
          </a:xfrm>
          <a:prstGeom prs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a:ea typeface="新細明體" charset="-120"/>
            </a:endParaRPr>
          </a:p>
        </p:txBody>
      </p:sp>
      <p:pic>
        <p:nvPicPr>
          <p:cNvPr id="1331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738" y="5699125"/>
            <a:ext cx="2514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EA0C1377-A490-4499-9059-FA09DF930B9A}" type="slidenum">
              <a:rPr lang="en-US" altLang="zh-TW" sz="1100"/>
              <a:pPr>
                <a:spcBef>
                  <a:spcPct val="0"/>
                </a:spcBef>
                <a:buClrTx/>
                <a:buFontTx/>
                <a:buNone/>
              </a:pPr>
              <a:t>11</a:t>
            </a:fld>
            <a:endParaRPr lang="en-US" altLang="zh-TW" sz="1100"/>
          </a:p>
        </p:txBody>
      </p:sp>
      <p:pic>
        <p:nvPicPr>
          <p:cNvPr id="143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52938"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2"/>
          <p:cNvSpPr>
            <a:spLocks noGrp="1" noChangeArrowheads="1"/>
          </p:cNvSpPr>
          <p:nvPr>
            <p:ph type="title"/>
          </p:nvPr>
        </p:nvSpPr>
        <p:spPr>
          <a:xfrm>
            <a:off x="4375150" y="488950"/>
            <a:ext cx="4735513" cy="1104900"/>
          </a:xfrm>
        </p:spPr>
        <p:txBody>
          <a:bodyPr/>
          <a:lstStyle/>
          <a:p>
            <a:pPr eaLnBrk="1" hangingPunct="1"/>
            <a:r>
              <a:rPr lang="en-US" altLang="zh-TW" sz="2800">
                <a:ea typeface="新細明體" panose="02020500000000000000" pitchFamily="18" charset="-120"/>
              </a:rPr>
              <a:t>Logical Database Design</a:t>
            </a:r>
          </a:p>
        </p:txBody>
      </p:sp>
      <p:sp>
        <p:nvSpPr>
          <p:cNvPr id="14341" name="Text Box 12"/>
          <p:cNvSpPr txBox="1">
            <a:spLocks noChangeArrowheads="1"/>
          </p:cNvSpPr>
          <p:nvPr/>
        </p:nvSpPr>
        <p:spPr bwMode="auto">
          <a:xfrm>
            <a:off x="144463" y="3808413"/>
            <a:ext cx="15033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600">
                <a:ea typeface="新細明體" panose="02020500000000000000" pitchFamily="18" charset="-120"/>
              </a:rPr>
              <a:t>ER diagram</a:t>
            </a:r>
          </a:p>
        </p:txBody>
      </p:sp>
      <p:pic>
        <p:nvPicPr>
          <p:cNvPr id="14342"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6625" y="2413000"/>
            <a:ext cx="5634038"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3" name="Group 3"/>
          <p:cNvGrpSpPr>
            <a:grpSpLocks/>
          </p:cNvGrpSpPr>
          <p:nvPr/>
        </p:nvGrpSpPr>
        <p:grpSpPr bwMode="auto">
          <a:xfrm rot="1841111">
            <a:off x="2262188" y="4097338"/>
            <a:ext cx="1384300" cy="1004887"/>
            <a:chOff x="1779" y="2170"/>
            <a:chExt cx="1357" cy="633"/>
          </a:xfrm>
        </p:grpSpPr>
        <p:sp>
          <p:nvSpPr>
            <p:cNvPr id="14345" name="AutoShape 4"/>
            <p:cNvSpPr>
              <a:spLocks noChangeArrowheads="1"/>
            </p:cNvSpPr>
            <p:nvPr/>
          </p:nvSpPr>
          <p:spPr bwMode="auto">
            <a:xfrm>
              <a:off x="1779" y="2170"/>
              <a:ext cx="1357" cy="633"/>
            </a:xfrm>
            <a:prstGeom prst="rightArrow">
              <a:avLst>
                <a:gd name="adj1" fmla="val 50000"/>
                <a:gd name="adj2" fmla="val 53594"/>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
          <p:nvSpPr>
            <p:cNvPr id="14346" name="Text Box 5"/>
            <p:cNvSpPr txBox="1">
              <a:spLocks noChangeArrowheads="1"/>
            </p:cNvSpPr>
            <p:nvPr/>
          </p:nvSpPr>
          <p:spPr bwMode="auto">
            <a:xfrm>
              <a:off x="1779" y="2355"/>
              <a:ext cx="1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800">
                  <a:solidFill>
                    <a:schemeClr val="hlink"/>
                  </a:solidFill>
                  <a:ea typeface="新細明體" panose="02020500000000000000" pitchFamily="18" charset="-120"/>
                </a:rPr>
                <a:t>Mapping</a:t>
              </a:r>
            </a:p>
          </p:txBody>
        </p:sp>
      </p:grpSp>
      <p:sp>
        <p:nvSpPr>
          <p:cNvPr id="14344" name="Text Box 10"/>
          <p:cNvSpPr txBox="1">
            <a:spLocks noChangeArrowheads="1"/>
          </p:cNvSpPr>
          <p:nvPr/>
        </p:nvSpPr>
        <p:spPr bwMode="auto">
          <a:xfrm>
            <a:off x="1452563" y="5756275"/>
            <a:ext cx="3000375" cy="52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lnSpc>
                <a:spcPct val="50000"/>
              </a:lnSpc>
              <a:spcBef>
                <a:spcPct val="50000"/>
              </a:spcBef>
              <a:buClrTx/>
              <a:buFontTx/>
              <a:buNone/>
            </a:pPr>
            <a:r>
              <a:rPr lang="en-US" altLang="zh-TW" sz="1800">
                <a:ea typeface="新細明體" panose="02020500000000000000" pitchFamily="18" charset="-120"/>
              </a:rPr>
              <a:t>Relational Schema</a:t>
            </a:r>
          </a:p>
          <a:p>
            <a:pPr algn="ctr" eaLnBrk="1" hangingPunct="1">
              <a:lnSpc>
                <a:spcPct val="50000"/>
              </a:lnSpc>
              <a:spcBef>
                <a:spcPct val="50000"/>
              </a:spcBef>
              <a:buClrTx/>
              <a:buFontTx/>
              <a:buNone/>
            </a:pPr>
            <a:r>
              <a:rPr lang="en-US" altLang="zh-TW" sz="1800">
                <a:ea typeface="新細明體" panose="02020500000000000000" pitchFamily="18" charset="-120"/>
              </a:rPr>
              <a:t>(DB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F298D8A7-47ED-4928-95D6-655C545C3444}" type="slidenum">
              <a:rPr lang="en-US" altLang="zh-TW" sz="1100"/>
              <a:pPr>
                <a:spcBef>
                  <a:spcPct val="0"/>
                </a:spcBef>
                <a:buClrTx/>
                <a:buFontTx/>
                <a:buNone/>
              </a:pPr>
              <a:t>12</a:t>
            </a:fld>
            <a:endParaRPr lang="en-US" altLang="zh-TW" sz="1100"/>
          </a:p>
        </p:txBody>
      </p:sp>
      <p:sp>
        <p:nvSpPr>
          <p:cNvPr id="15363" name="Rectangle 2"/>
          <p:cNvSpPr>
            <a:spLocks noGrp="1" noChangeArrowheads="1"/>
          </p:cNvSpPr>
          <p:nvPr>
            <p:ph type="title"/>
          </p:nvPr>
        </p:nvSpPr>
        <p:spPr>
          <a:xfrm>
            <a:off x="685800" y="258763"/>
            <a:ext cx="7772400" cy="766762"/>
          </a:xfrm>
        </p:spPr>
        <p:txBody>
          <a:bodyPr/>
          <a:lstStyle/>
          <a:p>
            <a:pPr eaLnBrk="1" hangingPunct="1"/>
            <a:r>
              <a:rPr lang="en-US" altLang="zh-TW" sz="2800">
                <a:ea typeface="新細明體" panose="02020500000000000000" pitchFamily="18" charset="-120"/>
              </a:rPr>
              <a:t>ER-to-Relational Mapping Algorithm</a:t>
            </a:r>
          </a:p>
        </p:txBody>
      </p:sp>
      <p:sp>
        <p:nvSpPr>
          <p:cNvPr id="15364" name="Rectangle 3"/>
          <p:cNvSpPr>
            <a:spLocks noGrp="1" noChangeArrowheads="1"/>
          </p:cNvSpPr>
          <p:nvPr>
            <p:ph type="body" idx="1"/>
          </p:nvPr>
        </p:nvSpPr>
        <p:spPr>
          <a:xfrm>
            <a:off x="0" y="1195388"/>
            <a:ext cx="8904288" cy="4375150"/>
          </a:xfrm>
        </p:spPr>
        <p:txBody>
          <a:bodyPr/>
          <a:lstStyle/>
          <a:p>
            <a:pPr eaLnBrk="1" hangingPunct="1"/>
            <a:r>
              <a:rPr lang="en-US" altLang="zh-TW" sz="1800" b="1" dirty="0">
                <a:latin typeface="Arial" panose="020B0604020202020204" pitchFamily="34" charset="0"/>
                <a:ea typeface="新細明體" panose="02020500000000000000" pitchFamily="18" charset="-120"/>
              </a:rPr>
              <a:t>Step 7: Mapping of </a:t>
            </a:r>
            <a:r>
              <a:rPr lang="en-US" altLang="zh-TW" sz="1800" b="1" i="1" dirty="0">
                <a:latin typeface="Arial" panose="020B0604020202020204" pitchFamily="34" charset="0"/>
                <a:ea typeface="新細明體" panose="02020500000000000000" pitchFamily="18" charset="-120"/>
              </a:rPr>
              <a:t>N</a:t>
            </a:r>
            <a:r>
              <a:rPr lang="en-US" altLang="zh-TW" sz="1800" b="1" dirty="0">
                <a:latin typeface="Arial" panose="020B0604020202020204" pitchFamily="34" charset="0"/>
                <a:ea typeface="新細明體" panose="02020500000000000000" pitchFamily="18" charset="-120"/>
              </a:rPr>
              <a:t>-</a:t>
            </a:r>
            <a:r>
              <a:rPr lang="en-US" altLang="zh-TW" sz="1800" b="1" dirty="0" err="1">
                <a:latin typeface="Arial" panose="020B0604020202020204" pitchFamily="34" charset="0"/>
                <a:ea typeface="新細明體" panose="02020500000000000000" pitchFamily="18" charset="-120"/>
              </a:rPr>
              <a:t>ary</a:t>
            </a:r>
            <a:r>
              <a:rPr lang="en-US" altLang="zh-TW" sz="1800" b="1" dirty="0">
                <a:latin typeface="Arial" panose="020B0604020202020204" pitchFamily="34" charset="0"/>
                <a:ea typeface="新細明體" panose="02020500000000000000" pitchFamily="18" charset="-120"/>
              </a:rPr>
              <a:t> Relationship Types.</a:t>
            </a:r>
          </a:p>
          <a:p>
            <a:pPr lvl="1" eaLnBrk="1" hangingPunct="1"/>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For each n-</a:t>
            </a:r>
            <a:r>
              <a:rPr lang="en-US" altLang="zh-TW" sz="1600" dirty="0" err="1">
                <a:latin typeface="Arial Unicode MS" panose="020B0604020202020204" pitchFamily="34" charset="-120"/>
                <a:ea typeface="Arial Unicode MS" panose="020B0604020202020204" pitchFamily="34" charset="-120"/>
                <a:cs typeface="Arial Unicode MS" panose="020B0604020202020204" pitchFamily="34" charset="-120"/>
              </a:rPr>
              <a:t>ary</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relationship type R, where </a:t>
            </a:r>
            <a:r>
              <a:rPr lang="en-US" altLang="zh-TW" sz="1600" i="1"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n</a:t>
            </a:r>
            <a:r>
              <a:rPr lang="zh-TW" altLang="en-US"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1600" b="1"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&gt;</a:t>
            </a:r>
            <a:r>
              <a:rPr lang="zh-TW" altLang="en-US"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2</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create </a:t>
            </a:r>
            <a:r>
              <a:rPr lang="en-US" altLang="zh-TW" sz="16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a new relation</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 to represent R.</a:t>
            </a:r>
          </a:p>
          <a:p>
            <a:pPr lvl="1" eaLnBrk="1" hangingPunct="1"/>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Include as foreign key attributes in S the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primary keys </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of the relations that represent the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participating entity types</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a:t>
            </a:r>
          </a:p>
          <a:p>
            <a:pPr lvl="1" eaLnBrk="1" hangingPunct="1"/>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Also include any simple attributes of the n-</a:t>
            </a:r>
            <a:r>
              <a:rPr lang="en-US" altLang="zh-TW" sz="1600" dirty="0" err="1">
                <a:latin typeface="Arial Unicode MS" panose="020B0604020202020204" pitchFamily="34" charset="-120"/>
                <a:ea typeface="Arial Unicode MS" panose="020B0604020202020204" pitchFamily="34" charset="-120"/>
                <a:cs typeface="Arial Unicode MS" panose="020B0604020202020204" pitchFamily="34" charset="-120"/>
              </a:rPr>
              <a:t>ary</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relationship type (or simple components of composite attributes) as attributes of S. </a:t>
            </a:r>
          </a:p>
          <a:p>
            <a:pPr lvl="1" eaLnBrk="1" hangingPunct="1">
              <a:buFontTx/>
              <a:buNone/>
            </a:pPr>
            <a:endParaRPr lang="en-US" altLang="zh-TW" sz="800" dirty="0">
              <a:ea typeface="新細明體" panose="02020500000000000000" pitchFamily="18" charset="-120"/>
            </a:endParaRPr>
          </a:p>
          <a:p>
            <a:pPr lvl="1" eaLnBrk="1" hangingPunct="1">
              <a:buFontTx/>
              <a:buNone/>
            </a:pPr>
            <a:r>
              <a:rPr lang="en-US" altLang="zh-TW" sz="1400" dirty="0">
                <a:ea typeface="新細明體" panose="02020500000000000000" pitchFamily="18" charset="-120"/>
              </a:rPr>
              <a:t>     </a:t>
            </a:r>
            <a:r>
              <a:rPr lang="en-US" altLang="zh-TW" sz="1400" b="1" dirty="0">
                <a:latin typeface="Arial Unicode MS" panose="020B0604020202020204" pitchFamily="34" charset="-120"/>
                <a:ea typeface="Arial Unicode MS" panose="020B0604020202020204" pitchFamily="34" charset="-120"/>
                <a:cs typeface="Arial Unicode MS" panose="020B0604020202020204" pitchFamily="34" charset="-120"/>
              </a:rPr>
              <a:t>Example: </a:t>
            </a:r>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The relationship type SUPPY in the ER below. This can be mapped to the relation SUPPLY shown in the relational schema, whose primary key is the combination of the three foreign keys {SNAME, PARTNO, PROJNAME}</a:t>
            </a:r>
            <a:endParaRPr lang="en-US" altLang="zh-TW" sz="1400" b="1" dirty="0">
              <a:solidFill>
                <a:srgbClr val="FF0066"/>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pic>
        <p:nvPicPr>
          <p:cNvPr id="1536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3725" y="4879975"/>
            <a:ext cx="4741863"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xfrm>
            <a:off x="8548688" y="6386513"/>
            <a:ext cx="509587"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07543FC5-5E06-48A0-BC8A-2AED9D3BE585}" type="slidenum">
              <a:rPr lang="en-US" altLang="zh-TW" sz="1100"/>
              <a:pPr>
                <a:spcBef>
                  <a:spcPct val="0"/>
                </a:spcBef>
                <a:buClrTx/>
                <a:buFontTx/>
                <a:buNone/>
              </a:pPr>
              <a:t>13</a:t>
            </a:fld>
            <a:endParaRPr lang="en-US" altLang="zh-TW" sz="1100"/>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550" y="1279525"/>
            <a:ext cx="6664325"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73038" y="3187700"/>
            <a:ext cx="4959350" cy="3492500"/>
          </a:xfrm>
        </p:spPr>
      </p:pic>
      <p:sp>
        <p:nvSpPr>
          <p:cNvPr id="16389" name="Rectangle 5"/>
          <p:cNvSpPr>
            <a:spLocks noChangeArrowheads="1"/>
          </p:cNvSpPr>
          <p:nvPr/>
        </p:nvSpPr>
        <p:spPr bwMode="auto">
          <a:xfrm>
            <a:off x="1474788" y="369888"/>
            <a:ext cx="731361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600">
                <a:solidFill>
                  <a:srgbClr val="333399"/>
                </a:solidFill>
                <a:latin typeface="Arial" panose="020B0604020202020204" pitchFamily="34" charset="0"/>
                <a:ea typeface="新細明體" panose="02020500000000000000" pitchFamily="18" charset="-120"/>
              </a:rPr>
              <a:t>Ternary relationship types. (a) The SUPPLY relationship. </a:t>
            </a:r>
          </a:p>
        </p:txBody>
      </p:sp>
      <p:sp>
        <p:nvSpPr>
          <p:cNvPr id="16390" name="Rectangle 2"/>
          <p:cNvSpPr>
            <a:spLocks noGrp="1" noChangeArrowheads="1"/>
          </p:cNvSpPr>
          <p:nvPr>
            <p:ph type="title"/>
          </p:nvPr>
        </p:nvSpPr>
        <p:spPr>
          <a:xfrm>
            <a:off x="3808413" y="4556125"/>
            <a:ext cx="5086350" cy="1250950"/>
          </a:xfrm>
        </p:spPr>
        <p:txBody>
          <a:bodyPr anchor="t"/>
          <a:lstStyle/>
          <a:p>
            <a:pPr algn="l" eaLnBrk="1" hangingPunct="1"/>
            <a:r>
              <a:rPr lang="en-US" altLang="zh-TW" sz="1600">
                <a:ea typeface="新細明體" panose="02020500000000000000" pitchFamily="18" charset="-120"/>
              </a:rPr>
              <a:t>Mapping the </a:t>
            </a:r>
            <a:r>
              <a:rPr lang="en-US" altLang="zh-TW" sz="1600" i="1">
                <a:ea typeface="新細明體" panose="02020500000000000000" pitchFamily="18" charset="-120"/>
              </a:rPr>
              <a:t>n</a:t>
            </a:r>
            <a:r>
              <a:rPr lang="en-US" altLang="zh-TW" sz="1600">
                <a:ea typeface="新細明體" panose="02020500000000000000" pitchFamily="18" charset="-120"/>
              </a:rPr>
              <a:t>-ary relationship type SUPPLY</a:t>
            </a:r>
            <a:r>
              <a:rPr lang="zh-TW" altLang="en-US" sz="1600">
                <a:ea typeface="新細明體" panose="02020500000000000000" pitchFamily="18" charset="-120"/>
              </a:rPr>
              <a:t> </a:t>
            </a:r>
            <a:r>
              <a:rPr lang="en-US" altLang="zh-TW" sz="1600">
                <a:ea typeface="新細明體" panose="02020500000000000000" pitchFamily="18" charset="-120"/>
              </a:rPr>
              <a:t>to </a:t>
            </a:r>
            <a:r>
              <a:rPr lang="en-US" altLang="zh-TW" sz="1600">
                <a:solidFill>
                  <a:srgbClr val="FF0000"/>
                </a:solidFill>
                <a:ea typeface="新細明體" panose="02020500000000000000" pitchFamily="18" charset="-120"/>
              </a:rPr>
              <a:t>a new relation </a:t>
            </a:r>
            <a:r>
              <a:rPr lang="en-US" altLang="zh-TW" sz="1600">
                <a:ea typeface="新細明體" panose="02020500000000000000" pitchFamily="18" charset="-120"/>
              </a:rPr>
              <a:t>including the primary keys of the relations that represent the participating entity types.</a:t>
            </a:r>
            <a:endParaRPr lang="en-US" altLang="zh-TW" sz="1600" b="1">
              <a:ea typeface="新細明體" panose="02020500000000000000" pitchFamily="18" charset="-120"/>
            </a:endParaRPr>
          </a:p>
        </p:txBody>
      </p:sp>
      <p:grpSp>
        <p:nvGrpSpPr>
          <p:cNvPr id="16391" name="Group 3"/>
          <p:cNvGrpSpPr>
            <a:grpSpLocks/>
          </p:cNvGrpSpPr>
          <p:nvPr/>
        </p:nvGrpSpPr>
        <p:grpSpPr bwMode="auto">
          <a:xfrm rot="19572442" flipH="1">
            <a:off x="3006725" y="3052763"/>
            <a:ext cx="1344613" cy="603250"/>
            <a:chOff x="1764" y="2329"/>
            <a:chExt cx="1148" cy="336"/>
          </a:xfrm>
        </p:grpSpPr>
        <p:sp>
          <p:nvSpPr>
            <p:cNvPr id="16393" name="AutoShape 4"/>
            <p:cNvSpPr>
              <a:spLocks noChangeArrowheads="1"/>
            </p:cNvSpPr>
            <p:nvPr/>
          </p:nvSpPr>
          <p:spPr bwMode="auto">
            <a:xfrm>
              <a:off x="1884" y="2329"/>
              <a:ext cx="1028" cy="336"/>
            </a:xfrm>
            <a:prstGeom prst="rightArrow">
              <a:avLst>
                <a:gd name="adj1" fmla="val 50000"/>
                <a:gd name="adj2" fmla="val 53598"/>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
          <p:nvSpPr>
            <p:cNvPr id="16394" name="Text Box 5"/>
            <p:cNvSpPr txBox="1">
              <a:spLocks noChangeArrowheads="1"/>
            </p:cNvSpPr>
            <p:nvPr/>
          </p:nvSpPr>
          <p:spPr bwMode="auto">
            <a:xfrm>
              <a:off x="1764" y="2391"/>
              <a:ext cx="108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600">
                  <a:solidFill>
                    <a:schemeClr val="hlink"/>
                  </a:solidFill>
                  <a:ea typeface="新細明體" panose="02020500000000000000" pitchFamily="18" charset="-120"/>
                </a:rPr>
                <a:t>Mapping</a:t>
              </a:r>
            </a:p>
          </p:txBody>
        </p:sp>
      </p:grpSp>
      <p:sp>
        <p:nvSpPr>
          <p:cNvPr id="16392" name="向下箭號 9"/>
          <p:cNvSpPr>
            <a:spLocks noChangeArrowheads="1"/>
          </p:cNvSpPr>
          <p:nvPr/>
        </p:nvSpPr>
        <p:spPr bwMode="auto">
          <a:xfrm rot="2452439">
            <a:off x="3648075" y="5805488"/>
            <a:ext cx="258763" cy="320675"/>
          </a:xfrm>
          <a:prstGeom prst="downArrow">
            <a:avLst>
              <a:gd name="adj1" fmla="val 50000"/>
              <a:gd name="adj2" fmla="val 49915"/>
            </a:avLst>
          </a:prstGeom>
          <a:solidFill>
            <a:srgbClr val="FF000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47AAE218-D910-43F5-A828-7172BC50DC0B}" type="slidenum">
              <a:rPr lang="en-US" altLang="zh-TW" sz="1100"/>
              <a:pPr>
                <a:spcBef>
                  <a:spcPct val="0"/>
                </a:spcBef>
                <a:buClrTx/>
                <a:buFontTx/>
                <a:buNone/>
              </a:pPr>
              <a:t>14</a:t>
            </a:fld>
            <a:endParaRPr lang="en-US" altLang="zh-TW" sz="1100"/>
          </a:p>
        </p:txBody>
      </p:sp>
      <p:sp>
        <p:nvSpPr>
          <p:cNvPr id="17411" name="Rectangle 2"/>
          <p:cNvSpPr>
            <a:spLocks noGrp="1" noChangeArrowheads="1"/>
          </p:cNvSpPr>
          <p:nvPr>
            <p:ph type="title"/>
          </p:nvPr>
        </p:nvSpPr>
        <p:spPr>
          <a:xfrm>
            <a:off x="685800" y="258763"/>
            <a:ext cx="7772400" cy="766762"/>
          </a:xfrm>
        </p:spPr>
        <p:txBody>
          <a:bodyPr/>
          <a:lstStyle/>
          <a:p>
            <a:pPr eaLnBrk="1" hangingPunct="1"/>
            <a:r>
              <a:rPr lang="en-US" altLang="zh-TW" sz="2400">
                <a:ea typeface="新細明體" panose="02020500000000000000" pitchFamily="18" charset="-120"/>
              </a:rPr>
              <a:t>Summary of Mapping constructs and constraints</a:t>
            </a:r>
          </a:p>
        </p:txBody>
      </p:sp>
      <p:sp>
        <p:nvSpPr>
          <p:cNvPr id="17412" name="Text Box 4"/>
          <p:cNvSpPr txBox="1">
            <a:spLocks noChangeArrowheads="1"/>
          </p:cNvSpPr>
          <p:nvPr/>
        </p:nvSpPr>
        <p:spPr bwMode="auto">
          <a:xfrm>
            <a:off x="711200" y="1343025"/>
            <a:ext cx="8264525" cy="34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b="1" dirty="0">
                <a:ea typeface="新細明體" panose="02020500000000000000" pitchFamily="18" charset="-120"/>
              </a:rPr>
              <a:t>Table 7.1 </a:t>
            </a:r>
            <a:r>
              <a:rPr lang="en-US" altLang="zh-TW" sz="1800" b="1" i="1" dirty="0">
                <a:ea typeface="新細明體" panose="02020500000000000000" pitchFamily="18" charset="-120"/>
              </a:rPr>
              <a:t>Correspondence between ER and Relational Models</a:t>
            </a:r>
            <a:endParaRPr lang="en-US" altLang="zh-TW" sz="1400" dirty="0">
              <a:ea typeface="新細明體" panose="02020500000000000000" pitchFamily="18" charset="-120"/>
            </a:endParaRPr>
          </a:p>
          <a:p>
            <a:pPr eaLnBrk="1" hangingPunct="1">
              <a:spcBef>
                <a:spcPct val="0"/>
              </a:spcBef>
              <a:buClrTx/>
              <a:buFontTx/>
              <a:buNone/>
            </a:pPr>
            <a:endParaRPr lang="en-US" altLang="zh-TW" sz="1400" dirty="0">
              <a:ea typeface="新細明體" panose="02020500000000000000" pitchFamily="18" charset="-120"/>
            </a:endParaRPr>
          </a:p>
          <a:p>
            <a:pPr eaLnBrk="1" hangingPunct="1">
              <a:spcBef>
                <a:spcPct val="0"/>
              </a:spcBef>
              <a:buClrTx/>
              <a:buFontTx/>
              <a:buNone/>
            </a:pPr>
            <a:r>
              <a:rPr lang="en-US" altLang="zh-TW" sz="1400" b="1" dirty="0">
                <a:latin typeface="Arial" panose="020B0604020202020204" pitchFamily="34" charset="0"/>
                <a:ea typeface="新細明體" panose="02020500000000000000" pitchFamily="18" charset="-120"/>
              </a:rPr>
              <a:t>ER Model                                    Relational Model</a:t>
            </a:r>
            <a:endParaRPr lang="en-US" altLang="zh-TW" sz="1400" dirty="0">
              <a:ea typeface="新細明體" panose="02020500000000000000" pitchFamily="18" charset="-120"/>
            </a:endParaRPr>
          </a:p>
          <a:p>
            <a:pPr eaLnBrk="1" hangingPunct="1">
              <a:lnSpc>
                <a:spcPct val="140000"/>
              </a:lnSpc>
              <a:spcBef>
                <a:spcPct val="0"/>
              </a:spcBef>
              <a:buClrTx/>
              <a:buFontTx/>
              <a:buNone/>
            </a:pPr>
            <a:r>
              <a:rPr lang="en-US" altLang="zh-TW" sz="1600" dirty="0">
                <a:ea typeface="新細明體" panose="02020500000000000000" pitchFamily="18" charset="-120"/>
              </a:rPr>
              <a:t>Entity type                                   “Entity” relation</a:t>
            </a:r>
          </a:p>
          <a:p>
            <a:pPr eaLnBrk="1" hangingPunct="1">
              <a:lnSpc>
                <a:spcPct val="120000"/>
              </a:lnSpc>
              <a:spcBef>
                <a:spcPct val="0"/>
              </a:spcBef>
              <a:buClrTx/>
              <a:buFontTx/>
              <a:buNone/>
            </a:pPr>
            <a:r>
              <a:rPr lang="en-US" altLang="zh-TW" sz="1600" dirty="0">
                <a:ea typeface="新細明體" panose="02020500000000000000" pitchFamily="18" charset="-120"/>
              </a:rPr>
              <a:t>1:1 or 1:N relationship type        Foreign key (or “relationship” relation)</a:t>
            </a:r>
          </a:p>
          <a:p>
            <a:pPr eaLnBrk="1" hangingPunct="1">
              <a:lnSpc>
                <a:spcPct val="120000"/>
              </a:lnSpc>
              <a:spcBef>
                <a:spcPct val="0"/>
              </a:spcBef>
              <a:buClrTx/>
              <a:buFontTx/>
              <a:buNone/>
            </a:pPr>
            <a:r>
              <a:rPr lang="en-US" altLang="zh-TW" sz="1600" dirty="0">
                <a:ea typeface="新細明體" panose="02020500000000000000" pitchFamily="18" charset="-120"/>
              </a:rPr>
              <a:t>M:N relationship type                 “Relationship” relation and two foreign keys</a:t>
            </a:r>
          </a:p>
          <a:p>
            <a:pPr eaLnBrk="1" hangingPunct="1">
              <a:spcBef>
                <a:spcPct val="0"/>
              </a:spcBef>
              <a:buClrTx/>
              <a:buFontTx/>
              <a:buNone/>
            </a:pPr>
            <a:r>
              <a:rPr lang="en-US" altLang="zh-TW" sz="1600" i="1" dirty="0">
                <a:ea typeface="新細明體" panose="02020500000000000000" pitchFamily="18" charset="-120"/>
              </a:rPr>
              <a:t>n</a:t>
            </a:r>
            <a:r>
              <a:rPr lang="en-US" altLang="zh-TW" sz="1600" dirty="0">
                <a:ea typeface="新細明體" panose="02020500000000000000" pitchFamily="18" charset="-120"/>
              </a:rPr>
              <a:t>-</a:t>
            </a:r>
            <a:r>
              <a:rPr lang="en-US" altLang="zh-TW" sz="1600" dirty="0" err="1">
                <a:ea typeface="新細明體" panose="02020500000000000000" pitchFamily="18" charset="-120"/>
              </a:rPr>
              <a:t>ary</a:t>
            </a:r>
            <a:r>
              <a:rPr lang="en-US" altLang="zh-TW" sz="1600" dirty="0">
                <a:ea typeface="新細明體" panose="02020500000000000000" pitchFamily="18" charset="-120"/>
              </a:rPr>
              <a:t> relationship type                “Relationship” relation and </a:t>
            </a:r>
            <a:r>
              <a:rPr lang="en-US" altLang="zh-TW" sz="1600" i="1" dirty="0">
                <a:ea typeface="新細明體" panose="02020500000000000000" pitchFamily="18" charset="-120"/>
              </a:rPr>
              <a:t>n</a:t>
            </a:r>
            <a:r>
              <a:rPr lang="en-US" altLang="zh-TW" sz="1600" dirty="0">
                <a:ea typeface="新細明體" panose="02020500000000000000" pitchFamily="18" charset="-120"/>
              </a:rPr>
              <a:t> foreign keys</a:t>
            </a:r>
          </a:p>
          <a:p>
            <a:pPr eaLnBrk="1" hangingPunct="1">
              <a:lnSpc>
                <a:spcPct val="120000"/>
              </a:lnSpc>
              <a:spcBef>
                <a:spcPct val="0"/>
              </a:spcBef>
              <a:buClrTx/>
              <a:buFontTx/>
              <a:buNone/>
            </a:pPr>
            <a:r>
              <a:rPr lang="en-US" altLang="zh-TW" sz="1600" dirty="0">
                <a:ea typeface="新細明體" panose="02020500000000000000" pitchFamily="18" charset="-120"/>
              </a:rPr>
              <a:t>Simple attribute                           </a:t>
            </a:r>
            <a:r>
              <a:rPr lang="en-US" altLang="zh-TW" sz="1600" dirty="0" err="1">
                <a:ea typeface="新細明體" panose="02020500000000000000" pitchFamily="18" charset="-120"/>
              </a:rPr>
              <a:t>Attribute</a:t>
            </a:r>
            <a:endParaRPr lang="en-US" altLang="zh-TW" sz="1600" dirty="0">
              <a:ea typeface="新細明體" panose="02020500000000000000" pitchFamily="18" charset="-120"/>
            </a:endParaRPr>
          </a:p>
          <a:p>
            <a:pPr eaLnBrk="1" hangingPunct="1">
              <a:lnSpc>
                <a:spcPct val="120000"/>
              </a:lnSpc>
              <a:spcBef>
                <a:spcPct val="0"/>
              </a:spcBef>
              <a:buClrTx/>
              <a:buFontTx/>
              <a:buNone/>
            </a:pPr>
            <a:r>
              <a:rPr lang="en-US" altLang="zh-TW" sz="1600" dirty="0">
                <a:ea typeface="新細明體" panose="02020500000000000000" pitchFamily="18" charset="-120"/>
              </a:rPr>
              <a:t>Composite attribute                     Set of simple component attributes</a:t>
            </a:r>
          </a:p>
          <a:p>
            <a:pPr eaLnBrk="1" hangingPunct="1">
              <a:lnSpc>
                <a:spcPct val="120000"/>
              </a:lnSpc>
              <a:spcBef>
                <a:spcPct val="0"/>
              </a:spcBef>
              <a:buClrTx/>
              <a:buFontTx/>
              <a:buNone/>
            </a:pPr>
            <a:r>
              <a:rPr lang="en-US" altLang="zh-TW" sz="1600" dirty="0">
                <a:ea typeface="新細明體" panose="02020500000000000000" pitchFamily="18" charset="-120"/>
              </a:rPr>
              <a:t>Multivalued attribute                   Relation and foreign key</a:t>
            </a:r>
          </a:p>
          <a:p>
            <a:pPr eaLnBrk="1" hangingPunct="1">
              <a:lnSpc>
                <a:spcPct val="120000"/>
              </a:lnSpc>
              <a:spcBef>
                <a:spcPct val="0"/>
              </a:spcBef>
              <a:buClrTx/>
              <a:buFontTx/>
              <a:buNone/>
            </a:pPr>
            <a:r>
              <a:rPr lang="en-US" altLang="zh-TW" sz="1600" dirty="0">
                <a:ea typeface="新細明體" panose="02020500000000000000" pitchFamily="18" charset="-120"/>
              </a:rPr>
              <a:t>Value set                                      Domain</a:t>
            </a:r>
          </a:p>
          <a:p>
            <a:pPr eaLnBrk="1" hangingPunct="1">
              <a:spcBef>
                <a:spcPct val="0"/>
              </a:spcBef>
              <a:buClrTx/>
              <a:buFontTx/>
              <a:buNone/>
            </a:pPr>
            <a:r>
              <a:rPr lang="en-US" altLang="zh-TW" sz="1600" dirty="0">
                <a:ea typeface="新細明體" panose="02020500000000000000" pitchFamily="18" charset="-120"/>
              </a:rPr>
              <a:t>Key attribute                                Primary (or secondary) key</a:t>
            </a:r>
          </a:p>
        </p:txBody>
      </p:sp>
      <p:sp>
        <p:nvSpPr>
          <p:cNvPr id="17413" name="AutoShape 5">
            <a:hlinkClick r:id="rId3" action="ppaction://hlinksldjump" highlightClick="1"/>
          </p:cNvPr>
          <p:cNvSpPr>
            <a:spLocks noChangeArrowheads="1"/>
          </p:cNvSpPr>
          <p:nvPr/>
        </p:nvSpPr>
        <p:spPr bwMode="auto">
          <a:xfrm>
            <a:off x="192088" y="6275388"/>
            <a:ext cx="477837" cy="244475"/>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B6F54D31-883B-4C70-B0E3-85EFBB2E6693}" type="slidenum">
              <a:rPr lang="en-US" altLang="zh-TW" sz="1400"/>
              <a:pPr>
                <a:spcBef>
                  <a:spcPct val="0"/>
                </a:spcBef>
                <a:buClrTx/>
                <a:buFontTx/>
                <a:buNone/>
              </a:pPr>
              <a:t>15</a:t>
            </a:fld>
            <a:endParaRPr lang="en-US" altLang="zh-TW" sz="1400"/>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38" y="5319713"/>
            <a:ext cx="5689600"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6"/>
          <p:cNvSpPr>
            <a:spLocks noChangeArrowheads="1"/>
          </p:cNvSpPr>
          <p:nvPr/>
        </p:nvSpPr>
        <p:spPr bwMode="auto">
          <a:xfrm>
            <a:off x="233363" y="98425"/>
            <a:ext cx="82438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b="1">
                <a:solidFill>
                  <a:srgbClr val="333399"/>
                </a:solidFill>
                <a:latin typeface="Arial" panose="020B0604020202020204" pitchFamily="34" charset="0"/>
                <a:ea typeface="新細明體" panose="02020500000000000000" pitchFamily="18" charset="-120"/>
              </a:rPr>
              <a:t>Options for mapping specialization or generalization. </a:t>
            </a:r>
            <a:r>
              <a:rPr lang="en-US" altLang="zh-TW" sz="2000">
                <a:solidFill>
                  <a:srgbClr val="333399"/>
                </a:solidFill>
                <a:latin typeface="Arial" panose="020B0604020202020204" pitchFamily="34" charset="0"/>
                <a:ea typeface="新細明體" panose="02020500000000000000" pitchFamily="18" charset="-120"/>
              </a:rPr>
              <a:t/>
            </a:r>
            <a:br>
              <a:rPr lang="en-US" altLang="zh-TW" sz="2000">
                <a:solidFill>
                  <a:srgbClr val="333399"/>
                </a:solidFill>
                <a:latin typeface="Arial" panose="020B0604020202020204" pitchFamily="34" charset="0"/>
                <a:ea typeface="新細明體" panose="02020500000000000000" pitchFamily="18" charset="-120"/>
              </a:rPr>
            </a:br>
            <a:r>
              <a:rPr lang="en-US" altLang="zh-TW" sz="2000">
                <a:solidFill>
                  <a:srgbClr val="333399"/>
                </a:solidFill>
                <a:latin typeface="Arial" panose="020B0604020202020204" pitchFamily="34" charset="0"/>
                <a:ea typeface="新細明體" panose="02020500000000000000" pitchFamily="18" charset="-120"/>
              </a:rPr>
              <a:t>(a) Mapping the EER schema using option 8A.</a:t>
            </a:r>
            <a:r>
              <a:rPr lang="en-US" altLang="zh-TW" sz="2400">
                <a:solidFill>
                  <a:srgbClr val="333399"/>
                </a:solidFill>
                <a:latin typeface="Arial" panose="020B0604020202020204" pitchFamily="34" charset="0"/>
                <a:ea typeface="新細明體" panose="02020500000000000000" pitchFamily="18" charset="-120"/>
              </a:rPr>
              <a:t> </a:t>
            </a:r>
            <a:endParaRPr lang="en-US" altLang="zh-TW" sz="2400" b="1">
              <a:solidFill>
                <a:srgbClr val="333399"/>
              </a:solidFill>
              <a:latin typeface="Arial" panose="020B0604020202020204" pitchFamily="34" charset="0"/>
              <a:ea typeface="新細明體" panose="02020500000000000000" pitchFamily="18" charset="-120"/>
            </a:endParaRPr>
          </a:p>
        </p:txBody>
      </p:sp>
      <p:grpSp>
        <p:nvGrpSpPr>
          <p:cNvPr id="18437" name="群組 11"/>
          <p:cNvGrpSpPr>
            <a:grpSpLocks/>
          </p:cNvGrpSpPr>
          <p:nvPr/>
        </p:nvGrpSpPr>
        <p:grpSpPr bwMode="auto">
          <a:xfrm>
            <a:off x="112713" y="977900"/>
            <a:ext cx="5191125" cy="3925888"/>
            <a:chOff x="716466" y="1076202"/>
            <a:chExt cx="5191737" cy="3925888"/>
          </a:xfrm>
        </p:grpSpPr>
        <p:pic>
          <p:nvPicPr>
            <p:cNvPr id="184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91" y="1076202"/>
              <a:ext cx="4862512"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3" name="Group 13"/>
            <p:cNvGrpSpPr>
              <a:grpSpLocks/>
            </p:cNvGrpSpPr>
            <p:nvPr/>
          </p:nvGrpSpPr>
          <p:grpSpPr bwMode="auto">
            <a:xfrm>
              <a:off x="716466" y="2240057"/>
              <a:ext cx="1955800" cy="1238250"/>
              <a:chOff x="-21" y="2529"/>
              <a:chExt cx="1232" cy="780"/>
            </a:xfrm>
          </p:grpSpPr>
          <p:sp>
            <p:nvSpPr>
              <p:cNvPr id="18444" name="Line 10"/>
              <p:cNvSpPr>
                <a:spLocks noChangeShapeType="1"/>
              </p:cNvSpPr>
              <p:nvPr/>
            </p:nvSpPr>
            <p:spPr bwMode="auto">
              <a:xfrm flipV="1">
                <a:off x="422" y="2529"/>
                <a:ext cx="0" cy="305"/>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8445" name="Line 11"/>
              <p:cNvSpPr>
                <a:spLocks noChangeShapeType="1"/>
              </p:cNvSpPr>
              <p:nvPr/>
            </p:nvSpPr>
            <p:spPr bwMode="auto">
              <a:xfrm>
                <a:off x="422" y="3054"/>
                <a:ext cx="0" cy="255"/>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8446" name="Text Box 12"/>
              <p:cNvSpPr txBox="1">
                <a:spLocks noChangeArrowheads="1"/>
              </p:cNvSpPr>
              <p:nvPr/>
            </p:nvSpPr>
            <p:spPr bwMode="auto">
              <a:xfrm>
                <a:off x="-21" y="2771"/>
                <a:ext cx="1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2400" b="1">
                    <a:solidFill>
                      <a:srgbClr val="FF0000"/>
                    </a:solidFill>
                    <a:ea typeface="新細明體" panose="02020500000000000000" pitchFamily="18" charset="-120"/>
                  </a:rPr>
                  <a:t>separate (8A)</a:t>
                </a:r>
              </a:p>
            </p:txBody>
          </p:sp>
        </p:grpSp>
      </p:grpSp>
      <p:sp>
        <p:nvSpPr>
          <p:cNvPr id="18438" name="Rectangle 14"/>
          <p:cNvSpPr>
            <a:spLocks noChangeArrowheads="1"/>
          </p:cNvSpPr>
          <p:nvPr/>
        </p:nvSpPr>
        <p:spPr bwMode="auto">
          <a:xfrm>
            <a:off x="563332" y="5159375"/>
            <a:ext cx="1504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600" b="1" dirty="0">
                <a:solidFill>
                  <a:srgbClr val="FF0000"/>
                </a:solidFill>
                <a:ea typeface="新細明體" panose="02020500000000000000" pitchFamily="18" charset="-120"/>
              </a:rPr>
              <a:t>works</a:t>
            </a:r>
            <a:r>
              <a:rPr lang="en-US" altLang="zh-TW" sz="1600" dirty="0">
                <a:solidFill>
                  <a:srgbClr val="FF0000"/>
                </a:solidFill>
                <a:ea typeface="新細明體" panose="02020500000000000000" pitchFamily="18" charset="-120"/>
              </a:rPr>
              <a:t> </a:t>
            </a:r>
            <a:r>
              <a:rPr lang="en-US" altLang="zh-TW" sz="1600" b="1" dirty="0">
                <a:solidFill>
                  <a:srgbClr val="FF0000"/>
                </a:solidFill>
                <a:ea typeface="新細明體" panose="02020500000000000000" pitchFamily="18" charset="-120"/>
              </a:rPr>
              <a:t>for any specialization</a:t>
            </a:r>
            <a:endParaRPr lang="zh-TW" altLang="en-US" sz="1600" b="1" dirty="0">
              <a:solidFill>
                <a:srgbClr val="FF0000"/>
              </a:solidFill>
              <a:ea typeface="新細明體" panose="02020500000000000000" pitchFamily="18" charset="-120"/>
            </a:endParaRPr>
          </a:p>
        </p:txBody>
      </p:sp>
      <p:sp>
        <p:nvSpPr>
          <p:cNvPr id="18439" name="Rectangle 9"/>
          <p:cNvSpPr>
            <a:spLocks noGrp="1" noChangeArrowheads="1"/>
          </p:cNvSpPr>
          <p:nvPr>
            <p:ph type="title"/>
          </p:nvPr>
        </p:nvSpPr>
        <p:spPr>
          <a:xfrm>
            <a:off x="4868863" y="2324100"/>
            <a:ext cx="3209925" cy="1093788"/>
          </a:xfrm>
          <a:noFill/>
        </p:spPr>
        <p:txBody>
          <a:bodyPr anchor="t"/>
          <a:lstStyle/>
          <a:p>
            <a:pPr algn="l" eaLnBrk="1" hangingPunct="1"/>
            <a:r>
              <a:rPr lang="en-US" altLang="zh-TW" sz="2000">
                <a:ea typeface="新細明體" panose="02020500000000000000" pitchFamily="18" charset="-120"/>
              </a:rPr>
              <a:t>EER diagram notation for an attribute-defined specialization on JobType.</a:t>
            </a:r>
          </a:p>
        </p:txBody>
      </p:sp>
      <p:sp>
        <p:nvSpPr>
          <p:cNvPr id="13" name="右彎箭號 12"/>
          <p:cNvSpPr/>
          <p:nvPr/>
        </p:nvSpPr>
        <p:spPr bwMode="auto">
          <a:xfrm flipV="1">
            <a:off x="1994694" y="5159375"/>
            <a:ext cx="719137" cy="585788"/>
          </a:xfrm>
          <a:prstGeom prst="bentArrow">
            <a:avLst>
              <a:gd name="adj1" fmla="val 25000"/>
              <a:gd name="adj2" fmla="val 24219"/>
              <a:gd name="adj3" fmla="val 25000"/>
              <a:gd name="adj4" fmla="val 43750"/>
            </a:avLst>
          </a:prstGeom>
          <a:solidFill>
            <a:srgbClr val="FF00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a:p>
        </p:txBody>
      </p:sp>
      <p:sp>
        <p:nvSpPr>
          <p:cNvPr id="18441" name="文字方塊 13"/>
          <p:cNvSpPr txBox="1">
            <a:spLocks noChangeArrowheads="1"/>
          </p:cNvSpPr>
          <p:nvPr/>
        </p:nvSpPr>
        <p:spPr bwMode="auto">
          <a:xfrm>
            <a:off x="2719388" y="3176588"/>
            <a:ext cx="363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latin typeface="Arial Unicode MS" panose="020B0604020202020204" pitchFamily="34" charset="-120"/>
                <a:ea typeface="Arial Unicode MS" panose="020B0604020202020204" pitchFamily="34" charset="-120"/>
                <a:cs typeface="Arial Unicode MS" panose="020B0604020202020204" pitchFamily="34" charset="-120"/>
              </a:rPr>
              <a:t>d</a:t>
            </a:r>
            <a:endParaRPr lang="zh-TW" altLang="en-US" sz="180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F53B8F38-37FB-4100-993A-0A080A88AA0D}" type="slidenum">
              <a:rPr lang="en-US" altLang="zh-TW" sz="1400"/>
              <a:pPr>
                <a:spcBef>
                  <a:spcPct val="0"/>
                </a:spcBef>
                <a:buClrTx/>
                <a:buFontTx/>
                <a:buNone/>
              </a:pPr>
              <a:t>16</a:t>
            </a:fld>
            <a:endParaRPr lang="en-US" altLang="zh-TW" sz="1400"/>
          </a:p>
        </p:txBody>
      </p:sp>
      <p:sp>
        <p:nvSpPr>
          <p:cNvPr id="19459" name="Rectangle 3"/>
          <p:cNvSpPr>
            <a:spLocks noChangeArrowheads="1"/>
          </p:cNvSpPr>
          <p:nvPr/>
        </p:nvSpPr>
        <p:spPr bwMode="auto">
          <a:xfrm>
            <a:off x="130175" y="123825"/>
            <a:ext cx="877411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a:solidFill>
                  <a:srgbClr val="333399"/>
                </a:solidFill>
                <a:latin typeface="Arial" panose="020B0604020202020204" pitchFamily="34" charset="0"/>
                <a:ea typeface="新細明體" panose="02020500000000000000" pitchFamily="18" charset="-120"/>
              </a:rPr>
              <a:t>Options for mapping specialization or generalization. </a:t>
            </a:r>
            <a:br>
              <a:rPr lang="en-US" altLang="zh-TW" sz="2000">
                <a:solidFill>
                  <a:srgbClr val="333399"/>
                </a:solidFill>
                <a:latin typeface="Arial" panose="020B0604020202020204" pitchFamily="34" charset="0"/>
                <a:ea typeface="新細明體" panose="02020500000000000000" pitchFamily="18" charset="-120"/>
              </a:rPr>
            </a:br>
            <a:r>
              <a:rPr lang="en-US" altLang="zh-TW" sz="2000">
                <a:solidFill>
                  <a:srgbClr val="333399"/>
                </a:solidFill>
                <a:latin typeface="Arial" panose="020B0604020202020204" pitchFamily="34" charset="0"/>
                <a:ea typeface="新細明體" panose="02020500000000000000" pitchFamily="18" charset="-120"/>
              </a:rPr>
              <a:t> (b) Mapping the EER schema using option 8B.</a:t>
            </a:r>
            <a:r>
              <a:rPr lang="en-US" altLang="zh-TW" sz="2400">
                <a:solidFill>
                  <a:srgbClr val="333399"/>
                </a:solidFill>
                <a:latin typeface="Arial" panose="020B0604020202020204" pitchFamily="34" charset="0"/>
                <a:ea typeface="新細明體" panose="02020500000000000000" pitchFamily="18" charset="-120"/>
              </a:rPr>
              <a:t> </a:t>
            </a:r>
            <a:endParaRPr lang="en-US" altLang="zh-TW" sz="2400" b="1">
              <a:solidFill>
                <a:srgbClr val="333399"/>
              </a:solidFill>
              <a:latin typeface="Arial" panose="020B0604020202020204" pitchFamily="34" charset="0"/>
              <a:ea typeface="新細明體" panose="02020500000000000000" pitchFamily="18" charset="-120"/>
            </a:endParaRPr>
          </a:p>
        </p:txBody>
      </p:sp>
      <p:grpSp>
        <p:nvGrpSpPr>
          <p:cNvPr id="19460" name="群組 15"/>
          <p:cNvGrpSpPr>
            <a:grpSpLocks/>
          </p:cNvGrpSpPr>
          <p:nvPr/>
        </p:nvGrpSpPr>
        <p:grpSpPr bwMode="auto">
          <a:xfrm>
            <a:off x="238125" y="909638"/>
            <a:ext cx="5846763" cy="2979737"/>
            <a:chOff x="771525" y="3511550"/>
            <a:chExt cx="5846763" cy="2979738"/>
          </a:xfrm>
        </p:grpSpPr>
        <p:grpSp>
          <p:nvGrpSpPr>
            <p:cNvPr id="19465" name="群組 13"/>
            <p:cNvGrpSpPr>
              <a:grpSpLocks/>
            </p:cNvGrpSpPr>
            <p:nvPr/>
          </p:nvGrpSpPr>
          <p:grpSpPr bwMode="auto">
            <a:xfrm>
              <a:off x="771525" y="3511550"/>
              <a:ext cx="5846763" cy="2979738"/>
              <a:chOff x="771525" y="3511550"/>
              <a:chExt cx="5846763" cy="2979738"/>
            </a:xfrm>
          </p:grpSpPr>
          <p:pic>
            <p:nvPicPr>
              <p:cNvPr id="19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3511550"/>
                <a:ext cx="58467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文字方塊 11"/>
              <p:cNvSpPr txBox="1">
                <a:spLocks noChangeArrowheads="1"/>
              </p:cNvSpPr>
              <p:nvPr/>
            </p:nvSpPr>
            <p:spPr bwMode="auto">
              <a:xfrm>
                <a:off x="3587259" y="5054320"/>
                <a:ext cx="482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400">
                    <a:latin typeface="Calibri" panose="020F0502020204030204" pitchFamily="34" charset="0"/>
                    <a:ea typeface="新細明體" panose="02020500000000000000" pitchFamily="18" charset="-120"/>
                    <a:cs typeface="Calibri" panose="020F0502020204030204" pitchFamily="34" charset="0"/>
                  </a:rPr>
                  <a:t>d</a:t>
                </a:r>
                <a:endParaRPr lang="zh-TW" altLang="en-US" sz="2400">
                  <a:latin typeface="Calibri" panose="020F0502020204030204" pitchFamily="34" charset="0"/>
                  <a:ea typeface="新細明體" panose="02020500000000000000" pitchFamily="18" charset="-120"/>
                  <a:cs typeface="Calibri" panose="020F0502020204030204" pitchFamily="34" charset="0"/>
                </a:endParaRPr>
              </a:p>
            </p:txBody>
          </p:sp>
        </p:grpSp>
        <p:grpSp>
          <p:nvGrpSpPr>
            <p:cNvPr id="19466" name="Group 12"/>
            <p:cNvGrpSpPr>
              <a:grpSpLocks/>
            </p:cNvGrpSpPr>
            <p:nvPr/>
          </p:nvGrpSpPr>
          <p:grpSpPr bwMode="auto">
            <a:xfrm>
              <a:off x="1430338" y="4378325"/>
              <a:ext cx="1500187" cy="887413"/>
              <a:chOff x="61" y="2771"/>
              <a:chExt cx="945" cy="559"/>
            </a:xfrm>
          </p:grpSpPr>
          <p:sp>
            <p:nvSpPr>
              <p:cNvPr id="19467" name="Line 9"/>
              <p:cNvSpPr>
                <a:spLocks noChangeShapeType="1"/>
              </p:cNvSpPr>
              <p:nvPr/>
            </p:nvSpPr>
            <p:spPr bwMode="auto">
              <a:xfrm>
                <a:off x="499" y="3075"/>
                <a:ext cx="0" cy="255"/>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9468" name="Text Box 10"/>
              <p:cNvSpPr txBox="1">
                <a:spLocks noChangeArrowheads="1"/>
              </p:cNvSpPr>
              <p:nvPr/>
            </p:nvSpPr>
            <p:spPr bwMode="auto">
              <a:xfrm>
                <a:off x="61" y="2771"/>
                <a:ext cx="94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lnSpc>
                    <a:spcPct val="90000"/>
                  </a:lnSpc>
                  <a:spcBef>
                    <a:spcPct val="50000"/>
                  </a:spcBef>
                  <a:buClrTx/>
                  <a:buFontTx/>
                  <a:buNone/>
                </a:pPr>
                <a:r>
                  <a:rPr lang="en-US" altLang="zh-TW" sz="1600" b="1">
                    <a:solidFill>
                      <a:srgbClr val="FF0000"/>
                    </a:solidFill>
                    <a:ea typeface="新細明體" panose="02020500000000000000" pitchFamily="18" charset="-120"/>
                  </a:rPr>
                  <a:t>Downward merge (8B)</a:t>
                </a:r>
              </a:p>
            </p:txBody>
          </p:sp>
        </p:grpSp>
      </p:grpSp>
      <p:sp>
        <p:nvSpPr>
          <p:cNvPr id="19461" name="Text Box 13"/>
          <p:cNvSpPr txBox="1">
            <a:spLocks noChangeArrowheads="1"/>
          </p:cNvSpPr>
          <p:nvPr/>
        </p:nvSpPr>
        <p:spPr bwMode="auto">
          <a:xfrm>
            <a:off x="637786" y="4086651"/>
            <a:ext cx="13710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Works only for “total</a:t>
            </a:r>
            <a:r>
              <a:rPr lang="en-US" altLang="zh-TW" sz="1600" dirty="0"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 participation</a:t>
            </a:r>
            <a:endParaRPr lang="zh-TW" altLang="en-US"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pic>
        <p:nvPicPr>
          <p:cNvPr id="1946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613" y="4576763"/>
            <a:ext cx="602456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6"/>
          <p:cNvSpPr>
            <a:spLocks noGrp="1" noChangeArrowheads="1"/>
          </p:cNvSpPr>
          <p:nvPr>
            <p:ph type="title"/>
          </p:nvPr>
        </p:nvSpPr>
        <p:spPr>
          <a:xfrm>
            <a:off x="4932363" y="1668463"/>
            <a:ext cx="3465512" cy="976312"/>
          </a:xfrm>
          <a:noFill/>
        </p:spPr>
        <p:txBody>
          <a:bodyPr anchor="t"/>
          <a:lstStyle/>
          <a:p>
            <a:pPr algn="l" eaLnBrk="1" hangingPunct="1"/>
            <a:r>
              <a:rPr lang="en-US" altLang="zh-TW" sz="1800">
                <a:ea typeface="新細明體" panose="02020500000000000000" pitchFamily="18" charset="-120"/>
              </a:rPr>
              <a:t>Generalization. (b) Generalizing CAR and TRUCK into the superclass VEHICLE.</a:t>
            </a:r>
          </a:p>
        </p:txBody>
      </p:sp>
      <p:sp>
        <p:nvSpPr>
          <p:cNvPr id="17" name="右彎箭號 16"/>
          <p:cNvSpPr/>
          <p:nvPr/>
        </p:nvSpPr>
        <p:spPr bwMode="auto">
          <a:xfrm flipV="1">
            <a:off x="1865043" y="4164013"/>
            <a:ext cx="719137" cy="825500"/>
          </a:xfrm>
          <a:prstGeom prst="bentArrow">
            <a:avLst>
              <a:gd name="adj1" fmla="val 25000"/>
              <a:gd name="adj2" fmla="val 24219"/>
              <a:gd name="adj3" fmla="val 25000"/>
              <a:gd name="adj4" fmla="val 43750"/>
            </a:avLst>
          </a:prstGeom>
          <a:solidFill>
            <a:srgbClr val="FF00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EF83D70E-EBC9-4C90-A289-6F5353F1D256}" type="slidenum">
              <a:rPr lang="en-US" altLang="zh-TW" sz="1400"/>
              <a:pPr>
                <a:spcBef>
                  <a:spcPct val="0"/>
                </a:spcBef>
                <a:buClrTx/>
                <a:buFontTx/>
                <a:buNone/>
              </a:pPr>
              <a:t>17</a:t>
            </a:fld>
            <a:endParaRPr lang="en-US" altLang="zh-TW" sz="1400"/>
          </a:p>
        </p:txBody>
      </p:sp>
      <p:sp>
        <p:nvSpPr>
          <p:cNvPr id="20483" name="Rectangle 2"/>
          <p:cNvSpPr>
            <a:spLocks noGrp="1" noChangeArrowheads="1"/>
          </p:cNvSpPr>
          <p:nvPr>
            <p:ph type="title"/>
          </p:nvPr>
        </p:nvSpPr>
        <p:spPr>
          <a:xfrm>
            <a:off x="250825" y="0"/>
            <a:ext cx="8534400" cy="842963"/>
          </a:xfrm>
        </p:spPr>
        <p:txBody>
          <a:bodyPr/>
          <a:lstStyle/>
          <a:p>
            <a:pPr eaLnBrk="1" hangingPunct="1"/>
            <a:r>
              <a:rPr lang="en-US" altLang="zh-TW" sz="3200">
                <a:ea typeface="新細明體" panose="02020500000000000000" pitchFamily="18" charset="-120"/>
              </a:rPr>
              <a:t>Mapping EER Model Constructs to Relations </a:t>
            </a:r>
          </a:p>
        </p:txBody>
      </p:sp>
      <p:sp>
        <p:nvSpPr>
          <p:cNvPr id="20484" name="Rectangle 3"/>
          <p:cNvSpPr>
            <a:spLocks noGrp="1" noChangeArrowheads="1"/>
          </p:cNvSpPr>
          <p:nvPr>
            <p:ph type="body" idx="1"/>
          </p:nvPr>
        </p:nvSpPr>
        <p:spPr>
          <a:xfrm>
            <a:off x="381000" y="1104900"/>
            <a:ext cx="8534400" cy="5337175"/>
          </a:xfrm>
        </p:spPr>
        <p:txBody>
          <a:bodyPr/>
          <a:lstStyle/>
          <a:p>
            <a:pPr eaLnBrk="1" hangingPunct="1">
              <a:lnSpc>
                <a:spcPct val="80000"/>
              </a:lnSpc>
            </a:pPr>
            <a:r>
              <a:rPr lang="en-US" altLang="zh-TW" sz="2000" b="1" dirty="0">
                <a:latin typeface="Arial" panose="020B0604020202020204" pitchFamily="34" charset="0"/>
                <a:ea typeface="新細明體" panose="02020500000000000000" pitchFamily="18" charset="-120"/>
              </a:rPr>
              <a:t>Step8: Options for Mapping Specialization or Generalization.</a:t>
            </a:r>
          </a:p>
          <a:p>
            <a:pPr eaLnBrk="1" hangingPunct="1">
              <a:lnSpc>
                <a:spcPct val="80000"/>
              </a:lnSpc>
              <a:buFont typeface="Wingdings" panose="05000000000000000000" pitchFamily="2" charset="2"/>
              <a:buNone/>
            </a:pPr>
            <a:endParaRPr lang="en-US" altLang="zh-TW" sz="800" b="1" dirty="0">
              <a:latin typeface="Arial" panose="020B0604020202020204" pitchFamily="34" charset="0"/>
              <a:ea typeface="新細明體" panose="02020500000000000000" pitchFamily="18" charset="-120"/>
            </a:endParaRPr>
          </a:p>
          <a:p>
            <a:pPr eaLnBrk="1" hangingPunct="1">
              <a:buFont typeface="Wingdings" panose="05000000000000000000" pitchFamily="2" charset="2"/>
              <a:buNone/>
            </a:pPr>
            <a:r>
              <a:rPr lang="en-US" altLang="zh-TW" sz="1600" dirty="0">
                <a:ea typeface="新細明體" panose="02020500000000000000" pitchFamily="18" charset="-120"/>
              </a:rPr>
              <a:t>       </a:t>
            </a:r>
            <a:r>
              <a:rPr lang="en-US" altLang="zh-TW" sz="2000" dirty="0">
                <a:ea typeface="新細明體" panose="02020500000000000000" pitchFamily="18" charset="-120"/>
              </a:rPr>
              <a:t>Convert each specialization with m subclasses {S</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 S</a:t>
            </a:r>
            <a:r>
              <a:rPr lang="en-US" altLang="zh-TW" sz="2000" baseline="-25000" dirty="0">
                <a:ea typeface="新細明體" panose="02020500000000000000" pitchFamily="18" charset="-120"/>
              </a:rPr>
              <a:t>2</a:t>
            </a:r>
            <a:r>
              <a:rPr lang="en-US" altLang="zh-TW" sz="2000" dirty="0">
                <a:ea typeface="新細明體" panose="02020500000000000000" pitchFamily="18" charset="-120"/>
              </a:rPr>
              <a:t>,….,S</a:t>
            </a:r>
            <a:r>
              <a:rPr lang="en-US" altLang="zh-TW" sz="2000" baseline="-25000" dirty="0">
                <a:ea typeface="新細明體" panose="02020500000000000000" pitchFamily="18" charset="-120"/>
              </a:rPr>
              <a:t>m</a:t>
            </a:r>
            <a:r>
              <a:rPr lang="en-US" altLang="zh-TW" sz="2000" dirty="0">
                <a:ea typeface="新細明體" panose="02020500000000000000" pitchFamily="18" charset="-120"/>
              </a:rPr>
              <a:t>} and generalized superclass C, where the attributes of C are {k,a</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,…a</a:t>
            </a:r>
            <a:r>
              <a:rPr lang="en-US" altLang="zh-TW" sz="2000" baseline="-25000" dirty="0">
                <a:ea typeface="新細明體" panose="02020500000000000000" pitchFamily="18" charset="-120"/>
              </a:rPr>
              <a:t>n</a:t>
            </a:r>
            <a:r>
              <a:rPr lang="en-US" altLang="zh-TW" sz="2000" dirty="0">
                <a:ea typeface="新細明體" panose="02020500000000000000" pitchFamily="18" charset="-120"/>
              </a:rPr>
              <a:t>} and k is the (primary) key, into relational schemas using one of the four following options:</a:t>
            </a:r>
          </a:p>
          <a:p>
            <a:pPr eaLnBrk="1" hangingPunct="1">
              <a:lnSpc>
                <a:spcPct val="80000"/>
              </a:lnSpc>
              <a:buFont typeface="Wingdings" panose="05000000000000000000" pitchFamily="2" charset="2"/>
              <a:buNone/>
            </a:pPr>
            <a:endParaRPr lang="en-US" altLang="zh-TW" sz="1400" dirty="0">
              <a:ea typeface="新細明體" panose="02020500000000000000" pitchFamily="18" charset="-120"/>
            </a:endParaRPr>
          </a:p>
          <a:p>
            <a:pPr eaLnBrk="1" hangingPunct="1">
              <a:lnSpc>
                <a:spcPct val="80000"/>
              </a:lnSpc>
              <a:buFont typeface="Wingdings" panose="05000000000000000000" pitchFamily="2" charset="2"/>
              <a:buNone/>
            </a:pPr>
            <a:r>
              <a:rPr lang="en-US" altLang="zh-TW" sz="1500" dirty="0">
                <a:ea typeface="新細明體" panose="02020500000000000000" pitchFamily="18" charset="-120"/>
              </a:rPr>
              <a:t>      </a:t>
            </a:r>
            <a:r>
              <a:rPr lang="en-US" altLang="zh-TW" sz="1800" b="1" dirty="0">
                <a:ea typeface="新細明體" panose="02020500000000000000" pitchFamily="18" charset="-120"/>
              </a:rPr>
              <a:t>Option 8A: Multiple relations- </a:t>
            </a:r>
            <a:r>
              <a:rPr lang="en-US" altLang="zh-TW" sz="1800" b="1" dirty="0">
                <a:solidFill>
                  <a:srgbClr val="FF0000"/>
                </a:solidFill>
                <a:ea typeface="新細明體" panose="02020500000000000000" pitchFamily="18" charset="-120"/>
              </a:rPr>
              <a:t>Superclass and subclasses</a:t>
            </a:r>
            <a:r>
              <a:rPr lang="en-US" altLang="zh-TW" sz="1800" dirty="0">
                <a:solidFill>
                  <a:srgbClr val="FF0000"/>
                </a:solidFill>
                <a:ea typeface="新細明體" panose="02020500000000000000" pitchFamily="18" charset="-120"/>
              </a:rPr>
              <a:t> </a:t>
            </a:r>
          </a:p>
          <a:p>
            <a:pPr lvl="1" eaLnBrk="1" hangingPunct="1"/>
            <a:r>
              <a:rPr lang="en-US" altLang="zh-TW" sz="1800" dirty="0">
                <a:ea typeface="新細明體" panose="02020500000000000000" pitchFamily="18" charset="-120"/>
              </a:rPr>
              <a:t>Create </a:t>
            </a:r>
            <a:r>
              <a:rPr lang="en-US" altLang="zh-TW" sz="1800" dirty="0">
                <a:solidFill>
                  <a:srgbClr val="FF0000"/>
                </a:solidFill>
                <a:ea typeface="新細明體" panose="02020500000000000000" pitchFamily="18" charset="-120"/>
              </a:rPr>
              <a:t>a relation L for C </a:t>
            </a:r>
            <a:r>
              <a:rPr lang="en-US" altLang="zh-TW" sz="1800" dirty="0">
                <a:ea typeface="新細明體" panose="02020500000000000000" pitchFamily="18" charset="-120"/>
              </a:rPr>
              <a:t>with attributes </a:t>
            </a:r>
            <a:r>
              <a:rPr lang="en-US" altLang="zh-TW" sz="1800" dirty="0" err="1">
                <a:ea typeface="新細明體" panose="02020500000000000000" pitchFamily="18" charset="-120"/>
              </a:rPr>
              <a:t>Attrs</a:t>
            </a:r>
            <a:r>
              <a:rPr lang="en-US" altLang="zh-TW" sz="1800" dirty="0">
                <a:ea typeface="新細明體" panose="02020500000000000000" pitchFamily="18" charset="-120"/>
              </a:rPr>
              <a:t>(L) = {k,a</a:t>
            </a:r>
            <a:r>
              <a:rPr lang="en-US" altLang="zh-TW" sz="1800" baseline="-25000" dirty="0">
                <a:ea typeface="新細明體" panose="02020500000000000000" pitchFamily="18" charset="-120"/>
              </a:rPr>
              <a:t>1</a:t>
            </a:r>
            <a:r>
              <a:rPr lang="en-US" altLang="zh-TW" sz="1800" dirty="0">
                <a:ea typeface="新細明體" panose="02020500000000000000" pitchFamily="18" charset="-120"/>
              </a:rPr>
              <a:t>,…a</a:t>
            </a:r>
            <a:r>
              <a:rPr lang="en-US" altLang="zh-TW" sz="1800" baseline="-25000" dirty="0">
                <a:ea typeface="新細明體" panose="02020500000000000000" pitchFamily="18" charset="-120"/>
              </a:rPr>
              <a:t>n</a:t>
            </a:r>
            <a:r>
              <a:rPr lang="en-US" altLang="zh-TW" sz="1800" dirty="0">
                <a:ea typeface="新細明體" panose="02020500000000000000" pitchFamily="18" charset="-120"/>
              </a:rPr>
              <a:t>} and PK(L) = k. Create </a:t>
            </a:r>
            <a:r>
              <a:rPr lang="en-US" altLang="zh-TW" sz="1800" dirty="0">
                <a:solidFill>
                  <a:srgbClr val="FF0000"/>
                </a:solidFill>
                <a:ea typeface="新細明體" panose="02020500000000000000" pitchFamily="18" charset="-120"/>
              </a:rPr>
              <a:t>a relation L</a:t>
            </a:r>
            <a:r>
              <a:rPr lang="en-US" altLang="zh-TW" sz="1800" baseline="-25000" dirty="0">
                <a:solidFill>
                  <a:srgbClr val="FF0000"/>
                </a:solidFill>
                <a:ea typeface="新細明體" panose="02020500000000000000" pitchFamily="18" charset="-120"/>
              </a:rPr>
              <a:t>i</a:t>
            </a:r>
            <a:r>
              <a:rPr lang="en-US" altLang="zh-TW" sz="1800" dirty="0">
                <a:solidFill>
                  <a:srgbClr val="FF0000"/>
                </a:solidFill>
                <a:ea typeface="新細明體" panose="02020500000000000000" pitchFamily="18" charset="-120"/>
              </a:rPr>
              <a:t> for each subclass S</a:t>
            </a:r>
            <a:r>
              <a:rPr lang="en-US" altLang="zh-TW" sz="1800" baseline="-25000" dirty="0">
                <a:solidFill>
                  <a:srgbClr val="FF0000"/>
                </a:solidFill>
                <a:ea typeface="新細明體" panose="02020500000000000000" pitchFamily="18" charset="-120"/>
              </a:rPr>
              <a:t>i</a:t>
            </a:r>
            <a:r>
              <a:rPr lang="en-US" altLang="zh-TW" sz="1800" dirty="0">
                <a:ea typeface="新細明體" panose="02020500000000000000" pitchFamily="18" charset="-120"/>
              </a:rPr>
              <a:t>, 1 &lt; </a:t>
            </a:r>
            <a:r>
              <a:rPr lang="en-US" altLang="zh-TW" sz="1800" dirty="0" err="1">
                <a:ea typeface="新細明體" panose="02020500000000000000" pitchFamily="18" charset="-120"/>
              </a:rPr>
              <a:t>i</a:t>
            </a:r>
            <a:r>
              <a:rPr lang="en-US" altLang="zh-TW" sz="1800" dirty="0">
                <a:ea typeface="新細明體" panose="02020500000000000000" pitchFamily="18" charset="-120"/>
              </a:rPr>
              <a:t> &lt; m, with the </a:t>
            </a:r>
            <a:r>
              <a:rPr lang="en-US" altLang="zh-TW" sz="1800" dirty="0" err="1">
                <a:ea typeface="新細明體" panose="02020500000000000000" pitchFamily="18" charset="-120"/>
              </a:rPr>
              <a:t>attributesAttrs</a:t>
            </a:r>
            <a:r>
              <a:rPr lang="en-US" altLang="zh-TW" sz="1800" dirty="0">
                <a:ea typeface="新細明體" panose="02020500000000000000" pitchFamily="18" charset="-120"/>
              </a:rPr>
              <a:t>(L</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 = {k} U {attributes of S</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 and PK(L</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)=k. </a:t>
            </a:r>
          </a:p>
          <a:p>
            <a:pPr lvl="1" eaLnBrk="1" hangingPunct="1"/>
            <a:r>
              <a:rPr lang="en-US" altLang="zh-TW" sz="1800" dirty="0">
                <a:ea typeface="新細明體" panose="02020500000000000000" pitchFamily="18" charset="-120"/>
              </a:rPr>
              <a:t>This option works </a:t>
            </a:r>
            <a:r>
              <a:rPr lang="en-US" altLang="zh-TW" sz="1800" b="1" dirty="0">
                <a:ea typeface="新細明體" panose="02020500000000000000" pitchFamily="18" charset="-120"/>
              </a:rPr>
              <a:t>for any specialization</a:t>
            </a:r>
            <a:r>
              <a:rPr lang="en-US" altLang="zh-TW" sz="1800" dirty="0">
                <a:ea typeface="新細明體" panose="02020500000000000000" pitchFamily="18" charset="-120"/>
              </a:rPr>
              <a:t> (total or partial, disjoint or over-lapping).</a:t>
            </a:r>
            <a:r>
              <a:rPr lang="en-US" altLang="zh-TW" sz="1600" dirty="0">
                <a:ea typeface="新細明體" panose="02020500000000000000" pitchFamily="18" charset="-120"/>
              </a:rPr>
              <a:t>  	</a:t>
            </a:r>
          </a:p>
          <a:p>
            <a:pPr eaLnBrk="1" hangingPunct="1">
              <a:lnSpc>
                <a:spcPct val="80000"/>
              </a:lnSpc>
              <a:buFont typeface="Wingdings" panose="05000000000000000000" pitchFamily="2" charset="2"/>
              <a:buNone/>
            </a:pPr>
            <a:r>
              <a:rPr lang="en-US" altLang="zh-TW" sz="1800" dirty="0">
                <a:ea typeface="新細明體" panose="02020500000000000000" pitchFamily="18" charset="-120"/>
              </a:rPr>
              <a:t>      </a:t>
            </a:r>
            <a:r>
              <a:rPr lang="en-US" altLang="zh-TW" sz="1800" b="1" dirty="0">
                <a:ea typeface="新細明體" panose="02020500000000000000" pitchFamily="18" charset="-120"/>
              </a:rPr>
              <a:t>Option 8B: Multiple relations- </a:t>
            </a:r>
            <a:r>
              <a:rPr lang="en-US" altLang="zh-TW" sz="1800" b="1" dirty="0">
                <a:solidFill>
                  <a:schemeClr val="hlink"/>
                </a:solidFill>
                <a:ea typeface="新細明體" panose="02020500000000000000" pitchFamily="18" charset="-120"/>
              </a:rPr>
              <a:t>Subclass relations only</a:t>
            </a:r>
          </a:p>
          <a:p>
            <a:pPr lvl="1" eaLnBrk="1" hangingPunct="1"/>
            <a:r>
              <a:rPr lang="en-US" altLang="zh-TW" sz="1800" dirty="0">
                <a:ea typeface="新細明體" panose="02020500000000000000" pitchFamily="18" charset="-120"/>
              </a:rPr>
              <a:t>Create </a:t>
            </a:r>
            <a:r>
              <a:rPr lang="en-US" altLang="zh-TW" sz="1800" dirty="0">
                <a:solidFill>
                  <a:srgbClr val="FF0000"/>
                </a:solidFill>
                <a:ea typeface="新細明體" panose="02020500000000000000" pitchFamily="18" charset="-120"/>
              </a:rPr>
              <a:t>a relation L</a:t>
            </a:r>
            <a:r>
              <a:rPr lang="en-US" altLang="zh-TW" sz="1800" baseline="-25000" dirty="0">
                <a:solidFill>
                  <a:srgbClr val="FF0000"/>
                </a:solidFill>
                <a:ea typeface="新細明體" panose="02020500000000000000" pitchFamily="18" charset="-120"/>
              </a:rPr>
              <a:t>i</a:t>
            </a:r>
            <a:r>
              <a:rPr lang="en-US" altLang="zh-TW" sz="1800" dirty="0">
                <a:solidFill>
                  <a:srgbClr val="FF0000"/>
                </a:solidFill>
                <a:ea typeface="新細明體" panose="02020500000000000000" pitchFamily="18" charset="-120"/>
              </a:rPr>
              <a:t> for each subclass S</a:t>
            </a:r>
            <a:r>
              <a:rPr lang="en-US" altLang="zh-TW" sz="1800" baseline="-25000" dirty="0">
                <a:solidFill>
                  <a:srgbClr val="FF0000"/>
                </a:solidFill>
                <a:ea typeface="新細明體" panose="02020500000000000000" pitchFamily="18" charset="-120"/>
              </a:rPr>
              <a:t>i</a:t>
            </a:r>
            <a:r>
              <a:rPr lang="en-US" altLang="zh-TW" sz="1800" dirty="0">
                <a:ea typeface="新細明體" panose="02020500000000000000" pitchFamily="18" charset="-120"/>
              </a:rPr>
              <a:t>, 1 &lt; </a:t>
            </a:r>
            <a:r>
              <a:rPr lang="en-US" altLang="zh-TW" sz="1800" dirty="0" err="1">
                <a:ea typeface="新細明體" panose="02020500000000000000" pitchFamily="18" charset="-120"/>
              </a:rPr>
              <a:t>i</a:t>
            </a:r>
            <a:r>
              <a:rPr lang="en-US" altLang="zh-TW" sz="1800" dirty="0">
                <a:ea typeface="新細明體" panose="02020500000000000000" pitchFamily="18" charset="-120"/>
              </a:rPr>
              <a:t> &lt; m, with the attributes </a:t>
            </a:r>
            <a:r>
              <a:rPr lang="en-US" altLang="zh-TW" sz="1800" dirty="0" err="1">
                <a:ea typeface="新細明體" panose="02020500000000000000" pitchFamily="18" charset="-120"/>
              </a:rPr>
              <a:t>Attr</a:t>
            </a:r>
            <a:r>
              <a:rPr lang="en-US" altLang="zh-TW" sz="1800" dirty="0">
                <a:ea typeface="新細明體" panose="02020500000000000000" pitchFamily="18" charset="-120"/>
              </a:rPr>
              <a:t>(L</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 = {attributes of S</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 U {k,a</a:t>
            </a:r>
            <a:r>
              <a:rPr lang="en-US" altLang="zh-TW" sz="1800" baseline="-25000" dirty="0">
                <a:ea typeface="新細明體" panose="02020500000000000000" pitchFamily="18" charset="-120"/>
              </a:rPr>
              <a:t>1</a:t>
            </a:r>
            <a:r>
              <a:rPr lang="en-US" altLang="zh-TW" sz="1800" dirty="0">
                <a:ea typeface="新細明體" panose="02020500000000000000" pitchFamily="18" charset="-120"/>
              </a:rPr>
              <a:t>…,a</a:t>
            </a:r>
            <a:r>
              <a:rPr lang="en-US" altLang="zh-TW" sz="1800" baseline="-25000" dirty="0">
                <a:ea typeface="新細明體" panose="02020500000000000000" pitchFamily="18" charset="-120"/>
              </a:rPr>
              <a:t>n</a:t>
            </a:r>
            <a:r>
              <a:rPr lang="en-US" altLang="zh-TW" sz="1800" dirty="0">
                <a:ea typeface="新細明體" panose="02020500000000000000" pitchFamily="18" charset="-120"/>
              </a:rPr>
              <a:t>} and PK(L</a:t>
            </a:r>
            <a:r>
              <a:rPr lang="en-US" altLang="zh-TW" sz="1800" baseline="-25000" dirty="0">
                <a:ea typeface="新細明體" panose="02020500000000000000" pitchFamily="18" charset="-120"/>
              </a:rPr>
              <a:t>i</a:t>
            </a:r>
            <a:r>
              <a:rPr lang="en-US" altLang="zh-TW" sz="1800" dirty="0">
                <a:ea typeface="新細明體" panose="02020500000000000000" pitchFamily="18" charset="-120"/>
              </a:rPr>
              <a:t>) = k. </a:t>
            </a:r>
          </a:p>
          <a:p>
            <a:pPr lvl="1" eaLnBrk="1" hangingPunct="1"/>
            <a:r>
              <a:rPr lang="en-US" altLang="zh-TW" sz="1800" dirty="0">
                <a:ea typeface="新細明體" panose="02020500000000000000" pitchFamily="18" charset="-120"/>
              </a:rPr>
              <a:t>This option only works for a  specialization whose subclasses are </a:t>
            </a:r>
            <a:r>
              <a:rPr lang="en-US" altLang="zh-TW" sz="1800" b="1" dirty="0">
                <a:solidFill>
                  <a:srgbClr val="FF0000"/>
                </a:solidFill>
                <a:ea typeface="新細明體" panose="02020500000000000000" pitchFamily="18" charset="-120"/>
              </a:rPr>
              <a:t>total</a:t>
            </a:r>
            <a:r>
              <a:rPr lang="en-US" altLang="zh-TW" sz="1800" dirty="0">
                <a:solidFill>
                  <a:srgbClr val="FF0000"/>
                </a:solidFill>
                <a:ea typeface="新細明體" panose="02020500000000000000" pitchFamily="18" charset="-120"/>
              </a:rPr>
              <a:t> </a:t>
            </a:r>
            <a:r>
              <a:rPr lang="en-US" altLang="zh-TW" sz="1800" dirty="0">
                <a:ea typeface="新細明體" panose="02020500000000000000" pitchFamily="18" charset="-120"/>
              </a:rPr>
              <a:t>(every entity in the superclass must belong to (at least) one of the subclasses).</a:t>
            </a:r>
            <a:endParaRPr lang="zh-TW" altLang="en-US" sz="1800" dirty="0">
              <a:ea typeface="新細明體"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033FB593-BB1B-419B-A038-A87B83D8847C}" type="slidenum">
              <a:rPr lang="en-US" altLang="zh-TW" sz="1400"/>
              <a:pPr>
                <a:spcBef>
                  <a:spcPct val="0"/>
                </a:spcBef>
                <a:buClrTx/>
                <a:buFontTx/>
                <a:buNone/>
              </a:pPr>
              <a:t>18</a:t>
            </a:fld>
            <a:endParaRPr lang="en-US" altLang="zh-TW" sz="1400"/>
          </a:p>
        </p:txBody>
      </p:sp>
      <p:sp>
        <p:nvSpPr>
          <p:cNvPr id="21507" name="Rectangle 3"/>
          <p:cNvSpPr>
            <a:spLocks noChangeArrowheads="1"/>
          </p:cNvSpPr>
          <p:nvPr/>
        </p:nvSpPr>
        <p:spPr bwMode="auto">
          <a:xfrm>
            <a:off x="165100" y="38100"/>
            <a:ext cx="77724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a:solidFill>
                  <a:srgbClr val="333399"/>
                </a:solidFill>
                <a:latin typeface="Arial" panose="020B0604020202020204" pitchFamily="34" charset="0"/>
                <a:ea typeface="新細明體" panose="02020500000000000000" pitchFamily="18" charset="-120"/>
              </a:rPr>
              <a:t>Options for mapping specialization or generalization. </a:t>
            </a:r>
            <a:br>
              <a:rPr lang="en-US" altLang="zh-TW" sz="2000">
                <a:solidFill>
                  <a:srgbClr val="333399"/>
                </a:solidFill>
                <a:latin typeface="Arial" panose="020B0604020202020204" pitchFamily="34" charset="0"/>
                <a:ea typeface="新細明體" panose="02020500000000000000" pitchFamily="18" charset="-120"/>
              </a:rPr>
            </a:br>
            <a:r>
              <a:rPr lang="en-US" altLang="zh-TW" sz="2000">
                <a:solidFill>
                  <a:srgbClr val="333399"/>
                </a:solidFill>
                <a:latin typeface="Arial" panose="020B0604020202020204" pitchFamily="34" charset="0"/>
                <a:ea typeface="新細明體" panose="02020500000000000000" pitchFamily="18" charset="-120"/>
              </a:rPr>
              <a:t>(c) Mapping the EER schema using option 8C.</a:t>
            </a:r>
            <a:endParaRPr lang="en-US" altLang="zh-TW" sz="2000" b="1">
              <a:solidFill>
                <a:srgbClr val="333399"/>
              </a:solidFill>
              <a:latin typeface="Arial" panose="020B0604020202020204" pitchFamily="34" charset="0"/>
              <a:ea typeface="新細明體" panose="02020500000000000000" pitchFamily="18" charset="-120"/>
            </a:endParaRPr>
          </a:p>
        </p:txBody>
      </p:sp>
      <p:grpSp>
        <p:nvGrpSpPr>
          <p:cNvPr id="21508" name="群組 16"/>
          <p:cNvGrpSpPr>
            <a:grpSpLocks/>
          </p:cNvGrpSpPr>
          <p:nvPr/>
        </p:nvGrpSpPr>
        <p:grpSpPr bwMode="auto">
          <a:xfrm>
            <a:off x="1179513" y="2058988"/>
            <a:ext cx="4929187" cy="3979862"/>
            <a:chOff x="300591" y="851684"/>
            <a:chExt cx="4929187" cy="3979862"/>
          </a:xfrm>
        </p:grpSpPr>
        <p:pic>
          <p:nvPicPr>
            <p:cNvPr id="215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91" y="851684"/>
              <a:ext cx="4929187"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7" name="群組 13"/>
            <p:cNvGrpSpPr>
              <a:grpSpLocks/>
            </p:cNvGrpSpPr>
            <p:nvPr/>
          </p:nvGrpSpPr>
          <p:grpSpPr bwMode="auto">
            <a:xfrm>
              <a:off x="435027" y="2179667"/>
              <a:ext cx="1500188" cy="892176"/>
              <a:chOff x="2263827" y="3378153"/>
              <a:chExt cx="1500188" cy="892176"/>
            </a:xfrm>
          </p:grpSpPr>
          <p:sp>
            <p:nvSpPr>
              <p:cNvPr id="21518" name="Line 8"/>
              <p:cNvSpPr>
                <a:spLocks noChangeShapeType="1"/>
              </p:cNvSpPr>
              <p:nvPr/>
            </p:nvSpPr>
            <p:spPr bwMode="auto">
              <a:xfrm>
                <a:off x="2943277" y="3378153"/>
                <a:ext cx="0" cy="404813"/>
              </a:xfrm>
              <a:prstGeom prst="line">
                <a:avLst/>
              </a:prstGeom>
              <a:noFill/>
              <a:ln w="9525">
                <a:solidFill>
                  <a:schemeClr val="bg2"/>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TW" altLang="en-US"/>
              </a:p>
            </p:txBody>
          </p:sp>
          <p:sp>
            <p:nvSpPr>
              <p:cNvPr id="21519" name="Text Box 9"/>
              <p:cNvSpPr txBox="1">
                <a:spLocks noChangeArrowheads="1"/>
              </p:cNvSpPr>
              <p:nvPr/>
            </p:nvSpPr>
            <p:spPr bwMode="auto">
              <a:xfrm>
                <a:off x="2263827" y="3735341"/>
                <a:ext cx="15001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lnSpc>
                    <a:spcPct val="90000"/>
                  </a:lnSpc>
                  <a:spcBef>
                    <a:spcPct val="50000"/>
                  </a:spcBef>
                  <a:buClrTx/>
                  <a:buFontTx/>
                  <a:buNone/>
                </a:pPr>
                <a:r>
                  <a:rPr lang="en-US" altLang="zh-TW" sz="1600" b="1">
                    <a:solidFill>
                      <a:srgbClr val="FF0000"/>
                    </a:solidFill>
                    <a:ea typeface="新細明體" panose="02020500000000000000" pitchFamily="18" charset="-120"/>
                  </a:rPr>
                  <a:t>Upward merge (8C)</a:t>
                </a:r>
              </a:p>
            </p:txBody>
          </p:sp>
        </p:grpSp>
      </p:grpSp>
      <p:grpSp>
        <p:nvGrpSpPr>
          <p:cNvPr id="21509" name="群組 12"/>
          <p:cNvGrpSpPr>
            <a:grpSpLocks/>
          </p:cNvGrpSpPr>
          <p:nvPr/>
        </p:nvGrpSpPr>
        <p:grpSpPr bwMode="auto">
          <a:xfrm>
            <a:off x="363538" y="846138"/>
            <a:ext cx="7772400" cy="571500"/>
            <a:chOff x="531813" y="1565275"/>
            <a:chExt cx="7772400" cy="571500"/>
          </a:xfrm>
        </p:grpSpPr>
        <p:pic>
          <p:nvPicPr>
            <p:cNvPr id="215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565275"/>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11"/>
            <p:cNvSpPr>
              <a:spLocks noChangeArrowheads="1"/>
            </p:cNvSpPr>
            <p:nvPr/>
          </p:nvSpPr>
          <p:spPr bwMode="auto">
            <a:xfrm>
              <a:off x="4922838" y="1828800"/>
              <a:ext cx="776287" cy="27463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127" y="1872420"/>
              <a:ext cx="5905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0" name="向下箭號 14"/>
          <p:cNvSpPr>
            <a:spLocks noChangeArrowheads="1"/>
          </p:cNvSpPr>
          <p:nvPr/>
        </p:nvSpPr>
        <p:spPr bwMode="auto">
          <a:xfrm rot="10800000">
            <a:off x="4102100" y="1643063"/>
            <a:ext cx="328613" cy="336550"/>
          </a:xfrm>
          <a:prstGeom prst="downArrow">
            <a:avLst>
              <a:gd name="adj1" fmla="val 50000"/>
              <a:gd name="adj2" fmla="val 49861"/>
            </a:avLst>
          </a:prstGeom>
          <a:solidFill>
            <a:srgbClr val="FF000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1511" name="Rectangle 6"/>
          <p:cNvSpPr>
            <a:spLocks noGrp="1" noChangeArrowheads="1"/>
          </p:cNvSpPr>
          <p:nvPr>
            <p:ph type="title"/>
          </p:nvPr>
        </p:nvSpPr>
        <p:spPr>
          <a:xfrm>
            <a:off x="5145088" y="3379788"/>
            <a:ext cx="2957512" cy="873125"/>
          </a:xfrm>
          <a:noFill/>
        </p:spPr>
        <p:txBody>
          <a:bodyPr anchor="t"/>
          <a:lstStyle/>
          <a:p>
            <a:pPr algn="l" eaLnBrk="1" hangingPunct="1"/>
            <a:r>
              <a:rPr lang="en-US" altLang="zh-TW" sz="1800">
                <a:ea typeface="新細明體" panose="02020500000000000000" pitchFamily="18" charset="-120"/>
              </a:rPr>
              <a:t>EER diagram notation for an </a:t>
            </a:r>
            <a:r>
              <a:rPr lang="en-US" altLang="zh-TW" sz="1800">
                <a:solidFill>
                  <a:srgbClr val="FF0000"/>
                </a:solidFill>
                <a:ea typeface="新細明體" panose="02020500000000000000" pitchFamily="18" charset="-120"/>
              </a:rPr>
              <a:t>attribute-defined</a:t>
            </a:r>
            <a:r>
              <a:rPr lang="en-US" altLang="zh-TW" sz="1800">
                <a:ea typeface="新細明體" panose="02020500000000000000" pitchFamily="18" charset="-120"/>
              </a:rPr>
              <a:t> specialization on JobType.</a:t>
            </a:r>
          </a:p>
        </p:txBody>
      </p:sp>
      <p:sp>
        <p:nvSpPr>
          <p:cNvPr id="21512" name="文字方塊 16"/>
          <p:cNvSpPr txBox="1">
            <a:spLocks noChangeArrowheads="1"/>
          </p:cNvSpPr>
          <p:nvPr/>
        </p:nvSpPr>
        <p:spPr bwMode="auto">
          <a:xfrm>
            <a:off x="3497263" y="4295775"/>
            <a:ext cx="361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latin typeface="Arial Unicode MS" panose="020B0604020202020204" pitchFamily="34" charset="-120"/>
                <a:ea typeface="Arial Unicode MS" panose="020B0604020202020204" pitchFamily="34" charset="-120"/>
                <a:cs typeface="Arial Unicode MS" panose="020B0604020202020204" pitchFamily="34" charset="-120"/>
              </a:rPr>
              <a:t>d</a:t>
            </a:r>
            <a:endParaRPr lang="zh-TW" altLang="en-US" sz="180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08DF89AE-1F8B-451E-9D3F-57823A7E051B}" type="slidenum">
              <a:rPr lang="en-US" altLang="zh-TW" sz="1400"/>
              <a:pPr>
                <a:spcBef>
                  <a:spcPct val="0"/>
                </a:spcBef>
                <a:buClrTx/>
                <a:buFontTx/>
                <a:buNone/>
              </a:pPr>
              <a:t>19</a:t>
            </a:fld>
            <a:endParaRPr lang="en-US" altLang="zh-TW" sz="1400"/>
          </a:p>
        </p:txBody>
      </p:sp>
      <p:sp>
        <p:nvSpPr>
          <p:cNvPr id="22531" name="Rectangle 3"/>
          <p:cNvSpPr>
            <a:spLocks noChangeArrowheads="1"/>
          </p:cNvSpPr>
          <p:nvPr/>
        </p:nvSpPr>
        <p:spPr bwMode="auto">
          <a:xfrm>
            <a:off x="131763" y="161925"/>
            <a:ext cx="90122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a:solidFill>
                  <a:srgbClr val="333399"/>
                </a:solidFill>
                <a:latin typeface="Arial" panose="020B0604020202020204" pitchFamily="34" charset="0"/>
                <a:ea typeface="新細明體" panose="02020500000000000000" pitchFamily="18" charset="-120"/>
              </a:rPr>
              <a:t>Options for mapping specialization or generalization. </a:t>
            </a:r>
            <a:br>
              <a:rPr lang="en-US" altLang="zh-TW" sz="2000">
                <a:solidFill>
                  <a:srgbClr val="333399"/>
                </a:solidFill>
                <a:latin typeface="Arial" panose="020B0604020202020204" pitchFamily="34" charset="0"/>
                <a:ea typeface="新細明體" panose="02020500000000000000" pitchFamily="18" charset="-120"/>
              </a:rPr>
            </a:br>
            <a:r>
              <a:rPr lang="en-US" altLang="zh-TW" sz="2000">
                <a:solidFill>
                  <a:srgbClr val="333399"/>
                </a:solidFill>
                <a:latin typeface="Arial" panose="020B0604020202020204" pitchFamily="34" charset="0"/>
                <a:ea typeface="新細明體" panose="02020500000000000000" pitchFamily="18" charset="-120"/>
              </a:rPr>
              <a:t>(d) Mapping using option 8D with Boolean type fields Mflag and Pflag.</a:t>
            </a:r>
            <a:endParaRPr lang="en-US" altLang="zh-TW" sz="2000" b="1">
              <a:solidFill>
                <a:srgbClr val="333399"/>
              </a:solidFill>
              <a:latin typeface="Arial" panose="020B0604020202020204" pitchFamily="34" charset="0"/>
              <a:ea typeface="新細明體" panose="02020500000000000000" pitchFamily="18" charset="-120"/>
            </a:endParaRPr>
          </a:p>
        </p:txBody>
      </p:sp>
      <p:grpSp>
        <p:nvGrpSpPr>
          <p:cNvPr id="22532" name="群組 13"/>
          <p:cNvGrpSpPr>
            <a:grpSpLocks/>
          </p:cNvGrpSpPr>
          <p:nvPr/>
        </p:nvGrpSpPr>
        <p:grpSpPr bwMode="auto">
          <a:xfrm>
            <a:off x="241300" y="1006475"/>
            <a:ext cx="7775575" cy="484188"/>
            <a:chOff x="854075" y="1752600"/>
            <a:chExt cx="7775575" cy="484188"/>
          </a:xfrm>
        </p:grpSpPr>
        <p:pic>
          <p:nvPicPr>
            <p:cNvPr id="225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1752600"/>
              <a:ext cx="7775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Rectangle 7"/>
            <p:cNvSpPr>
              <a:spLocks noChangeArrowheads="1"/>
            </p:cNvSpPr>
            <p:nvPr/>
          </p:nvSpPr>
          <p:spPr bwMode="auto">
            <a:xfrm>
              <a:off x="2740025" y="1960563"/>
              <a:ext cx="595313" cy="27622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2544" name="Rectangle 8"/>
            <p:cNvSpPr>
              <a:spLocks noChangeArrowheads="1"/>
            </p:cNvSpPr>
            <p:nvPr/>
          </p:nvSpPr>
          <p:spPr bwMode="auto">
            <a:xfrm>
              <a:off x="6238875" y="1960563"/>
              <a:ext cx="573088" cy="27622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grpSp>
      <p:grpSp>
        <p:nvGrpSpPr>
          <p:cNvPr id="22533" name="群組 15"/>
          <p:cNvGrpSpPr>
            <a:grpSpLocks/>
          </p:cNvGrpSpPr>
          <p:nvPr/>
        </p:nvGrpSpPr>
        <p:grpSpPr bwMode="auto">
          <a:xfrm>
            <a:off x="857250" y="2284413"/>
            <a:ext cx="5419725" cy="3557587"/>
            <a:chOff x="2144713" y="2009775"/>
            <a:chExt cx="6272212" cy="4029075"/>
          </a:xfrm>
        </p:grpSpPr>
        <p:grpSp>
          <p:nvGrpSpPr>
            <p:cNvPr id="22536" name="群組 14"/>
            <p:cNvGrpSpPr>
              <a:grpSpLocks/>
            </p:cNvGrpSpPr>
            <p:nvPr/>
          </p:nvGrpSpPr>
          <p:grpSpPr bwMode="auto">
            <a:xfrm>
              <a:off x="2144713" y="2009775"/>
              <a:ext cx="6272212" cy="4029075"/>
              <a:chOff x="2144713" y="2009775"/>
              <a:chExt cx="6272212" cy="4029075"/>
            </a:xfrm>
          </p:grpSpPr>
          <p:pic>
            <p:nvPicPr>
              <p:cNvPr id="225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2009775"/>
                <a:ext cx="6272212"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Text Box 12"/>
              <p:cNvSpPr txBox="1">
                <a:spLocks noChangeArrowheads="1"/>
              </p:cNvSpPr>
              <p:nvPr/>
            </p:nvSpPr>
            <p:spPr bwMode="auto">
              <a:xfrm>
                <a:off x="5159564" y="3600909"/>
                <a:ext cx="352743" cy="52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2400">
                    <a:latin typeface="Arial" panose="020B0604020202020204" pitchFamily="34" charset="0"/>
                    <a:ea typeface="新細明體" panose="02020500000000000000" pitchFamily="18" charset="-120"/>
                  </a:rPr>
                  <a:t>o</a:t>
                </a:r>
              </a:p>
            </p:txBody>
          </p:sp>
        </p:grpSp>
        <p:grpSp>
          <p:nvGrpSpPr>
            <p:cNvPr id="22537" name="Group 9"/>
            <p:cNvGrpSpPr>
              <a:grpSpLocks/>
            </p:cNvGrpSpPr>
            <p:nvPr/>
          </p:nvGrpSpPr>
          <p:grpSpPr bwMode="auto">
            <a:xfrm>
              <a:off x="2842178" y="3155010"/>
              <a:ext cx="1500188" cy="892175"/>
              <a:chOff x="2366" y="2620"/>
              <a:chExt cx="945" cy="562"/>
            </a:xfrm>
          </p:grpSpPr>
          <p:sp>
            <p:nvSpPr>
              <p:cNvPr id="22538" name="Line 10"/>
              <p:cNvSpPr>
                <a:spLocks noChangeShapeType="1"/>
              </p:cNvSpPr>
              <p:nvPr/>
            </p:nvSpPr>
            <p:spPr bwMode="auto">
              <a:xfrm>
                <a:off x="2794" y="2620"/>
                <a:ext cx="0" cy="255"/>
              </a:xfrm>
              <a:prstGeom prst="line">
                <a:avLst/>
              </a:prstGeom>
              <a:noFill/>
              <a:ln w="9525">
                <a:solidFill>
                  <a:schemeClr val="bg2"/>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TW" altLang="en-US"/>
              </a:p>
            </p:txBody>
          </p:sp>
          <p:sp>
            <p:nvSpPr>
              <p:cNvPr id="22539" name="Text Box 11"/>
              <p:cNvSpPr txBox="1">
                <a:spLocks noChangeArrowheads="1"/>
              </p:cNvSpPr>
              <p:nvPr/>
            </p:nvSpPr>
            <p:spPr bwMode="auto">
              <a:xfrm>
                <a:off x="2366" y="2845"/>
                <a:ext cx="94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lnSpc>
                    <a:spcPct val="90000"/>
                  </a:lnSpc>
                  <a:spcBef>
                    <a:spcPct val="50000"/>
                  </a:spcBef>
                  <a:buClrTx/>
                  <a:buFontTx/>
                  <a:buNone/>
                </a:pPr>
                <a:r>
                  <a:rPr lang="en-US" altLang="zh-TW" sz="1600" b="1">
                    <a:solidFill>
                      <a:srgbClr val="FF0000"/>
                    </a:solidFill>
                    <a:ea typeface="新細明體" panose="02020500000000000000" pitchFamily="18" charset="-120"/>
                  </a:rPr>
                  <a:t>Upward merge (8D)</a:t>
                </a:r>
              </a:p>
            </p:txBody>
          </p:sp>
        </p:grpSp>
      </p:grpSp>
      <p:sp>
        <p:nvSpPr>
          <p:cNvPr id="22534" name="Rectangle 6"/>
          <p:cNvSpPr>
            <a:spLocks noGrp="1" noChangeArrowheads="1"/>
          </p:cNvSpPr>
          <p:nvPr>
            <p:ph type="title"/>
          </p:nvPr>
        </p:nvSpPr>
        <p:spPr>
          <a:xfrm>
            <a:off x="5030788" y="2808288"/>
            <a:ext cx="3411537" cy="1017587"/>
          </a:xfrm>
          <a:noFill/>
        </p:spPr>
        <p:txBody>
          <a:bodyPr anchor="t"/>
          <a:lstStyle/>
          <a:p>
            <a:pPr algn="l" eaLnBrk="1" hangingPunct="1"/>
            <a:r>
              <a:rPr lang="en-US" altLang="zh-TW" sz="2000">
                <a:ea typeface="新細明體" panose="02020500000000000000" pitchFamily="18" charset="-120"/>
              </a:rPr>
              <a:t>EER diagram notation for an </a:t>
            </a:r>
            <a:r>
              <a:rPr lang="en-US" altLang="zh-TW" sz="2000">
                <a:solidFill>
                  <a:schemeClr val="hlink"/>
                </a:solidFill>
                <a:ea typeface="新細明體" panose="02020500000000000000" pitchFamily="18" charset="-120"/>
              </a:rPr>
              <a:t>overlapping</a:t>
            </a:r>
            <a:r>
              <a:rPr lang="en-US" altLang="zh-TW" sz="2000">
                <a:ea typeface="新細明體" panose="02020500000000000000" pitchFamily="18" charset="-120"/>
              </a:rPr>
              <a:t> (nondisjoint) specialization.</a:t>
            </a:r>
          </a:p>
        </p:txBody>
      </p:sp>
      <p:sp>
        <p:nvSpPr>
          <p:cNvPr id="22535" name="向下箭號 16"/>
          <p:cNvSpPr>
            <a:spLocks noChangeArrowheads="1"/>
          </p:cNvSpPr>
          <p:nvPr/>
        </p:nvSpPr>
        <p:spPr bwMode="auto">
          <a:xfrm rot="10800000">
            <a:off x="3417888" y="1668463"/>
            <a:ext cx="355600" cy="346075"/>
          </a:xfrm>
          <a:prstGeom prst="downArrow">
            <a:avLst>
              <a:gd name="adj1" fmla="val 50000"/>
              <a:gd name="adj2" fmla="val 50000"/>
            </a:avLst>
          </a:prstGeom>
          <a:solidFill>
            <a:srgbClr val="FF000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0"/>
          </p:nvPr>
        </p:nvSpPr>
        <p:spPr>
          <a:xfrm>
            <a:off x="8683683" y="6442075"/>
            <a:ext cx="411162"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FD2B1405-4A25-4E4E-8179-24CB53FAF3C3}" type="slidenum">
              <a:rPr lang="en-US" altLang="zh-TW" sz="1400"/>
              <a:pPr>
                <a:spcBef>
                  <a:spcPct val="0"/>
                </a:spcBef>
                <a:buClrTx/>
                <a:buFontTx/>
                <a:buNone/>
              </a:pPr>
              <a:t>2</a:t>
            </a:fld>
            <a:endParaRPr lang="en-US" altLang="zh-TW" sz="1400" dirty="0"/>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2153" y="931863"/>
            <a:ext cx="4117975" cy="5703887"/>
          </a:xfrm>
        </p:spPr>
      </p:pic>
      <p:sp>
        <p:nvSpPr>
          <p:cNvPr id="4100" name="Rectangle 3"/>
          <p:cNvSpPr>
            <a:spLocks noGrp="1" noChangeArrowheads="1"/>
          </p:cNvSpPr>
          <p:nvPr>
            <p:ph type="title"/>
          </p:nvPr>
        </p:nvSpPr>
        <p:spPr>
          <a:xfrm>
            <a:off x="0" y="120650"/>
            <a:ext cx="3349625" cy="1554163"/>
          </a:xfrm>
        </p:spPr>
        <p:txBody>
          <a:bodyPr/>
          <a:lstStyle/>
          <a:p>
            <a:pPr eaLnBrk="1" hangingPunct="1"/>
            <a:r>
              <a:rPr lang="en-US" altLang="zh-TW" sz="3200" dirty="0">
                <a:ea typeface="新細明體" panose="02020500000000000000" pitchFamily="18" charset="-120"/>
              </a:rPr>
              <a:t>Main phases of database system design</a:t>
            </a:r>
            <a:endParaRPr lang="en-US" altLang="zh-TW" sz="4800" dirty="0">
              <a:ea typeface="新細明體" panose="02020500000000000000" pitchFamily="18" charset="-120"/>
            </a:endParaRPr>
          </a:p>
        </p:txBody>
      </p:sp>
      <p:sp>
        <p:nvSpPr>
          <p:cNvPr id="4101" name="Text Box 5"/>
          <p:cNvSpPr txBox="1">
            <a:spLocks noChangeArrowheads="1"/>
          </p:cNvSpPr>
          <p:nvPr/>
        </p:nvSpPr>
        <p:spPr bwMode="auto">
          <a:xfrm>
            <a:off x="3758545" y="2665413"/>
            <a:ext cx="78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800" b="1">
                <a:solidFill>
                  <a:schemeClr val="hlink"/>
                </a:solidFill>
                <a:ea typeface="新細明體" panose="02020500000000000000" pitchFamily="18" charset="-120"/>
              </a:rPr>
              <a:t>Ch.7</a:t>
            </a:r>
            <a:endParaRPr lang="zh-TW" altLang="en-US" sz="1800" b="1">
              <a:solidFill>
                <a:schemeClr val="hlink"/>
              </a:solidFill>
              <a:ea typeface="新細明體" panose="02020500000000000000" pitchFamily="18" charset="-120"/>
            </a:endParaRPr>
          </a:p>
        </p:txBody>
      </p:sp>
      <p:sp>
        <p:nvSpPr>
          <p:cNvPr id="4102" name="Text Box 8"/>
          <p:cNvSpPr txBox="1">
            <a:spLocks noChangeArrowheads="1"/>
          </p:cNvSpPr>
          <p:nvPr/>
        </p:nvSpPr>
        <p:spPr bwMode="auto">
          <a:xfrm>
            <a:off x="3760132" y="4984750"/>
            <a:ext cx="814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800" b="1">
                <a:solidFill>
                  <a:schemeClr val="hlink"/>
                </a:solidFill>
                <a:ea typeface="新細明體" panose="02020500000000000000" pitchFamily="18" charset="-120"/>
              </a:rPr>
              <a:t>Ch.4</a:t>
            </a:r>
            <a:endParaRPr lang="zh-TW" altLang="en-US" sz="1800" b="1">
              <a:solidFill>
                <a:schemeClr val="hlink"/>
              </a:solidFill>
              <a:ea typeface="新細明體" panose="02020500000000000000" pitchFamily="18" charset="-120"/>
            </a:endParaRPr>
          </a:p>
        </p:txBody>
      </p:sp>
      <p:sp>
        <p:nvSpPr>
          <p:cNvPr id="4103" name="Text Box 11"/>
          <p:cNvSpPr txBox="1">
            <a:spLocks noChangeArrowheads="1"/>
          </p:cNvSpPr>
          <p:nvPr/>
        </p:nvSpPr>
        <p:spPr bwMode="auto">
          <a:xfrm>
            <a:off x="3726795" y="3697288"/>
            <a:ext cx="804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800" b="1">
                <a:solidFill>
                  <a:schemeClr val="hlink"/>
                </a:solidFill>
                <a:ea typeface="新細明體" panose="02020500000000000000" pitchFamily="18" charset="-120"/>
              </a:rPr>
              <a:t>Ch.8</a:t>
            </a:r>
            <a:endParaRPr lang="zh-TW" altLang="en-US" sz="1800" b="1">
              <a:solidFill>
                <a:schemeClr val="hlink"/>
              </a:solidFill>
              <a:ea typeface="新細明體" panose="02020500000000000000" pitchFamily="18" charset="-120"/>
            </a:endParaRPr>
          </a:p>
        </p:txBody>
      </p:sp>
      <p:pic>
        <p:nvPicPr>
          <p:cNvPr id="410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802" y="734576"/>
            <a:ext cx="2870200" cy="241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899" y="3697360"/>
            <a:ext cx="30924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向下箭號 15"/>
          <p:cNvSpPr>
            <a:spLocks noChangeArrowheads="1"/>
          </p:cNvSpPr>
          <p:nvPr/>
        </p:nvSpPr>
        <p:spPr bwMode="auto">
          <a:xfrm>
            <a:off x="6075887" y="3253982"/>
            <a:ext cx="347662" cy="432000"/>
          </a:xfrm>
          <a:prstGeom prst="downArrow">
            <a:avLst>
              <a:gd name="adj1" fmla="val 50000"/>
              <a:gd name="adj2" fmla="val 49889"/>
            </a:avLst>
          </a:prstGeom>
          <a:solidFill>
            <a:srgbClr val="00B05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107" name="文字方塊 16"/>
          <p:cNvSpPr txBox="1">
            <a:spLocks noChangeArrowheads="1"/>
          </p:cNvSpPr>
          <p:nvPr/>
        </p:nvSpPr>
        <p:spPr bwMode="auto">
          <a:xfrm>
            <a:off x="4946490" y="2314182"/>
            <a:ext cx="12080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400" b="1" dirty="0">
                <a:ea typeface="新細明體" panose="02020500000000000000" pitchFamily="18" charset="-120"/>
              </a:rPr>
              <a:t>Conceptual schema</a:t>
            </a:r>
            <a:endParaRPr lang="zh-TW" altLang="en-US" sz="1400" b="1" dirty="0">
              <a:ea typeface="新細明體" panose="02020500000000000000" pitchFamily="18" charset="-120"/>
            </a:endParaRPr>
          </a:p>
        </p:txBody>
      </p:sp>
      <p:sp>
        <p:nvSpPr>
          <p:cNvPr id="4108" name="文字方塊 17"/>
          <p:cNvSpPr txBox="1">
            <a:spLocks noChangeArrowheads="1"/>
          </p:cNvSpPr>
          <p:nvPr/>
        </p:nvSpPr>
        <p:spPr bwMode="auto">
          <a:xfrm>
            <a:off x="4899884" y="5207392"/>
            <a:ext cx="14315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600" b="1" dirty="0">
                <a:ea typeface="新細明體" panose="02020500000000000000" pitchFamily="18" charset="-120"/>
              </a:rPr>
              <a:t>Logical schema</a:t>
            </a:r>
            <a:endParaRPr lang="zh-TW" altLang="en-US" sz="1600" b="1" dirty="0">
              <a:ea typeface="新細明體" panose="02020500000000000000" pitchFamily="18" charset="-120"/>
            </a:endParaRPr>
          </a:p>
        </p:txBody>
      </p:sp>
      <p:sp>
        <p:nvSpPr>
          <p:cNvPr id="4109" name="文字方塊 18"/>
          <p:cNvSpPr txBox="1">
            <a:spLocks noChangeArrowheads="1"/>
          </p:cNvSpPr>
          <p:nvPr/>
        </p:nvSpPr>
        <p:spPr bwMode="auto">
          <a:xfrm>
            <a:off x="5041143" y="3143845"/>
            <a:ext cx="1166274"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600" b="1" dirty="0">
                <a:solidFill>
                  <a:srgbClr val="FF0000"/>
                </a:solidFill>
                <a:ea typeface="新細明體" panose="02020500000000000000" pitchFamily="18" charset="-120"/>
              </a:rPr>
              <a:t>Logical design</a:t>
            </a:r>
            <a:endParaRPr lang="zh-TW" altLang="en-US" sz="1600" b="1" dirty="0">
              <a:solidFill>
                <a:srgbClr val="FF0000"/>
              </a:solidFill>
              <a:ea typeface="新細明體" panose="02020500000000000000" pitchFamily="18" charset="-120"/>
            </a:endParaRPr>
          </a:p>
        </p:txBody>
      </p:sp>
      <p:sp>
        <p:nvSpPr>
          <p:cNvPr id="4110" name="向下箭號 15"/>
          <p:cNvSpPr>
            <a:spLocks noChangeArrowheads="1"/>
          </p:cNvSpPr>
          <p:nvPr/>
        </p:nvSpPr>
        <p:spPr bwMode="auto">
          <a:xfrm>
            <a:off x="6065677" y="325875"/>
            <a:ext cx="357188" cy="432000"/>
          </a:xfrm>
          <a:prstGeom prst="downArrow">
            <a:avLst>
              <a:gd name="adj1" fmla="val 50000"/>
              <a:gd name="adj2" fmla="val 50042"/>
            </a:avLst>
          </a:prstGeom>
          <a:solidFill>
            <a:srgbClr val="00B05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4111" name="文字方塊 18"/>
          <p:cNvSpPr txBox="1">
            <a:spLocks noChangeArrowheads="1"/>
          </p:cNvSpPr>
          <p:nvPr/>
        </p:nvSpPr>
        <p:spPr bwMode="auto">
          <a:xfrm>
            <a:off x="4862352" y="152400"/>
            <a:ext cx="1420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600" b="1" dirty="0">
                <a:solidFill>
                  <a:srgbClr val="FF0000"/>
                </a:solidFill>
                <a:ea typeface="新細明體" panose="02020500000000000000" pitchFamily="18" charset="-120"/>
              </a:rPr>
              <a:t>Conceptual design</a:t>
            </a:r>
            <a:endParaRPr lang="zh-TW" altLang="en-US" sz="1600" b="1" dirty="0">
              <a:solidFill>
                <a:srgbClr val="FF0000"/>
              </a:solidFill>
              <a:ea typeface="新細明體" panose="02020500000000000000" pitchFamily="18" charset="-120"/>
            </a:endParaRPr>
          </a:p>
        </p:txBody>
      </p:sp>
      <p:sp>
        <p:nvSpPr>
          <p:cNvPr id="4112" name="文字方塊 16"/>
          <p:cNvSpPr txBox="1">
            <a:spLocks noChangeArrowheads="1"/>
          </p:cNvSpPr>
          <p:nvPr/>
        </p:nvSpPr>
        <p:spPr bwMode="auto">
          <a:xfrm>
            <a:off x="6364127" y="426310"/>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400" b="1" dirty="0">
                <a:ea typeface="新細明體" panose="02020500000000000000" pitchFamily="18" charset="-120"/>
              </a:rPr>
              <a:t>(ER Model)</a:t>
            </a:r>
            <a:endParaRPr lang="zh-TW" altLang="en-US" sz="1400" b="1" dirty="0">
              <a:ea typeface="新細明體" panose="02020500000000000000" pitchFamily="18" charset="-120"/>
            </a:endParaRPr>
          </a:p>
        </p:txBody>
      </p:sp>
      <p:sp>
        <p:nvSpPr>
          <p:cNvPr id="4113" name="文字方塊 17"/>
          <p:cNvSpPr txBox="1">
            <a:spLocks noChangeArrowheads="1"/>
          </p:cNvSpPr>
          <p:nvPr/>
        </p:nvSpPr>
        <p:spPr bwMode="auto">
          <a:xfrm>
            <a:off x="6331474" y="3399813"/>
            <a:ext cx="1809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400" b="1" dirty="0">
                <a:ea typeface="新細明體" panose="02020500000000000000" pitchFamily="18" charset="-120"/>
              </a:rPr>
              <a:t>(Relational Model)</a:t>
            </a:r>
            <a:endParaRPr lang="zh-TW" altLang="en-US" sz="1400" b="1" dirty="0">
              <a:ea typeface="新細明體" panose="02020500000000000000" pitchFamily="18" charset="-120"/>
            </a:endParaRPr>
          </a:p>
        </p:txBody>
      </p:sp>
      <p:sp>
        <p:nvSpPr>
          <p:cNvPr id="18" name="文字方塊 18"/>
          <p:cNvSpPr txBox="1">
            <a:spLocks noChangeArrowheads="1"/>
          </p:cNvSpPr>
          <p:nvPr/>
        </p:nvSpPr>
        <p:spPr bwMode="auto">
          <a:xfrm>
            <a:off x="5176445" y="5957822"/>
            <a:ext cx="10601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600" b="1" dirty="0">
                <a:solidFill>
                  <a:srgbClr val="FF0000"/>
                </a:solidFill>
                <a:ea typeface="新細明體" panose="02020500000000000000" pitchFamily="18" charset="-120"/>
              </a:rPr>
              <a:t>Physical design</a:t>
            </a:r>
            <a:endParaRPr lang="zh-TW" altLang="en-US" sz="1600" b="1" dirty="0">
              <a:solidFill>
                <a:srgbClr val="FF0000"/>
              </a:solidFill>
              <a:ea typeface="新細明體" panose="02020500000000000000" pitchFamily="18" charset="-120"/>
            </a:endParaRPr>
          </a:p>
        </p:txBody>
      </p:sp>
      <p:sp>
        <p:nvSpPr>
          <p:cNvPr id="19" name="向下箭號 15"/>
          <p:cNvSpPr>
            <a:spLocks noChangeArrowheads="1"/>
          </p:cNvSpPr>
          <p:nvPr/>
        </p:nvSpPr>
        <p:spPr bwMode="auto">
          <a:xfrm>
            <a:off x="6075887" y="6043057"/>
            <a:ext cx="357188" cy="432000"/>
          </a:xfrm>
          <a:prstGeom prst="downArrow">
            <a:avLst>
              <a:gd name="adj1" fmla="val 50000"/>
              <a:gd name="adj2" fmla="val 50042"/>
            </a:avLst>
          </a:prstGeom>
          <a:solidFill>
            <a:srgbClr val="00B05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275" y="6299558"/>
            <a:ext cx="2085799" cy="44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16"/>
          <p:cNvSpPr txBox="1">
            <a:spLocks noChangeArrowheads="1"/>
          </p:cNvSpPr>
          <p:nvPr/>
        </p:nvSpPr>
        <p:spPr bwMode="auto">
          <a:xfrm>
            <a:off x="6179568" y="9606"/>
            <a:ext cx="16809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r>
              <a:rPr lang="en-US" altLang="zh-TW" sz="1400" b="1" dirty="0">
                <a:ea typeface="新細明體" panose="02020500000000000000" pitchFamily="18" charset="-120"/>
              </a:rPr>
              <a:t>Data Requirements</a:t>
            </a:r>
            <a:endParaRPr lang="zh-TW" altLang="en-US" sz="1400" b="1" dirty="0">
              <a:ea typeface="新細明體"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8834BE70-3631-4633-AADB-3D86895CC732}" type="slidenum">
              <a:rPr lang="en-US" altLang="zh-TW" sz="1400"/>
              <a:pPr>
                <a:spcBef>
                  <a:spcPct val="0"/>
                </a:spcBef>
                <a:buClrTx/>
                <a:buFontTx/>
                <a:buNone/>
              </a:pPr>
              <a:t>20</a:t>
            </a:fld>
            <a:endParaRPr lang="en-US" altLang="zh-TW" sz="1400"/>
          </a:p>
        </p:txBody>
      </p:sp>
      <p:sp>
        <p:nvSpPr>
          <p:cNvPr id="23555" name="Rectangle 2"/>
          <p:cNvSpPr>
            <a:spLocks noGrp="1" noChangeArrowheads="1"/>
          </p:cNvSpPr>
          <p:nvPr>
            <p:ph type="title"/>
          </p:nvPr>
        </p:nvSpPr>
        <p:spPr>
          <a:xfrm>
            <a:off x="250825" y="303213"/>
            <a:ext cx="8534400" cy="842962"/>
          </a:xfrm>
        </p:spPr>
        <p:txBody>
          <a:bodyPr/>
          <a:lstStyle/>
          <a:p>
            <a:pPr eaLnBrk="1" hangingPunct="1"/>
            <a:r>
              <a:rPr lang="en-US" altLang="zh-TW" sz="3600">
                <a:ea typeface="新細明體" panose="02020500000000000000" pitchFamily="18" charset="-120"/>
              </a:rPr>
              <a:t>Mapping EER Model Constructs to Relations</a:t>
            </a:r>
          </a:p>
        </p:txBody>
      </p:sp>
      <p:sp>
        <p:nvSpPr>
          <p:cNvPr id="23556" name="Rectangle 3"/>
          <p:cNvSpPr>
            <a:spLocks noGrp="1" noChangeArrowheads="1"/>
          </p:cNvSpPr>
          <p:nvPr>
            <p:ph type="body" idx="1"/>
          </p:nvPr>
        </p:nvSpPr>
        <p:spPr>
          <a:xfrm>
            <a:off x="212725" y="1265238"/>
            <a:ext cx="8474075" cy="4381500"/>
          </a:xfrm>
        </p:spPr>
        <p:txBody>
          <a:bodyPr/>
          <a:lstStyle/>
          <a:p>
            <a:pPr eaLnBrk="1" hangingPunct="1">
              <a:buFont typeface="Wingdings" panose="05000000000000000000" pitchFamily="2" charset="2"/>
              <a:buNone/>
            </a:pPr>
            <a:r>
              <a:rPr lang="zh-TW" altLang="en-US" sz="3600" b="1" dirty="0">
                <a:ea typeface="新細明體" panose="02020500000000000000" pitchFamily="18" charset="-120"/>
              </a:rPr>
              <a:t>   </a:t>
            </a:r>
            <a:r>
              <a:rPr lang="en-US" altLang="zh-TW" sz="2400" b="1" dirty="0">
                <a:ea typeface="新細明體" panose="02020500000000000000" pitchFamily="18" charset="-120"/>
              </a:rPr>
              <a:t>Option 8C: Single relation with </a:t>
            </a:r>
            <a:r>
              <a:rPr lang="en-US" altLang="zh-TW" sz="2400" b="1" dirty="0">
                <a:solidFill>
                  <a:srgbClr val="FF0000"/>
                </a:solidFill>
                <a:ea typeface="新細明體" panose="02020500000000000000" pitchFamily="18" charset="-120"/>
              </a:rPr>
              <a:t>one type attribute</a:t>
            </a:r>
            <a:r>
              <a:rPr lang="en-US" altLang="zh-TW" sz="2400" b="1" dirty="0">
                <a:ea typeface="新細明體" panose="02020500000000000000" pitchFamily="18" charset="-120"/>
              </a:rPr>
              <a:t>.</a:t>
            </a:r>
            <a:r>
              <a:rPr lang="en-US" altLang="zh-TW" sz="3600" dirty="0">
                <a:ea typeface="新細明體" panose="02020500000000000000" pitchFamily="18" charset="-120"/>
              </a:rPr>
              <a:t> </a:t>
            </a:r>
          </a:p>
          <a:p>
            <a:pPr lvl="1" eaLnBrk="1" hangingPunct="1"/>
            <a:r>
              <a:rPr lang="en-US" altLang="zh-TW" sz="2000" dirty="0">
                <a:ea typeface="新細明體" panose="02020500000000000000" pitchFamily="18" charset="-120"/>
              </a:rPr>
              <a:t>Create a single relation L with attributes </a:t>
            </a:r>
            <a:r>
              <a:rPr lang="en-US" altLang="zh-TW" sz="2000" dirty="0" err="1">
                <a:ea typeface="新細明體" panose="02020500000000000000" pitchFamily="18" charset="-120"/>
              </a:rPr>
              <a:t>Attrs</a:t>
            </a:r>
            <a:r>
              <a:rPr lang="en-US" altLang="zh-TW" sz="2000" dirty="0">
                <a:ea typeface="新細明體" panose="02020500000000000000" pitchFamily="18" charset="-120"/>
              </a:rPr>
              <a:t>(L) = {k,a</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,…a</a:t>
            </a:r>
            <a:r>
              <a:rPr lang="en-US" altLang="zh-TW" sz="2000" baseline="-25000" dirty="0">
                <a:ea typeface="新細明體" panose="02020500000000000000" pitchFamily="18" charset="-120"/>
              </a:rPr>
              <a:t>n</a:t>
            </a:r>
            <a:r>
              <a:rPr lang="en-US" altLang="zh-TW" sz="2000" dirty="0">
                <a:ea typeface="新細明體" panose="02020500000000000000" pitchFamily="18" charset="-120"/>
              </a:rPr>
              <a:t>} U {attributes of S</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 U…U {attributes of S</a:t>
            </a:r>
            <a:r>
              <a:rPr lang="en-US" altLang="zh-TW" sz="2000" baseline="-25000" dirty="0">
                <a:ea typeface="新細明體" panose="02020500000000000000" pitchFamily="18" charset="-120"/>
              </a:rPr>
              <a:t>m</a:t>
            </a:r>
            <a:r>
              <a:rPr lang="en-US" altLang="zh-TW" sz="2000" dirty="0">
                <a:ea typeface="新細明體" panose="02020500000000000000" pitchFamily="18" charset="-120"/>
              </a:rPr>
              <a:t>} U {t} and PK(L) = k. </a:t>
            </a:r>
          </a:p>
          <a:p>
            <a:pPr lvl="1" eaLnBrk="1" hangingPunct="1"/>
            <a:r>
              <a:rPr lang="en-US" altLang="zh-TW" sz="2000" dirty="0">
                <a:ea typeface="新細明體" panose="02020500000000000000" pitchFamily="18" charset="-120"/>
              </a:rPr>
              <a:t>The attribute t is called a type (or </a:t>
            </a:r>
            <a:r>
              <a:rPr lang="en-US" altLang="zh-TW" sz="2000" b="1" dirty="0">
                <a:ea typeface="新細明體" panose="02020500000000000000" pitchFamily="18" charset="-120"/>
              </a:rPr>
              <a:t>discriminating</a:t>
            </a:r>
            <a:r>
              <a:rPr lang="en-US" altLang="zh-TW" sz="2000" dirty="0">
                <a:ea typeface="新細明體" panose="02020500000000000000" pitchFamily="18" charset="-120"/>
              </a:rPr>
              <a:t>) attribute that indicates the subclass to which each tuple belongs</a:t>
            </a:r>
          </a:p>
          <a:p>
            <a:pPr eaLnBrk="1" hangingPunct="1">
              <a:buFont typeface="Wingdings" panose="05000000000000000000" pitchFamily="2" charset="2"/>
              <a:buNone/>
            </a:pPr>
            <a:r>
              <a:rPr lang="en-US" altLang="zh-TW" sz="3000" dirty="0">
                <a:ea typeface="新細明體" panose="02020500000000000000" pitchFamily="18" charset="-120"/>
              </a:rPr>
              <a:t>	</a:t>
            </a:r>
          </a:p>
          <a:p>
            <a:pPr eaLnBrk="1" hangingPunct="1">
              <a:buFont typeface="Wingdings" panose="05000000000000000000" pitchFamily="2" charset="2"/>
              <a:buNone/>
            </a:pPr>
            <a:r>
              <a:rPr lang="en-US" altLang="zh-TW" sz="2400" b="1" dirty="0">
                <a:ea typeface="新細明體" panose="02020500000000000000" pitchFamily="18" charset="-120"/>
              </a:rPr>
              <a:t>     Option 8D: Single relation with </a:t>
            </a:r>
            <a:r>
              <a:rPr lang="en-US" altLang="zh-TW" sz="2400" b="1" dirty="0">
                <a:solidFill>
                  <a:srgbClr val="FF0000"/>
                </a:solidFill>
                <a:ea typeface="新細明體" panose="02020500000000000000" pitchFamily="18" charset="-120"/>
              </a:rPr>
              <a:t>multiple type attributes</a:t>
            </a:r>
            <a:r>
              <a:rPr lang="en-US" altLang="zh-TW" sz="2400" b="1" dirty="0">
                <a:ea typeface="新細明體" panose="02020500000000000000" pitchFamily="18" charset="-120"/>
              </a:rPr>
              <a:t>.</a:t>
            </a:r>
          </a:p>
          <a:p>
            <a:pPr lvl="1" eaLnBrk="1" hangingPunct="1"/>
            <a:r>
              <a:rPr lang="en-US" altLang="zh-TW" sz="2000" dirty="0">
                <a:ea typeface="新細明體" panose="02020500000000000000" pitchFamily="18" charset="-120"/>
              </a:rPr>
              <a:t>Create a single relation schema L with attributes </a:t>
            </a:r>
            <a:r>
              <a:rPr lang="en-US" altLang="zh-TW" sz="2000" dirty="0" err="1">
                <a:ea typeface="新細明體" panose="02020500000000000000" pitchFamily="18" charset="-120"/>
              </a:rPr>
              <a:t>Attrs</a:t>
            </a:r>
            <a:r>
              <a:rPr lang="en-US" altLang="zh-TW" sz="2000" dirty="0">
                <a:ea typeface="新細明體" panose="02020500000000000000" pitchFamily="18" charset="-120"/>
              </a:rPr>
              <a:t>(L) = {k,a</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,…a</a:t>
            </a:r>
            <a:r>
              <a:rPr lang="en-US" altLang="zh-TW" sz="2000" baseline="-25000" dirty="0">
                <a:ea typeface="新細明體" panose="02020500000000000000" pitchFamily="18" charset="-120"/>
              </a:rPr>
              <a:t>n</a:t>
            </a:r>
            <a:r>
              <a:rPr lang="en-US" altLang="zh-TW" sz="2000" dirty="0">
                <a:ea typeface="新細明體" panose="02020500000000000000" pitchFamily="18" charset="-120"/>
              </a:rPr>
              <a:t>} U {attributes of S</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 U…U {attributes of S</a:t>
            </a:r>
            <a:r>
              <a:rPr lang="en-US" altLang="zh-TW" sz="2000" baseline="-25000" dirty="0">
                <a:ea typeface="新細明體" panose="02020500000000000000" pitchFamily="18" charset="-120"/>
              </a:rPr>
              <a:t>m</a:t>
            </a:r>
            <a:r>
              <a:rPr lang="en-US" altLang="zh-TW" sz="2000" dirty="0">
                <a:ea typeface="新細明體" panose="02020500000000000000" pitchFamily="18" charset="-120"/>
              </a:rPr>
              <a:t>} U {t</a:t>
            </a:r>
            <a:r>
              <a:rPr lang="en-US" altLang="zh-TW" sz="2000" baseline="-25000" dirty="0">
                <a:ea typeface="新細明體" panose="02020500000000000000" pitchFamily="18" charset="-120"/>
              </a:rPr>
              <a:t>1</a:t>
            </a:r>
            <a:r>
              <a:rPr lang="en-US" altLang="zh-TW" sz="2000" dirty="0">
                <a:ea typeface="新細明體" panose="02020500000000000000" pitchFamily="18" charset="-120"/>
              </a:rPr>
              <a:t>, t</a:t>
            </a:r>
            <a:r>
              <a:rPr lang="en-US" altLang="zh-TW" sz="2000" baseline="-25000" dirty="0">
                <a:ea typeface="新細明體" panose="02020500000000000000" pitchFamily="18" charset="-120"/>
              </a:rPr>
              <a:t>2</a:t>
            </a:r>
            <a:r>
              <a:rPr lang="en-US" altLang="zh-TW" sz="2000" dirty="0">
                <a:ea typeface="新細明體" panose="02020500000000000000" pitchFamily="18" charset="-120"/>
              </a:rPr>
              <a:t>,…,t</a:t>
            </a:r>
            <a:r>
              <a:rPr lang="en-US" altLang="zh-TW" sz="2000" baseline="-25000" dirty="0">
                <a:ea typeface="新細明體" panose="02020500000000000000" pitchFamily="18" charset="-120"/>
              </a:rPr>
              <a:t>m</a:t>
            </a:r>
            <a:r>
              <a:rPr lang="en-US" altLang="zh-TW" sz="2000" dirty="0">
                <a:ea typeface="新細明體" panose="02020500000000000000" pitchFamily="18" charset="-120"/>
              </a:rPr>
              <a:t>} and PK(L) = k. </a:t>
            </a:r>
          </a:p>
          <a:p>
            <a:pPr lvl="1" eaLnBrk="1" hangingPunct="1"/>
            <a:r>
              <a:rPr lang="en-US" altLang="zh-TW" sz="2000" dirty="0">
                <a:ea typeface="新細明體" panose="02020500000000000000" pitchFamily="18" charset="-120"/>
              </a:rPr>
              <a:t>Each </a:t>
            </a:r>
            <a:r>
              <a:rPr lang="en-US" altLang="zh-TW" sz="2000" dirty="0" err="1">
                <a:ea typeface="新細明體" panose="02020500000000000000" pitchFamily="18" charset="-120"/>
              </a:rPr>
              <a:t>t</a:t>
            </a:r>
            <a:r>
              <a:rPr lang="en-US" altLang="zh-TW" sz="2000" i="1" baseline="-25000" dirty="0" err="1">
                <a:ea typeface="新細明體" panose="02020500000000000000" pitchFamily="18" charset="-120"/>
              </a:rPr>
              <a:t>i</a:t>
            </a:r>
            <a:r>
              <a:rPr lang="en-US" altLang="zh-TW" sz="2000" dirty="0">
                <a:ea typeface="新細明體" panose="02020500000000000000" pitchFamily="18" charset="-120"/>
              </a:rPr>
              <a:t>, 1 &lt; </a:t>
            </a:r>
            <a:r>
              <a:rPr lang="en-US" altLang="zh-TW" sz="2000" i="1" dirty="0" err="1">
                <a:ea typeface="新細明體" panose="02020500000000000000" pitchFamily="18" charset="-120"/>
              </a:rPr>
              <a:t>i</a:t>
            </a:r>
            <a:r>
              <a:rPr lang="en-US" altLang="zh-TW" sz="2000" i="1" dirty="0">
                <a:ea typeface="新細明體" panose="02020500000000000000" pitchFamily="18" charset="-120"/>
              </a:rPr>
              <a:t> </a:t>
            </a:r>
            <a:r>
              <a:rPr lang="en-US" altLang="zh-TW" sz="2000" dirty="0">
                <a:ea typeface="新細明體" panose="02020500000000000000" pitchFamily="18" charset="-120"/>
              </a:rPr>
              <a:t>&lt; m, is a Boolean type attribute indicating whether a tuple belongs to the subclass S</a:t>
            </a:r>
            <a:r>
              <a:rPr lang="en-US" altLang="zh-TW" sz="2000" i="1" baseline="-25000" dirty="0">
                <a:ea typeface="新細明體" panose="02020500000000000000" pitchFamily="18" charset="-120"/>
              </a:rPr>
              <a:t>i</a:t>
            </a:r>
            <a:r>
              <a:rPr lang="en-US" altLang="zh-TW" sz="2000" dirty="0">
                <a:ea typeface="新細明體" panose="02020500000000000000" pitchFamily="18" charset="-12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8494BBBA-21BD-4119-9453-5C7C322CEECF}" type="slidenum">
              <a:rPr lang="en-US" altLang="zh-TW" sz="1400"/>
              <a:pPr>
                <a:spcBef>
                  <a:spcPct val="0"/>
                </a:spcBef>
                <a:buClrTx/>
                <a:buFontTx/>
                <a:buNone/>
              </a:pPr>
              <a:t>21</a:t>
            </a:fld>
            <a:endParaRPr lang="en-US" altLang="zh-TW" sz="1400"/>
          </a:p>
        </p:txBody>
      </p:sp>
      <p:sp>
        <p:nvSpPr>
          <p:cNvPr id="24579" name="Rectangle 2"/>
          <p:cNvSpPr>
            <a:spLocks noGrp="1" noChangeArrowheads="1"/>
          </p:cNvSpPr>
          <p:nvPr>
            <p:ph type="title"/>
          </p:nvPr>
        </p:nvSpPr>
        <p:spPr>
          <a:xfrm>
            <a:off x="250825" y="0"/>
            <a:ext cx="8534400" cy="1146175"/>
          </a:xfrm>
        </p:spPr>
        <p:txBody>
          <a:bodyPr/>
          <a:lstStyle/>
          <a:p>
            <a:pPr eaLnBrk="1" hangingPunct="1"/>
            <a:r>
              <a:rPr lang="en-US" altLang="zh-TW" sz="3600">
                <a:ea typeface="新細明體" panose="02020500000000000000" pitchFamily="18" charset="-120"/>
              </a:rPr>
              <a:t>Mapping EER Model Constructs to Relations</a:t>
            </a:r>
          </a:p>
        </p:txBody>
      </p:sp>
      <p:sp>
        <p:nvSpPr>
          <p:cNvPr id="24580" name="Rectangle 3"/>
          <p:cNvSpPr>
            <a:spLocks noGrp="1" noChangeArrowheads="1"/>
          </p:cNvSpPr>
          <p:nvPr>
            <p:ph type="body" idx="1"/>
          </p:nvPr>
        </p:nvSpPr>
        <p:spPr>
          <a:xfrm>
            <a:off x="371475" y="1389063"/>
            <a:ext cx="8413750" cy="4811712"/>
          </a:xfrm>
        </p:spPr>
        <p:txBody>
          <a:bodyPr/>
          <a:lstStyle/>
          <a:p>
            <a:pPr eaLnBrk="1" hangingPunct="1">
              <a:buSzPct val="70000"/>
            </a:pPr>
            <a:r>
              <a:rPr lang="en-US" altLang="zh-TW" sz="2800" dirty="0">
                <a:latin typeface="Arial" panose="020B0604020202020204" pitchFamily="34" charset="0"/>
                <a:ea typeface="新細明體" panose="02020500000000000000" pitchFamily="18" charset="-120"/>
              </a:rPr>
              <a:t>Mapping of </a:t>
            </a:r>
            <a:r>
              <a:rPr lang="en-US" altLang="zh-TW" sz="2800" b="1" dirty="0">
                <a:solidFill>
                  <a:srgbClr val="FF0000"/>
                </a:solidFill>
                <a:latin typeface="Arial" panose="020B0604020202020204" pitchFamily="34" charset="0"/>
                <a:ea typeface="新細明體" panose="02020500000000000000" pitchFamily="18" charset="-120"/>
              </a:rPr>
              <a:t>Shared Subclasses </a:t>
            </a:r>
            <a:r>
              <a:rPr lang="en-US" altLang="zh-TW" sz="2800" dirty="0">
                <a:latin typeface="Arial" panose="020B0604020202020204" pitchFamily="34" charset="0"/>
                <a:ea typeface="新細明體" panose="02020500000000000000" pitchFamily="18" charset="-120"/>
              </a:rPr>
              <a:t>(Multiple Inheritance)</a:t>
            </a:r>
          </a:p>
          <a:p>
            <a:pPr lvl="1" eaLnBrk="1" hangingPunct="1"/>
            <a:r>
              <a:rPr lang="en-US" altLang="zh-TW" sz="2400" dirty="0">
                <a:ea typeface="新細明體" panose="02020500000000000000" pitchFamily="18" charset="-120"/>
              </a:rPr>
              <a:t>A shared subclass, such as STUDENT_ASSISTANT, is a subclass of several classes, indicating multiple inheritance. </a:t>
            </a:r>
          </a:p>
          <a:p>
            <a:pPr lvl="1" eaLnBrk="1" hangingPunct="1"/>
            <a:r>
              <a:rPr lang="en-US" altLang="zh-TW" sz="2400" dirty="0">
                <a:ea typeface="新細明體" panose="02020500000000000000" pitchFamily="18" charset="-120"/>
              </a:rPr>
              <a:t>These classes must all have the same key attribute; otherwise, the shared subclass would be modeled as a category.</a:t>
            </a:r>
          </a:p>
          <a:p>
            <a:pPr lvl="1" eaLnBrk="1" hangingPunct="1"/>
            <a:r>
              <a:rPr lang="en-US" altLang="zh-TW" sz="2400" dirty="0">
                <a:ea typeface="新細明體" panose="02020500000000000000" pitchFamily="18" charset="-120"/>
              </a:rPr>
              <a:t>We can apply </a:t>
            </a:r>
            <a:r>
              <a:rPr lang="en-US" altLang="zh-TW" sz="2400" b="1" dirty="0">
                <a:solidFill>
                  <a:srgbClr val="FF0000"/>
                </a:solidFill>
                <a:ea typeface="新細明體" panose="02020500000000000000" pitchFamily="18" charset="-120"/>
              </a:rPr>
              <a:t>any of the options </a:t>
            </a:r>
            <a:r>
              <a:rPr lang="en-US" altLang="zh-TW" sz="2400" dirty="0">
                <a:ea typeface="新細明體" panose="02020500000000000000" pitchFamily="18" charset="-120"/>
              </a:rPr>
              <a:t>discussed in Step 8 to a shared subclass, subject to the restriction discussed in Step 8 of the mapping algorithm. </a:t>
            </a:r>
          </a:p>
          <a:p>
            <a:pPr eaLnBrk="1" hangingPunct="1">
              <a:buSzPct val="70000"/>
            </a:pPr>
            <a:r>
              <a:rPr lang="en-US" altLang="zh-TW" sz="2800" dirty="0">
                <a:ea typeface="新細明體" panose="02020500000000000000" pitchFamily="18" charset="-120"/>
              </a:rPr>
              <a:t>Below both 8C and 8D are used for the shared class STUDENT_ASSISTANT.</a:t>
            </a:r>
            <a:endParaRPr lang="en-US" altLang="zh-TW" sz="4000" dirty="0">
              <a:ea typeface="新細明體"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0D86B2C8-0005-466F-A209-9CCC453AB0E7}" type="slidenum">
              <a:rPr lang="en-US" altLang="zh-TW" sz="1400"/>
              <a:pPr>
                <a:spcBef>
                  <a:spcPct val="0"/>
                </a:spcBef>
                <a:buClrTx/>
                <a:buFontTx/>
                <a:buNone/>
              </a:pPr>
              <a:t>22</a:t>
            </a:fld>
            <a:endParaRPr lang="en-US" altLang="zh-TW" sz="1400"/>
          </a:p>
        </p:txBody>
      </p:sp>
      <p:pic>
        <p:nvPicPr>
          <p:cNvPr id="2560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482850" y="147638"/>
            <a:ext cx="5641975" cy="6496050"/>
          </a:xfrm>
        </p:spPr>
      </p:pic>
      <p:sp>
        <p:nvSpPr>
          <p:cNvPr id="25604" name="Rectangle 2"/>
          <p:cNvSpPr>
            <a:spLocks noGrp="1" noChangeArrowheads="1"/>
          </p:cNvSpPr>
          <p:nvPr>
            <p:ph type="title"/>
          </p:nvPr>
        </p:nvSpPr>
        <p:spPr>
          <a:xfrm>
            <a:off x="533400" y="304800"/>
            <a:ext cx="2921000" cy="2112963"/>
          </a:xfrm>
        </p:spPr>
        <p:txBody>
          <a:bodyPr anchor="t"/>
          <a:lstStyle/>
          <a:p>
            <a:pPr algn="l" eaLnBrk="1" hangingPunct="1"/>
            <a:r>
              <a:rPr lang="en-US" altLang="zh-TW" sz="2400">
                <a:ea typeface="新細明體" panose="02020500000000000000" pitchFamily="18" charset="-120"/>
              </a:rPr>
              <a:t>A specialization lattice with multiple inheritance for a UNIVERSITY database.</a:t>
            </a:r>
            <a:endParaRPr lang="en-US" altLang="zh-TW">
              <a:ea typeface="新細明體" panose="02020500000000000000" pitchFamily="18" charset="-120"/>
            </a:endParaRPr>
          </a:p>
        </p:txBody>
      </p:sp>
      <p:sp>
        <p:nvSpPr>
          <p:cNvPr id="25605" name="文字方塊 4"/>
          <p:cNvSpPr txBox="1">
            <a:spLocks noChangeArrowheads="1"/>
          </p:cNvSpPr>
          <p:nvPr/>
        </p:nvSpPr>
        <p:spPr bwMode="auto">
          <a:xfrm>
            <a:off x="6856413" y="3502025"/>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a:latin typeface="Arial Unicode MS" panose="020B0604020202020204" pitchFamily="34" charset="-120"/>
                <a:ea typeface="Arial Unicode MS" panose="020B0604020202020204" pitchFamily="34" charset="-120"/>
                <a:cs typeface="Arial Unicode MS" panose="020B0604020202020204" pitchFamily="34" charset="-120"/>
              </a:rPr>
              <a:t>d</a:t>
            </a:r>
            <a:endParaRPr lang="zh-TW" altLang="en-US" sz="140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18CA51E7-9EE8-4B7C-84AE-07F138093224}" type="slidenum">
              <a:rPr lang="en-US" altLang="zh-TW" sz="1400"/>
              <a:pPr>
                <a:spcBef>
                  <a:spcPct val="0"/>
                </a:spcBef>
                <a:buClrTx/>
                <a:buFontTx/>
                <a:buNone/>
              </a:pPr>
              <a:t>23</a:t>
            </a:fld>
            <a:endParaRPr lang="en-US" altLang="zh-TW" sz="1400"/>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0" y="1677988"/>
            <a:ext cx="42164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p:cNvSpPr>
            <a:spLocks noGrp="1" noChangeArrowheads="1"/>
          </p:cNvSpPr>
          <p:nvPr>
            <p:ph type="title"/>
          </p:nvPr>
        </p:nvSpPr>
        <p:spPr>
          <a:xfrm>
            <a:off x="325438" y="3408363"/>
            <a:ext cx="4002087" cy="768350"/>
          </a:xfrm>
        </p:spPr>
        <p:txBody>
          <a:bodyPr anchor="t"/>
          <a:lstStyle/>
          <a:p>
            <a:pPr algn="l" eaLnBrk="1" hangingPunct="1"/>
            <a:r>
              <a:rPr lang="en-US" altLang="zh-TW" sz="2000" dirty="0">
                <a:ea typeface="新細明體" panose="02020500000000000000" pitchFamily="18" charset="-120"/>
              </a:rPr>
              <a:t>Mapping the EER specialization lattice using multiple options.</a:t>
            </a:r>
          </a:p>
        </p:txBody>
      </p:sp>
      <p:pic>
        <p:nvPicPr>
          <p:cNvPr id="2662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31763" y="98425"/>
            <a:ext cx="6654800" cy="2681288"/>
          </a:xfrm>
        </p:spPr>
      </p:pic>
      <p:sp>
        <p:nvSpPr>
          <p:cNvPr id="26630" name="Rectangle 5"/>
          <p:cNvSpPr>
            <a:spLocks noChangeArrowheads="1"/>
          </p:cNvSpPr>
          <p:nvPr/>
        </p:nvSpPr>
        <p:spPr bwMode="auto">
          <a:xfrm>
            <a:off x="1158875" y="1031875"/>
            <a:ext cx="1106488" cy="24447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grpSp>
        <p:nvGrpSpPr>
          <p:cNvPr id="26631" name="Group 8"/>
          <p:cNvGrpSpPr>
            <a:grpSpLocks/>
          </p:cNvGrpSpPr>
          <p:nvPr/>
        </p:nvGrpSpPr>
        <p:grpSpPr bwMode="auto">
          <a:xfrm>
            <a:off x="4327525" y="1031875"/>
            <a:ext cx="1244600" cy="255588"/>
            <a:chOff x="2726" y="650"/>
            <a:chExt cx="784" cy="161"/>
          </a:xfrm>
        </p:grpSpPr>
        <p:sp>
          <p:nvSpPr>
            <p:cNvPr id="26641" name="Rectangle 6"/>
            <p:cNvSpPr>
              <a:spLocks noChangeArrowheads="1"/>
            </p:cNvSpPr>
            <p:nvPr/>
          </p:nvSpPr>
          <p:spPr bwMode="auto">
            <a:xfrm>
              <a:off x="2726" y="657"/>
              <a:ext cx="784" cy="154"/>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6642" name="Line 7"/>
            <p:cNvSpPr>
              <a:spLocks noChangeShapeType="1"/>
            </p:cNvSpPr>
            <p:nvPr/>
          </p:nvSpPr>
          <p:spPr bwMode="auto">
            <a:xfrm>
              <a:off x="3135" y="650"/>
              <a:ext cx="0" cy="154"/>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grpSp>
      <p:sp>
        <p:nvSpPr>
          <p:cNvPr id="26632" name="Rectangle 9"/>
          <p:cNvSpPr>
            <a:spLocks noChangeArrowheads="1"/>
          </p:cNvSpPr>
          <p:nvPr/>
        </p:nvSpPr>
        <p:spPr bwMode="auto">
          <a:xfrm>
            <a:off x="4859338" y="2520950"/>
            <a:ext cx="1065212" cy="24447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grpSp>
        <p:nvGrpSpPr>
          <p:cNvPr id="26633" name="Group 13"/>
          <p:cNvGrpSpPr>
            <a:grpSpLocks/>
          </p:cNvGrpSpPr>
          <p:nvPr/>
        </p:nvGrpSpPr>
        <p:grpSpPr bwMode="auto">
          <a:xfrm>
            <a:off x="1393825" y="2519363"/>
            <a:ext cx="1820863" cy="244475"/>
            <a:chOff x="878" y="1594"/>
            <a:chExt cx="1140" cy="135"/>
          </a:xfrm>
        </p:grpSpPr>
        <p:sp>
          <p:nvSpPr>
            <p:cNvPr id="26639" name="Rectangle 10"/>
            <p:cNvSpPr>
              <a:spLocks noChangeArrowheads="1"/>
            </p:cNvSpPr>
            <p:nvPr/>
          </p:nvSpPr>
          <p:spPr bwMode="auto">
            <a:xfrm>
              <a:off x="878" y="1595"/>
              <a:ext cx="1140" cy="134"/>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
          <p:nvSpPr>
            <p:cNvPr id="26640" name="Line 12"/>
            <p:cNvSpPr>
              <a:spLocks noChangeShapeType="1"/>
            </p:cNvSpPr>
            <p:nvPr/>
          </p:nvSpPr>
          <p:spPr bwMode="auto">
            <a:xfrm>
              <a:off x="1346" y="1594"/>
              <a:ext cx="0" cy="127"/>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grpSp>
      <p:sp>
        <p:nvSpPr>
          <p:cNvPr id="26634" name="文字方塊 13"/>
          <p:cNvSpPr txBox="1">
            <a:spLocks noChangeArrowheads="1"/>
          </p:cNvSpPr>
          <p:nvPr/>
        </p:nvSpPr>
        <p:spPr bwMode="auto">
          <a:xfrm>
            <a:off x="2616200" y="1758950"/>
            <a:ext cx="6334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a:ea typeface="新細明體" panose="02020500000000000000" pitchFamily="18" charset="-120"/>
              </a:rPr>
              <a:t>Major</a:t>
            </a:r>
            <a:endParaRPr lang="zh-TW" altLang="en-US" sz="1200" b="1">
              <a:ea typeface="新細明體" panose="02020500000000000000" pitchFamily="18" charset="-120"/>
            </a:endParaRPr>
          </a:p>
        </p:txBody>
      </p:sp>
      <p:sp>
        <p:nvSpPr>
          <p:cNvPr id="26635" name="文字方塊 14"/>
          <p:cNvSpPr txBox="1">
            <a:spLocks noChangeArrowheads="1"/>
          </p:cNvSpPr>
          <p:nvPr/>
        </p:nvSpPr>
        <p:spPr bwMode="auto">
          <a:xfrm>
            <a:off x="6134100" y="1027113"/>
            <a:ext cx="703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a:ea typeface="新細明體" panose="02020500000000000000" pitchFamily="18" charset="-120"/>
              </a:rPr>
              <a:t>Course</a:t>
            </a:r>
            <a:endParaRPr lang="zh-TW" altLang="en-US" sz="1200" b="1">
              <a:ea typeface="新細明體" panose="02020500000000000000" pitchFamily="18" charset="-120"/>
            </a:endParaRPr>
          </a:p>
        </p:txBody>
      </p:sp>
      <p:sp>
        <p:nvSpPr>
          <p:cNvPr id="16" name="右彎箭號 15"/>
          <p:cNvSpPr/>
          <p:nvPr/>
        </p:nvSpPr>
        <p:spPr bwMode="auto">
          <a:xfrm rot="5400000" flipH="1" flipV="1">
            <a:off x="3942556" y="3355182"/>
            <a:ext cx="833437" cy="622300"/>
          </a:xfrm>
          <a:prstGeom prst="bentArrow">
            <a:avLst>
              <a:gd name="adj1" fmla="val 25000"/>
              <a:gd name="adj2" fmla="val 22170"/>
              <a:gd name="adj3" fmla="val 25000"/>
              <a:gd name="adj4" fmla="val 43750"/>
            </a:avLst>
          </a:prstGeom>
          <a:solidFill>
            <a:srgbClr val="FF00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a:p>
        </p:txBody>
      </p:sp>
      <p:sp>
        <p:nvSpPr>
          <p:cNvPr id="26637" name="文字方塊 16"/>
          <p:cNvSpPr txBox="1">
            <a:spLocks noChangeArrowheads="1"/>
          </p:cNvSpPr>
          <p:nvPr/>
        </p:nvSpPr>
        <p:spPr bwMode="auto">
          <a:xfrm>
            <a:off x="8162925" y="4176713"/>
            <a:ext cx="3635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000">
                <a:latin typeface="Arial Unicode MS" panose="020B0604020202020204" pitchFamily="34" charset="-120"/>
                <a:ea typeface="Arial Unicode MS" panose="020B0604020202020204" pitchFamily="34" charset="-120"/>
                <a:cs typeface="Arial Unicode MS" panose="020B0604020202020204" pitchFamily="34" charset="-120"/>
              </a:rPr>
              <a:t>d</a:t>
            </a:r>
            <a:endParaRPr lang="zh-TW" altLang="en-US" sz="100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638" name="矩形 3"/>
          <p:cNvSpPr>
            <a:spLocks noChangeArrowheads="1"/>
          </p:cNvSpPr>
          <p:nvPr/>
        </p:nvSpPr>
        <p:spPr bwMode="auto">
          <a:xfrm>
            <a:off x="325438" y="4099718"/>
            <a:ext cx="2578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dirty="0">
                <a:ea typeface="新細明體" panose="02020500000000000000" pitchFamily="18" charset="-120"/>
              </a:rPr>
              <a:t>Shared-subclass:</a:t>
            </a:r>
          </a:p>
          <a:p>
            <a:pPr eaLnBrk="1" hangingPunct="1">
              <a:spcBef>
                <a:spcPct val="0"/>
              </a:spcBef>
              <a:buClrTx/>
              <a:buFontTx/>
              <a:buNone/>
            </a:pPr>
            <a:r>
              <a:rPr lang="en-US" altLang="zh-TW" sz="1800" dirty="0">
                <a:ea typeface="新細明體" panose="02020500000000000000" pitchFamily="18" charset="-120"/>
              </a:rPr>
              <a:t>STUDENT_ASSISTANT</a:t>
            </a:r>
            <a:endParaRPr lang="zh-TW" altLang="en-US" sz="1800" dirty="0">
              <a:ea typeface="新細明體"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3CBBDD40-1428-412B-B4F1-A064321B126F}" type="slidenum">
              <a:rPr lang="en-US" altLang="zh-TW" sz="1400"/>
              <a:pPr>
                <a:spcBef>
                  <a:spcPct val="0"/>
                </a:spcBef>
                <a:buClrTx/>
                <a:buFontTx/>
                <a:buNone/>
              </a:pPr>
              <a:t>24</a:t>
            </a:fld>
            <a:endParaRPr lang="en-US" altLang="zh-TW" sz="1400"/>
          </a:p>
        </p:txBody>
      </p:sp>
      <p:pic>
        <p:nvPicPr>
          <p:cNvPr id="2765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246063"/>
            <a:ext cx="4421188"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119688" y="376238"/>
            <a:ext cx="3927475" cy="4983162"/>
          </a:xfrm>
        </p:spPr>
      </p:pic>
      <p:sp>
        <p:nvSpPr>
          <p:cNvPr id="27653" name="Rectangle 6"/>
          <p:cNvSpPr>
            <a:spLocks noChangeArrowheads="1"/>
          </p:cNvSpPr>
          <p:nvPr/>
        </p:nvSpPr>
        <p:spPr bwMode="auto">
          <a:xfrm>
            <a:off x="19050" y="2293938"/>
            <a:ext cx="20955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2000" dirty="0">
                <a:solidFill>
                  <a:srgbClr val="333399"/>
                </a:solidFill>
                <a:latin typeface="Arial" panose="020B0604020202020204" pitchFamily="34" charset="0"/>
                <a:ea typeface="新細明體" panose="02020500000000000000" pitchFamily="18" charset="-120"/>
              </a:rPr>
              <a:t>Two categories (union types): OWNER and REGISTERED_VEHICLE.</a:t>
            </a:r>
          </a:p>
        </p:txBody>
      </p:sp>
      <p:grpSp>
        <p:nvGrpSpPr>
          <p:cNvPr id="27654" name="群組 10"/>
          <p:cNvGrpSpPr>
            <a:grpSpLocks/>
          </p:cNvGrpSpPr>
          <p:nvPr/>
        </p:nvGrpSpPr>
        <p:grpSpPr bwMode="auto">
          <a:xfrm>
            <a:off x="6510338" y="2430463"/>
            <a:ext cx="2392362" cy="366712"/>
            <a:chOff x="6510338" y="2598738"/>
            <a:chExt cx="2392362" cy="366712"/>
          </a:xfrm>
        </p:grpSpPr>
        <p:sp>
          <p:nvSpPr>
            <p:cNvPr id="27658" name="Rectangle 8"/>
            <p:cNvSpPr>
              <a:spLocks noChangeArrowheads="1"/>
            </p:cNvSpPr>
            <p:nvPr/>
          </p:nvSpPr>
          <p:spPr bwMode="auto">
            <a:xfrm>
              <a:off x="7191375" y="2598738"/>
              <a:ext cx="1711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surrogate key</a:t>
              </a:r>
              <a:endParaRPr lang="zh-TW" altLang="en-US" sz="18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7659" name="Line 9"/>
            <p:cNvSpPr>
              <a:spLocks noChangeShapeType="1"/>
            </p:cNvSpPr>
            <p:nvPr/>
          </p:nvSpPr>
          <p:spPr bwMode="auto">
            <a:xfrm flipH="1">
              <a:off x="6510338" y="2774950"/>
              <a:ext cx="654050" cy="9525"/>
            </a:xfrm>
            <a:prstGeom prst="line">
              <a:avLst/>
            </a:prstGeom>
            <a:noFill/>
            <a:ln w="9525">
              <a:solidFill>
                <a:schemeClr va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sp>
        <p:nvSpPr>
          <p:cNvPr id="27655" name="文字方塊 8"/>
          <p:cNvSpPr txBox="1">
            <a:spLocks noChangeArrowheads="1"/>
          </p:cNvSpPr>
          <p:nvPr/>
        </p:nvSpPr>
        <p:spPr bwMode="auto">
          <a:xfrm>
            <a:off x="8215313" y="582613"/>
            <a:ext cx="9286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dirty="0" err="1">
                <a:latin typeface="Calibri" panose="020F0502020204030204" pitchFamily="34" charset="0"/>
                <a:ea typeface="新細明體" panose="02020500000000000000" pitchFamily="18" charset="-120"/>
                <a:cs typeface="Calibri" panose="020F0502020204030204" pitchFamily="34" charset="0"/>
              </a:rPr>
              <a:t>OwnerId</a:t>
            </a:r>
            <a:endParaRPr lang="zh-TW" altLang="en-US" sz="1200" b="1" dirty="0">
              <a:latin typeface="Calibri" panose="020F0502020204030204" pitchFamily="34" charset="0"/>
              <a:ea typeface="新細明體" panose="02020500000000000000" pitchFamily="18" charset="-120"/>
              <a:cs typeface="Calibri" panose="020F0502020204030204" pitchFamily="34" charset="0"/>
            </a:endParaRPr>
          </a:p>
        </p:txBody>
      </p:sp>
      <p:sp>
        <p:nvSpPr>
          <p:cNvPr id="27656" name="文字方塊 9"/>
          <p:cNvSpPr txBox="1">
            <a:spLocks noChangeArrowheads="1"/>
          </p:cNvSpPr>
          <p:nvPr/>
        </p:nvSpPr>
        <p:spPr bwMode="auto">
          <a:xfrm>
            <a:off x="7948613" y="3787775"/>
            <a:ext cx="703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dirty="0" err="1" smtClean="0">
                <a:latin typeface="Calibri" panose="020F0502020204030204" pitchFamily="34" charset="0"/>
                <a:ea typeface="新細明體" panose="02020500000000000000" pitchFamily="18" charset="-120"/>
                <a:cs typeface="Calibri" panose="020F0502020204030204" pitchFamily="34" charset="0"/>
              </a:rPr>
              <a:t>CYear</a:t>
            </a:r>
            <a:endParaRPr lang="zh-TW" altLang="en-US" sz="1200" b="1" dirty="0">
              <a:latin typeface="Calibri" panose="020F0502020204030204" pitchFamily="34" charset="0"/>
              <a:ea typeface="新細明體" panose="02020500000000000000" pitchFamily="18" charset="-120"/>
              <a:cs typeface="Calibri" panose="020F0502020204030204" pitchFamily="34" charset="0"/>
            </a:endParaRPr>
          </a:p>
        </p:txBody>
      </p:sp>
      <p:sp>
        <p:nvSpPr>
          <p:cNvPr id="27657" name="向右箭號 10"/>
          <p:cNvSpPr>
            <a:spLocks noChangeArrowheads="1"/>
          </p:cNvSpPr>
          <p:nvPr/>
        </p:nvSpPr>
        <p:spPr bwMode="auto">
          <a:xfrm>
            <a:off x="3825875" y="2352675"/>
            <a:ext cx="630238" cy="301625"/>
          </a:xfrm>
          <a:prstGeom prst="rightArrow">
            <a:avLst>
              <a:gd name="adj1" fmla="val 50000"/>
              <a:gd name="adj2" fmla="val 50031"/>
            </a:avLst>
          </a:prstGeom>
          <a:solidFill>
            <a:srgbClr val="FF0000"/>
          </a:solidFill>
          <a:ln w="9525" algn="ctr">
            <a:solidFill>
              <a:schemeClr val="tx1"/>
            </a:solidFill>
            <a:miter lim="800000"/>
            <a:headEnd/>
            <a:tailEnd/>
          </a:ln>
        </p:spPr>
        <p:txBody>
          <a:bodyPr wrap="none"/>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7F5CAC5B-4C7B-4109-9A86-D865B45449E6}" type="slidenum">
              <a:rPr lang="en-US" altLang="zh-TW" sz="1400"/>
              <a:pPr>
                <a:spcBef>
                  <a:spcPct val="0"/>
                </a:spcBef>
                <a:buClrTx/>
                <a:buFontTx/>
                <a:buNone/>
              </a:pPr>
              <a:t>25</a:t>
            </a:fld>
            <a:endParaRPr lang="en-US" altLang="zh-TW" sz="1400"/>
          </a:p>
        </p:txBody>
      </p:sp>
      <p:sp>
        <p:nvSpPr>
          <p:cNvPr id="28675" name="Rectangle 2"/>
          <p:cNvSpPr>
            <a:spLocks noGrp="1" noChangeArrowheads="1"/>
          </p:cNvSpPr>
          <p:nvPr>
            <p:ph type="title"/>
          </p:nvPr>
        </p:nvSpPr>
        <p:spPr>
          <a:xfrm>
            <a:off x="250825" y="303213"/>
            <a:ext cx="8534400" cy="842962"/>
          </a:xfrm>
        </p:spPr>
        <p:txBody>
          <a:bodyPr/>
          <a:lstStyle/>
          <a:p>
            <a:pPr eaLnBrk="1" hangingPunct="1"/>
            <a:r>
              <a:rPr lang="en-US" altLang="zh-TW" sz="4000">
                <a:ea typeface="新細明體" panose="02020500000000000000" pitchFamily="18" charset="-120"/>
              </a:rPr>
              <a:t>Mapping EER Model Constructs to Relations</a:t>
            </a:r>
          </a:p>
        </p:txBody>
      </p:sp>
      <p:sp>
        <p:nvSpPr>
          <p:cNvPr id="28676" name="Rectangle 3"/>
          <p:cNvSpPr>
            <a:spLocks noGrp="1" noChangeArrowheads="1"/>
          </p:cNvSpPr>
          <p:nvPr>
            <p:ph type="body" idx="1"/>
          </p:nvPr>
        </p:nvSpPr>
        <p:spPr>
          <a:xfrm>
            <a:off x="371475" y="1431925"/>
            <a:ext cx="8413750" cy="3105150"/>
          </a:xfrm>
        </p:spPr>
        <p:txBody>
          <a:bodyPr/>
          <a:lstStyle/>
          <a:p>
            <a:pPr eaLnBrk="1" hangingPunct="1"/>
            <a:r>
              <a:rPr lang="en-US" altLang="zh-TW" sz="2000" b="1" dirty="0">
                <a:latin typeface="Arial" panose="020B0604020202020204" pitchFamily="34" charset="0"/>
                <a:ea typeface="新細明體" panose="02020500000000000000" pitchFamily="18" charset="-120"/>
              </a:rPr>
              <a:t>Step 9: Mapping of </a:t>
            </a:r>
            <a:r>
              <a:rPr lang="en-US" altLang="zh-TW" sz="2000" b="1" dirty="0">
                <a:solidFill>
                  <a:srgbClr val="FF0000"/>
                </a:solidFill>
                <a:latin typeface="Arial" panose="020B0604020202020204" pitchFamily="34" charset="0"/>
                <a:ea typeface="新細明體" panose="02020500000000000000" pitchFamily="18" charset="-120"/>
              </a:rPr>
              <a:t>Union</a:t>
            </a:r>
            <a:r>
              <a:rPr lang="en-US" altLang="zh-TW" sz="2000" b="1" dirty="0">
                <a:latin typeface="Arial" panose="020B0604020202020204" pitchFamily="34" charset="0"/>
                <a:ea typeface="新細明體" panose="02020500000000000000" pitchFamily="18" charset="-120"/>
              </a:rPr>
              <a:t> Types (Categories).</a:t>
            </a:r>
          </a:p>
          <a:p>
            <a:pPr eaLnBrk="1" hangingPunct="1">
              <a:buFont typeface="Wingdings" panose="05000000000000000000" pitchFamily="2" charset="2"/>
              <a:buNone/>
            </a:pPr>
            <a:endParaRPr lang="en-US" altLang="zh-TW" sz="900" b="1" dirty="0">
              <a:ea typeface="新細明體" panose="02020500000000000000" pitchFamily="18" charset="-120"/>
            </a:endParaRPr>
          </a:p>
          <a:p>
            <a:pPr marL="623888" lvl="1" indent="-265113" eaLnBrk="1" hangingPunct="1"/>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For mapping a category whose defining superclass have </a:t>
            </a:r>
            <a:r>
              <a:rPr lang="en-US" altLang="zh-TW" sz="18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different keys</a:t>
            </a:r>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 it is customary to specify a </a:t>
            </a:r>
            <a:r>
              <a:rPr lang="en-US" altLang="zh-TW" sz="18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new key attribute</a:t>
            </a:r>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 called a </a:t>
            </a:r>
            <a:r>
              <a:rPr lang="en-US" altLang="zh-TW" sz="18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surrogate key</a:t>
            </a:r>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 when creating a relation to correspond to the category. </a:t>
            </a:r>
          </a:p>
          <a:p>
            <a:pPr marL="623888" lvl="1" indent="-265113" eaLnBrk="1" hangingPunct="1"/>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In the example below we can create a relation OWNER to correspond to the OWNER category and include any attributes of the category in this relation. </a:t>
            </a:r>
          </a:p>
          <a:p>
            <a:pPr marL="623888" lvl="1" indent="-265113" eaLnBrk="1" hangingPunct="1"/>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The primary key of the OWNER relation is the surrogate key, which we called </a:t>
            </a:r>
            <a:r>
              <a:rPr lang="en-US" altLang="zh-TW" sz="1800" dirty="0" err="1">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OwnerId</a:t>
            </a:r>
            <a:r>
              <a:rPr lang="en-US" altLang="zh-TW" sz="1800" dirty="0">
                <a:latin typeface="Arial Unicode MS" panose="020B0604020202020204" pitchFamily="34" charset="-120"/>
                <a:ea typeface="Arial Unicode MS" panose="020B0604020202020204" pitchFamily="34" charset="-120"/>
                <a:cs typeface="Arial Unicode MS" panose="020B0604020202020204" pitchFamily="34" charset="-120"/>
              </a:rPr>
              <a:t>.</a:t>
            </a:r>
          </a:p>
          <a:p>
            <a:pPr eaLnBrk="1" hangingPunct="1">
              <a:buFont typeface="Wingdings" panose="05000000000000000000" pitchFamily="2" charset="2"/>
              <a:buNone/>
            </a:pPr>
            <a:endParaRPr lang="en-US" altLang="zh-TW" sz="2400" dirty="0">
              <a:ea typeface="新細明體" panose="02020500000000000000"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p:cNvSpPr>
            <a:spLocks noGrp="1"/>
          </p:cNvSpPr>
          <p:nvPr>
            <p:ph type="sldNum" sz="quarter" idx="10"/>
          </p:nvPr>
        </p:nvSpPr>
        <p:spPr>
          <a:xfrm>
            <a:off x="8496300" y="6386513"/>
            <a:ext cx="561975"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23DF3FEE-2378-4881-8BCA-CCE0E35553F0}" type="slidenum">
              <a:rPr lang="en-US" altLang="zh-TW" sz="1400"/>
              <a:pPr>
                <a:spcBef>
                  <a:spcPct val="0"/>
                </a:spcBef>
                <a:buClrTx/>
                <a:buFontTx/>
                <a:buNone/>
              </a:pPr>
              <a:t>26</a:t>
            </a:fld>
            <a:endParaRPr lang="en-US" altLang="zh-TW" sz="1400"/>
          </a:p>
        </p:txBody>
      </p:sp>
      <p:pic>
        <p:nvPicPr>
          <p:cNvPr id="296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146175"/>
            <a:ext cx="7304087"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2"/>
          <p:cNvSpPr>
            <a:spLocks noGrp="1" noChangeArrowheads="1"/>
          </p:cNvSpPr>
          <p:nvPr>
            <p:ph type="title"/>
          </p:nvPr>
        </p:nvSpPr>
        <p:spPr>
          <a:xfrm>
            <a:off x="371475" y="103188"/>
            <a:ext cx="8534400" cy="842962"/>
          </a:xfrm>
        </p:spPr>
        <p:txBody>
          <a:bodyPr/>
          <a:lstStyle/>
          <a:p>
            <a:pPr eaLnBrk="1" hangingPunct="1"/>
            <a:r>
              <a:rPr lang="en-US" altLang="zh-TW" sz="4000">
                <a:ea typeface="新細明體" panose="02020500000000000000" pitchFamily="18" charset="-120"/>
              </a:rPr>
              <a:t>Mapping Exercise</a:t>
            </a:r>
          </a:p>
        </p:txBody>
      </p:sp>
      <p:sp>
        <p:nvSpPr>
          <p:cNvPr id="29701" name="Rectangle 3"/>
          <p:cNvSpPr>
            <a:spLocks noGrp="1" noChangeArrowheads="1"/>
          </p:cNvSpPr>
          <p:nvPr>
            <p:ph type="body" idx="1"/>
          </p:nvPr>
        </p:nvSpPr>
        <p:spPr>
          <a:xfrm>
            <a:off x="371475" y="1146175"/>
            <a:ext cx="8413750" cy="4873625"/>
          </a:xfrm>
        </p:spPr>
        <p:txBody>
          <a:bodyPr/>
          <a:lstStyle/>
          <a:p>
            <a:pPr eaLnBrk="1" hangingPunct="1">
              <a:buFont typeface="Wingdings" panose="05000000000000000000" pitchFamily="2" charset="2"/>
              <a:buNone/>
            </a:pPr>
            <a:endParaRPr lang="en-US" altLang="zh-TW" sz="2800">
              <a:ea typeface="新細明體" panose="02020500000000000000" pitchFamily="18" charset="-120"/>
            </a:endParaRPr>
          </a:p>
          <a:p>
            <a:pPr eaLnBrk="1" hangingPunct="1">
              <a:buFont typeface="Wingdings" panose="05000000000000000000" pitchFamily="2" charset="2"/>
              <a:buNone/>
            </a:pPr>
            <a:endParaRPr lang="zh-TW" altLang="en-US" sz="2800">
              <a:ea typeface="新細明體" panose="02020500000000000000" pitchFamily="18" charset="-120"/>
            </a:endParaRPr>
          </a:p>
        </p:txBody>
      </p:sp>
      <p:sp>
        <p:nvSpPr>
          <p:cNvPr id="29702" name="Rectangle 4"/>
          <p:cNvSpPr>
            <a:spLocks noChangeArrowheads="1"/>
          </p:cNvSpPr>
          <p:nvPr/>
        </p:nvSpPr>
        <p:spPr bwMode="auto">
          <a:xfrm>
            <a:off x="2155825" y="6091238"/>
            <a:ext cx="5443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solidFill>
                  <a:srgbClr val="333399"/>
                </a:solidFill>
                <a:latin typeface="Arial" panose="020B0604020202020204" pitchFamily="34" charset="0"/>
                <a:ea typeface="新細明體" panose="02020500000000000000" pitchFamily="18" charset="-120"/>
              </a:rPr>
              <a:t>An ER schema for a SHIP_TRACKING database.</a:t>
            </a:r>
            <a:endParaRPr lang="en-US" altLang="zh-TW" sz="1800" b="1">
              <a:solidFill>
                <a:srgbClr val="333399"/>
              </a:solidFill>
              <a:latin typeface="Arial" panose="020B0604020202020204" pitchFamily="34" charset="0"/>
              <a:ea typeface="新細明體" panose="02020500000000000000" pitchFamily="18" charset="-120"/>
            </a:endParaRPr>
          </a:p>
        </p:txBody>
      </p:sp>
      <p:sp>
        <p:nvSpPr>
          <p:cNvPr id="29703" name="AutoShape 7">
            <a:hlinkClick r:id="rId4" action="ppaction://hlinksldjump" highlightClick="1"/>
          </p:cNvPr>
          <p:cNvSpPr>
            <a:spLocks noChangeArrowheads="1"/>
          </p:cNvSpPr>
          <p:nvPr/>
        </p:nvSpPr>
        <p:spPr bwMode="auto">
          <a:xfrm>
            <a:off x="192088" y="6275388"/>
            <a:ext cx="477837" cy="244475"/>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400">
              <a:solidFill>
                <a:schemeClr val="tx1"/>
              </a:solidFill>
              <a:ea typeface="新細明體"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0"/>
          </p:nvPr>
        </p:nvSpPr>
        <p:spPr>
          <a:xfrm>
            <a:off x="8401049" y="6445250"/>
            <a:ext cx="690563"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CF184D73-A0F8-4927-8B04-9A0D8A7E9CCB}" type="slidenum">
              <a:rPr lang="en-US" altLang="zh-TW" sz="1200"/>
              <a:pPr>
                <a:spcBef>
                  <a:spcPct val="0"/>
                </a:spcBef>
                <a:buClrTx/>
                <a:buFontTx/>
                <a:buNone/>
              </a:pPr>
              <a:t>3</a:t>
            </a:fld>
            <a:endParaRPr lang="en-US" altLang="zh-TW" sz="1200"/>
          </a:p>
        </p:txBody>
      </p:sp>
      <p:sp>
        <p:nvSpPr>
          <p:cNvPr id="5123" name="Rectangle 4"/>
          <p:cNvSpPr>
            <a:spLocks noGrp="1" noChangeArrowheads="1"/>
          </p:cNvSpPr>
          <p:nvPr>
            <p:ph type="title"/>
          </p:nvPr>
        </p:nvSpPr>
        <p:spPr>
          <a:xfrm>
            <a:off x="250825" y="128371"/>
            <a:ext cx="8534400" cy="668584"/>
          </a:xfrm>
        </p:spPr>
        <p:txBody>
          <a:bodyPr/>
          <a:lstStyle/>
          <a:p>
            <a:pPr eaLnBrk="1" hangingPunct="1"/>
            <a:r>
              <a:rPr lang="en-US" altLang="zh-TW" sz="3200" b="1" dirty="0">
                <a:ea typeface="新細明體" panose="02020500000000000000" pitchFamily="18" charset="-120"/>
              </a:rPr>
              <a:t>Chapter Outline</a:t>
            </a:r>
          </a:p>
        </p:txBody>
      </p:sp>
      <p:pic>
        <p:nvPicPr>
          <p:cNvPr id="51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625" y="1047501"/>
            <a:ext cx="3189294" cy="275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2526" y="4276062"/>
            <a:ext cx="3455306" cy="248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5"/>
          <p:cNvSpPr>
            <a:spLocks noGrp="1" noChangeArrowheads="1"/>
          </p:cNvSpPr>
          <p:nvPr>
            <p:ph type="body" idx="1"/>
          </p:nvPr>
        </p:nvSpPr>
        <p:spPr>
          <a:xfrm>
            <a:off x="250826" y="866643"/>
            <a:ext cx="7601270" cy="5139873"/>
          </a:xfrm>
        </p:spPr>
        <p:txBody>
          <a:bodyPr/>
          <a:lstStyle/>
          <a:p>
            <a:pPr eaLnBrk="1" hangingPunct="1">
              <a:buSzPct val="50000"/>
            </a:pPr>
            <a:r>
              <a:rPr lang="en-US" altLang="zh-TW" sz="2400" b="1" dirty="0">
                <a:latin typeface="Arial" panose="020B0604020202020204" pitchFamily="34" charset="0"/>
                <a:ea typeface="新細明體" panose="02020500000000000000" pitchFamily="18" charset="-120"/>
                <a:hlinkClick r:id="rId5" action="ppaction://hlinksldjump"/>
              </a:rPr>
              <a:t>ER-to-Relational Mapping Algorithm</a:t>
            </a:r>
            <a:r>
              <a:rPr lang="en-US" altLang="zh-TW" sz="2400" b="1" dirty="0">
                <a:ea typeface="新細明體" panose="02020500000000000000" pitchFamily="18" charset="-120"/>
                <a:hlinkClick r:id="rId5" action="ppaction://hlinksldjump"/>
              </a:rPr>
              <a:t> </a:t>
            </a:r>
            <a:endParaRPr lang="en-US" altLang="zh-TW" sz="2400" b="1" dirty="0">
              <a:ea typeface="新細明體" panose="02020500000000000000" pitchFamily="18" charset="-120"/>
            </a:endParaRPr>
          </a:p>
          <a:p>
            <a:pPr eaLnBrk="1" hangingPunct="1">
              <a:buFont typeface="Wingdings" panose="05000000000000000000" pitchFamily="2" charset="2"/>
              <a:buNone/>
            </a:pPr>
            <a:r>
              <a:rPr lang="en-US" altLang="zh-TW" sz="1800" b="1" dirty="0">
                <a:ea typeface="新細明體" panose="02020500000000000000" pitchFamily="18" charset="-120"/>
              </a:rPr>
              <a:t>	</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Step 1: Mapping of Regular </a:t>
            </a:r>
            <a:r>
              <a:rPr lang="en-US" altLang="zh-TW" sz="16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Entity</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Types</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2: Mapping of Weak Entity Types</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3: Mapping of Binary 1:1 </a:t>
            </a:r>
            <a:r>
              <a:rPr lang="en-US" altLang="zh-TW" sz="16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Relationship</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Types</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4: Mapping of Binary 1:N Relationship Types.</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5: Mapping of Binary M:N Relationship Types.</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6: Mapping of Multivalued </a:t>
            </a:r>
            <a:r>
              <a:rPr lang="en-US" altLang="zh-TW" sz="16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attributes</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7: Mapping of N-</a:t>
            </a:r>
            <a:r>
              <a:rPr lang="en-US" altLang="zh-TW" sz="1600" dirty="0" err="1">
                <a:latin typeface="Arial Unicode MS" panose="020B0604020202020204" pitchFamily="34" charset="-120"/>
                <a:ea typeface="Arial Unicode MS" panose="020B0604020202020204" pitchFamily="34" charset="-120"/>
                <a:cs typeface="Arial Unicode MS" panose="020B0604020202020204" pitchFamily="34" charset="-120"/>
              </a:rPr>
              <a:t>ary</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Relationship Types.</a:t>
            </a:r>
          </a:p>
          <a:p>
            <a:pPr eaLnBrk="1" hangingPunct="1">
              <a:buFont typeface="Wingdings" panose="05000000000000000000" pitchFamily="2" charset="2"/>
              <a:buNone/>
            </a:pPr>
            <a:endParaRPr lang="en-US" altLang="zh-TW" sz="1800" dirty="0">
              <a:ea typeface="新細明體" panose="02020500000000000000" pitchFamily="18" charset="-120"/>
            </a:endParaRPr>
          </a:p>
          <a:p>
            <a:pPr eaLnBrk="1" hangingPunct="1">
              <a:buSzPct val="50000"/>
            </a:pPr>
            <a:r>
              <a:rPr lang="en-US" altLang="zh-TW" sz="2400" b="1" dirty="0">
                <a:latin typeface="Arial" panose="020B0604020202020204" pitchFamily="34" charset="0"/>
                <a:ea typeface="新細明體" panose="02020500000000000000" pitchFamily="18" charset="-120"/>
                <a:hlinkClick r:id="rId6" action="ppaction://hlinksldjump"/>
              </a:rPr>
              <a:t>Mapping EER Model Constructs to Relations</a:t>
            </a:r>
            <a:r>
              <a:rPr lang="en-US" altLang="zh-TW" sz="2400" b="1" dirty="0">
                <a:ea typeface="新細明體" panose="02020500000000000000" pitchFamily="18" charset="-120"/>
                <a:hlinkClick r:id="rId6" action="ppaction://hlinksldjump"/>
              </a:rPr>
              <a:t> </a:t>
            </a:r>
            <a:endParaRPr lang="en-US" altLang="zh-TW" sz="2400" b="1" dirty="0">
              <a:ea typeface="新細明體" panose="02020500000000000000" pitchFamily="18" charset="-120"/>
            </a:endParaRPr>
          </a:p>
          <a:p>
            <a:pPr eaLnBrk="1" hangingPunct="1">
              <a:buFont typeface="Wingdings" panose="05000000000000000000" pitchFamily="2" charset="2"/>
              <a:buNone/>
            </a:pPr>
            <a:r>
              <a:rPr lang="en-US" altLang="zh-TW" sz="900" b="1" dirty="0">
                <a:ea typeface="新細明體" panose="02020500000000000000" pitchFamily="18" charset="-120"/>
              </a:rPr>
              <a:t>	</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Step 8: Options for Mapping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Specialization</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or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Generalization</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a:t>
            </a:r>
          </a:p>
          <a:p>
            <a:pPr eaLnBrk="1" hangingPunct="1">
              <a:buFont typeface="Wingdings" panose="05000000000000000000" pitchFamily="2" charset="2"/>
              <a:buNone/>
            </a:pP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Step 9: Mapping of </a:t>
            </a:r>
            <a:r>
              <a:rPr lang="en-US" altLang="zh-TW" sz="16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Union</a:t>
            </a:r>
            <a:r>
              <a:rPr lang="en-US" altLang="zh-TW" sz="1600" dirty="0">
                <a:latin typeface="Arial Unicode MS" panose="020B0604020202020204" pitchFamily="34" charset="-120"/>
                <a:ea typeface="Arial Unicode MS" panose="020B0604020202020204" pitchFamily="34" charset="-120"/>
                <a:cs typeface="Arial Unicode MS" panose="020B0604020202020204" pitchFamily="34" charset="-120"/>
              </a:rPr>
              <a:t> Types (Categories).</a:t>
            </a:r>
          </a:p>
        </p:txBody>
      </p:sp>
      <p:sp>
        <p:nvSpPr>
          <p:cNvPr id="2" name="向下箭號 1"/>
          <p:cNvSpPr/>
          <p:nvPr/>
        </p:nvSpPr>
        <p:spPr bwMode="auto">
          <a:xfrm>
            <a:off x="7566870" y="3856059"/>
            <a:ext cx="511728" cy="352337"/>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A1C28C28-A313-45CB-ADCB-33E04B3596C5}" type="slidenum">
              <a:rPr lang="en-US" altLang="zh-TW" sz="1400"/>
              <a:pPr>
                <a:spcBef>
                  <a:spcPct val="0"/>
                </a:spcBef>
                <a:buClrTx/>
                <a:buFontTx/>
                <a:buNone/>
              </a:pPr>
              <a:t>4</a:t>
            </a:fld>
            <a:endParaRPr lang="en-US" altLang="zh-TW" sz="1400"/>
          </a:p>
        </p:txBody>
      </p:sp>
      <p:pic>
        <p:nvPicPr>
          <p:cNvPr id="7171" name="Picture 10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1113" y="198438"/>
            <a:ext cx="7443787" cy="6424612"/>
          </a:xfrm>
        </p:spPr>
      </p:pic>
      <p:sp>
        <p:nvSpPr>
          <p:cNvPr id="7172" name="Rectangle 1026"/>
          <p:cNvSpPr>
            <a:spLocks noGrp="1" noChangeArrowheads="1"/>
          </p:cNvSpPr>
          <p:nvPr>
            <p:ph type="title"/>
          </p:nvPr>
        </p:nvSpPr>
        <p:spPr>
          <a:xfrm>
            <a:off x="242888" y="4573588"/>
            <a:ext cx="4192587" cy="1643062"/>
          </a:xfrm>
        </p:spPr>
        <p:txBody>
          <a:bodyPr anchor="t"/>
          <a:lstStyle/>
          <a:p>
            <a:pPr algn="l" eaLnBrk="1" hangingPunct="1"/>
            <a:r>
              <a:rPr lang="en-US" altLang="zh-TW" sz="2400">
                <a:ea typeface="新細明體" panose="02020500000000000000" pitchFamily="18" charset="-120"/>
              </a:rPr>
              <a:t>The ER conceptual schema diagram for the COMPANY database.</a:t>
            </a:r>
            <a:endParaRPr lang="en-US" altLang="zh-TW">
              <a:ea typeface="新細明體" panose="02020500000000000000" pitchFamily="18" charset="-120"/>
            </a:endParaRPr>
          </a:p>
        </p:txBody>
      </p:sp>
      <p:sp>
        <p:nvSpPr>
          <p:cNvPr id="2" name="矩形 1"/>
          <p:cNvSpPr/>
          <p:nvPr/>
        </p:nvSpPr>
        <p:spPr>
          <a:xfrm>
            <a:off x="3015323" y="3198168"/>
            <a:ext cx="3113353" cy="461665"/>
          </a:xfrm>
          <a:prstGeom prst="rect">
            <a:avLst/>
          </a:prstGeom>
        </p:spPr>
        <p:txBody>
          <a:bodyPr wrap="none">
            <a:spAutoFit/>
          </a:bodyPr>
          <a:lstStyle/>
          <a:p>
            <a:r>
              <a:rPr lang="zh-TW" altLang="en-US" dirty="0"/>
              <a:t>Functional </a:t>
            </a:r>
            <a:r>
              <a:rPr lang="zh-TW" altLang="en-US" dirty="0" smtClean="0"/>
              <a:t>Dependency</a:t>
            </a:r>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0"/>
          </p:nvPr>
        </p:nvSpPr>
        <p:spPr>
          <a:xfrm>
            <a:off x="8707771" y="6445250"/>
            <a:ext cx="383841"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8537FA51-0185-4D5E-9635-EC0636FF8CA3}" type="slidenum">
              <a:rPr lang="en-US" altLang="zh-TW" sz="1100"/>
              <a:pPr>
                <a:spcBef>
                  <a:spcPct val="0"/>
                </a:spcBef>
                <a:buClrTx/>
                <a:buFontTx/>
                <a:buNone/>
              </a:pPr>
              <a:t>5</a:t>
            </a:fld>
            <a:endParaRPr lang="en-US" altLang="zh-TW" sz="1100"/>
          </a:p>
        </p:txBody>
      </p:sp>
      <p:sp>
        <p:nvSpPr>
          <p:cNvPr id="6147" name="Rectangle 2"/>
          <p:cNvSpPr>
            <a:spLocks noGrp="1" noChangeArrowheads="1"/>
          </p:cNvSpPr>
          <p:nvPr>
            <p:ph type="title"/>
          </p:nvPr>
        </p:nvSpPr>
        <p:spPr>
          <a:xfrm>
            <a:off x="685800" y="142875"/>
            <a:ext cx="7772400" cy="766763"/>
          </a:xfrm>
        </p:spPr>
        <p:txBody>
          <a:bodyPr/>
          <a:lstStyle/>
          <a:p>
            <a:pPr eaLnBrk="1" hangingPunct="1"/>
            <a:r>
              <a:rPr lang="en-US" altLang="zh-TW" sz="2800">
                <a:ea typeface="新細明體" panose="02020500000000000000" pitchFamily="18" charset="-120"/>
              </a:rPr>
              <a:t>ER-to-Relational Mapping Algorithm</a:t>
            </a:r>
          </a:p>
        </p:txBody>
      </p:sp>
      <p:sp>
        <p:nvSpPr>
          <p:cNvPr id="6148" name="Rectangle 3"/>
          <p:cNvSpPr>
            <a:spLocks noGrp="1" noChangeArrowheads="1"/>
          </p:cNvSpPr>
          <p:nvPr>
            <p:ph type="body" idx="1"/>
          </p:nvPr>
        </p:nvSpPr>
        <p:spPr>
          <a:xfrm>
            <a:off x="292566" y="923572"/>
            <a:ext cx="8267700" cy="1843087"/>
          </a:xfrm>
        </p:spPr>
        <p:txBody>
          <a:bodyPr/>
          <a:lstStyle/>
          <a:p>
            <a:pPr eaLnBrk="1" hangingPunct="1">
              <a:lnSpc>
                <a:spcPct val="80000"/>
              </a:lnSpc>
            </a:pPr>
            <a:r>
              <a:rPr lang="en-US" altLang="zh-TW" sz="1600" b="1" dirty="0">
                <a:latin typeface="Arial" panose="020B0604020202020204" pitchFamily="34" charset="0"/>
                <a:ea typeface="新細明體" panose="02020500000000000000" pitchFamily="18" charset="-120"/>
              </a:rPr>
              <a:t>Step 1: Mapping of </a:t>
            </a:r>
            <a:r>
              <a:rPr lang="en-US" altLang="zh-TW" sz="1600" b="1" dirty="0" smtClean="0">
                <a:latin typeface="Arial" panose="020B0604020202020204" pitchFamily="34" charset="0"/>
                <a:ea typeface="新細明體" panose="02020500000000000000" pitchFamily="18" charset="-120"/>
              </a:rPr>
              <a:t>Regular(</a:t>
            </a:r>
            <a:r>
              <a:rPr lang="zh-TW" altLang="en-US" sz="1600" b="1" dirty="0" smtClean="0">
                <a:latin typeface="Arial" panose="020B0604020202020204" pitchFamily="34" charset="0"/>
                <a:ea typeface="新細明體" panose="02020500000000000000" pitchFamily="18" charset="-120"/>
              </a:rPr>
              <a:t>一般</a:t>
            </a:r>
            <a:r>
              <a:rPr lang="en-US" altLang="zh-TW" sz="1600" b="1" dirty="0" smtClean="0">
                <a:latin typeface="Arial" panose="020B0604020202020204" pitchFamily="34" charset="0"/>
                <a:ea typeface="新細明體" panose="02020500000000000000" pitchFamily="18" charset="-120"/>
              </a:rPr>
              <a:t>) </a:t>
            </a:r>
            <a:r>
              <a:rPr lang="en-US" altLang="zh-TW" sz="1600" b="1" dirty="0">
                <a:latin typeface="Arial" panose="020B0604020202020204" pitchFamily="34" charset="0"/>
                <a:ea typeface="新細明體" panose="02020500000000000000" pitchFamily="18" charset="-120"/>
              </a:rPr>
              <a:t>Entity Types.</a:t>
            </a:r>
          </a:p>
          <a:p>
            <a:pPr lvl="1" eaLnBrk="1" hangingPunct="1"/>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For each regular (strong) entity type E in the ER schema, </a:t>
            </a:r>
            <a:r>
              <a:rPr lang="en-US" altLang="zh-TW" sz="14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create a </a:t>
            </a:r>
            <a:r>
              <a:rPr lang="en-US" altLang="zh-TW" sz="1400" dirty="0" smtClean="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relation </a:t>
            </a:r>
            <a:r>
              <a:rPr lang="en-US" altLang="zh-TW" sz="14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R</a:t>
            </a:r>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 </a:t>
            </a:r>
            <a:endParaRPr lang="en-US" altLang="zh-TW" sz="1400" dirty="0" smtClean="0">
              <a:latin typeface="Arial Unicode MS" panose="020B0604020202020204" pitchFamily="34" charset="-120"/>
              <a:ea typeface="Arial Unicode MS" panose="020B0604020202020204" pitchFamily="34" charset="-120"/>
              <a:cs typeface="Arial Unicode MS" panose="020B0604020202020204" pitchFamily="34" charset="-120"/>
            </a:endParaRPr>
          </a:p>
          <a:p>
            <a:pPr marL="457200" lvl="1" indent="0" eaLnBrk="1" hangingPunct="1">
              <a:buNone/>
            </a:pPr>
            <a:r>
              <a:rPr lang="zh-TW" altLang="en-US" sz="1400" dirty="0">
                <a:latin typeface="Arial Unicode MS" panose="020B0604020202020204" pitchFamily="34" charset="-120"/>
                <a:ea typeface="Arial Unicode MS" panose="020B0604020202020204" pitchFamily="34" charset="-120"/>
                <a:cs typeface="Arial Unicode MS" panose="020B0604020202020204" pitchFamily="34" charset="-120"/>
              </a:rPr>
              <a:t> </a:t>
            </a:r>
            <a:r>
              <a:rPr lang="zh-TW" altLang="en-US" sz="1400" dirty="0" smtClean="0">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1400" dirty="0" smtClean="0">
                <a:latin typeface="Arial Unicode MS" panose="020B0604020202020204" pitchFamily="34" charset="-120"/>
                <a:ea typeface="Arial Unicode MS" panose="020B0604020202020204" pitchFamily="34" charset="-120"/>
                <a:cs typeface="Arial Unicode MS" panose="020B0604020202020204" pitchFamily="34" charset="-120"/>
              </a:rPr>
              <a:t>that </a:t>
            </a:r>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includes all the simple attributes of E.</a:t>
            </a:r>
          </a:p>
          <a:p>
            <a:pPr lvl="1" eaLnBrk="1" hangingPunct="1"/>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Choose one of the key attributes of E as </a:t>
            </a:r>
            <a:r>
              <a:rPr lang="en-US" altLang="zh-TW" sz="14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the primary key</a:t>
            </a:r>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 for R. </a:t>
            </a:r>
          </a:p>
          <a:p>
            <a:pPr lvl="1" eaLnBrk="1" hangingPunct="1"/>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If the chosen key of E is </a:t>
            </a:r>
            <a:r>
              <a:rPr lang="en-US" altLang="zh-TW" sz="1400" dirty="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composite</a:t>
            </a:r>
            <a:r>
              <a:rPr lang="en-US" altLang="zh-TW" sz="1400" dirty="0">
                <a:latin typeface="Arial Unicode MS" panose="020B0604020202020204" pitchFamily="34" charset="-120"/>
                <a:ea typeface="Arial Unicode MS" panose="020B0604020202020204" pitchFamily="34" charset="-120"/>
                <a:cs typeface="Arial Unicode MS" panose="020B0604020202020204" pitchFamily="34" charset="-120"/>
              </a:rPr>
              <a:t>, the set of simple attributes that form it will together form the primary key of R.</a:t>
            </a:r>
          </a:p>
        </p:txBody>
      </p:sp>
      <p:pic>
        <p:nvPicPr>
          <p:cNvPr id="614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7736" y="2590942"/>
            <a:ext cx="3250035" cy="280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5"/>
          <p:cNvSpPr>
            <a:spLocks noChangeArrowheads="1"/>
          </p:cNvSpPr>
          <p:nvPr/>
        </p:nvSpPr>
        <p:spPr bwMode="auto">
          <a:xfrm>
            <a:off x="256724" y="3078876"/>
            <a:ext cx="5072922" cy="1846659"/>
          </a:xfrm>
          <a:prstGeom prst="rect">
            <a:avLst/>
          </a:prstGeom>
          <a:noFill/>
          <a:ln w="9525">
            <a:noFill/>
            <a:miter lim="800000"/>
            <a:headEnd/>
            <a:tailEnd/>
          </a:ln>
        </p:spPr>
        <p:txBody>
          <a:bodyPr wrap="square">
            <a:spAutoFit/>
          </a:bodyPr>
          <a:lstStyle/>
          <a:p>
            <a:pPr marL="0" lvl="1" eaLnBrk="1" hangingPunct="1">
              <a:defRPr/>
            </a:pPr>
            <a:r>
              <a:rPr lang="en-US" altLang="zh-TW" sz="1600" dirty="0">
                <a:solidFill>
                  <a:schemeClr val="bg2"/>
                </a:solidFill>
                <a:latin typeface="Arial Unicode MS" pitchFamily="34" charset="-120"/>
                <a:ea typeface="Arial Unicode MS" pitchFamily="34" charset="-120"/>
                <a:cs typeface="Arial Unicode MS" pitchFamily="34" charset="-120"/>
              </a:rPr>
              <a:t>Example</a:t>
            </a:r>
            <a:r>
              <a:rPr lang="en-US" altLang="zh-TW" sz="1600" b="1" dirty="0">
                <a:solidFill>
                  <a:schemeClr val="bg2"/>
                </a:solidFill>
                <a:ea typeface="新細明體" charset="-120"/>
              </a:rPr>
              <a:t>:</a:t>
            </a:r>
            <a:r>
              <a:rPr lang="en-US" altLang="zh-TW" sz="1600" dirty="0">
                <a:solidFill>
                  <a:schemeClr val="bg2"/>
                </a:solidFill>
                <a:ea typeface="新細明體" charset="-120"/>
              </a:rPr>
              <a:t> </a:t>
            </a:r>
          </a:p>
          <a:p>
            <a:pPr marL="177800" lvl="1" indent="-177800" eaLnBrk="1" hangingPunct="1">
              <a:buFontTx/>
              <a:buChar char="•"/>
              <a:defRPr/>
            </a:pPr>
            <a:r>
              <a:rPr lang="en-US" altLang="zh-TW" sz="1400" dirty="0">
                <a:solidFill>
                  <a:schemeClr val="bg2"/>
                </a:solidFill>
                <a:latin typeface="Arial Unicode MS" pitchFamily="34" charset="-120"/>
                <a:ea typeface="Arial Unicode MS" pitchFamily="34" charset="-120"/>
                <a:cs typeface="Arial Unicode MS" pitchFamily="34" charset="-120"/>
              </a:rPr>
              <a:t>We create the relations </a:t>
            </a:r>
            <a:r>
              <a:rPr lang="en-US" altLang="zh-TW" sz="1400" dirty="0">
                <a:solidFill>
                  <a:schemeClr val="hlink"/>
                </a:solidFill>
                <a:latin typeface="Arial Unicode MS" pitchFamily="34" charset="-120"/>
                <a:ea typeface="Arial Unicode MS" pitchFamily="34" charset="-120"/>
                <a:cs typeface="Arial Unicode MS" pitchFamily="34" charset="-120"/>
              </a:rPr>
              <a:t>EMPLOYEE</a:t>
            </a:r>
            <a:r>
              <a:rPr lang="en-US" altLang="zh-TW" sz="1400" dirty="0">
                <a:solidFill>
                  <a:schemeClr val="bg2"/>
                </a:solidFill>
                <a:latin typeface="Arial Unicode MS" pitchFamily="34" charset="-120"/>
                <a:ea typeface="Arial Unicode MS" pitchFamily="34" charset="-120"/>
                <a:cs typeface="Arial Unicode MS" pitchFamily="34" charset="-120"/>
              </a:rPr>
              <a:t>, </a:t>
            </a:r>
            <a:r>
              <a:rPr lang="en-US" altLang="zh-TW" sz="1400" dirty="0">
                <a:solidFill>
                  <a:schemeClr val="hlink"/>
                </a:solidFill>
                <a:latin typeface="Arial Unicode MS" pitchFamily="34" charset="-120"/>
                <a:ea typeface="Arial Unicode MS" pitchFamily="34" charset="-120"/>
                <a:cs typeface="Arial Unicode MS" pitchFamily="34" charset="-120"/>
              </a:rPr>
              <a:t>DEPARTMENT</a:t>
            </a:r>
            <a:r>
              <a:rPr lang="en-US" altLang="zh-TW" sz="1400" dirty="0">
                <a:solidFill>
                  <a:schemeClr val="bg2"/>
                </a:solidFill>
                <a:latin typeface="Arial Unicode MS" pitchFamily="34" charset="-120"/>
                <a:ea typeface="Arial Unicode MS" pitchFamily="34" charset="-120"/>
                <a:cs typeface="Arial Unicode MS" pitchFamily="34" charset="-120"/>
              </a:rPr>
              <a:t>, and </a:t>
            </a:r>
            <a:r>
              <a:rPr lang="en-US" altLang="zh-TW" sz="1400" dirty="0">
                <a:solidFill>
                  <a:schemeClr val="hlink"/>
                </a:solidFill>
                <a:latin typeface="Arial Unicode MS" pitchFamily="34" charset="-120"/>
                <a:ea typeface="Arial Unicode MS" pitchFamily="34" charset="-120"/>
                <a:cs typeface="Arial Unicode MS" pitchFamily="34" charset="-120"/>
              </a:rPr>
              <a:t>PROJECT</a:t>
            </a:r>
            <a:r>
              <a:rPr lang="en-US" altLang="zh-TW" sz="1400" dirty="0">
                <a:solidFill>
                  <a:schemeClr val="bg2"/>
                </a:solidFill>
                <a:latin typeface="Arial Unicode MS" pitchFamily="34" charset="-120"/>
                <a:ea typeface="Arial Unicode MS" pitchFamily="34" charset="-120"/>
                <a:cs typeface="Arial Unicode MS" pitchFamily="34" charset="-120"/>
              </a:rPr>
              <a:t> in the relational </a:t>
            </a:r>
            <a:r>
              <a:rPr lang="en-US" altLang="zh-TW" sz="1400" dirty="0" smtClean="0">
                <a:solidFill>
                  <a:schemeClr val="bg2"/>
                </a:solidFill>
                <a:latin typeface="Arial Unicode MS" pitchFamily="34" charset="-120"/>
                <a:ea typeface="Arial Unicode MS" pitchFamily="34" charset="-120"/>
                <a:cs typeface="Arial Unicode MS" pitchFamily="34" charset="-120"/>
              </a:rPr>
              <a:t>schema corresponding </a:t>
            </a:r>
            <a:r>
              <a:rPr lang="en-US" altLang="zh-TW" sz="1400" dirty="0">
                <a:solidFill>
                  <a:schemeClr val="bg2"/>
                </a:solidFill>
                <a:latin typeface="Arial Unicode MS" pitchFamily="34" charset="-120"/>
                <a:ea typeface="Arial Unicode MS" pitchFamily="34" charset="-120"/>
                <a:cs typeface="Arial Unicode MS" pitchFamily="34" charset="-120"/>
              </a:rPr>
              <a:t>to the regular entities in the ER diagram. </a:t>
            </a:r>
            <a:endParaRPr lang="en-US" altLang="zh-TW" sz="1400" dirty="0" smtClean="0">
              <a:solidFill>
                <a:schemeClr val="bg2"/>
              </a:solidFill>
              <a:latin typeface="Arial Unicode MS" pitchFamily="34" charset="-120"/>
              <a:ea typeface="Arial Unicode MS" pitchFamily="34" charset="-120"/>
              <a:cs typeface="Arial Unicode MS" pitchFamily="34" charset="-120"/>
            </a:endParaRPr>
          </a:p>
          <a:p>
            <a:pPr marL="0" lvl="1" eaLnBrk="1" hangingPunct="1">
              <a:defRPr/>
            </a:pPr>
            <a:endParaRPr lang="en-US" altLang="zh-TW" sz="1400" dirty="0">
              <a:solidFill>
                <a:schemeClr val="bg2"/>
              </a:solidFill>
              <a:latin typeface="Arial Unicode MS" pitchFamily="34" charset="-120"/>
              <a:ea typeface="Arial Unicode MS" pitchFamily="34" charset="-120"/>
              <a:cs typeface="Arial Unicode MS" pitchFamily="34" charset="-120"/>
            </a:endParaRPr>
          </a:p>
          <a:p>
            <a:pPr marL="177800" lvl="1" indent="-177800" eaLnBrk="1" hangingPunct="1">
              <a:buFontTx/>
              <a:buChar char="•"/>
              <a:defRPr/>
            </a:pPr>
            <a:r>
              <a:rPr lang="en-US" altLang="zh-TW" sz="1400" dirty="0">
                <a:solidFill>
                  <a:schemeClr val="hlink"/>
                </a:solidFill>
                <a:latin typeface="Arial Unicode MS" pitchFamily="34" charset="-120"/>
                <a:ea typeface="Arial Unicode MS" pitchFamily="34" charset="-120"/>
                <a:cs typeface="Arial Unicode MS" pitchFamily="34" charset="-120"/>
              </a:rPr>
              <a:t>SSN</a:t>
            </a:r>
            <a:r>
              <a:rPr lang="en-US" altLang="zh-TW" sz="1400" dirty="0">
                <a:solidFill>
                  <a:schemeClr val="bg2"/>
                </a:solidFill>
                <a:latin typeface="Arial Unicode MS" pitchFamily="34" charset="-120"/>
                <a:ea typeface="Arial Unicode MS" pitchFamily="34" charset="-120"/>
                <a:cs typeface="Arial Unicode MS" pitchFamily="34" charset="-120"/>
              </a:rPr>
              <a:t>, </a:t>
            </a:r>
            <a:r>
              <a:rPr lang="en-US" altLang="zh-TW" sz="1400" dirty="0">
                <a:solidFill>
                  <a:schemeClr val="hlink"/>
                </a:solidFill>
                <a:latin typeface="Arial Unicode MS" pitchFamily="34" charset="-120"/>
                <a:ea typeface="Arial Unicode MS" pitchFamily="34" charset="-120"/>
                <a:cs typeface="Arial Unicode MS" pitchFamily="34" charset="-120"/>
              </a:rPr>
              <a:t>DNUMBER</a:t>
            </a:r>
            <a:r>
              <a:rPr lang="en-US" altLang="zh-TW" sz="1400" dirty="0">
                <a:solidFill>
                  <a:schemeClr val="bg2"/>
                </a:solidFill>
                <a:latin typeface="Arial Unicode MS" pitchFamily="34" charset="-120"/>
                <a:ea typeface="Arial Unicode MS" pitchFamily="34" charset="-120"/>
                <a:cs typeface="Arial Unicode MS" pitchFamily="34" charset="-120"/>
              </a:rPr>
              <a:t>, and </a:t>
            </a:r>
            <a:r>
              <a:rPr lang="en-US" altLang="zh-TW" sz="1400" dirty="0">
                <a:solidFill>
                  <a:schemeClr val="hlink"/>
                </a:solidFill>
                <a:latin typeface="Arial Unicode MS" pitchFamily="34" charset="-120"/>
                <a:ea typeface="Arial Unicode MS" pitchFamily="34" charset="-120"/>
                <a:cs typeface="Arial Unicode MS" pitchFamily="34" charset="-120"/>
              </a:rPr>
              <a:t>PNUMBER</a:t>
            </a:r>
            <a:r>
              <a:rPr lang="en-US" altLang="zh-TW" sz="1400" dirty="0">
                <a:solidFill>
                  <a:schemeClr val="bg2"/>
                </a:solidFill>
                <a:latin typeface="Arial Unicode MS" pitchFamily="34" charset="-120"/>
                <a:ea typeface="Arial Unicode MS" pitchFamily="34" charset="-120"/>
                <a:cs typeface="Arial Unicode MS" pitchFamily="34" charset="-120"/>
              </a:rPr>
              <a:t> are the primary keys for the relations EMPLOYEE, DEPARTMENT, and PROJECT as shown.</a:t>
            </a:r>
          </a:p>
        </p:txBody>
      </p:sp>
      <p:pic>
        <p:nvPicPr>
          <p:cNvPr id="2" name="圖片 1"/>
          <p:cNvPicPr>
            <a:picLocks noChangeAspect="1"/>
          </p:cNvPicPr>
          <p:nvPr/>
        </p:nvPicPr>
        <p:blipFill>
          <a:blip r:embed="rId4"/>
          <a:stretch>
            <a:fillRect/>
          </a:stretch>
        </p:blipFill>
        <p:spPr>
          <a:xfrm>
            <a:off x="3512823" y="5426105"/>
            <a:ext cx="3889825" cy="1286202"/>
          </a:xfrm>
          <a:prstGeom prst="rect">
            <a:avLst/>
          </a:prstGeom>
        </p:spPr>
      </p:pic>
      <p:sp>
        <p:nvSpPr>
          <p:cNvPr id="3" name="向下箭號 2"/>
          <p:cNvSpPr/>
          <p:nvPr/>
        </p:nvSpPr>
        <p:spPr bwMode="auto">
          <a:xfrm rot="2779931">
            <a:off x="5598701" y="4706225"/>
            <a:ext cx="402671" cy="562062"/>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xfrm>
            <a:off x="8458199" y="6445250"/>
            <a:ext cx="633413"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1A639086-8E34-4DE4-9582-732526E74863}" type="slidenum">
              <a:rPr lang="en-US" altLang="zh-TW" sz="1100"/>
              <a:pPr>
                <a:spcBef>
                  <a:spcPct val="0"/>
                </a:spcBef>
                <a:buClrTx/>
                <a:buFontTx/>
                <a:buNone/>
              </a:pPr>
              <a:t>6</a:t>
            </a:fld>
            <a:endParaRPr lang="en-US" altLang="zh-TW" sz="1100"/>
          </a:p>
        </p:txBody>
      </p:sp>
      <p:sp>
        <p:nvSpPr>
          <p:cNvPr id="9219" name="Rectangle 1026"/>
          <p:cNvSpPr>
            <a:spLocks noGrp="1" noChangeArrowheads="1"/>
          </p:cNvSpPr>
          <p:nvPr>
            <p:ph type="title"/>
          </p:nvPr>
        </p:nvSpPr>
        <p:spPr>
          <a:xfrm>
            <a:off x="685800" y="84138"/>
            <a:ext cx="7772400" cy="766762"/>
          </a:xfrm>
        </p:spPr>
        <p:txBody>
          <a:bodyPr/>
          <a:lstStyle/>
          <a:p>
            <a:pPr eaLnBrk="1" hangingPunct="1"/>
            <a:r>
              <a:rPr lang="en-US" altLang="zh-TW" sz="2800">
                <a:ea typeface="新細明體" panose="02020500000000000000" pitchFamily="18" charset="-120"/>
              </a:rPr>
              <a:t>ER-to-Relational Mapping Algorithm</a:t>
            </a:r>
          </a:p>
        </p:txBody>
      </p:sp>
      <p:sp>
        <p:nvSpPr>
          <p:cNvPr id="10244" name="Rectangle 1027"/>
          <p:cNvSpPr>
            <a:spLocks noGrp="1" noChangeArrowheads="1"/>
          </p:cNvSpPr>
          <p:nvPr>
            <p:ph type="body" idx="1"/>
          </p:nvPr>
        </p:nvSpPr>
        <p:spPr>
          <a:xfrm>
            <a:off x="317500" y="887413"/>
            <a:ext cx="8374063" cy="4572000"/>
          </a:xfrm>
        </p:spPr>
        <p:txBody>
          <a:bodyPr/>
          <a:lstStyle/>
          <a:p>
            <a:pPr eaLnBrk="1" hangingPunct="1">
              <a:lnSpc>
                <a:spcPct val="90000"/>
              </a:lnSpc>
              <a:defRPr/>
            </a:pPr>
            <a:r>
              <a:rPr lang="en-US" altLang="zh-TW" sz="1600" b="1" dirty="0">
                <a:latin typeface="Arial" charset="0"/>
                <a:ea typeface="新細明體" charset="-120"/>
              </a:rPr>
              <a:t>Step 2: Mapping of Weak Entity Types</a:t>
            </a:r>
          </a:p>
          <a:p>
            <a:pPr lvl="1" eaLnBrk="1" hangingPunct="1">
              <a:defRPr/>
            </a:pPr>
            <a:r>
              <a:rPr lang="en-US" altLang="zh-TW" sz="1400" dirty="0">
                <a:latin typeface="Arial Unicode MS" pitchFamily="34" charset="-120"/>
                <a:ea typeface="Arial Unicode MS" pitchFamily="34" charset="-120"/>
                <a:cs typeface="Arial Unicode MS" pitchFamily="34" charset="-120"/>
              </a:rPr>
              <a:t>For each weak entity type W in the ER schema with owner entity type E, </a:t>
            </a:r>
            <a:endParaRPr lang="en-US" altLang="zh-TW" sz="1400" dirty="0" smtClean="0">
              <a:latin typeface="Arial Unicode MS" pitchFamily="34" charset="-120"/>
              <a:ea typeface="Arial Unicode MS" pitchFamily="34" charset="-120"/>
              <a:cs typeface="Arial Unicode MS" pitchFamily="34" charset="-120"/>
            </a:endParaRPr>
          </a:p>
          <a:p>
            <a:pPr marL="457200" lvl="1" indent="0" eaLnBrk="1" hangingPunct="1">
              <a:buNone/>
              <a:defRPr/>
            </a:pPr>
            <a:r>
              <a:rPr lang="zh-TW" altLang="en-US" sz="1400" dirty="0">
                <a:latin typeface="Arial Unicode MS" pitchFamily="34" charset="-120"/>
                <a:ea typeface="Arial Unicode MS" pitchFamily="34" charset="-120"/>
                <a:cs typeface="Arial Unicode MS" pitchFamily="34" charset="-120"/>
              </a:rPr>
              <a:t>　</a:t>
            </a:r>
            <a:r>
              <a:rPr lang="zh-TW" altLang="en-US" sz="1400" dirty="0" smtClean="0">
                <a:latin typeface="Arial Unicode MS" pitchFamily="34" charset="-120"/>
                <a:ea typeface="Arial Unicode MS" pitchFamily="34" charset="-120"/>
                <a:cs typeface="Arial Unicode MS" pitchFamily="34" charset="-120"/>
              </a:rPr>
              <a:t>　</a:t>
            </a:r>
            <a:r>
              <a:rPr lang="en-US" altLang="zh-TW" sz="1400" dirty="0" smtClean="0">
                <a:latin typeface="Arial Unicode MS" pitchFamily="34" charset="-120"/>
                <a:ea typeface="Arial Unicode MS" pitchFamily="34" charset="-120"/>
                <a:cs typeface="Arial Unicode MS" pitchFamily="34" charset="-120"/>
              </a:rPr>
              <a:t>create </a:t>
            </a:r>
            <a:r>
              <a:rPr lang="en-US" altLang="zh-TW" sz="1400" dirty="0">
                <a:latin typeface="Arial Unicode MS" pitchFamily="34" charset="-120"/>
                <a:ea typeface="Arial Unicode MS" pitchFamily="34" charset="-120"/>
                <a:cs typeface="Arial Unicode MS" pitchFamily="34" charset="-120"/>
              </a:rPr>
              <a:t>a relation R and include all simple attributes </a:t>
            </a:r>
            <a:endParaRPr lang="en-US" altLang="zh-TW" sz="1400" dirty="0" smtClean="0">
              <a:latin typeface="Arial Unicode MS" pitchFamily="34" charset="-120"/>
              <a:ea typeface="Arial Unicode MS" pitchFamily="34" charset="-120"/>
              <a:cs typeface="Arial Unicode MS" pitchFamily="34" charset="-120"/>
            </a:endParaRPr>
          </a:p>
          <a:p>
            <a:pPr marL="457200" lvl="1" indent="0" eaLnBrk="1" hangingPunct="1">
              <a:buNone/>
              <a:defRPr/>
            </a:pPr>
            <a:r>
              <a:rPr lang="zh-TW" altLang="en-US" sz="1400" dirty="0">
                <a:latin typeface="Arial Unicode MS" pitchFamily="34" charset="-120"/>
                <a:ea typeface="Arial Unicode MS" pitchFamily="34" charset="-120"/>
                <a:cs typeface="Arial Unicode MS" pitchFamily="34" charset="-120"/>
              </a:rPr>
              <a:t>　</a:t>
            </a:r>
            <a:r>
              <a:rPr lang="zh-TW" altLang="en-US" sz="1400" dirty="0" smtClean="0">
                <a:latin typeface="Arial Unicode MS" pitchFamily="34" charset="-120"/>
                <a:ea typeface="Arial Unicode MS" pitchFamily="34" charset="-120"/>
                <a:cs typeface="Arial Unicode MS" pitchFamily="34" charset="-120"/>
              </a:rPr>
              <a:t>　</a:t>
            </a:r>
            <a:r>
              <a:rPr lang="en-US" altLang="zh-TW" sz="1400" dirty="0" smtClean="0">
                <a:latin typeface="Arial Unicode MS" pitchFamily="34" charset="-120"/>
                <a:ea typeface="Arial Unicode MS" pitchFamily="34" charset="-120"/>
                <a:cs typeface="Arial Unicode MS" pitchFamily="34" charset="-120"/>
              </a:rPr>
              <a:t>(</a:t>
            </a:r>
            <a:r>
              <a:rPr lang="en-US" altLang="zh-TW" sz="1400" dirty="0">
                <a:latin typeface="Arial Unicode MS" pitchFamily="34" charset="-120"/>
                <a:ea typeface="Arial Unicode MS" pitchFamily="34" charset="-120"/>
                <a:cs typeface="Arial Unicode MS" pitchFamily="34" charset="-120"/>
              </a:rPr>
              <a:t>or simple components of composite attributes) of W as attributes of R.</a:t>
            </a:r>
          </a:p>
          <a:p>
            <a:pPr lvl="1" eaLnBrk="1" hangingPunct="1">
              <a:defRPr/>
            </a:pPr>
            <a:r>
              <a:rPr lang="en-US" altLang="zh-TW" sz="1400" dirty="0">
                <a:latin typeface="Arial Unicode MS" pitchFamily="34" charset="-120"/>
                <a:ea typeface="Arial Unicode MS" pitchFamily="34" charset="-120"/>
                <a:cs typeface="Arial Unicode MS" pitchFamily="34" charset="-120"/>
              </a:rPr>
              <a:t>In addition, include as foreign key attributes of R the </a:t>
            </a:r>
            <a:r>
              <a:rPr lang="en-US" altLang="zh-TW" sz="1400" dirty="0">
                <a:solidFill>
                  <a:srgbClr val="FF0000"/>
                </a:solidFill>
                <a:latin typeface="Arial Unicode MS" pitchFamily="34" charset="-120"/>
                <a:ea typeface="Arial Unicode MS" pitchFamily="34" charset="-120"/>
                <a:cs typeface="Arial Unicode MS" pitchFamily="34" charset="-120"/>
              </a:rPr>
              <a:t>primary key </a:t>
            </a:r>
            <a:r>
              <a:rPr lang="en-US" altLang="zh-TW" sz="1400" dirty="0">
                <a:latin typeface="Arial Unicode MS" pitchFamily="34" charset="-120"/>
                <a:ea typeface="Arial Unicode MS" pitchFamily="34" charset="-120"/>
                <a:cs typeface="Arial Unicode MS" pitchFamily="34" charset="-120"/>
              </a:rPr>
              <a:t>attribute(s) of the relation(s) that correspond to the </a:t>
            </a:r>
            <a:r>
              <a:rPr lang="en-US" altLang="zh-TW" sz="1400" dirty="0">
                <a:solidFill>
                  <a:srgbClr val="FF0000"/>
                </a:solidFill>
                <a:latin typeface="Arial Unicode MS" pitchFamily="34" charset="-120"/>
                <a:ea typeface="Arial Unicode MS" pitchFamily="34" charset="-120"/>
                <a:cs typeface="Arial Unicode MS" pitchFamily="34" charset="-120"/>
              </a:rPr>
              <a:t>owner entity type(s).</a:t>
            </a:r>
          </a:p>
          <a:p>
            <a:pPr lvl="1" eaLnBrk="1" hangingPunct="1">
              <a:defRPr/>
            </a:pPr>
            <a:r>
              <a:rPr lang="en-US" altLang="zh-TW" sz="1400" dirty="0">
                <a:latin typeface="Arial Unicode MS" pitchFamily="34" charset="-120"/>
                <a:ea typeface="Arial Unicode MS" pitchFamily="34" charset="-120"/>
                <a:cs typeface="Arial Unicode MS" pitchFamily="34" charset="-120"/>
              </a:rPr>
              <a:t>The primary key of R is the </a:t>
            </a:r>
            <a:r>
              <a:rPr lang="en-US" altLang="zh-TW" sz="1400" dirty="0">
                <a:solidFill>
                  <a:srgbClr val="FF0000"/>
                </a:solidFill>
                <a:latin typeface="Arial Unicode MS" pitchFamily="34" charset="-120"/>
                <a:ea typeface="Arial Unicode MS" pitchFamily="34" charset="-120"/>
                <a:cs typeface="Arial Unicode MS" pitchFamily="34" charset="-120"/>
              </a:rPr>
              <a:t>combination</a:t>
            </a:r>
            <a:r>
              <a:rPr lang="en-US" altLang="zh-TW" sz="1400" dirty="0">
                <a:latin typeface="Arial Unicode MS" pitchFamily="34" charset="-120"/>
                <a:ea typeface="Arial Unicode MS" pitchFamily="34" charset="-120"/>
                <a:cs typeface="Arial Unicode MS" pitchFamily="34" charset="-120"/>
              </a:rPr>
              <a:t> of </a:t>
            </a:r>
            <a:r>
              <a:rPr lang="en-US" altLang="zh-TW" sz="1400" dirty="0">
                <a:solidFill>
                  <a:srgbClr val="FF0000"/>
                </a:solidFill>
                <a:latin typeface="Arial Unicode MS" pitchFamily="34" charset="-120"/>
                <a:ea typeface="Arial Unicode MS" pitchFamily="34" charset="-120"/>
                <a:cs typeface="Arial Unicode MS" pitchFamily="34" charset="-120"/>
              </a:rPr>
              <a:t>the primary key(s) </a:t>
            </a:r>
            <a:r>
              <a:rPr lang="en-US" altLang="zh-TW" sz="1400" dirty="0">
                <a:latin typeface="Arial Unicode MS" pitchFamily="34" charset="-120"/>
                <a:ea typeface="Arial Unicode MS" pitchFamily="34" charset="-120"/>
                <a:cs typeface="Arial Unicode MS" pitchFamily="34" charset="-120"/>
              </a:rPr>
              <a:t>of the owner(s) and </a:t>
            </a:r>
            <a:r>
              <a:rPr lang="en-US" altLang="zh-TW" sz="1400" dirty="0">
                <a:solidFill>
                  <a:srgbClr val="FF0000"/>
                </a:solidFill>
                <a:latin typeface="Arial Unicode MS" pitchFamily="34" charset="-120"/>
                <a:ea typeface="Arial Unicode MS" pitchFamily="34" charset="-120"/>
                <a:cs typeface="Arial Unicode MS" pitchFamily="34" charset="-120"/>
              </a:rPr>
              <a:t>the partial key </a:t>
            </a:r>
            <a:r>
              <a:rPr lang="en-US" altLang="zh-TW" sz="1400" dirty="0">
                <a:latin typeface="Arial Unicode MS" pitchFamily="34" charset="-120"/>
                <a:ea typeface="Arial Unicode MS" pitchFamily="34" charset="-120"/>
                <a:cs typeface="Arial Unicode MS" pitchFamily="34" charset="-120"/>
              </a:rPr>
              <a:t>of the weak entity type W, if any.</a:t>
            </a:r>
          </a:p>
          <a:p>
            <a:pPr marL="266700" lvl="1" indent="-266700" eaLnBrk="1" hangingPunct="1">
              <a:lnSpc>
                <a:spcPct val="90000"/>
              </a:lnSpc>
              <a:buFontTx/>
              <a:buNone/>
              <a:defRPr/>
            </a:pPr>
            <a:r>
              <a:rPr lang="en-US" altLang="zh-TW" sz="1600" b="1" dirty="0">
                <a:ea typeface="新細明體" charset="-120"/>
              </a:rPr>
              <a:t>Example:</a:t>
            </a:r>
            <a:r>
              <a:rPr lang="en-US" altLang="zh-TW" sz="1600" dirty="0">
                <a:ea typeface="新細明體" charset="-120"/>
              </a:rPr>
              <a:t> </a:t>
            </a:r>
          </a:p>
          <a:p>
            <a:pPr marL="266700" lvl="1" indent="-266700" eaLnBrk="1" hangingPunct="1">
              <a:defRPr/>
            </a:pPr>
            <a:r>
              <a:rPr lang="en-US" altLang="zh-TW" sz="1400" dirty="0">
                <a:latin typeface="Arial Unicode MS" pitchFamily="34" charset="-120"/>
                <a:ea typeface="Arial Unicode MS" pitchFamily="34" charset="-120"/>
                <a:cs typeface="Arial Unicode MS" pitchFamily="34" charset="-120"/>
              </a:rPr>
              <a:t>Create the relation </a:t>
            </a:r>
            <a:r>
              <a:rPr lang="en-US" altLang="zh-TW" sz="1400" dirty="0">
                <a:solidFill>
                  <a:srgbClr val="FF0000"/>
                </a:solidFill>
                <a:latin typeface="Arial Unicode MS" pitchFamily="34" charset="-120"/>
                <a:ea typeface="Arial Unicode MS" pitchFamily="34" charset="-120"/>
                <a:cs typeface="Arial Unicode MS" pitchFamily="34" charset="-120"/>
              </a:rPr>
              <a:t>DEPENDENT</a:t>
            </a:r>
            <a:r>
              <a:rPr lang="en-US" altLang="zh-TW" sz="1400" dirty="0">
                <a:latin typeface="Arial Unicode MS" pitchFamily="34" charset="-120"/>
                <a:ea typeface="Arial Unicode MS" pitchFamily="34" charset="-120"/>
                <a:cs typeface="Arial Unicode MS" pitchFamily="34" charset="-120"/>
              </a:rPr>
              <a:t> in this step to correspond to the weak entity type DEPENDENT. Include the primary key SSN of the EMPLOYEE relation as a foreign key attribute of DEPENDENT (renamed to ESSN). </a:t>
            </a:r>
          </a:p>
          <a:p>
            <a:pPr marL="266700" lvl="1" indent="-266700" eaLnBrk="1" hangingPunct="1">
              <a:defRPr/>
            </a:pPr>
            <a:r>
              <a:rPr lang="en-US" altLang="zh-TW" sz="1400" dirty="0">
                <a:latin typeface="Arial Unicode MS" pitchFamily="34" charset="-120"/>
                <a:ea typeface="Arial Unicode MS" pitchFamily="34" charset="-120"/>
                <a:cs typeface="Arial Unicode MS" pitchFamily="34" charset="-120"/>
              </a:rPr>
              <a:t>The </a:t>
            </a:r>
            <a:r>
              <a:rPr lang="en-US" altLang="zh-TW" sz="1400" dirty="0">
                <a:solidFill>
                  <a:srgbClr val="FF0000"/>
                </a:solidFill>
                <a:latin typeface="Arial Unicode MS" pitchFamily="34" charset="-120"/>
                <a:ea typeface="Arial Unicode MS" pitchFamily="34" charset="-120"/>
                <a:cs typeface="Arial Unicode MS" pitchFamily="34" charset="-120"/>
              </a:rPr>
              <a:t>primary key </a:t>
            </a:r>
            <a:r>
              <a:rPr lang="en-US" altLang="zh-TW" sz="1400" dirty="0">
                <a:latin typeface="Arial Unicode MS" pitchFamily="34" charset="-120"/>
                <a:ea typeface="Arial Unicode MS" pitchFamily="34" charset="-120"/>
                <a:cs typeface="Arial Unicode MS" pitchFamily="34" charset="-120"/>
              </a:rPr>
              <a:t>of the DEPENDENT relation is the combination {</a:t>
            </a:r>
            <a:r>
              <a:rPr lang="en-US" altLang="zh-TW" sz="1400" dirty="0">
                <a:solidFill>
                  <a:schemeClr val="hlink"/>
                </a:solidFill>
                <a:latin typeface="Arial Unicode MS" pitchFamily="34" charset="-120"/>
                <a:ea typeface="Arial Unicode MS" pitchFamily="34" charset="-120"/>
                <a:cs typeface="Arial Unicode MS" pitchFamily="34" charset="-120"/>
              </a:rPr>
              <a:t>ESSN, DEPENDENT_NAME</a:t>
            </a:r>
            <a:r>
              <a:rPr lang="en-US" altLang="zh-TW" sz="1400" dirty="0">
                <a:latin typeface="Arial Unicode MS" pitchFamily="34" charset="-120"/>
                <a:ea typeface="Arial Unicode MS" pitchFamily="34" charset="-120"/>
                <a:cs typeface="Arial Unicode MS" pitchFamily="34" charset="-120"/>
              </a:rPr>
              <a:t>} because DEPENDENT_NAME is the partial key of DEPENDENT. </a:t>
            </a:r>
          </a:p>
        </p:txBody>
      </p:sp>
      <p:pic>
        <p:nvPicPr>
          <p:cNvPr id="922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76" y="5919967"/>
            <a:ext cx="49720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43" y="4648053"/>
            <a:ext cx="3732199" cy="127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向右箭號 6"/>
          <p:cNvSpPr/>
          <p:nvPr/>
        </p:nvSpPr>
        <p:spPr bwMode="auto">
          <a:xfrm rot="2665881">
            <a:off x="4287043" y="5491460"/>
            <a:ext cx="434975" cy="195263"/>
          </a:xfrm>
          <a:prstGeom prs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sz="1800">
              <a:ea typeface="新細明體" charset="-120"/>
            </a:endParaRPr>
          </a:p>
        </p:txBody>
      </p:sp>
      <p:sp>
        <p:nvSpPr>
          <p:cNvPr id="8" name="向右箭號 7"/>
          <p:cNvSpPr/>
          <p:nvPr/>
        </p:nvSpPr>
        <p:spPr bwMode="auto">
          <a:xfrm rot="14421658">
            <a:off x="4259136" y="6482466"/>
            <a:ext cx="216000" cy="195263"/>
          </a:xfrm>
          <a:prstGeom prst="rightArrow">
            <a:avLst/>
          </a:prstGeom>
          <a:solidFill>
            <a:srgbClr val="FF0000"/>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sz="1800">
              <a:ea typeface="新細明體" charset="-120"/>
            </a:endParaRPr>
          </a:p>
        </p:txBody>
      </p:sp>
      <p:sp>
        <p:nvSpPr>
          <p:cNvPr id="2" name="文字方塊 1"/>
          <p:cNvSpPr txBox="1"/>
          <p:nvPr/>
        </p:nvSpPr>
        <p:spPr>
          <a:xfrm>
            <a:off x="4504531" y="6445250"/>
            <a:ext cx="2377206" cy="276999"/>
          </a:xfrm>
          <a:prstGeom prst="rect">
            <a:avLst/>
          </a:prstGeom>
          <a:noFill/>
        </p:spPr>
        <p:txBody>
          <a:bodyPr wrap="square" rtlCol="0">
            <a:spAutoFit/>
          </a:bodyPr>
          <a:lstStyle/>
          <a:p>
            <a:r>
              <a:rPr lang="en-US" altLang="zh-TW" sz="1200" dirty="0">
                <a:solidFill>
                  <a:srgbClr val="FF0000"/>
                </a:solidFill>
                <a:latin typeface="Calibri" panose="020F0502020204030204" pitchFamily="34" charset="0"/>
                <a:cs typeface="Calibri" panose="020F0502020204030204" pitchFamily="34" charset="0"/>
              </a:rPr>
              <a:t>f</a:t>
            </a:r>
            <a:r>
              <a:rPr lang="en-US" altLang="zh-TW" sz="1200" dirty="0" smtClean="0">
                <a:solidFill>
                  <a:srgbClr val="FF0000"/>
                </a:solidFill>
                <a:latin typeface="Calibri" panose="020F0502020204030204" pitchFamily="34" charset="0"/>
                <a:cs typeface="Calibri" panose="020F0502020204030204" pitchFamily="34" charset="0"/>
              </a:rPr>
              <a:t>rom owner entity type(s)</a:t>
            </a:r>
            <a:endParaRPr lang="zh-TW" altLang="en-US" sz="1200" dirty="0">
              <a:solidFill>
                <a:srgbClr val="FF0000"/>
              </a:solidFill>
              <a:latin typeface="Calibri" panose="020F0502020204030204" pitchFamily="34" charset="0"/>
              <a:cs typeface="Calibri" panose="020F0502020204030204" pitchFamily="34" charset="0"/>
            </a:endParaRPr>
          </a:p>
        </p:txBody>
      </p:sp>
      <p:sp>
        <p:nvSpPr>
          <p:cNvPr id="10" name="文字方塊 9"/>
          <p:cNvSpPr txBox="1"/>
          <p:nvPr/>
        </p:nvSpPr>
        <p:spPr>
          <a:xfrm>
            <a:off x="170159" y="5925450"/>
            <a:ext cx="2377206" cy="276999"/>
          </a:xfrm>
          <a:prstGeom prst="rect">
            <a:avLst/>
          </a:prstGeom>
          <a:noFill/>
        </p:spPr>
        <p:txBody>
          <a:bodyPr wrap="square" rtlCol="0">
            <a:spAutoFit/>
          </a:bodyPr>
          <a:lstStyle/>
          <a:p>
            <a:r>
              <a:rPr lang="en-US" altLang="zh-TW" sz="1200" dirty="0" smtClean="0">
                <a:solidFill>
                  <a:srgbClr val="FF0000"/>
                </a:solidFill>
                <a:latin typeface="Calibri" panose="020F0502020204030204" pitchFamily="34" charset="0"/>
                <a:cs typeface="Calibri" panose="020F0502020204030204" pitchFamily="34" charset="0"/>
              </a:rPr>
              <a:t>Partial key (</a:t>
            </a:r>
            <a:r>
              <a:rPr lang="zh-TW" altLang="en-US" sz="1200" dirty="0" smtClean="0">
                <a:solidFill>
                  <a:srgbClr val="FF0000"/>
                </a:solidFill>
                <a:latin typeface="Calibri" panose="020F0502020204030204" pitchFamily="34" charset="0"/>
                <a:cs typeface="Calibri" panose="020F0502020204030204" pitchFamily="34" charset="0"/>
              </a:rPr>
              <a:t>可能會重複</a:t>
            </a:r>
            <a:r>
              <a:rPr lang="en-US" altLang="zh-TW" sz="1200" dirty="0" smtClean="0">
                <a:solidFill>
                  <a:srgbClr val="FF0000"/>
                </a:solidFill>
                <a:latin typeface="Calibri" panose="020F0502020204030204" pitchFamily="34" charset="0"/>
                <a:cs typeface="Calibri" panose="020F0502020204030204" pitchFamily="34" charset="0"/>
              </a:rPr>
              <a:t>)</a:t>
            </a:r>
            <a:endParaRPr lang="zh-TW" altLang="en-US" sz="1200"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p:cNvSpPr>
            <a:spLocks noGrp="1"/>
          </p:cNvSpPr>
          <p:nvPr>
            <p:ph type="sldNum" sz="quarter" idx="10"/>
          </p:nvPr>
        </p:nvSpPr>
        <p:spPr>
          <a:xfrm>
            <a:off x="8470900" y="6386513"/>
            <a:ext cx="587375"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6FD8A7A5-0EB4-4C1A-A176-C2C5D292A1BD}" type="slidenum">
              <a:rPr lang="en-US" altLang="zh-TW" sz="1200"/>
              <a:pPr>
                <a:spcBef>
                  <a:spcPct val="0"/>
                </a:spcBef>
                <a:buClrTx/>
                <a:buFontTx/>
                <a:buNone/>
              </a:pPr>
              <a:t>7</a:t>
            </a:fld>
            <a:endParaRPr lang="en-US" altLang="zh-TW" sz="1200"/>
          </a:p>
        </p:txBody>
      </p:sp>
      <p:sp>
        <p:nvSpPr>
          <p:cNvPr id="10243" name="Rectangle 1026"/>
          <p:cNvSpPr>
            <a:spLocks noGrp="1" noChangeArrowheads="1"/>
          </p:cNvSpPr>
          <p:nvPr>
            <p:ph type="title"/>
          </p:nvPr>
        </p:nvSpPr>
        <p:spPr>
          <a:xfrm>
            <a:off x="211138" y="107950"/>
            <a:ext cx="8482012" cy="766763"/>
          </a:xfrm>
        </p:spPr>
        <p:txBody>
          <a:bodyPr/>
          <a:lstStyle/>
          <a:p>
            <a:pPr eaLnBrk="1" hangingPunct="1"/>
            <a:r>
              <a:rPr lang="en-US" altLang="zh-TW" sz="3200" b="1" dirty="0">
                <a:ea typeface="新細明體" panose="02020500000000000000" pitchFamily="18" charset="-120"/>
              </a:rPr>
              <a:t>ER-to-Relational Mapping Algorithm</a:t>
            </a:r>
            <a:endParaRPr lang="en-US" altLang="zh-TW" sz="3200" dirty="0">
              <a:ea typeface="新細明體" panose="02020500000000000000" pitchFamily="18" charset="-120"/>
            </a:endParaRPr>
          </a:p>
        </p:txBody>
      </p:sp>
      <p:sp>
        <p:nvSpPr>
          <p:cNvPr id="206851" name="Rectangle 1027"/>
          <p:cNvSpPr>
            <a:spLocks noGrp="1" noChangeArrowheads="1"/>
          </p:cNvSpPr>
          <p:nvPr>
            <p:ph type="body" idx="1"/>
          </p:nvPr>
        </p:nvSpPr>
        <p:spPr>
          <a:xfrm>
            <a:off x="333375" y="874713"/>
            <a:ext cx="8658225" cy="4903787"/>
          </a:xfrm>
        </p:spPr>
        <p:txBody>
          <a:bodyPr/>
          <a:lstStyle/>
          <a:p>
            <a:pPr eaLnBrk="1" hangingPunct="1">
              <a:lnSpc>
                <a:spcPct val="80000"/>
              </a:lnSpc>
              <a:defRPr/>
            </a:pPr>
            <a:r>
              <a:rPr lang="en-US" altLang="zh-TW" sz="1800" b="1" dirty="0">
                <a:latin typeface="Arial" charset="0"/>
                <a:ea typeface="新細明體" charset="-120"/>
              </a:rPr>
              <a:t>Step 3: Mapping of Binary </a:t>
            </a:r>
            <a:r>
              <a:rPr lang="en-US" altLang="zh-TW" sz="1800" b="1" dirty="0">
                <a:solidFill>
                  <a:srgbClr val="FF0000"/>
                </a:solidFill>
                <a:latin typeface="Arial" charset="0"/>
                <a:ea typeface="新細明體" charset="-120"/>
              </a:rPr>
              <a:t>1:1 </a:t>
            </a:r>
            <a:r>
              <a:rPr lang="en-US" altLang="zh-TW" sz="1800" b="1" dirty="0">
                <a:latin typeface="Arial" charset="0"/>
                <a:ea typeface="新細明體" charset="-120"/>
              </a:rPr>
              <a:t>Relationship Types</a:t>
            </a:r>
          </a:p>
          <a:p>
            <a:pPr eaLnBrk="1" hangingPunct="1">
              <a:lnSpc>
                <a:spcPct val="80000"/>
              </a:lnSpc>
              <a:buFont typeface="Wingdings" panose="05000000000000000000" pitchFamily="2" charset="2"/>
              <a:buNone/>
              <a:defRPr/>
            </a:pPr>
            <a:endParaRPr lang="en-US" altLang="zh-TW" sz="1200" b="1" dirty="0">
              <a:latin typeface="Arial" charset="0"/>
              <a:ea typeface="新細明體" charset="-120"/>
            </a:endParaRPr>
          </a:p>
          <a:p>
            <a:pPr eaLnBrk="1" hangingPunct="1">
              <a:lnSpc>
                <a:spcPct val="80000"/>
              </a:lnSpc>
              <a:buFont typeface="Wingdings" panose="05000000000000000000" pitchFamily="2" charset="2"/>
              <a:buNone/>
              <a:defRPr/>
            </a:pPr>
            <a:r>
              <a:rPr lang="en-US" altLang="zh-TW" sz="500" dirty="0">
                <a:ea typeface="新細明體" charset="-120"/>
              </a:rPr>
              <a:t>                 </a:t>
            </a:r>
            <a:r>
              <a:rPr lang="en-US" altLang="zh-TW" sz="1800" dirty="0">
                <a:ea typeface="新細明體" charset="-120"/>
              </a:rPr>
              <a:t>For each binary 1:1 relationship type R in the ER schema, identify the relations S and T that correspond to the entity types participating in R. </a:t>
            </a:r>
          </a:p>
          <a:p>
            <a:pPr eaLnBrk="1" hangingPunct="1">
              <a:lnSpc>
                <a:spcPct val="80000"/>
              </a:lnSpc>
              <a:spcBef>
                <a:spcPts val="1200"/>
              </a:spcBef>
              <a:buFont typeface="Wingdings" panose="05000000000000000000" pitchFamily="2" charset="2"/>
              <a:buNone/>
              <a:defRPr/>
            </a:pPr>
            <a:r>
              <a:rPr lang="en-US" altLang="zh-TW" sz="1800" dirty="0">
                <a:ea typeface="新細明體" charset="-120"/>
              </a:rPr>
              <a:t>	There are three possible approaches:</a:t>
            </a:r>
            <a:endParaRPr lang="en-US" altLang="zh-TW" sz="1100" dirty="0">
              <a:ea typeface="新細明體" charset="-120"/>
            </a:endParaRPr>
          </a:p>
          <a:p>
            <a:pPr eaLnBrk="1" hangingPunct="1">
              <a:buFont typeface="Wingdings" panose="05000000000000000000" pitchFamily="2" charset="2"/>
              <a:buNone/>
              <a:defRPr/>
            </a:pPr>
            <a:r>
              <a:rPr lang="en-US" altLang="zh-TW" sz="1200" dirty="0">
                <a:ea typeface="新細明體" charset="-120"/>
              </a:rPr>
              <a:t>      </a:t>
            </a:r>
            <a:r>
              <a:rPr lang="en-US" altLang="zh-TW" sz="1400" dirty="0">
                <a:ea typeface="新細明體" charset="-120"/>
              </a:rPr>
              <a:t>(1) </a:t>
            </a:r>
            <a:r>
              <a:rPr lang="en-US" altLang="zh-TW" sz="1400" b="1" u="sng" dirty="0">
                <a:ea typeface="新細明體" charset="-120"/>
              </a:rPr>
              <a:t>Foreign key approach</a:t>
            </a:r>
            <a:r>
              <a:rPr lang="en-US" altLang="zh-TW" sz="1400" b="1" u="sng" dirty="0" smtClean="0">
                <a:ea typeface="新細明體" charset="-120"/>
              </a:rPr>
              <a:t>:</a:t>
            </a:r>
          </a:p>
          <a:p>
            <a:pPr eaLnBrk="1" hangingPunct="1">
              <a:buFont typeface="Wingdings" panose="05000000000000000000" pitchFamily="2" charset="2"/>
              <a:buNone/>
              <a:defRPr/>
            </a:pPr>
            <a:r>
              <a:rPr lang="en-US" altLang="zh-TW" sz="1400" b="1" dirty="0" smtClean="0">
                <a:ea typeface="新細明體" charset="-120"/>
              </a:rPr>
              <a:t>	 </a:t>
            </a:r>
            <a:r>
              <a:rPr lang="en-US" altLang="zh-TW" sz="1400" dirty="0">
                <a:ea typeface="新細明體" charset="-120"/>
              </a:rPr>
              <a:t>Choose one of the relations-S, say-and </a:t>
            </a:r>
            <a:r>
              <a:rPr lang="en-US" altLang="zh-TW" sz="1400" dirty="0">
                <a:solidFill>
                  <a:schemeClr val="hlink"/>
                </a:solidFill>
                <a:ea typeface="新細明體" charset="-120"/>
              </a:rPr>
              <a:t>include a foreign key in S the primary key of T</a:t>
            </a:r>
            <a:r>
              <a:rPr lang="en-US" altLang="zh-TW" sz="1400" dirty="0">
                <a:ea typeface="新細明體" charset="-120"/>
              </a:rPr>
              <a:t>. </a:t>
            </a:r>
            <a:br>
              <a:rPr lang="en-US" altLang="zh-TW" sz="1400" dirty="0">
                <a:ea typeface="新細明體" charset="-120"/>
              </a:rPr>
            </a:br>
            <a:r>
              <a:rPr lang="en-US" altLang="zh-TW" sz="1400" dirty="0" smtClean="0">
                <a:ea typeface="新細明體" charset="-120"/>
              </a:rPr>
              <a:t> It </a:t>
            </a:r>
            <a:r>
              <a:rPr lang="en-US" altLang="zh-TW" sz="1400" dirty="0">
                <a:ea typeface="新細明體" charset="-120"/>
              </a:rPr>
              <a:t>is better to choose an entity type with </a:t>
            </a:r>
            <a:r>
              <a:rPr lang="en-US" altLang="zh-TW" sz="1400" i="1" dirty="0">
                <a:solidFill>
                  <a:schemeClr val="hlink"/>
                </a:solidFill>
                <a:ea typeface="新細明體" charset="-120"/>
              </a:rPr>
              <a:t>total participation</a:t>
            </a:r>
            <a:r>
              <a:rPr lang="en-US" altLang="zh-TW" sz="1400" i="1" dirty="0">
                <a:ea typeface="新細明體" charset="-120"/>
              </a:rPr>
              <a:t> </a:t>
            </a:r>
            <a:r>
              <a:rPr lang="en-US" altLang="zh-TW" sz="1400" dirty="0">
                <a:ea typeface="新細明體" charset="-120"/>
              </a:rPr>
              <a:t>in R in the role of S. </a:t>
            </a:r>
          </a:p>
          <a:p>
            <a:pPr marL="450850" indent="0" eaLnBrk="1" hangingPunct="1">
              <a:spcBef>
                <a:spcPts val="1200"/>
              </a:spcBef>
              <a:spcAft>
                <a:spcPts val="1200"/>
              </a:spcAft>
              <a:buFont typeface="Wingdings" panose="05000000000000000000" pitchFamily="2" charset="2"/>
              <a:buNone/>
              <a:defRPr/>
            </a:pPr>
            <a:r>
              <a:rPr lang="en-US" altLang="zh-TW" sz="1400" dirty="0">
                <a:ea typeface="新細明體" charset="-120"/>
              </a:rPr>
              <a:t>Example: 1:1 relation MANAGES is mapped by choosing the participating entity type DEPARTMENT to serve in the role of S, because its participation in the MANAGES relationship type is total.</a:t>
            </a:r>
          </a:p>
          <a:p>
            <a:pPr eaLnBrk="1" hangingPunct="1">
              <a:buFont typeface="Wingdings" panose="05000000000000000000" pitchFamily="2" charset="2"/>
              <a:buNone/>
              <a:defRPr/>
            </a:pPr>
            <a:r>
              <a:rPr lang="en-US" altLang="zh-TW" sz="1400" dirty="0">
                <a:ea typeface="新細明體" charset="-120"/>
              </a:rPr>
              <a:t>     (2) </a:t>
            </a:r>
            <a:r>
              <a:rPr lang="en-US" altLang="zh-TW" sz="1400" u="sng" dirty="0">
                <a:ea typeface="新細明體" charset="-120"/>
              </a:rPr>
              <a:t>Merged relation option:</a:t>
            </a:r>
            <a:r>
              <a:rPr lang="en-US" altLang="zh-TW" sz="1400" dirty="0">
                <a:ea typeface="新細明體" charset="-120"/>
              </a:rPr>
              <a:t> </a:t>
            </a:r>
            <a:r>
              <a:rPr lang="en-US" altLang="zh-TW" sz="1400" dirty="0" smtClean="0">
                <a:ea typeface="新細明體" charset="-120"/>
              </a:rPr>
              <a:t>(</a:t>
            </a:r>
            <a:r>
              <a:rPr lang="zh-TW" altLang="en-US" sz="1400" dirty="0" smtClean="0">
                <a:ea typeface="新細明體" charset="-120"/>
              </a:rPr>
              <a:t>把全部集合成一個</a:t>
            </a:r>
            <a:r>
              <a:rPr lang="en-US" altLang="zh-TW" sz="1400" dirty="0" err="1" smtClean="0">
                <a:ea typeface="新細明體" charset="-120"/>
              </a:rPr>
              <a:t>releation</a:t>
            </a:r>
            <a:r>
              <a:rPr lang="en-US" altLang="zh-TW" sz="1400" dirty="0" smtClean="0">
                <a:ea typeface="新細明體" charset="-120"/>
              </a:rPr>
              <a:t>)</a:t>
            </a:r>
          </a:p>
          <a:p>
            <a:pPr eaLnBrk="1" hangingPunct="1">
              <a:buFont typeface="Wingdings" panose="05000000000000000000" pitchFamily="2" charset="2"/>
              <a:buNone/>
              <a:defRPr/>
            </a:pPr>
            <a:r>
              <a:rPr lang="en-US" altLang="zh-TW" sz="1400" dirty="0">
                <a:ea typeface="新細明體" charset="-120"/>
              </a:rPr>
              <a:t>	</a:t>
            </a:r>
            <a:r>
              <a:rPr lang="en-US" altLang="zh-TW" sz="1400" dirty="0" smtClean="0">
                <a:ea typeface="新細明體" charset="-120"/>
              </a:rPr>
              <a:t>An </a:t>
            </a:r>
            <a:r>
              <a:rPr lang="en-US" altLang="zh-TW" sz="1400" dirty="0">
                <a:ea typeface="新細明體" charset="-120"/>
              </a:rPr>
              <a:t>alternate mapping of a 1:1 relationship type is possible by </a:t>
            </a:r>
            <a:r>
              <a:rPr lang="en-US" altLang="zh-TW" sz="1400" dirty="0">
                <a:solidFill>
                  <a:schemeClr val="hlink"/>
                </a:solidFill>
                <a:ea typeface="新細明體" charset="-120"/>
              </a:rPr>
              <a:t>merging</a:t>
            </a:r>
            <a:r>
              <a:rPr lang="en-US" altLang="zh-TW" sz="1400" dirty="0">
                <a:ea typeface="新細明體" charset="-120"/>
              </a:rPr>
              <a:t> the two entity types </a:t>
            </a:r>
            <a:r>
              <a:rPr lang="en-US" altLang="zh-TW" sz="1400" dirty="0" smtClean="0">
                <a:ea typeface="新細明體" charset="-120"/>
              </a:rPr>
              <a:t/>
            </a:r>
            <a:br>
              <a:rPr lang="en-US" altLang="zh-TW" sz="1400" dirty="0" smtClean="0">
                <a:ea typeface="新細明體" charset="-120"/>
              </a:rPr>
            </a:br>
            <a:r>
              <a:rPr lang="en-US" altLang="zh-TW" sz="1400" dirty="0" smtClean="0">
                <a:ea typeface="新細明體" charset="-120"/>
              </a:rPr>
              <a:t>and </a:t>
            </a:r>
            <a:r>
              <a:rPr lang="en-US" altLang="zh-TW" sz="1400" dirty="0">
                <a:ea typeface="新細明體" charset="-120"/>
              </a:rPr>
              <a:t>the relationship </a:t>
            </a:r>
            <a:r>
              <a:rPr lang="en-US" altLang="zh-TW" sz="1400" dirty="0">
                <a:solidFill>
                  <a:schemeClr val="hlink"/>
                </a:solidFill>
                <a:ea typeface="新細明體" charset="-120"/>
              </a:rPr>
              <a:t>into a single relation</a:t>
            </a:r>
            <a:r>
              <a:rPr lang="en-US" altLang="zh-TW" sz="1400" dirty="0">
                <a:ea typeface="新細明體" charset="-120"/>
              </a:rPr>
              <a:t>. This may be appropriate when </a:t>
            </a:r>
            <a:r>
              <a:rPr lang="en-US" altLang="zh-TW" sz="1400" i="1" dirty="0">
                <a:ea typeface="新細明體" charset="-120"/>
              </a:rPr>
              <a:t>both</a:t>
            </a:r>
            <a:r>
              <a:rPr lang="en-US" altLang="zh-TW" sz="1400" dirty="0">
                <a:ea typeface="新細明體" charset="-120"/>
              </a:rPr>
              <a:t> </a:t>
            </a:r>
            <a:r>
              <a:rPr lang="en-US" altLang="zh-TW" sz="1400" i="1" dirty="0">
                <a:ea typeface="新細明體" charset="-120"/>
              </a:rPr>
              <a:t>participations are total.</a:t>
            </a:r>
          </a:p>
          <a:p>
            <a:pPr eaLnBrk="1" hangingPunct="1">
              <a:lnSpc>
                <a:spcPct val="110000"/>
              </a:lnSpc>
              <a:spcBef>
                <a:spcPts val="1200"/>
              </a:spcBef>
              <a:buFont typeface="Wingdings" panose="05000000000000000000" pitchFamily="2" charset="2"/>
              <a:buNone/>
              <a:defRPr/>
            </a:pPr>
            <a:r>
              <a:rPr lang="en-US" altLang="zh-TW" sz="1400" i="1" dirty="0">
                <a:ea typeface="新細明體" charset="-120"/>
              </a:rPr>
              <a:t>     </a:t>
            </a:r>
            <a:r>
              <a:rPr lang="en-US" altLang="zh-TW" sz="1400" dirty="0">
                <a:ea typeface="新細明體" charset="-120"/>
              </a:rPr>
              <a:t>(3) </a:t>
            </a:r>
            <a:r>
              <a:rPr lang="en-US" altLang="zh-TW" sz="1400" u="sng" dirty="0">
                <a:ea typeface="新細明體" charset="-120"/>
              </a:rPr>
              <a:t>Cross-reference or relationship relation option:</a:t>
            </a:r>
            <a:r>
              <a:rPr lang="en-US" altLang="zh-TW" sz="1400" dirty="0">
                <a:ea typeface="新細明體" charset="-120"/>
              </a:rPr>
              <a:t> </a:t>
            </a:r>
            <a:r>
              <a:rPr lang="en-US" altLang="zh-TW" sz="1400" dirty="0" smtClean="0">
                <a:ea typeface="新細明體" charset="-120"/>
              </a:rPr>
              <a:t>(</a:t>
            </a:r>
            <a:r>
              <a:rPr lang="zh-TW" altLang="en-US" sz="1400" dirty="0" smtClean="0">
                <a:ea typeface="新細明體" charset="-120"/>
              </a:rPr>
              <a:t>把全部拆開成</a:t>
            </a:r>
            <a:r>
              <a:rPr lang="en-US" altLang="zh-TW" sz="1400" dirty="0" err="1" smtClean="0">
                <a:ea typeface="新細明體" charset="-120"/>
              </a:rPr>
              <a:t>releation</a:t>
            </a:r>
            <a:r>
              <a:rPr lang="en-US" altLang="zh-TW" sz="1400" dirty="0" smtClean="0">
                <a:ea typeface="新細明體" charset="-120"/>
              </a:rPr>
              <a:t>)</a:t>
            </a:r>
          </a:p>
          <a:p>
            <a:pPr eaLnBrk="1" hangingPunct="1">
              <a:lnSpc>
                <a:spcPct val="110000"/>
              </a:lnSpc>
              <a:spcBef>
                <a:spcPts val="1200"/>
              </a:spcBef>
              <a:buFont typeface="Wingdings" panose="05000000000000000000" pitchFamily="2" charset="2"/>
              <a:buNone/>
              <a:defRPr/>
            </a:pPr>
            <a:r>
              <a:rPr lang="en-US" altLang="zh-TW" sz="1400" dirty="0">
                <a:ea typeface="新細明體" charset="-120"/>
              </a:rPr>
              <a:t>	</a:t>
            </a:r>
            <a:r>
              <a:rPr lang="en-US" altLang="zh-TW" sz="1400" dirty="0" smtClean="0">
                <a:ea typeface="新細明體" charset="-120"/>
              </a:rPr>
              <a:t>The </a:t>
            </a:r>
            <a:r>
              <a:rPr lang="en-US" altLang="zh-TW" sz="1400" dirty="0">
                <a:ea typeface="新細明體" charset="-120"/>
              </a:rPr>
              <a:t>third alternative is to set up a </a:t>
            </a:r>
            <a:r>
              <a:rPr lang="en-US" altLang="zh-TW" sz="1400" dirty="0">
                <a:solidFill>
                  <a:schemeClr val="hlink"/>
                </a:solidFill>
                <a:ea typeface="新細明體" charset="-120"/>
              </a:rPr>
              <a:t>third relation R</a:t>
            </a:r>
            <a:r>
              <a:rPr lang="en-US" altLang="zh-TW" sz="1400" dirty="0">
                <a:ea typeface="新細明體" charset="-120"/>
              </a:rPr>
              <a:t> for the purpose of cross-referencing </a:t>
            </a:r>
            <a:r>
              <a:rPr lang="en-US" altLang="zh-TW" sz="1400" dirty="0" smtClean="0">
                <a:ea typeface="新細明體" charset="-120"/>
              </a:rPr>
              <a:t/>
            </a:r>
            <a:br>
              <a:rPr lang="en-US" altLang="zh-TW" sz="1400" dirty="0" smtClean="0">
                <a:ea typeface="新細明體" charset="-120"/>
              </a:rPr>
            </a:br>
            <a:r>
              <a:rPr lang="en-US" altLang="zh-TW" sz="1400" dirty="0" smtClean="0">
                <a:ea typeface="新細明體" charset="-120"/>
              </a:rPr>
              <a:t>the </a:t>
            </a:r>
            <a:r>
              <a:rPr lang="en-US" altLang="zh-TW" sz="1400" dirty="0">
                <a:ea typeface="新細明體" charset="-120"/>
              </a:rPr>
              <a:t>primary keys of the two relations S and T representing the entity types. </a:t>
            </a:r>
            <a:endParaRPr lang="en-US" altLang="zh-TW" sz="500" dirty="0">
              <a:ea typeface="新細明體" charset="-120"/>
            </a:endParaRPr>
          </a:p>
        </p:txBody>
      </p:sp>
      <p:grpSp>
        <p:nvGrpSpPr>
          <p:cNvPr id="10245" name="群組 17"/>
          <p:cNvGrpSpPr>
            <a:grpSpLocks/>
          </p:cNvGrpSpPr>
          <p:nvPr/>
        </p:nvGrpSpPr>
        <p:grpSpPr bwMode="auto">
          <a:xfrm>
            <a:off x="1638300" y="5619743"/>
            <a:ext cx="5851525" cy="565429"/>
            <a:chOff x="1772529" y="5978769"/>
            <a:chExt cx="5852173" cy="565353"/>
          </a:xfrm>
        </p:grpSpPr>
        <p:grpSp>
          <p:nvGrpSpPr>
            <p:cNvPr id="10248" name="Group 1043"/>
            <p:cNvGrpSpPr>
              <a:grpSpLocks/>
            </p:cNvGrpSpPr>
            <p:nvPr/>
          </p:nvGrpSpPr>
          <p:grpSpPr bwMode="auto">
            <a:xfrm>
              <a:off x="2797175" y="6022975"/>
              <a:ext cx="3429000" cy="515938"/>
              <a:chOff x="1762" y="3794"/>
              <a:chExt cx="2160" cy="325"/>
            </a:xfrm>
          </p:grpSpPr>
          <p:sp>
            <p:nvSpPr>
              <p:cNvPr id="10251" name="Rectangle 1028"/>
              <p:cNvSpPr>
                <a:spLocks noChangeArrowheads="1"/>
              </p:cNvSpPr>
              <p:nvPr/>
            </p:nvSpPr>
            <p:spPr bwMode="auto">
              <a:xfrm>
                <a:off x="1762" y="3820"/>
                <a:ext cx="555" cy="29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sp>
            <p:nvSpPr>
              <p:cNvPr id="10252" name="AutoShape 1029"/>
              <p:cNvSpPr>
                <a:spLocks noChangeArrowheads="1"/>
              </p:cNvSpPr>
              <p:nvPr/>
            </p:nvSpPr>
            <p:spPr bwMode="auto">
              <a:xfrm>
                <a:off x="2603" y="3813"/>
                <a:ext cx="511" cy="306"/>
              </a:xfrm>
              <a:prstGeom prst="flowChartDecision">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sp>
            <p:nvSpPr>
              <p:cNvPr id="10253" name="Rectangle 1030"/>
              <p:cNvSpPr>
                <a:spLocks noChangeArrowheads="1"/>
              </p:cNvSpPr>
              <p:nvPr/>
            </p:nvSpPr>
            <p:spPr bwMode="auto">
              <a:xfrm>
                <a:off x="3367" y="3805"/>
                <a:ext cx="555" cy="29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cxnSp>
            <p:nvCxnSpPr>
              <p:cNvPr id="10254" name="AutoShape 1031"/>
              <p:cNvCxnSpPr>
                <a:cxnSpLocks noChangeShapeType="1"/>
                <a:endCxn id="10252" idx="1"/>
              </p:cNvCxnSpPr>
              <p:nvPr/>
            </p:nvCxnSpPr>
            <p:spPr bwMode="auto">
              <a:xfrm>
                <a:off x="2317" y="3966"/>
                <a:ext cx="286" cy="0"/>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sp>
            <p:nvSpPr>
              <p:cNvPr id="10255" name="Text Box 1035"/>
              <p:cNvSpPr txBox="1">
                <a:spLocks noChangeArrowheads="1"/>
              </p:cNvSpPr>
              <p:nvPr/>
            </p:nvSpPr>
            <p:spPr bwMode="auto">
              <a:xfrm>
                <a:off x="1812" y="3846"/>
                <a:ext cx="4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ea typeface="新細明體" panose="02020500000000000000" pitchFamily="18" charset="-120"/>
                  </a:rPr>
                  <a:t>EMP</a:t>
                </a:r>
              </a:p>
            </p:txBody>
          </p:sp>
          <p:sp>
            <p:nvSpPr>
              <p:cNvPr id="10256" name="Text Box 1036"/>
              <p:cNvSpPr txBox="1">
                <a:spLocks noChangeArrowheads="1"/>
              </p:cNvSpPr>
              <p:nvPr/>
            </p:nvSpPr>
            <p:spPr bwMode="auto">
              <a:xfrm>
                <a:off x="3392" y="3813"/>
                <a:ext cx="4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ea typeface="新細明體" panose="02020500000000000000" pitchFamily="18" charset="-120"/>
                  </a:rPr>
                  <a:t>DEPT</a:t>
                </a:r>
              </a:p>
            </p:txBody>
          </p:sp>
          <p:sp>
            <p:nvSpPr>
              <p:cNvPr id="10257" name="Text Box 1037"/>
              <p:cNvSpPr txBox="1">
                <a:spLocks noChangeArrowheads="1"/>
              </p:cNvSpPr>
              <p:nvPr/>
            </p:nvSpPr>
            <p:spPr bwMode="auto">
              <a:xfrm>
                <a:off x="2481" y="3794"/>
                <a:ext cx="1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400">
                    <a:ea typeface="新細明體" panose="02020500000000000000" pitchFamily="18" charset="-120"/>
                  </a:rPr>
                  <a:t>1</a:t>
                </a:r>
              </a:p>
            </p:txBody>
          </p:sp>
          <p:sp>
            <p:nvSpPr>
              <p:cNvPr id="10258" name="Text Box 1038"/>
              <p:cNvSpPr txBox="1">
                <a:spLocks noChangeArrowheads="1"/>
              </p:cNvSpPr>
              <p:nvPr/>
            </p:nvSpPr>
            <p:spPr bwMode="auto">
              <a:xfrm>
                <a:off x="3035" y="3794"/>
                <a:ext cx="1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400">
                    <a:ea typeface="新細明體" panose="02020500000000000000" pitchFamily="18" charset="-120"/>
                  </a:rPr>
                  <a:t>1</a:t>
                </a:r>
              </a:p>
            </p:txBody>
          </p:sp>
          <p:sp>
            <p:nvSpPr>
              <p:cNvPr id="10259" name="Text Box 1040"/>
              <p:cNvSpPr txBox="1">
                <a:spLocks noChangeArrowheads="1"/>
              </p:cNvSpPr>
              <p:nvPr/>
            </p:nvSpPr>
            <p:spPr bwMode="auto">
              <a:xfrm>
                <a:off x="2629" y="3884"/>
                <a:ext cx="5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900">
                    <a:ea typeface="新細明體" panose="02020500000000000000" pitchFamily="18" charset="-120"/>
                  </a:rPr>
                  <a:t>MANAGE</a:t>
                </a:r>
              </a:p>
            </p:txBody>
          </p:sp>
          <p:sp>
            <p:nvSpPr>
              <p:cNvPr id="10260" name="Line 1042"/>
              <p:cNvSpPr>
                <a:spLocks noChangeShapeType="1"/>
              </p:cNvSpPr>
              <p:nvPr/>
            </p:nvSpPr>
            <p:spPr bwMode="auto">
              <a:xfrm>
                <a:off x="3114" y="3971"/>
                <a:ext cx="253" cy="0"/>
              </a:xfrm>
              <a:prstGeom prst="line">
                <a:avLst/>
              </a:prstGeom>
              <a:noFill/>
              <a:ln w="38100" cmpd="dbl">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sz="2000"/>
              </a:p>
            </p:txBody>
          </p:sp>
        </p:grpSp>
        <p:sp>
          <p:nvSpPr>
            <p:cNvPr id="10249" name="文字方塊 15"/>
            <p:cNvSpPr txBox="1">
              <a:spLocks noChangeArrowheads="1"/>
            </p:cNvSpPr>
            <p:nvPr/>
          </p:nvSpPr>
          <p:spPr bwMode="auto">
            <a:xfrm>
              <a:off x="1772529" y="6020972"/>
              <a:ext cx="1125434" cy="5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r" eaLnBrk="1" hangingPunct="1">
                <a:spcBef>
                  <a:spcPct val="0"/>
                </a:spcBef>
                <a:buClrTx/>
                <a:buFontTx/>
                <a:buNone/>
              </a:pPr>
              <a:r>
                <a:rPr lang="en-US" altLang="zh-TW" sz="1400" b="1" u="sng">
                  <a:ea typeface="新細明體" panose="02020500000000000000" pitchFamily="18" charset="-120"/>
                </a:rPr>
                <a:t>SSN</a:t>
              </a:r>
              <a:r>
                <a:rPr lang="en-US" altLang="zh-TW" sz="1400">
                  <a:ea typeface="新細明體" panose="02020500000000000000" pitchFamily="18" charset="-120"/>
                </a:rPr>
                <a:t> ---</a:t>
              </a:r>
            </a:p>
            <a:p>
              <a:pPr algn="r" eaLnBrk="1" hangingPunct="1">
                <a:spcBef>
                  <a:spcPct val="0"/>
                </a:spcBef>
                <a:buClrTx/>
                <a:buFontTx/>
                <a:buNone/>
              </a:pPr>
              <a:r>
                <a:rPr lang="en-US" altLang="zh-TW" sz="1400">
                  <a:ea typeface="新細明體" panose="02020500000000000000" pitchFamily="18" charset="-120"/>
                </a:rPr>
                <a:t>Name ---</a:t>
              </a:r>
              <a:endParaRPr lang="zh-TW" altLang="en-US" sz="1400">
                <a:ea typeface="新細明體" panose="02020500000000000000" pitchFamily="18" charset="-120"/>
              </a:endParaRPr>
            </a:p>
          </p:txBody>
        </p:sp>
        <p:sp>
          <p:nvSpPr>
            <p:cNvPr id="10250" name="文字方塊 16"/>
            <p:cNvSpPr txBox="1">
              <a:spLocks noChangeArrowheads="1"/>
            </p:cNvSpPr>
            <p:nvPr/>
          </p:nvSpPr>
          <p:spPr bwMode="auto">
            <a:xfrm>
              <a:off x="6133527" y="5978769"/>
              <a:ext cx="1491175" cy="5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a:ea typeface="新細明體" panose="02020500000000000000" pitchFamily="18" charset="-120"/>
                </a:rPr>
                <a:t>--- </a:t>
              </a:r>
              <a:r>
                <a:rPr lang="en-US" altLang="zh-TW" sz="1400" b="1" u="sng">
                  <a:ea typeface="新細明體" panose="02020500000000000000" pitchFamily="18" charset="-120"/>
                </a:rPr>
                <a:t>DNUM</a:t>
              </a:r>
            </a:p>
            <a:p>
              <a:pPr eaLnBrk="1" hangingPunct="1">
                <a:spcBef>
                  <a:spcPct val="0"/>
                </a:spcBef>
                <a:buClrTx/>
                <a:buFontTx/>
                <a:buNone/>
              </a:pPr>
              <a:r>
                <a:rPr lang="en-US" altLang="zh-TW" sz="1400">
                  <a:ea typeface="新細明體" panose="02020500000000000000" pitchFamily="18" charset="-120"/>
                </a:rPr>
                <a:t>--- DeptName</a:t>
              </a:r>
              <a:endParaRPr lang="zh-TW" altLang="en-US" sz="1400">
                <a:ea typeface="新細明體" panose="02020500000000000000" pitchFamily="18" charset="-120"/>
              </a:endParaRPr>
            </a:p>
          </p:txBody>
        </p:sp>
      </p:grpSp>
      <p:sp>
        <p:nvSpPr>
          <p:cNvPr id="10246" name="文字方塊 18"/>
          <p:cNvSpPr txBox="1">
            <a:spLocks noChangeArrowheads="1"/>
          </p:cNvSpPr>
          <p:nvPr/>
        </p:nvSpPr>
        <p:spPr bwMode="auto">
          <a:xfrm>
            <a:off x="2716213" y="6227985"/>
            <a:ext cx="879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b="1" dirty="0">
                <a:solidFill>
                  <a:srgbClr val="FF0000"/>
                </a:solidFill>
                <a:ea typeface="新細明體" panose="02020500000000000000" pitchFamily="18" charset="-120"/>
              </a:rPr>
              <a:t>1000</a:t>
            </a:r>
            <a:r>
              <a:rPr lang="zh-TW" altLang="en-US" sz="1400" b="1" dirty="0">
                <a:solidFill>
                  <a:srgbClr val="FF0000"/>
                </a:solidFill>
                <a:ea typeface="新細明體" panose="02020500000000000000" pitchFamily="18" charset="-120"/>
              </a:rPr>
              <a:t> </a:t>
            </a:r>
            <a:r>
              <a:rPr lang="en-US" altLang="zh-TW" sz="1400" b="1" i="1" dirty="0" err="1">
                <a:solidFill>
                  <a:srgbClr val="FF0000"/>
                </a:solidFill>
                <a:ea typeface="新細明體" panose="02020500000000000000" pitchFamily="18" charset="-120"/>
              </a:rPr>
              <a:t>e</a:t>
            </a:r>
            <a:r>
              <a:rPr lang="en-US" altLang="zh-TW" sz="1400" b="1" i="1" baseline="-25000" dirty="0" err="1">
                <a:solidFill>
                  <a:srgbClr val="FF0000"/>
                </a:solidFill>
                <a:ea typeface="新細明體" panose="02020500000000000000" pitchFamily="18" charset="-120"/>
              </a:rPr>
              <a:t>i</a:t>
            </a:r>
            <a:endParaRPr lang="zh-TW" altLang="en-US" sz="1400" b="1" i="1" baseline="-25000" dirty="0">
              <a:solidFill>
                <a:srgbClr val="FF0000"/>
              </a:solidFill>
              <a:ea typeface="新細明體" panose="02020500000000000000" pitchFamily="18" charset="-120"/>
            </a:endParaRPr>
          </a:p>
        </p:txBody>
      </p:sp>
      <p:sp>
        <p:nvSpPr>
          <p:cNvPr id="10247" name="文字方塊 19"/>
          <p:cNvSpPr txBox="1">
            <a:spLocks noChangeArrowheads="1"/>
          </p:cNvSpPr>
          <p:nvPr/>
        </p:nvSpPr>
        <p:spPr bwMode="auto">
          <a:xfrm>
            <a:off x="5468938" y="6205538"/>
            <a:ext cx="5762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b="1" dirty="0">
                <a:solidFill>
                  <a:srgbClr val="FF0000"/>
                </a:solidFill>
                <a:ea typeface="新細明體" panose="02020500000000000000" pitchFamily="18" charset="-120"/>
              </a:rPr>
              <a:t>5</a:t>
            </a:r>
            <a:r>
              <a:rPr lang="zh-TW" altLang="en-US" sz="1400" b="1" dirty="0">
                <a:solidFill>
                  <a:srgbClr val="FF0000"/>
                </a:solidFill>
                <a:ea typeface="新細明體" panose="02020500000000000000" pitchFamily="18" charset="-120"/>
              </a:rPr>
              <a:t> </a:t>
            </a:r>
            <a:r>
              <a:rPr lang="en-US" altLang="zh-TW" sz="1400" b="1" i="1" dirty="0">
                <a:solidFill>
                  <a:srgbClr val="FF0000"/>
                </a:solidFill>
                <a:ea typeface="新細明體" panose="02020500000000000000" pitchFamily="18" charset="-120"/>
              </a:rPr>
              <a:t>d</a:t>
            </a:r>
            <a:r>
              <a:rPr lang="en-US" altLang="zh-TW" sz="1400" b="1" i="1" baseline="-25000" dirty="0">
                <a:solidFill>
                  <a:srgbClr val="FF0000"/>
                </a:solidFill>
                <a:ea typeface="新細明體" panose="02020500000000000000" pitchFamily="18" charset="-120"/>
              </a:rPr>
              <a:t>i</a:t>
            </a:r>
            <a:endParaRPr lang="zh-TW" altLang="en-US" sz="1400" b="1" i="1" baseline="-25000" dirty="0">
              <a:solidFill>
                <a:srgbClr val="FF0000"/>
              </a:solidFill>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E61065C3-7E20-4051-A436-00118F4764EB}" type="slidenum">
              <a:rPr lang="en-US" altLang="zh-TW" sz="1200"/>
              <a:pPr>
                <a:spcBef>
                  <a:spcPct val="0"/>
                </a:spcBef>
                <a:buClrTx/>
                <a:buFontTx/>
                <a:buNone/>
              </a:pPr>
              <a:t>8</a:t>
            </a:fld>
            <a:endParaRPr lang="en-US" altLang="zh-TW" sz="1200"/>
          </a:p>
        </p:txBody>
      </p:sp>
      <p:sp>
        <p:nvSpPr>
          <p:cNvPr id="11267" name="Rectangle 2"/>
          <p:cNvSpPr>
            <a:spLocks noGrp="1" noChangeArrowheads="1"/>
          </p:cNvSpPr>
          <p:nvPr>
            <p:ph type="title"/>
          </p:nvPr>
        </p:nvSpPr>
        <p:spPr>
          <a:xfrm>
            <a:off x="685800" y="123825"/>
            <a:ext cx="7772400" cy="766763"/>
          </a:xfrm>
        </p:spPr>
        <p:txBody>
          <a:bodyPr/>
          <a:lstStyle/>
          <a:p>
            <a:pPr eaLnBrk="1" hangingPunct="1"/>
            <a:r>
              <a:rPr lang="en-US" altLang="zh-TW" sz="3200">
                <a:ea typeface="新細明體" panose="02020500000000000000" pitchFamily="18" charset="-120"/>
              </a:rPr>
              <a:t>ER-to-Relational</a:t>
            </a:r>
            <a:r>
              <a:rPr lang="en-US" altLang="zh-TW" sz="3200" b="1">
                <a:ea typeface="新細明體" panose="02020500000000000000" pitchFamily="18" charset="-120"/>
              </a:rPr>
              <a:t> </a:t>
            </a:r>
            <a:r>
              <a:rPr lang="en-US" altLang="zh-TW" sz="3200">
                <a:ea typeface="新細明體" panose="02020500000000000000" pitchFamily="18" charset="-120"/>
              </a:rPr>
              <a:t>Mapping</a:t>
            </a:r>
            <a:r>
              <a:rPr lang="en-US" altLang="zh-TW" sz="3200" b="1">
                <a:ea typeface="新細明體" panose="02020500000000000000" pitchFamily="18" charset="-120"/>
              </a:rPr>
              <a:t> </a:t>
            </a:r>
            <a:r>
              <a:rPr lang="en-US" altLang="zh-TW" sz="3200">
                <a:ea typeface="新細明體" panose="02020500000000000000" pitchFamily="18" charset="-120"/>
              </a:rPr>
              <a:t>Algorithm</a:t>
            </a:r>
          </a:p>
        </p:txBody>
      </p:sp>
      <p:sp>
        <p:nvSpPr>
          <p:cNvPr id="11268" name="Rectangle 3"/>
          <p:cNvSpPr>
            <a:spLocks noGrp="1" noChangeArrowheads="1"/>
          </p:cNvSpPr>
          <p:nvPr>
            <p:ph type="body" idx="1"/>
          </p:nvPr>
        </p:nvSpPr>
        <p:spPr>
          <a:xfrm>
            <a:off x="419100" y="995363"/>
            <a:ext cx="8248650" cy="4027487"/>
          </a:xfrm>
        </p:spPr>
        <p:txBody>
          <a:bodyPr/>
          <a:lstStyle/>
          <a:p>
            <a:pPr eaLnBrk="1" hangingPunct="1"/>
            <a:r>
              <a:rPr lang="en-US" altLang="zh-TW" sz="1800" b="1" dirty="0">
                <a:latin typeface="Arial" panose="020B0604020202020204" pitchFamily="34" charset="0"/>
                <a:ea typeface="新細明體" panose="02020500000000000000" pitchFamily="18" charset="-120"/>
              </a:rPr>
              <a:t>Step 4: Mapping of Binary </a:t>
            </a:r>
            <a:r>
              <a:rPr lang="en-US" altLang="zh-TW" sz="1800" b="1" dirty="0" smtClean="0">
                <a:solidFill>
                  <a:srgbClr val="FF0000"/>
                </a:solidFill>
                <a:latin typeface="Arial" panose="020B0604020202020204" pitchFamily="34" charset="0"/>
                <a:ea typeface="新細明體" panose="02020500000000000000" pitchFamily="18" charset="-120"/>
              </a:rPr>
              <a:t>1:N</a:t>
            </a:r>
            <a:r>
              <a:rPr lang="en-US" altLang="zh-TW" sz="1800" b="1" dirty="0" smtClean="0">
                <a:latin typeface="Arial" panose="020B0604020202020204" pitchFamily="34" charset="0"/>
                <a:ea typeface="新細明體" panose="02020500000000000000" pitchFamily="18" charset="-120"/>
              </a:rPr>
              <a:t> Relationship </a:t>
            </a:r>
            <a:r>
              <a:rPr lang="en-US" altLang="zh-TW" sz="1800" b="1" dirty="0">
                <a:latin typeface="Arial" panose="020B0604020202020204" pitchFamily="34" charset="0"/>
                <a:ea typeface="新細明體" panose="02020500000000000000" pitchFamily="18" charset="-120"/>
              </a:rPr>
              <a:t>Types.</a:t>
            </a:r>
          </a:p>
          <a:p>
            <a:pPr lvl="1" eaLnBrk="1" hangingPunct="1"/>
            <a:r>
              <a:rPr lang="en-US" altLang="zh-TW" sz="1800" dirty="0">
                <a:ea typeface="新細明體" panose="02020500000000000000" pitchFamily="18" charset="-120"/>
              </a:rPr>
              <a:t>For each regular binary 1:N relationship type R, identify the relation S that represent the participating entity type at the </a:t>
            </a:r>
            <a:r>
              <a:rPr lang="en-US" altLang="zh-TW" sz="1800" i="1" dirty="0">
                <a:ea typeface="新細明體" panose="02020500000000000000" pitchFamily="18" charset="-120"/>
              </a:rPr>
              <a:t>N</a:t>
            </a:r>
            <a:r>
              <a:rPr lang="en-US" altLang="zh-TW" sz="1800" dirty="0">
                <a:ea typeface="新細明體" panose="02020500000000000000" pitchFamily="18" charset="-120"/>
              </a:rPr>
              <a:t>-side of the relationship type. </a:t>
            </a:r>
          </a:p>
          <a:p>
            <a:pPr lvl="1" eaLnBrk="1" hangingPunct="1"/>
            <a:r>
              <a:rPr lang="en-US" altLang="zh-TW" sz="1800" dirty="0">
                <a:ea typeface="新細明體" panose="02020500000000000000" pitchFamily="18" charset="-120"/>
              </a:rPr>
              <a:t>Include as </a:t>
            </a:r>
            <a:r>
              <a:rPr lang="en-US" altLang="zh-TW" sz="1800" b="1" i="1" dirty="0">
                <a:solidFill>
                  <a:srgbClr val="FF0000"/>
                </a:solidFill>
                <a:ea typeface="新細明體" panose="02020500000000000000" pitchFamily="18" charset="-120"/>
              </a:rPr>
              <a:t>foreign key </a:t>
            </a:r>
            <a:r>
              <a:rPr lang="en-US" altLang="zh-TW" sz="1800" dirty="0">
                <a:ea typeface="新細明體" panose="02020500000000000000" pitchFamily="18" charset="-120"/>
              </a:rPr>
              <a:t>in S the primary key of the relation T that represents the other entity type participating in R. </a:t>
            </a:r>
          </a:p>
          <a:p>
            <a:pPr lvl="1" eaLnBrk="1" hangingPunct="1"/>
            <a:r>
              <a:rPr lang="en-US" altLang="zh-TW" sz="1800" dirty="0">
                <a:ea typeface="新細明體" panose="02020500000000000000" pitchFamily="18" charset="-120"/>
              </a:rPr>
              <a:t>Include any simple attributes of the 1:N relation type as attributes of S.</a:t>
            </a:r>
            <a:r>
              <a:rPr lang="en-US" altLang="zh-TW" sz="1600" dirty="0">
                <a:ea typeface="新細明體" panose="02020500000000000000" pitchFamily="18" charset="-120"/>
              </a:rPr>
              <a:t> </a:t>
            </a:r>
          </a:p>
          <a:p>
            <a:pPr eaLnBrk="1" hangingPunct="1">
              <a:buFont typeface="Wingdings" panose="05000000000000000000" pitchFamily="2" charset="2"/>
              <a:buNone/>
            </a:pPr>
            <a:endParaRPr lang="en-US" altLang="zh-TW" sz="900" dirty="0">
              <a:ea typeface="新細明體" panose="02020500000000000000" pitchFamily="18" charset="-120"/>
            </a:endParaRPr>
          </a:p>
          <a:p>
            <a:pPr lvl="1" eaLnBrk="1" hangingPunct="1">
              <a:buFontTx/>
              <a:buNone/>
            </a:pPr>
            <a:r>
              <a:rPr lang="en-US" altLang="zh-TW" sz="1600" dirty="0">
                <a:ea typeface="新細明體" panose="02020500000000000000" pitchFamily="18" charset="-120"/>
              </a:rPr>
              <a:t>     </a:t>
            </a:r>
            <a:r>
              <a:rPr lang="en-US" altLang="zh-TW" sz="1800" b="1" dirty="0">
                <a:ea typeface="新細明體" panose="02020500000000000000" pitchFamily="18" charset="-120"/>
              </a:rPr>
              <a:t>Example:</a:t>
            </a:r>
            <a:r>
              <a:rPr lang="en-US" altLang="zh-TW" sz="1800" dirty="0">
                <a:ea typeface="新細明體" panose="02020500000000000000" pitchFamily="18" charset="-120"/>
              </a:rPr>
              <a:t> 1:N relationship types WORKS_FOR, CONTROLS, and SUPERVISION in the figure. For WORKS_FOR we include the primary key DNUMBER of the DEPARTMENT relation as foreign key in the EMPLOYEE relation and call it DNO. </a:t>
            </a:r>
          </a:p>
        </p:txBody>
      </p:sp>
      <p:grpSp>
        <p:nvGrpSpPr>
          <p:cNvPr id="11269" name="群組 31"/>
          <p:cNvGrpSpPr>
            <a:grpSpLocks/>
          </p:cNvGrpSpPr>
          <p:nvPr/>
        </p:nvGrpSpPr>
        <p:grpSpPr bwMode="auto">
          <a:xfrm>
            <a:off x="1552575" y="5151430"/>
            <a:ext cx="5795963" cy="565428"/>
            <a:chOff x="1828801" y="5978769"/>
            <a:chExt cx="5795901" cy="565353"/>
          </a:xfrm>
        </p:grpSpPr>
        <p:sp>
          <p:nvSpPr>
            <p:cNvPr id="11272" name="Rectangle 1028"/>
            <p:cNvSpPr>
              <a:spLocks noChangeArrowheads="1"/>
            </p:cNvSpPr>
            <p:nvPr/>
          </p:nvSpPr>
          <p:spPr bwMode="auto">
            <a:xfrm>
              <a:off x="2853449" y="6064273"/>
              <a:ext cx="881063" cy="46196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sp>
          <p:nvSpPr>
            <p:cNvPr id="11273" name="AutoShape 1029"/>
            <p:cNvSpPr>
              <a:spLocks noChangeArrowheads="1"/>
            </p:cNvSpPr>
            <p:nvPr/>
          </p:nvSpPr>
          <p:spPr bwMode="auto">
            <a:xfrm>
              <a:off x="4132265" y="6053161"/>
              <a:ext cx="811213" cy="485777"/>
            </a:xfrm>
            <a:prstGeom prst="flowChartDecision">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sp>
          <p:nvSpPr>
            <p:cNvPr id="11274" name="Rectangle 1030"/>
            <p:cNvSpPr>
              <a:spLocks noChangeArrowheads="1"/>
            </p:cNvSpPr>
            <p:nvPr/>
          </p:nvSpPr>
          <p:spPr bwMode="auto">
            <a:xfrm>
              <a:off x="5345116" y="6040461"/>
              <a:ext cx="881063" cy="46196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2000">
                <a:solidFill>
                  <a:schemeClr val="tx1"/>
                </a:solidFill>
                <a:ea typeface="新細明體" panose="02020500000000000000" pitchFamily="18" charset="-120"/>
              </a:endParaRPr>
            </a:p>
          </p:txBody>
        </p:sp>
        <p:sp>
          <p:nvSpPr>
            <p:cNvPr id="11275" name="Text Box 1035"/>
            <p:cNvSpPr txBox="1">
              <a:spLocks noChangeArrowheads="1"/>
            </p:cNvSpPr>
            <p:nvPr/>
          </p:nvSpPr>
          <p:spPr bwMode="auto">
            <a:xfrm>
              <a:off x="2932824" y="6105548"/>
              <a:ext cx="659148"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ea typeface="新細明體" panose="02020500000000000000" pitchFamily="18" charset="-120"/>
                </a:rPr>
                <a:t>EMP</a:t>
              </a:r>
            </a:p>
          </p:txBody>
        </p:sp>
        <p:sp>
          <p:nvSpPr>
            <p:cNvPr id="11276" name="Text Box 1036"/>
            <p:cNvSpPr txBox="1">
              <a:spLocks noChangeArrowheads="1"/>
            </p:cNvSpPr>
            <p:nvPr/>
          </p:nvSpPr>
          <p:spPr bwMode="auto">
            <a:xfrm>
              <a:off x="5384804" y="6053161"/>
              <a:ext cx="76173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800">
                  <a:ea typeface="新細明體" panose="02020500000000000000" pitchFamily="18" charset="-120"/>
                </a:rPr>
                <a:t>DEPT</a:t>
              </a:r>
            </a:p>
          </p:txBody>
        </p:sp>
        <p:sp>
          <p:nvSpPr>
            <p:cNvPr id="11277" name="Text Box 1037"/>
            <p:cNvSpPr txBox="1">
              <a:spLocks noChangeArrowheads="1"/>
            </p:cNvSpPr>
            <p:nvPr/>
          </p:nvSpPr>
          <p:spPr bwMode="auto">
            <a:xfrm>
              <a:off x="3938590" y="6022998"/>
              <a:ext cx="29845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400">
                  <a:ea typeface="新細明體" panose="02020500000000000000" pitchFamily="18" charset="-120"/>
                </a:rPr>
                <a:t>N</a:t>
              </a:r>
            </a:p>
          </p:txBody>
        </p:sp>
        <p:sp>
          <p:nvSpPr>
            <p:cNvPr id="11278" name="Text Box 1038"/>
            <p:cNvSpPr txBox="1">
              <a:spLocks noChangeArrowheads="1"/>
            </p:cNvSpPr>
            <p:nvPr/>
          </p:nvSpPr>
          <p:spPr bwMode="auto">
            <a:xfrm>
              <a:off x="4818066" y="6022998"/>
              <a:ext cx="298450" cy="3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400">
                  <a:ea typeface="新細明體" panose="02020500000000000000" pitchFamily="18" charset="-120"/>
                </a:rPr>
                <a:t>1</a:t>
              </a:r>
            </a:p>
          </p:txBody>
        </p:sp>
        <p:sp>
          <p:nvSpPr>
            <p:cNvPr id="11279" name="Text Box 1040"/>
            <p:cNvSpPr txBox="1">
              <a:spLocks noChangeArrowheads="1"/>
            </p:cNvSpPr>
            <p:nvPr/>
          </p:nvSpPr>
          <p:spPr bwMode="auto">
            <a:xfrm>
              <a:off x="4173540" y="6165874"/>
              <a:ext cx="817563" cy="230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900">
                  <a:ea typeface="新細明體" panose="02020500000000000000" pitchFamily="18" charset="-120"/>
                </a:rPr>
                <a:t>Works-for</a:t>
              </a:r>
            </a:p>
          </p:txBody>
        </p:sp>
        <p:sp>
          <p:nvSpPr>
            <p:cNvPr id="11280" name="Line 1042"/>
            <p:cNvSpPr>
              <a:spLocks noChangeShapeType="1"/>
            </p:cNvSpPr>
            <p:nvPr/>
          </p:nvSpPr>
          <p:spPr bwMode="auto">
            <a:xfrm>
              <a:off x="4943478" y="6303987"/>
              <a:ext cx="401638" cy="0"/>
            </a:xfrm>
            <a:prstGeom prst="line">
              <a:avLst/>
            </a:prstGeom>
            <a:noFill/>
            <a:ln w="38100" cmpd="dbl">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sz="2000"/>
            </a:p>
          </p:txBody>
        </p:sp>
        <p:sp>
          <p:nvSpPr>
            <p:cNvPr id="11281" name="文字方塊 18"/>
            <p:cNvSpPr txBox="1">
              <a:spLocks noChangeArrowheads="1"/>
            </p:cNvSpPr>
            <p:nvPr/>
          </p:nvSpPr>
          <p:spPr bwMode="auto">
            <a:xfrm>
              <a:off x="1828801" y="6020972"/>
              <a:ext cx="1125434" cy="5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r" eaLnBrk="1" hangingPunct="1">
                <a:spcBef>
                  <a:spcPct val="0"/>
                </a:spcBef>
                <a:buClrTx/>
                <a:buFontTx/>
                <a:buNone/>
              </a:pPr>
              <a:r>
                <a:rPr lang="en-US" altLang="zh-TW" sz="1400" b="1" u="sng">
                  <a:ea typeface="新細明體" panose="02020500000000000000" pitchFamily="18" charset="-120"/>
                </a:rPr>
                <a:t>SSN</a:t>
              </a:r>
              <a:r>
                <a:rPr lang="en-US" altLang="zh-TW" sz="1400">
                  <a:ea typeface="新細明體" panose="02020500000000000000" pitchFamily="18" charset="-120"/>
                </a:rPr>
                <a:t> ---</a:t>
              </a:r>
            </a:p>
            <a:p>
              <a:pPr algn="r" eaLnBrk="1" hangingPunct="1">
                <a:spcBef>
                  <a:spcPct val="0"/>
                </a:spcBef>
                <a:buClrTx/>
                <a:buFontTx/>
                <a:buNone/>
              </a:pPr>
              <a:r>
                <a:rPr lang="en-US" altLang="zh-TW" sz="1400">
                  <a:ea typeface="新細明體" panose="02020500000000000000" pitchFamily="18" charset="-120"/>
                </a:rPr>
                <a:t>Name ---</a:t>
              </a:r>
              <a:endParaRPr lang="zh-TW" altLang="en-US" sz="1400">
                <a:ea typeface="新細明體" panose="02020500000000000000" pitchFamily="18" charset="-120"/>
              </a:endParaRPr>
            </a:p>
          </p:txBody>
        </p:sp>
        <p:sp>
          <p:nvSpPr>
            <p:cNvPr id="11282" name="文字方塊 19"/>
            <p:cNvSpPr txBox="1">
              <a:spLocks noChangeArrowheads="1"/>
            </p:cNvSpPr>
            <p:nvPr/>
          </p:nvSpPr>
          <p:spPr bwMode="auto">
            <a:xfrm>
              <a:off x="6133527" y="5978769"/>
              <a:ext cx="1491175" cy="5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a:ea typeface="新細明體" panose="02020500000000000000" pitchFamily="18" charset="-120"/>
                </a:rPr>
                <a:t>--- </a:t>
              </a:r>
              <a:r>
                <a:rPr lang="en-US" altLang="zh-TW" sz="1400" b="1" u="sng">
                  <a:ea typeface="新細明體" panose="02020500000000000000" pitchFamily="18" charset="-120"/>
                </a:rPr>
                <a:t>DNUMBER</a:t>
              </a:r>
            </a:p>
            <a:p>
              <a:pPr eaLnBrk="1" hangingPunct="1">
                <a:spcBef>
                  <a:spcPct val="0"/>
                </a:spcBef>
                <a:buClrTx/>
                <a:buFontTx/>
                <a:buNone/>
              </a:pPr>
              <a:r>
                <a:rPr lang="en-US" altLang="zh-TW" sz="1400">
                  <a:ea typeface="新細明體" panose="02020500000000000000" pitchFamily="18" charset="-120"/>
                </a:rPr>
                <a:t>--- DeptName</a:t>
              </a:r>
              <a:endParaRPr lang="zh-TW" altLang="en-US" sz="1400">
                <a:ea typeface="新細明體" panose="02020500000000000000" pitchFamily="18" charset="-120"/>
              </a:endParaRPr>
            </a:p>
          </p:txBody>
        </p:sp>
        <p:sp>
          <p:nvSpPr>
            <p:cNvPr id="11283" name="Line 1042"/>
            <p:cNvSpPr>
              <a:spLocks noChangeShapeType="1"/>
            </p:cNvSpPr>
            <p:nvPr/>
          </p:nvSpPr>
          <p:spPr bwMode="auto">
            <a:xfrm>
              <a:off x="3731312" y="6301642"/>
              <a:ext cx="401638" cy="0"/>
            </a:xfrm>
            <a:prstGeom prst="line">
              <a:avLst/>
            </a:prstGeom>
            <a:noFill/>
            <a:ln w="38100" cmpd="dbl">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sz="2000"/>
            </a:p>
          </p:txBody>
        </p:sp>
      </p:grpSp>
      <p:sp>
        <p:nvSpPr>
          <p:cNvPr id="11270" name="矩形 17"/>
          <p:cNvSpPr>
            <a:spLocks noChangeArrowheads="1"/>
          </p:cNvSpPr>
          <p:nvPr/>
        </p:nvSpPr>
        <p:spPr bwMode="auto">
          <a:xfrm>
            <a:off x="2651125" y="5842000"/>
            <a:ext cx="702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b="1" dirty="0">
                <a:solidFill>
                  <a:srgbClr val="FF0000"/>
                </a:solidFill>
                <a:ea typeface="新細明體" panose="02020500000000000000" pitchFamily="18" charset="-120"/>
              </a:rPr>
              <a:t>1000</a:t>
            </a:r>
            <a:r>
              <a:rPr lang="zh-TW" altLang="en-US" sz="1400" b="1" dirty="0">
                <a:solidFill>
                  <a:srgbClr val="FF0000"/>
                </a:solidFill>
                <a:ea typeface="新細明體" panose="02020500000000000000" pitchFamily="18" charset="-120"/>
              </a:rPr>
              <a:t> </a:t>
            </a:r>
            <a:r>
              <a:rPr lang="en-US" altLang="zh-TW" sz="1400" b="1" i="1" dirty="0" err="1">
                <a:solidFill>
                  <a:srgbClr val="FF0000"/>
                </a:solidFill>
                <a:ea typeface="新細明體" panose="02020500000000000000" pitchFamily="18" charset="-120"/>
              </a:rPr>
              <a:t>e</a:t>
            </a:r>
            <a:r>
              <a:rPr lang="en-US" altLang="zh-TW" sz="1400" b="1" i="1" baseline="-25000" dirty="0" err="1">
                <a:solidFill>
                  <a:srgbClr val="FF0000"/>
                </a:solidFill>
                <a:ea typeface="新細明體" panose="02020500000000000000" pitchFamily="18" charset="-120"/>
              </a:rPr>
              <a:t>i</a:t>
            </a:r>
            <a:endParaRPr lang="zh-TW" altLang="en-US" sz="1400" b="1" i="1" baseline="-25000" dirty="0">
              <a:solidFill>
                <a:srgbClr val="FF0000"/>
              </a:solidFill>
              <a:ea typeface="新細明體" panose="02020500000000000000" pitchFamily="18" charset="-120"/>
            </a:endParaRPr>
          </a:p>
        </p:txBody>
      </p:sp>
      <p:sp>
        <p:nvSpPr>
          <p:cNvPr id="11271" name="文字方塊 18"/>
          <p:cNvSpPr txBox="1">
            <a:spLocks noChangeArrowheads="1"/>
          </p:cNvSpPr>
          <p:nvPr/>
        </p:nvSpPr>
        <p:spPr bwMode="auto">
          <a:xfrm>
            <a:off x="5281613" y="5842000"/>
            <a:ext cx="577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400" b="1" dirty="0">
                <a:solidFill>
                  <a:srgbClr val="FF0000"/>
                </a:solidFill>
                <a:ea typeface="新細明體" panose="02020500000000000000" pitchFamily="18" charset="-120"/>
              </a:rPr>
              <a:t>5</a:t>
            </a:r>
            <a:r>
              <a:rPr lang="zh-TW" altLang="en-US" sz="1400" b="1" dirty="0">
                <a:solidFill>
                  <a:srgbClr val="FF0000"/>
                </a:solidFill>
                <a:ea typeface="新細明體" panose="02020500000000000000" pitchFamily="18" charset="-120"/>
              </a:rPr>
              <a:t> </a:t>
            </a:r>
            <a:r>
              <a:rPr lang="en-US" altLang="zh-TW" sz="1400" b="1" i="1" dirty="0">
                <a:solidFill>
                  <a:srgbClr val="FF0000"/>
                </a:solidFill>
                <a:ea typeface="新細明體" panose="02020500000000000000" pitchFamily="18" charset="-120"/>
              </a:rPr>
              <a:t>d</a:t>
            </a:r>
            <a:r>
              <a:rPr lang="en-US" altLang="zh-TW" sz="1400" b="1" i="1" baseline="-25000" dirty="0">
                <a:solidFill>
                  <a:srgbClr val="FF0000"/>
                </a:solidFill>
                <a:ea typeface="新細明體" panose="02020500000000000000" pitchFamily="18" charset="-120"/>
              </a:rPr>
              <a:t>i</a:t>
            </a:r>
            <a:endParaRPr lang="zh-TW" altLang="en-US" sz="1400" b="1" i="1" baseline="-25000" dirty="0">
              <a:solidFill>
                <a:srgbClr val="FF0000"/>
              </a:solidFill>
              <a:ea typeface="新細明體"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spcBef>
                <a:spcPct val="0"/>
              </a:spcBef>
              <a:buClrTx/>
              <a:buFontTx/>
              <a:buNone/>
            </a:pPr>
            <a:fld id="{09C7AA07-EF57-41DE-AF2E-9D111A8AD4AD}" type="slidenum">
              <a:rPr lang="en-US" altLang="zh-TW" sz="1100"/>
              <a:pPr>
                <a:spcBef>
                  <a:spcPct val="0"/>
                </a:spcBef>
                <a:buClrTx/>
                <a:buFontTx/>
                <a:buNone/>
              </a:pPr>
              <a:t>9</a:t>
            </a:fld>
            <a:endParaRPr lang="en-US" altLang="zh-TW" sz="1100"/>
          </a:p>
        </p:txBody>
      </p:sp>
      <p:sp>
        <p:nvSpPr>
          <p:cNvPr id="12291" name="Rectangle 2"/>
          <p:cNvSpPr>
            <a:spLocks noGrp="1" noChangeArrowheads="1"/>
          </p:cNvSpPr>
          <p:nvPr>
            <p:ph type="title"/>
          </p:nvPr>
        </p:nvSpPr>
        <p:spPr>
          <a:xfrm>
            <a:off x="565150" y="22225"/>
            <a:ext cx="7893050" cy="598488"/>
          </a:xfrm>
        </p:spPr>
        <p:txBody>
          <a:bodyPr/>
          <a:lstStyle/>
          <a:p>
            <a:pPr eaLnBrk="1" hangingPunct="1"/>
            <a:r>
              <a:rPr lang="en-US" altLang="zh-TW" sz="2800">
                <a:ea typeface="新細明體" panose="02020500000000000000" pitchFamily="18" charset="-120"/>
              </a:rPr>
              <a:t>ER-to-Relational Mapping Algorithm</a:t>
            </a:r>
          </a:p>
        </p:txBody>
      </p:sp>
      <p:sp>
        <p:nvSpPr>
          <p:cNvPr id="13316" name="Rectangle 3"/>
          <p:cNvSpPr>
            <a:spLocks noGrp="1" noChangeArrowheads="1"/>
          </p:cNvSpPr>
          <p:nvPr>
            <p:ph type="body" idx="1"/>
          </p:nvPr>
        </p:nvSpPr>
        <p:spPr>
          <a:xfrm>
            <a:off x="333375" y="695325"/>
            <a:ext cx="8582025" cy="4862513"/>
          </a:xfrm>
        </p:spPr>
        <p:txBody>
          <a:bodyPr/>
          <a:lstStyle/>
          <a:p>
            <a:pPr eaLnBrk="1" hangingPunct="1">
              <a:lnSpc>
                <a:spcPct val="80000"/>
              </a:lnSpc>
              <a:defRPr/>
            </a:pPr>
            <a:r>
              <a:rPr lang="en-US" altLang="zh-TW" sz="1600" b="1" dirty="0">
                <a:latin typeface="Arial" charset="0"/>
                <a:ea typeface="新細明體" charset="-120"/>
              </a:rPr>
              <a:t>Step 5: Mapping of Binary </a:t>
            </a:r>
            <a:r>
              <a:rPr lang="en-US" altLang="zh-TW" sz="1600" b="1" dirty="0">
                <a:solidFill>
                  <a:srgbClr val="FF0000"/>
                </a:solidFill>
                <a:latin typeface="Arial" charset="0"/>
                <a:ea typeface="新細明體" charset="-120"/>
              </a:rPr>
              <a:t>M:N</a:t>
            </a:r>
            <a:r>
              <a:rPr lang="en-US" altLang="zh-TW" sz="1600" b="1" dirty="0">
                <a:latin typeface="Arial" charset="0"/>
                <a:ea typeface="新細明體" charset="-120"/>
              </a:rPr>
              <a:t> Relationship Types.</a:t>
            </a:r>
          </a:p>
          <a:p>
            <a:pPr lvl="1" eaLnBrk="1" hangingPunct="1">
              <a:lnSpc>
                <a:spcPct val="80000"/>
              </a:lnSpc>
              <a:defRPr/>
            </a:pPr>
            <a:r>
              <a:rPr lang="en-US" altLang="zh-TW" sz="1600" dirty="0">
                <a:ea typeface="新細明體" charset="-120"/>
              </a:rPr>
              <a:t>For each regular binary M:N relationship type R, </a:t>
            </a:r>
            <a:r>
              <a:rPr lang="en-US" altLang="zh-TW" sz="1600" b="1" i="1" dirty="0">
                <a:solidFill>
                  <a:schemeClr val="hlink"/>
                </a:solidFill>
                <a:ea typeface="新細明體" charset="-120"/>
              </a:rPr>
              <a:t>create a new relation</a:t>
            </a:r>
            <a:r>
              <a:rPr lang="en-US" altLang="zh-TW" sz="1600" b="1" dirty="0">
                <a:ea typeface="新細明體" charset="-120"/>
              </a:rPr>
              <a:t> </a:t>
            </a:r>
            <a:r>
              <a:rPr lang="en-US" altLang="zh-TW" sz="1600" dirty="0">
                <a:ea typeface="新細明體" charset="-120"/>
              </a:rPr>
              <a:t>S to represent R. </a:t>
            </a:r>
            <a:r>
              <a:rPr lang="en-US" altLang="zh-TW" sz="1600" dirty="0" smtClean="0">
                <a:ea typeface="新細明體" charset="-120"/>
              </a:rPr>
              <a:t/>
            </a:r>
            <a:br>
              <a:rPr lang="en-US" altLang="zh-TW" sz="1600" dirty="0" smtClean="0">
                <a:ea typeface="新細明體" charset="-120"/>
              </a:rPr>
            </a:br>
            <a:endParaRPr lang="en-US" altLang="zh-TW" sz="1600" dirty="0">
              <a:ea typeface="新細明體" charset="-120"/>
            </a:endParaRPr>
          </a:p>
          <a:p>
            <a:pPr lvl="1" eaLnBrk="1" hangingPunct="1">
              <a:lnSpc>
                <a:spcPct val="80000"/>
              </a:lnSpc>
              <a:defRPr/>
            </a:pPr>
            <a:r>
              <a:rPr lang="en-US" altLang="zh-TW" sz="1600" dirty="0">
                <a:ea typeface="新細明體" charset="-120"/>
              </a:rPr>
              <a:t>Include as foreign key attributes in S the primary keys of the relations that represent the participating entity types; </a:t>
            </a:r>
            <a:r>
              <a:rPr lang="en-US" altLang="zh-TW" sz="1600" b="1" i="1" dirty="0">
                <a:solidFill>
                  <a:schemeClr val="hlink"/>
                </a:solidFill>
                <a:ea typeface="新細明體" charset="-120"/>
              </a:rPr>
              <a:t>their combination will form the primary key</a:t>
            </a:r>
            <a:r>
              <a:rPr lang="en-US" altLang="zh-TW" sz="1600" dirty="0">
                <a:ea typeface="新細明體" charset="-120"/>
              </a:rPr>
              <a:t> of S. </a:t>
            </a:r>
            <a:r>
              <a:rPr lang="en-US" altLang="zh-TW" sz="1600" dirty="0" smtClean="0">
                <a:ea typeface="新細明體" charset="-120"/>
              </a:rPr>
              <a:t/>
            </a:r>
            <a:br>
              <a:rPr lang="en-US" altLang="zh-TW" sz="1600" dirty="0" smtClean="0">
                <a:ea typeface="新細明體" charset="-120"/>
              </a:rPr>
            </a:br>
            <a:endParaRPr lang="en-US" altLang="zh-TW" sz="1600" dirty="0">
              <a:ea typeface="新細明體" charset="-120"/>
            </a:endParaRPr>
          </a:p>
          <a:p>
            <a:pPr lvl="1" eaLnBrk="1" hangingPunct="1">
              <a:lnSpc>
                <a:spcPct val="80000"/>
              </a:lnSpc>
              <a:defRPr/>
            </a:pPr>
            <a:r>
              <a:rPr lang="en-US" altLang="zh-TW" sz="1600" dirty="0">
                <a:ea typeface="新細明體" charset="-120"/>
              </a:rPr>
              <a:t>Also include any simple attributes of the M:N relationship </a:t>
            </a:r>
            <a:r>
              <a:rPr lang="en-US" altLang="zh-TW" sz="1600" dirty="0" smtClean="0">
                <a:ea typeface="新細明體" charset="-120"/>
              </a:rPr>
              <a:t>type</a:t>
            </a:r>
            <a:br>
              <a:rPr lang="en-US" altLang="zh-TW" sz="1600" dirty="0" smtClean="0">
                <a:ea typeface="新細明體" charset="-120"/>
              </a:rPr>
            </a:br>
            <a:r>
              <a:rPr lang="en-US" altLang="zh-TW" sz="1600" dirty="0" smtClean="0">
                <a:ea typeface="新細明體" charset="-120"/>
              </a:rPr>
              <a:t>(</a:t>
            </a:r>
            <a:r>
              <a:rPr lang="en-US" altLang="zh-TW" sz="1600" dirty="0">
                <a:ea typeface="新細明體" charset="-120"/>
              </a:rPr>
              <a:t>or simple components of composite attributes) as attributes of S.</a:t>
            </a:r>
          </a:p>
          <a:p>
            <a:pPr marL="177800" lvl="1" indent="-177800" eaLnBrk="1" hangingPunct="1">
              <a:spcBef>
                <a:spcPts val="600"/>
              </a:spcBef>
              <a:buFontTx/>
              <a:buNone/>
              <a:defRPr/>
            </a:pPr>
            <a:r>
              <a:rPr lang="en-US" altLang="zh-TW" sz="1600" b="1" dirty="0">
                <a:ea typeface="新細明體" charset="-120"/>
              </a:rPr>
              <a:t>Example:</a:t>
            </a:r>
            <a:r>
              <a:rPr lang="en-US" altLang="zh-TW" sz="1600" dirty="0">
                <a:ea typeface="新細明體" charset="-120"/>
              </a:rPr>
              <a:t> </a:t>
            </a:r>
          </a:p>
          <a:p>
            <a:pPr marL="177800" lvl="1" indent="-177800" eaLnBrk="1" hangingPunct="1">
              <a:spcBef>
                <a:spcPts val="600"/>
              </a:spcBef>
              <a:buFontTx/>
              <a:buNone/>
              <a:defRPr/>
            </a:pPr>
            <a:r>
              <a:rPr lang="en-US" altLang="zh-TW" sz="1600" dirty="0">
                <a:ea typeface="新細明體" charset="-120"/>
              </a:rPr>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marL="177800" lvl="1" indent="-177800" eaLnBrk="1" hangingPunct="1">
              <a:buFontTx/>
              <a:buNone/>
              <a:defRPr/>
            </a:pPr>
            <a:r>
              <a:rPr lang="en-US" altLang="zh-TW" sz="1600" dirty="0">
                <a:ea typeface="新細明體" charset="-120"/>
              </a:rPr>
              <a:t>   Attribute HOURS in WORKS_ON represents the HOURS attribute of the relation type. The primary key of the WORKS_ON relation is the combination of the foreign key attributes {</a:t>
            </a:r>
            <a:r>
              <a:rPr lang="en-US" altLang="zh-TW" sz="1600" dirty="0">
                <a:solidFill>
                  <a:schemeClr val="hlink"/>
                </a:solidFill>
                <a:ea typeface="新細明體" charset="-120"/>
              </a:rPr>
              <a:t>ESSN, PNO</a:t>
            </a:r>
            <a:r>
              <a:rPr lang="en-US" altLang="zh-TW" sz="1600" dirty="0">
                <a:ea typeface="新細明體" charset="-120"/>
              </a:rPr>
              <a:t>}.  </a:t>
            </a:r>
            <a:endParaRPr lang="en-US" altLang="zh-TW" sz="1100" dirty="0">
              <a:ea typeface="新細明體" charset="-120"/>
            </a:endParaRPr>
          </a:p>
          <a:p>
            <a:pPr lvl="1" eaLnBrk="1" hangingPunct="1">
              <a:lnSpc>
                <a:spcPct val="80000"/>
              </a:lnSpc>
              <a:buFontTx/>
              <a:buNone/>
              <a:defRPr/>
            </a:pPr>
            <a:endParaRPr lang="en-US" altLang="zh-TW" sz="1100" dirty="0">
              <a:ea typeface="新細明體" charset="-120"/>
            </a:endParaRPr>
          </a:p>
        </p:txBody>
      </p:sp>
      <p:grpSp>
        <p:nvGrpSpPr>
          <p:cNvPr id="12293" name="群組 24"/>
          <p:cNvGrpSpPr>
            <a:grpSpLocks/>
          </p:cNvGrpSpPr>
          <p:nvPr/>
        </p:nvGrpSpPr>
        <p:grpSpPr bwMode="auto">
          <a:xfrm>
            <a:off x="514350" y="5722938"/>
            <a:ext cx="5314950" cy="909637"/>
            <a:chOff x="1955409" y="5821675"/>
            <a:chExt cx="5315259" cy="909321"/>
          </a:xfrm>
        </p:grpSpPr>
        <p:grpSp>
          <p:nvGrpSpPr>
            <p:cNvPr id="12298" name="Group 22"/>
            <p:cNvGrpSpPr>
              <a:grpSpLocks/>
            </p:cNvGrpSpPr>
            <p:nvPr/>
          </p:nvGrpSpPr>
          <p:grpSpPr bwMode="auto">
            <a:xfrm>
              <a:off x="2797175" y="5876922"/>
              <a:ext cx="3429000" cy="854074"/>
              <a:chOff x="1762" y="3737"/>
              <a:chExt cx="2160" cy="538"/>
            </a:xfrm>
          </p:grpSpPr>
          <p:grpSp>
            <p:nvGrpSpPr>
              <p:cNvPr id="12301" name="Group 16"/>
              <p:cNvGrpSpPr>
                <a:grpSpLocks/>
              </p:cNvGrpSpPr>
              <p:nvPr/>
            </p:nvGrpSpPr>
            <p:grpSpPr bwMode="auto">
              <a:xfrm>
                <a:off x="1762" y="3737"/>
                <a:ext cx="2160" cy="334"/>
                <a:chOff x="1762" y="3737"/>
                <a:chExt cx="2160" cy="334"/>
              </a:xfrm>
            </p:grpSpPr>
            <p:grpSp>
              <p:nvGrpSpPr>
                <p:cNvPr id="12307" name="Group 4"/>
                <p:cNvGrpSpPr>
                  <a:grpSpLocks/>
                </p:cNvGrpSpPr>
                <p:nvPr/>
              </p:nvGrpSpPr>
              <p:grpSpPr bwMode="auto">
                <a:xfrm>
                  <a:off x="1762" y="3737"/>
                  <a:ext cx="2160" cy="334"/>
                  <a:chOff x="1935" y="3631"/>
                  <a:chExt cx="2160" cy="334"/>
                </a:xfrm>
              </p:grpSpPr>
              <p:sp>
                <p:nvSpPr>
                  <p:cNvPr id="12309" name="Rectangle 5"/>
                  <p:cNvSpPr>
                    <a:spLocks noChangeArrowheads="1"/>
                  </p:cNvSpPr>
                  <p:nvPr/>
                </p:nvSpPr>
                <p:spPr bwMode="auto">
                  <a:xfrm>
                    <a:off x="1935" y="3666"/>
                    <a:ext cx="555" cy="29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
                <p:nvSpPr>
                  <p:cNvPr id="12310" name="AutoShape 6"/>
                  <p:cNvSpPr>
                    <a:spLocks noChangeArrowheads="1"/>
                  </p:cNvSpPr>
                  <p:nvPr/>
                </p:nvSpPr>
                <p:spPr bwMode="auto">
                  <a:xfrm>
                    <a:off x="2776" y="3659"/>
                    <a:ext cx="511" cy="306"/>
                  </a:xfrm>
                  <a:prstGeom prst="flowChartDecision">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
                <p:nvSpPr>
                  <p:cNvPr id="12311" name="Rectangle 7"/>
                  <p:cNvSpPr>
                    <a:spLocks noChangeArrowheads="1"/>
                  </p:cNvSpPr>
                  <p:nvPr/>
                </p:nvSpPr>
                <p:spPr bwMode="auto">
                  <a:xfrm>
                    <a:off x="3540" y="3651"/>
                    <a:ext cx="555" cy="29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cxnSp>
                <p:nvCxnSpPr>
                  <p:cNvPr id="12312" name="AutoShape 8"/>
                  <p:cNvCxnSpPr>
                    <a:cxnSpLocks noChangeShapeType="1"/>
                    <a:endCxn id="12310" idx="1"/>
                  </p:cNvCxnSpPr>
                  <p:nvPr/>
                </p:nvCxnSpPr>
                <p:spPr bwMode="auto">
                  <a:xfrm>
                    <a:off x="2490" y="3812"/>
                    <a:ext cx="286" cy="0"/>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12313" name="AutoShape 9"/>
                  <p:cNvCxnSpPr>
                    <a:cxnSpLocks noChangeShapeType="1"/>
                    <a:stCxn id="12310" idx="3"/>
                  </p:cNvCxnSpPr>
                  <p:nvPr/>
                </p:nvCxnSpPr>
                <p:spPr bwMode="auto">
                  <a:xfrm>
                    <a:off x="3287" y="3812"/>
                    <a:ext cx="253" cy="0"/>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sp>
                <p:nvSpPr>
                  <p:cNvPr id="12314" name="Text Box 10"/>
                  <p:cNvSpPr txBox="1">
                    <a:spLocks noChangeArrowheads="1"/>
                  </p:cNvSpPr>
                  <p:nvPr/>
                </p:nvSpPr>
                <p:spPr bwMode="auto">
                  <a:xfrm>
                    <a:off x="1985" y="3692"/>
                    <a:ext cx="3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600">
                        <a:ea typeface="新細明體" panose="02020500000000000000" pitchFamily="18" charset="-120"/>
                      </a:rPr>
                      <a:t>EMP</a:t>
                    </a:r>
                  </a:p>
                </p:txBody>
              </p:sp>
              <p:sp>
                <p:nvSpPr>
                  <p:cNvPr id="12315" name="Text Box 11"/>
                  <p:cNvSpPr txBox="1">
                    <a:spLocks noChangeArrowheads="1"/>
                  </p:cNvSpPr>
                  <p:nvPr/>
                </p:nvSpPr>
                <p:spPr bwMode="auto">
                  <a:xfrm>
                    <a:off x="3565" y="3659"/>
                    <a:ext cx="41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600">
                        <a:ea typeface="新細明體" panose="02020500000000000000" pitchFamily="18" charset="-120"/>
                      </a:rPr>
                      <a:t>PROJ</a:t>
                    </a:r>
                  </a:p>
                </p:txBody>
              </p:sp>
              <p:sp>
                <p:nvSpPr>
                  <p:cNvPr id="12316" name="Text Box 12"/>
                  <p:cNvSpPr txBox="1">
                    <a:spLocks noChangeArrowheads="1"/>
                  </p:cNvSpPr>
                  <p:nvPr/>
                </p:nvSpPr>
                <p:spPr bwMode="auto">
                  <a:xfrm>
                    <a:off x="2627" y="3631"/>
                    <a:ext cx="1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200">
                        <a:ea typeface="新細明體" panose="02020500000000000000" pitchFamily="18" charset="-120"/>
                      </a:rPr>
                      <a:t>M</a:t>
                    </a:r>
                  </a:p>
                </p:txBody>
              </p:sp>
              <p:sp>
                <p:nvSpPr>
                  <p:cNvPr id="12317" name="Text Box 13"/>
                  <p:cNvSpPr txBox="1">
                    <a:spLocks noChangeArrowheads="1"/>
                  </p:cNvSpPr>
                  <p:nvPr/>
                </p:nvSpPr>
                <p:spPr bwMode="auto">
                  <a:xfrm>
                    <a:off x="3226" y="3631"/>
                    <a:ext cx="1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1200">
                        <a:ea typeface="新細明體" panose="02020500000000000000" pitchFamily="18" charset="-120"/>
                      </a:rPr>
                      <a:t>N</a:t>
                    </a:r>
                  </a:p>
                </p:txBody>
              </p:sp>
            </p:grpSp>
            <p:sp>
              <p:nvSpPr>
                <p:cNvPr id="12308" name="Text Box 14"/>
                <p:cNvSpPr txBox="1">
                  <a:spLocks noChangeArrowheads="1"/>
                </p:cNvSpPr>
                <p:nvPr/>
              </p:nvSpPr>
              <p:spPr bwMode="auto">
                <a:xfrm>
                  <a:off x="2603" y="3847"/>
                  <a:ext cx="5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zh-TW" sz="800">
                      <a:ea typeface="新細明體" panose="02020500000000000000" pitchFamily="18" charset="-120"/>
                    </a:rPr>
                    <a:t>WORK-ON</a:t>
                  </a:r>
                </a:p>
              </p:txBody>
            </p:sp>
          </p:grpSp>
          <p:grpSp>
            <p:nvGrpSpPr>
              <p:cNvPr id="12302" name="Group 21"/>
              <p:cNvGrpSpPr>
                <a:grpSpLocks/>
              </p:cNvGrpSpPr>
              <p:nvPr/>
            </p:nvGrpSpPr>
            <p:grpSpPr bwMode="auto">
              <a:xfrm>
                <a:off x="2925" y="3958"/>
                <a:ext cx="408" cy="317"/>
                <a:chOff x="2910" y="3958"/>
                <a:chExt cx="408" cy="317"/>
              </a:xfrm>
            </p:grpSpPr>
            <p:grpSp>
              <p:nvGrpSpPr>
                <p:cNvPr id="12303" name="Group 19"/>
                <p:cNvGrpSpPr>
                  <a:grpSpLocks/>
                </p:cNvGrpSpPr>
                <p:nvPr/>
              </p:nvGrpSpPr>
              <p:grpSpPr bwMode="auto">
                <a:xfrm>
                  <a:off x="2910" y="4063"/>
                  <a:ext cx="408" cy="212"/>
                  <a:chOff x="591" y="3765"/>
                  <a:chExt cx="408" cy="212"/>
                </a:xfrm>
              </p:grpSpPr>
              <p:sp>
                <p:nvSpPr>
                  <p:cNvPr id="12305" name="Oval 17"/>
                  <p:cNvSpPr>
                    <a:spLocks noChangeArrowheads="1"/>
                  </p:cNvSpPr>
                  <p:nvPr/>
                </p:nvSpPr>
                <p:spPr bwMode="auto">
                  <a:xfrm>
                    <a:off x="591" y="3772"/>
                    <a:ext cx="408" cy="205"/>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zh-TW" altLang="en-US" sz="1800">
                      <a:solidFill>
                        <a:schemeClr val="tx1"/>
                      </a:solidFill>
                      <a:ea typeface="新細明體" panose="02020500000000000000" pitchFamily="18" charset="-120"/>
                    </a:endParaRPr>
                  </a:p>
                </p:txBody>
              </p:sp>
              <p:sp>
                <p:nvSpPr>
                  <p:cNvPr id="12306" name="Text Box 18"/>
                  <p:cNvSpPr txBox="1">
                    <a:spLocks noChangeArrowheads="1"/>
                  </p:cNvSpPr>
                  <p:nvPr/>
                </p:nvSpPr>
                <p:spPr bwMode="auto">
                  <a:xfrm>
                    <a:off x="591" y="3765"/>
                    <a:ext cx="3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a:ea typeface="新細明體" panose="02020500000000000000" pitchFamily="18" charset="-120"/>
                      </a:rPr>
                      <a:t>hours</a:t>
                    </a:r>
                  </a:p>
                </p:txBody>
              </p:sp>
            </p:grpSp>
            <p:sp>
              <p:nvSpPr>
                <p:cNvPr id="12304" name="Line 20"/>
                <p:cNvSpPr>
                  <a:spLocks noChangeShapeType="1"/>
                </p:cNvSpPr>
                <p:nvPr/>
              </p:nvSpPr>
              <p:spPr bwMode="auto">
                <a:xfrm>
                  <a:off x="3035" y="3958"/>
                  <a:ext cx="0" cy="113"/>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TW" altLang="en-US" sz="1800"/>
                </a:p>
              </p:txBody>
            </p:sp>
          </p:grpSp>
        </p:grpSp>
        <p:sp>
          <p:nvSpPr>
            <p:cNvPr id="12299" name="文字方塊 22"/>
            <p:cNvSpPr txBox="1">
              <a:spLocks noChangeArrowheads="1"/>
            </p:cNvSpPr>
            <p:nvPr/>
          </p:nvSpPr>
          <p:spPr bwMode="auto">
            <a:xfrm>
              <a:off x="1955409" y="5866224"/>
              <a:ext cx="928486" cy="46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r" eaLnBrk="1" hangingPunct="1">
                <a:spcBef>
                  <a:spcPct val="0"/>
                </a:spcBef>
                <a:buClrTx/>
                <a:buFontTx/>
                <a:buNone/>
              </a:pPr>
              <a:r>
                <a:rPr lang="en-US" altLang="zh-TW" sz="1200" b="1" u="sng">
                  <a:ea typeface="新細明體" panose="02020500000000000000" pitchFamily="18" charset="-120"/>
                </a:rPr>
                <a:t>SSN</a:t>
              </a:r>
              <a:r>
                <a:rPr lang="en-US" altLang="zh-TW" sz="1200">
                  <a:ea typeface="新細明體" panose="02020500000000000000" pitchFamily="18" charset="-120"/>
                </a:rPr>
                <a:t> ---</a:t>
              </a:r>
            </a:p>
            <a:p>
              <a:pPr algn="r" eaLnBrk="1" hangingPunct="1">
                <a:spcBef>
                  <a:spcPct val="0"/>
                </a:spcBef>
                <a:buClrTx/>
                <a:buFontTx/>
                <a:buNone/>
              </a:pPr>
              <a:r>
                <a:rPr lang="en-US" altLang="zh-TW" sz="1200">
                  <a:ea typeface="新細明體" panose="02020500000000000000" pitchFamily="18" charset="-120"/>
                </a:rPr>
                <a:t>Name ---</a:t>
              </a:r>
              <a:endParaRPr lang="zh-TW" altLang="en-US" sz="1200">
                <a:ea typeface="新細明體" panose="02020500000000000000" pitchFamily="18" charset="-120"/>
              </a:endParaRPr>
            </a:p>
          </p:txBody>
        </p:sp>
        <p:sp>
          <p:nvSpPr>
            <p:cNvPr id="12300" name="文字方塊 23"/>
            <p:cNvSpPr txBox="1">
              <a:spLocks noChangeArrowheads="1"/>
            </p:cNvSpPr>
            <p:nvPr/>
          </p:nvSpPr>
          <p:spPr bwMode="auto">
            <a:xfrm>
              <a:off x="6145234" y="5821675"/>
              <a:ext cx="1125434" cy="46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a:ea typeface="新細明體" panose="02020500000000000000" pitchFamily="18" charset="-120"/>
                </a:rPr>
                <a:t>--- </a:t>
              </a:r>
              <a:r>
                <a:rPr lang="en-US" altLang="zh-TW" sz="1200" b="1" u="sng">
                  <a:ea typeface="新細明體" panose="02020500000000000000" pitchFamily="18" charset="-120"/>
                </a:rPr>
                <a:t>PNO</a:t>
              </a:r>
              <a:r>
                <a:rPr lang="en-US" altLang="zh-TW" sz="1200" b="1">
                  <a:ea typeface="新細明體" panose="02020500000000000000" pitchFamily="18" charset="-120"/>
                </a:rPr>
                <a:t> </a:t>
              </a:r>
            </a:p>
            <a:p>
              <a:pPr eaLnBrk="1" hangingPunct="1">
                <a:spcBef>
                  <a:spcPct val="0"/>
                </a:spcBef>
                <a:buClrTx/>
                <a:buFontTx/>
                <a:buNone/>
              </a:pPr>
              <a:r>
                <a:rPr lang="en-US" altLang="zh-TW" sz="1200">
                  <a:ea typeface="新細明體" panose="02020500000000000000" pitchFamily="18" charset="-120"/>
                </a:rPr>
                <a:t>--- PName</a:t>
              </a:r>
              <a:endParaRPr lang="zh-TW" altLang="en-US" sz="1200">
                <a:ea typeface="新細明體" panose="02020500000000000000" pitchFamily="18" charset="-120"/>
              </a:endParaRPr>
            </a:p>
          </p:txBody>
        </p:sp>
      </p:grpSp>
      <p:sp>
        <p:nvSpPr>
          <p:cNvPr id="27" name="向右箭號 26"/>
          <p:cNvSpPr/>
          <p:nvPr/>
        </p:nvSpPr>
        <p:spPr bwMode="auto">
          <a:xfrm>
            <a:off x="5930900" y="5938838"/>
            <a:ext cx="434975" cy="195262"/>
          </a:xfrm>
          <a:prstGeom prs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zh-TW" altLang="en-US" sz="1800">
              <a:ea typeface="新細明體" charset="-120"/>
            </a:endParaRPr>
          </a:p>
        </p:txBody>
      </p:sp>
      <p:pic>
        <p:nvPicPr>
          <p:cNvPr id="12295"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5716588"/>
            <a:ext cx="2152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文字方塊 27"/>
          <p:cNvSpPr txBox="1">
            <a:spLocks noChangeArrowheads="1"/>
          </p:cNvSpPr>
          <p:nvPr/>
        </p:nvSpPr>
        <p:spPr bwMode="auto">
          <a:xfrm>
            <a:off x="4198938" y="6338888"/>
            <a:ext cx="577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dirty="0">
                <a:solidFill>
                  <a:srgbClr val="FF0000"/>
                </a:solidFill>
                <a:ea typeface="新細明體" panose="02020500000000000000" pitchFamily="18" charset="-120"/>
              </a:rPr>
              <a:t>8</a:t>
            </a:r>
            <a:r>
              <a:rPr lang="zh-TW" altLang="en-US" sz="1200" b="1" dirty="0">
                <a:solidFill>
                  <a:srgbClr val="FF0000"/>
                </a:solidFill>
                <a:ea typeface="新細明體" panose="02020500000000000000" pitchFamily="18" charset="-120"/>
              </a:rPr>
              <a:t> </a:t>
            </a:r>
            <a:r>
              <a:rPr lang="en-US" altLang="zh-TW" sz="1200" b="1" i="1" dirty="0">
                <a:solidFill>
                  <a:srgbClr val="FF0000"/>
                </a:solidFill>
                <a:ea typeface="新細明體" panose="02020500000000000000" pitchFamily="18" charset="-120"/>
              </a:rPr>
              <a:t>p</a:t>
            </a:r>
            <a:r>
              <a:rPr lang="en-US" altLang="zh-TW" sz="1200" b="1" i="1" baseline="-25000" dirty="0">
                <a:solidFill>
                  <a:srgbClr val="FF0000"/>
                </a:solidFill>
                <a:ea typeface="新細明體" panose="02020500000000000000" pitchFamily="18" charset="-120"/>
              </a:rPr>
              <a:t>i</a:t>
            </a:r>
            <a:endParaRPr lang="zh-TW" altLang="en-US" sz="1200" b="1" i="1" baseline="-25000" dirty="0">
              <a:solidFill>
                <a:srgbClr val="FF0000"/>
              </a:solidFill>
              <a:ea typeface="新細明體" panose="02020500000000000000" pitchFamily="18" charset="-120"/>
            </a:endParaRPr>
          </a:p>
        </p:txBody>
      </p:sp>
      <p:sp>
        <p:nvSpPr>
          <p:cNvPr id="12297" name="文字方塊 28"/>
          <p:cNvSpPr txBox="1">
            <a:spLocks noChangeArrowheads="1"/>
          </p:cNvSpPr>
          <p:nvPr/>
        </p:nvSpPr>
        <p:spPr bwMode="auto">
          <a:xfrm>
            <a:off x="1492250" y="6365875"/>
            <a:ext cx="806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r>
              <a:rPr lang="en-US" altLang="zh-TW" sz="1200" b="1" dirty="0">
                <a:solidFill>
                  <a:srgbClr val="FF0000"/>
                </a:solidFill>
                <a:ea typeface="新細明體" panose="02020500000000000000" pitchFamily="18" charset="-120"/>
              </a:rPr>
              <a:t>1000</a:t>
            </a:r>
            <a:r>
              <a:rPr lang="zh-TW" altLang="en-US" sz="1200" b="1" dirty="0">
                <a:solidFill>
                  <a:srgbClr val="FF0000"/>
                </a:solidFill>
                <a:ea typeface="新細明體" panose="02020500000000000000" pitchFamily="18" charset="-120"/>
              </a:rPr>
              <a:t> </a:t>
            </a:r>
            <a:r>
              <a:rPr lang="en-US" altLang="zh-TW" sz="1200" b="1" i="1" dirty="0" err="1">
                <a:solidFill>
                  <a:srgbClr val="FF0000"/>
                </a:solidFill>
                <a:ea typeface="新細明體" panose="02020500000000000000" pitchFamily="18" charset="-120"/>
              </a:rPr>
              <a:t>e</a:t>
            </a:r>
            <a:r>
              <a:rPr lang="en-US" altLang="zh-TW" sz="1200" b="1" i="1" baseline="-25000" dirty="0" err="1">
                <a:solidFill>
                  <a:srgbClr val="FF0000"/>
                </a:solidFill>
                <a:ea typeface="新細明體" panose="02020500000000000000" pitchFamily="18" charset="-120"/>
              </a:rPr>
              <a:t>i</a:t>
            </a:r>
            <a:endParaRPr lang="zh-TW" altLang="en-US" sz="1200" b="1" i="1" baseline="-25000" dirty="0">
              <a:solidFill>
                <a:srgbClr val="FF0000"/>
              </a:solidFill>
              <a:ea typeface="新細明體" panose="02020500000000000000" pitchFamily="18" charset="-120"/>
            </a:endParaRP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4584</TotalTime>
  <Words>1481</Words>
  <Application>Microsoft Office PowerPoint</Application>
  <PresentationFormat>如螢幕大小 (4:3)</PresentationFormat>
  <Paragraphs>267</Paragraphs>
  <Slides>26</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Arial Unicode MS</vt:lpstr>
      <vt:lpstr>新細明體</vt:lpstr>
      <vt:lpstr>Arial</vt:lpstr>
      <vt:lpstr>Calibri</vt:lpstr>
      <vt:lpstr>Times New Roman</vt:lpstr>
      <vt:lpstr>Wingdings</vt:lpstr>
      <vt:lpstr>Soaring</vt:lpstr>
      <vt:lpstr>Chapter 8  Mapping a Conceptual Design into a Logical Design</vt:lpstr>
      <vt:lpstr>Main phases of database system design</vt:lpstr>
      <vt:lpstr>Chapter Outline</vt:lpstr>
      <vt:lpstr>The ER conceptual schema diagram for the COMPANY database.</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Logical Database Design</vt:lpstr>
      <vt:lpstr>ER-to-Relational Mapping Algorithm</vt:lpstr>
      <vt:lpstr>Mapping the n-ary relationship type SUPPLY to a new relation including the primary keys of the relations that represent the participating entity types.</vt:lpstr>
      <vt:lpstr>Summary of Mapping constructs and constraints</vt:lpstr>
      <vt:lpstr>EER diagram notation for an attribute-defined specialization on JobType.</vt:lpstr>
      <vt:lpstr>Generalization. (b) Generalizing CAR and TRUCK into the superclass VEHICLE.</vt:lpstr>
      <vt:lpstr>Mapping EER Model Constructs to Relations </vt:lpstr>
      <vt:lpstr>EER diagram notation for an attribute-defined specialization on JobType.</vt:lpstr>
      <vt:lpstr>EER diagram notation for an overlapping (nondisjoint) specialization.</vt:lpstr>
      <vt:lpstr>Mapping EER Model Constructs to Relations</vt:lpstr>
      <vt:lpstr>Mapping EER Model Constructs to Relations</vt:lpstr>
      <vt:lpstr>A specialization lattice with multiple inheritance for a UNIVERSITY database.</vt:lpstr>
      <vt:lpstr>Mapping the EER specialization lattice using multiple options.</vt:lpstr>
      <vt:lpstr>PowerPoint 簡報</vt:lpstr>
      <vt:lpstr>Mapping EER Model Constructs to Relations</vt:lpstr>
      <vt:lpstr>Mapping Exercise</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Jerry Chien</cp:lastModifiedBy>
  <cp:revision>449</cp:revision>
  <cp:lastPrinted>2001-05-28T10:10:18Z</cp:lastPrinted>
  <dcterms:created xsi:type="dcterms:W3CDTF">1998-07-18T17:10:54Z</dcterms:created>
  <dcterms:modified xsi:type="dcterms:W3CDTF">2018-11-19T10:15:11Z</dcterms:modified>
</cp:coreProperties>
</file>