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4021" r:id="rId2"/>
  </p:sldMasterIdLst>
  <p:notesMasterIdLst>
    <p:notesMasterId r:id="rId41"/>
  </p:notesMasterIdLst>
  <p:handoutMasterIdLst>
    <p:handoutMasterId r:id="rId42"/>
  </p:handoutMasterIdLst>
  <p:sldIdLst>
    <p:sldId id="350" r:id="rId3"/>
    <p:sldId id="501" r:id="rId4"/>
    <p:sldId id="492" r:id="rId5"/>
    <p:sldId id="432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0" r:id="rId14"/>
    <p:sldId id="480" r:id="rId15"/>
    <p:sldId id="459" r:id="rId16"/>
    <p:sldId id="482" r:id="rId17"/>
    <p:sldId id="483" r:id="rId18"/>
    <p:sldId id="484" r:id="rId19"/>
    <p:sldId id="465" r:id="rId20"/>
    <p:sldId id="485" r:id="rId21"/>
    <p:sldId id="486" r:id="rId22"/>
    <p:sldId id="457" r:id="rId23"/>
    <p:sldId id="458" r:id="rId24"/>
    <p:sldId id="466" r:id="rId25"/>
    <p:sldId id="467" r:id="rId26"/>
    <p:sldId id="468" r:id="rId27"/>
    <p:sldId id="470" r:id="rId28"/>
    <p:sldId id="487" r:id="rId29"/>
    <p:sldId id="488" r:id="rId30"/>
    <p:sldId id="460" r:id="rId31"/>
    <p:sldId id="461" r:id="rId32"/>
    <p:sldId id="489" r:id="rId33"/>
    <p:sldId id="490" r:id="rId34"/>
    <p:sldId id="497" r:id="rId35"/>
    <p:sldId id="472" r:id="rId36"/>
    <p:sldId id="473" r:id="rId37"/>
    <p:sldId id="475" r:id="rId38"/>
    <p:sldId id="498" r:id="rId39"/>
    <p:sldId id="47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FF"/>
    <a:srgbClr val="00CC00"/>
    <a:srgbClr val="99FF33"/>
    <a:srgbClr val="FF0066"/>
    <a:srgbClr val="FFFF99"/>
    <a:srgbClr val="0099FF"/>
    <a:srgbClr val="FF9933"/>
    <a:srgbClr val="0066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554" autoAdjust="0"/>
  </p:normalViewPr>
  <p:slideViewPr>
    <p:cSldViewPr snapToGrid="0">
      <p:cViewPr varScale="1">
        <p:scale>
          <a:sx n="91" d="100"/>
          <a:sy n="91" d="100"/>
        </p:scale>
        <p:origin x="581" y="53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AEA1CBB-E9DE-4B38-97B5-B518AE9C2DD2}" type="datetime1">
              <a:rPr lang="zh-TW" altLang="en-US"/>
              <a:pPr>
                <a:defRPr/>
              </a:pPr>
              <a:t>2017/11/6</a:t>
            </a:fld>
            <a:endParaRPr lang="en-US" altLang="zh-TW"/>
          </a:p>
        </p:txBody>
      </p:sp>
      <p:sp>
        <p:nvSpPr>
          <p:cNvPr id="1515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A68B9A-118B-4651-9E5F-3439AEF8CC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8114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F4CAD97-EAF6-497B-A2EB-E5C40C4EC4B9}" type="datetime1">
              <a:rPr lang="zh-TW" altLang="en-US"/>
              <a:pPr>
                <a:defRPr/>
              </a:pPr>
              <a:t>2017/11/6</a:t>
            </a:fld>
            <a:endParaRPr lang="en-US" altLang="zh-TW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1FDE55-3341-428D-A3DA-71BD93A941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9540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57AF225-7169-49FD-9403-1E1D48D6FEF3}" type="datetime1">
              <a:rPr lang="zh-TW" altLang="en-US" smtClean="0"/>
              <a:pPr/>
              <a:t>2017/11/6</a:t>
            </a:fld>
            <a:endParaRPr lang="en-US" altLang="zh-TW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5EA9E-9F7F-4942-A4CD-86A379A1016B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5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 b="0">
                <a:solidFill>
                  <a:schemeClr val="tx1"/>
                </a:solidFill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© Shamkant B. Navathe</a:t>
            </a:r>
          </a:p>
          <a:p>
            <a:pPr>
              <a:defRPr/>
            </a:pPr>
            <a:endParaRPr lang="zh-TW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331E043-4E75-44C7-BAF3-3D7DE3ACBE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255CE-73FB-43C8-86F6-2C8B9E7F503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100262" cy="6591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6088" y="0"/>
            <a:ext cx="6149975" cy="6591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6C56A-E2DC-43AE-A337-5883494F7C4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© Shamkant B. Navathe</a:t>
            </a:r>
          </a:p>
          <a:p>
            <a:pPr>
              <a:defRPr/>
            </a:pPr>
            <a:endParaRPr lang="zh-TW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0F884D-CB9F-45E2-839E-BFD23B565D2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81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0F251C0C-2C0C-4385-91E5-6B50B3030A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40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D161EAF2-34D7-495B-8887-7AC5751385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48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4675" y="1608138"/>
            <a:ext cx="3944938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2013" y="1608138"/>
            <a:ext cx="3944937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D3AA0AFD-4319-4EC9-A968-5654E032AD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159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705C3920-17F1-436A-810C-AD7738B2F8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56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E2AFED34-832D-4783-8EAF-FBE747E194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0848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009EE0B0-A217-404E-9718-92D1E584F1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82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F26F5D5B-642F-4800-B453-CB19150B6D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7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F94A7-42AC-4685-B557-F18DBFC08752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/39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231CB6DB-0A9E-4C84-A085-A9BA411A70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418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3CF5D193-9F61-4817-AD94-CFCEAC02EA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97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2888" y="138113"/>
            <a:ext cx="2024062" cy="63896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0700" y="138113"/>
            <a:ext cx="5919788" cy="63896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7-</a:t>
            </a:r>
            <a:fld id="{3C15B612-FB77-41BD-93CA-862F74E7EE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A4F3-2142-4A7D-A8B7-ABC27FD0C4DD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6088" y="1177925"/>
            <a:ext cx="4124325" cy="5413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813" y="1177925"/>
            <a:ext cx="4125912" cy="5413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1AF0-6D49-444F-B471-271DA382672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D1D38-29E4-4E02-AEA3-0BF1EBB3282D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A305-09B6-45A1-87AE-BFA8E358BB7A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53F82-38A9-4FB2-8D8C-39DBEA4AB75D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BC2F1-6227-442D-828D-5FFCE0A4104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D93B8-9D35-47B5-93C3-D1BF9A783F0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025" y="6453188"/>
            <a:ext cx="10620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333CC"/>
                </a:solidFill>
                <a:latin typeface="+mj-lt"/>
                <a:ea typeface="新細明體" charset="-120"/>
              </a:defRPr>
            </a:lvl1pPr>
          </a:lstStyle>
          <a:p>
            <a:pPr>
              <a:defRPr/>
            </a:pPr>
            <a:fld id="{A01431C5-AA33-4104-B4D9-9365FF74B43B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/39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177925"/>
            <a:ext cx="8402637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0"/>
            <a:ext cx="8402637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0" r:id="rId2"/>
    <p:sldLayoutId id="2147484011" r:id="rId3"/>
    <p:sldLayoutId id="2147484015" r:id="rId4"/>
    <p:sldLayoutId id="2147484016" r:id="rId5"/>
    <p:sldLayoutId id="2147484012" r:id="rId6"/>
    <p:sldLayoutId id="2147484013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38113"/>
            <a:ext cx="79375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6613" y="6445250"/>
            <a:ext cx="1905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en-US" altLang="zh-TW"/>
              <a:t>7-</a:t>
            </a:r>
            <a:fld id="{D79CD7B9-4671-4357-9D0E-6E7A5224F66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1608138"/>
            <a:ext cx="804227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2506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8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4.xml"/><Relationship Id="rId4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3213100"/>
          </a:xfrm>
        </p:spPr>
        <p:txBody>
          <a:bodyPr/>
          <a:lstStyle/>
          <a:p>
            <a:pPr eaLnBrk="1" hangingPunct="1"/>
            <a:r>
              <a:rPr lang="en-US" altLang="zh-TW" sz="4800" b="1">
                <a:ea typeface="新細明體" charset="-120"/>
              </a:rPr>
              <a:t>Chapter 12</a:t>
            </a:r>
            <a:r>
              <a:rPr lang="en-US" altLang="zh-TW" sz="4400" b="1">
                <a:ea typeface="新細明體" charset="-120"/>
              </a:rPr>
              <a:t/>
            </a:r>
            <a:br>
              <a:rPr lang="en-US" altLang="zh-TW" sz="4400" b="1">
                <a:ea typeface="新細明體" charset="-120"/>
              </a:rPr>
            </a:br>
            <a:r>
              <a:rPr lang="en-US" altLang="zh-TW" sz="3600" b="1">
                <a:ea typeface="新細明體" charset="-120"/>
              </a:rPr>
              <a:t> </a:t>
            </a:r>
            <a:r>
              <a:rPr lang="en-US" altLang="zh-TW" b="1">
                <a:ea typeface="新細明體" charset="-120"/>
              </a:rPr>
              <a:t>SQL</a:t>
            </a:r>
            <a:r>
              <a:rPr lang="zh-TW" altLang="en-US" b="1">
                <a:ea typeface="新細明體" charset="-120"/>
              </a:rPr>
              <a:t> </a:t>
            </a:r>
            <a:r>
              <a:rPr lang="en-US" altLang="zh-TW" b="1">
                <a:ea typeface="新細明體" charset="-120"/>
              </a:rPr>
              <a:t>Application Programming Techniques Using C and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A54F7-E558-4AC1-A340-FA3CB9D0CEC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22238"/>
            <a:ext cx="8402637" cy="1055687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SQL Commands for</a:t>
            </a:r>
            <a:br>
              <a:rPr lang="en-US" altLang="zh-TW" sz="3600">
                <a:ea typeface="新細明體" charset="-120"/>
              </a:rPr>
            </a:br>
            <a:r>
              <a:rPr lang="en-US" altLang="zh-TW" sz="3600">
                <a:ea typeface="新細明體" charset="-120"/>
              </a:rPr>
              <a:t>Connecting to a Database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77925"/>
            <a:ext cx="8493125" cy="36877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Connection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multiple connections are possible but only one is active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400" b="1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CONNECT TO 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server-name </a:t>
            </a:r>
            <a:r>
              <a:rPr lang="en-US" altLang="zh-TW" sz="2400" b="1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AS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connection-name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b="1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AUTHORIZATION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user-account-info;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800" dirty="0">
                <a:ea typeface="新細明體" charset="-120"/>
              </a:rPr>
              <a:t>Change from an active connection to another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b="1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SET CONNECTION </a:t>
            </a:r>
            <a:r>
              <a:rPr lang="en-US" altLang="zh-TW" sz="24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connection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-name;</a:t>
            </a:r>
          </a:p>
          <a:p>
            <a:pPr eaLnBrk="1" hangingPunct="1"/>
            <a:r>
              <a:rPr lang="en-US" altLang="zh-TW" sz="2800" dirty="0">
                <a:ea typeface="新細明體" charset="-120"/>
              </a:rPr>
              <a:t>Disconnection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400" b="1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DISCONNECT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connection-name;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013" y="4891088"/>
            <a:ext cx="38195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D15B6-287A-484C-A4F0-0176A25EC4FD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1270000"/>
          </a:xfrm>
        </p:spPr>
        <p:txBody>
          <a:bodyPr/>
          <a:lstStyle/>
          <a:p>
            <a:pPr eaLnBrk="1" hangingPunct="1"/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Example: Embedded SQL in 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237577"/>
            <a:ext cx="7423150" cy="461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loop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while (loop)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prompt (“Enter SSN: “,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ssn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EXEC SQL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select FNAME, LNAME, ADDRESS, SALARY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		into :</a:t>
            </a:r>
            <a:r>
              <a:rPr lang="en-US" altLang="zh-TW" sz="24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fname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, :</a:t>
            </a:r>
            <a:r>
              <a:rPr lang="en-US" altLang="zh-TW" sz="24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lname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, :address, :salary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		from EMPLOYEE where SSN </a:t>
            </a:r>
            <a:r>
              <a:rPr lang="en-US" altLang="zh-TW" sz="2400" dirty="0" smtClean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= </a:t>
            </a: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:</a:t>
            </a:r>
            <a:r>
              <a:rPr lang="en-US" altLang="zh-TW" sz="24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ssn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	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if (</a:t>
            </a:r>
            <a:r>
              <a:rPr lang="en-US" altLang="zh-TW" sz="2400" b="1" dirty="0">
                <a:latin typeface="Calibri" pitchFamily="34" charset="0"/>
                <a:ea typeface="新細明體" charset="-120"/>
              </a:rPr>
              <a:t>SQLCODE == 0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printf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(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fname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, 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lname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, …);</a:t>
            </a: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else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printf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(“SSN does not exist: “,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ssn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prompt(“More SSN? (1=yes, 0=no): “, loop);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}</a:t>
            </a:r>
          </a:p>
        </p:txBody>
      </p:sp>
      <p:sp>
        <p:nvSpPr>
          <p:cNvPr id="1946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563" y="6122988"/>
            <a:ext cx="430212" cy="198437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97738" y="3293389"/>
            <a:ext cx="17843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TW" sz="1600" dirty="0">
                <a:solidFill>
                  <a:schemeClr val="bg2"/>
                </a:solidFill>
                <a:latin typeface="+mn-lt"/>
                <a:ea typeface="新細明體" charset="-120"/>
              </a:rPr>
              <a:t>Shared variables</a:t>
            </a:r>
            <a:endParaRPr lang="zh-TW" altLang="en-US" sz="1600" dirty="0">
              <a:solidFill>
                <a:schemeClr val="bg2"/>
              </a:solidFill>
              <a:latin typeface="+mn-lt"/>
              <a:ea typeface="新細明體" charset="-120"/>
            </a:endParaRPr>
          </a:p>
        </p:txBody>
      </p:sp>
      <p:cxnSp>
        <p:nvCxnSpPr>
          <p:cNvPr id="19463" name="直線單箭頭接點 7"/>
          <p:cNvCxnSpPr>
            <a:cxnSpLocks noChangeShapeType="1"/>
          </p:cNvCxnSpPr>
          <p:nvPr/>
        </p:nvCxnSpPr>
        <p:spPr bwMode="auto">
          <a:xfrm rot="10800000">
            <a:off x="6835775" y="3479127"/>
            <a:ext cx="469900" cy="1587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 type="arrow" w="med" len="med"/>
          </a:ln>
        </p:spPr>
      </p:cxnSp>
      <p:sp>
        <p:nvSpPr>
          <p:cNvPr id="8" name="文字方塊 7"/>
          <p:cNvSpPr txBox="1"/>
          <p:nvPr/>
        </p:nvSpPr>
        <p:spPr>
          <a:xfrm>
            <a:off x="6783395" y="4485374"/>
            <a:ext cx="17843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TW" sz="1600" dirty="0">
                <a:solidFill>
                  <a:schemeClr val="bg2"/>
                </a:solidFill>
                <a:latin typeface="+mn-lt"/>
                <a:ea typeface="新細明體" charset="-120"/>
              </a:rPr>
              <a:t>Shared variables</a:t>
            </a:r>
            <a:endParaRPr lang="zh-TW" altLang="en-US" sz="1600" dirty="0">
              <a:solidFill>
                <a:schemeClr val="bg2"/>
              </a:solidFill>
              <a:latin typeface="+mn-lt"/>
              <a:ea typeface="新細明體" charset="-120"/>
            </a:endParaRPr>
          </a:p>
        </p:txBody>
      </p:sp>
      <p:cxnSp>
        <p:nvCxnSpPr>
          <p:cNvPr id="9" name="直線單箭頭接點 7"/>
          <p:cNvCxnSpPr>
            <a:cxnSpLocks noChangeShapeType="1"/>
          </p:cNvCxnSpPr>
          <p:nvPr/>
        </p:nvCxnSpPr>
        <p:spPr bwMode="auto">
          <a:xfrm rot="10800000">
            <a:off x="6345918" y="4662948"/>
            <a:ext cx="469900" cy="1587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 type="arrow" w="med" len="med"/>
          </a:ln>
        </p:spPr>
      </p:cxnSp>
      <p:sp>
        <p:nvSpPr>
          <p:cNvPr id="10" name="文字方塊 9"/>
          <p:cNvSpPr txBox="1"/>
          <p:nvPr/>
        </p:nvSpPr>
        <p:spPr>
          <a:xfrm>
            <a:off x="7126294" y="4091661"/>
            <a:ext cx="1993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TW" sz="1600" dirty="0">
                <a:solidFill>
                  <a:schemeClr val="bg2"/>
                </a:solidFill>
                <a:latin typeface="+mn-lt"/>
                <a:ea typeface="新細明體" charset="-120"/>
              </a:rPr>
              <a:t>Check success or not</a:t>
            </a:r>
            <a:endParaRPr lang="zh-TW" altLang="en-US" sz="1600" dirty="0">
              <a:solidFill>
                <a:schemeClr val="bg2"/>
              </a:solidFill>
              <a:latin typeface="+mn-lt"/>
              <a:ea typeface="新細明體" charset="-120"/>
            </a:endParaRPr>
          </a:p>
        </p:txBody>
      </p:sp>
      <p:cxnSp>
        <p:nvCxnSpPr>
          <p:cNvPr id="11" name="直線單箭頭接點 7"/>
          <p:cNvCxnSpPr>
            <a:cxnSpLocks noChangeShapeType="1"/>
          </p:cNvCxnSpPr>
          <p:nvPr/>
        </p:nvCxnSpPr>
        <p:spPr bwMode="auto">
          <a:xfrm rot="10800000">
            <a:off x="6871865" y="4260730"/>
            <a:ext cx="288000" cy="1587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DD4D3-C789-4BD6-8603-AC231F2030C9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1311275"/>
          </a:xfrm>
        </p:spPr>
        <p:txBody>
          <a:bodyPr/>
          <a:lstStyle/>
          <a:p>
            <a:pPr eaLnBrk="1" hangingPunct="1"/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Cursor for Multiple Tuples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311275"/>
            <a:ext cx="8402638" cy="2054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b="1" i="1" dirty="0">
                <a:solidFill>
                  <a:srgbClr val="FF0000"/>
                </a:solidFill>
                <a:ea typeface="新細明體" charset="-120"/>
              </a:rPr>
              <a:t>cursor</a:t>
            </a:r>
            <a:r>
              <a:rPr lang="en-US" altLang="zh-TW" sz="2800" dirty="0">
                <a:ea typeface="新細明體" charset="-120"/>
              </a:rPr>
              <a:t> (</a:t>
            </a:r>
            <a:r>
              <a:rPr lang="en-US" altLang="zh-TW" sz="2800" dirty="0" err="1">
                <a:ea typeface="新細明體" charset="-120"/>
              </a:rPr>
              <a:t>iterator</a:t>
            </a:r>
            <a:r>
              <a:rPr lang="en-US" altLang="zh-TW" sz="2800" dirty="0">
                <a:ea typeface="新細明體" charset="-120"/>
              </a:rPr>
              <a:t>) is needed to process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multiple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tuples</a:t>
            </a:r>
            <a:endParaRPr lang="en-US" altLang="zh-TW" sz="2800" dirty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FETCH</a:t>
            </a:r>
            <a:r>
              <a:rPr lang="en-US" altLang="zh-TW" sz="2800" dirty="0">
                <a:ea typeface="新細明體" charset="-120"/>
              </a:rPr>
              <a:t> commands move the cursor to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next tuple</a:t>
            </a:r>
          </a:p>
          <a:p>
            <a:pPr eaLnBrk="1" hangingPunct="1">
              <a:defRPr/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CLOSE CURSOR </a:t>
            </a:r>
            <a:r>
              <a:rPr lang="en-US" altLang="zh-TW" sz="2800" dirty="0">
                <a:ea typeface="新細明體" charset="-120"/>
              </a:rPr>
              <a:t>indicates that the processing of query results has been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completed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275557" y="3820405"/>
            <a:ext cx="6359559" cy="2492543"/>
            <a:chOff x="1714500" y="3892891"/>
            <a:chExt cx="6359559" cy="2492543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1714500" y="3892891"/>
              <a:ext cx="1098621" cy="1384241"/>
            </a:xfrm>
            <a:prstGeom prst="can">
              <a:avLst>
                <a:gd name="adj" fmla="val 31503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87" name="AutoShape 5"/>
            <p:cNvSpPr>
              <a:spLocks noChangeArrowheads="1"/>
            </p:cNvSpPr>
            <p:nvPr/>
          </p:nvSpPr>
          <p:spPr bwMode="auto">
            <a:xfrm>
              <a:off x="2984582" y="4745342"/>
              <a:ext cx="900000" cy="180000"/>
            </a:xfrm>
            <a:prstGeom prst="rightArrow">
              <a:avLst>
                <a:gd name="adj1" fmla="val 50000"/>
                <a:gd name="adj2" fmla="val 5717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4128729" y="4438967"/>
              <a:ext cx="630278" cy="7508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28834" y="4483416"/>
              <a:ext cx="43152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TW" dirty="0">
                  <a:ea typeface="新細明體" charset="-120"/>
                </a:rPr>
                <a:t>…</a:t>
              </a:r>
            </a:p>
            <a:p>
              <a:pPr>
                <a:lnSpc>
                  <a:spcPct val="20000"/>
                </a:lnSpc>
              </a:pPr>
              <a:r>
                <a:rPr lang="en-US" altLang="zh-TW" dirty="0">
                  <a:ea typeface="新細明體" charset="-120"/>
                </a:rPr>
                <a:t>…</a:t>
              </a:r>
            </a:p>
            <a:p>
              <a:pPr>
                <a:lnSpc>
                  <a:spcPct val="20000"/>
                </a:lnSpc>
              </a:pPr>
              <a:r>
                <a:rPr lang="en-US" altLang="zh-TW" dirty="0">
                  <a:ea typeface="新細明體" charset="-120"/>
                </a:rPr>
                <a:t>…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H="1">
              <a:off x="4814488" y="4552322"/>
              <a:ext cx="23337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1924050" y="4397375"/>
              <a:ext cx="6778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DB</a:t>
              </a:r>
            </a:p>
          </p:txBody>
        </p:sp>
        <p:sp>
          <p:nvSpPr>
            <p:cNvPr id="20495" name="AutoShape 13"/>
            <p:cNvSpPr>
              <a:spLocks noChangeArrowheads="1"/>
            </p:cNvSpPr>
            <p:nvPr/>
          </p:nvSpPr>
          <p:spPr bwMode="auto">
            <a:xfrm rot="9886054">
              <a:off x="2937320" y="3900659"/>
              <a:ext cx="706563" cy="199826"/>
            </a:xfrm>
            <a:prstGeom prst="rightArrow">
              <a:avLst>
                <a:gd name="adj1" fmla="val 50000"/>
                <a:gd name="adj2" fmla="val 5717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313774" y="5800659"/>
              <a:ext cx="21113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C Program</a:t>
              </a: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889935" y="4835342"/>
              <a:ext cx="1031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0" dirty="0">
                  <a:latin typeface="Calibri" panose="020F0502020204030204" pitchFamily="34" charset="0"/>
                </a:rPr>
                <a:t>multiple tuples</a:t>
              </a:r>
              <a:endParaRPr lang="zh-TW" altLang="en-US" sz="1800" b="0" dirty="0">
                <a:latin typeface="Calibri" panose="020F0502020204030204" pitchFamily="34" charset="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4931717" y="3938541"/>
              <a:ext cx="3142342" cy="1865346"/>
              <a:chOff x="5052073" y="3666309"/>
              <a:chExt cx="2095211" cy="1865346"/>
            </a:xfrm>
          </p:grpSpPr>
          <p:sp>
            <p:nvSpPr>
              <p:cNvPr id="18443" name="Text Box 10"/>
              <p:cNvSpPr txBox="1">
                <a:spLocks noChangeArrowheads="1"/>
              </p:cNvSpPr>
              <p:nvPr/>
            </p:nvSpPr>
            <p:spPr bwMode="auto">
              <a:xfrm>
                <a:off x="5381583" y="3684996"/>
                <a:ext cx="1765701" cy="1846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…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8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while(…) {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8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    FETCH </a:t>
                </a:r>
                <a:r>
                  <a:rPr lang="en-US" altLang="zh-TW" sz="1800" dirty="0" smtClean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from EMP …</a:t>
                </a:r>
                <a:endParaRPr lang="en-US" altLang="zh-TW" sz="18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8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    …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8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    }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…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altLang="zh-TW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新細明體" charset="-120"/>
                  </a:rPr>
                  <a:t>…</a:t>
                </a:r>
              </a:p>
            </p:txBody>
          </p:sp>
          <p:sp>
            <p:nvSpPr>
              <p:cNvPr id="20493" name="Line 11"/>
              <p:cNvSpPr>
                <a:spLocks noChangeShapeType="1"/>
              </p:cNvSpPr>
              <p:nvPr/>
            </p:nvSpPr>
            <p:spPr bwMode="auto">
              <a:xfrm flipH="1">
                <a:off x="5052073" y="4370379"/>
                <a:ext cx="4763" cy="3600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3" name="矩形 2"/>
              <p:cNvSpPr/>
              <p:nvPr/>
            </p:nvSpPr>
            <p:spPr bwMode="auto">
              <a:xfrm>
                <a:off x="5339302" y="3666309"/>
                <a:ext cx="1723349" cy="1865346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2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116817" y="5145863"/>
              <a:ext cx="650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EMP</a:t>
              </a:r>
            </a:p>
            <a:p>
              <a:pPr algn="ctr"/>
              <a:r>
                <a:rPr lang="en-US" altLang="zh-TW" sz="1400" dirty="0" smtClean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cursor</a:t>
              </a:r>
              <a:endParaRPr lang="zh-TW" altLang="en-US" sz="1400" dirty="0"/>
            </a:p>
          </p:txBody>
        </p: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209789" y="3531750"/>
            <a:ext cx="12901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Embedded SQL</a:t>
            </a:r>
            <a:endParaRPr lang="en-US" altLang="zh-TW" sz="180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0"/>
            <a:ext cx="8777288" cy="974725"/>
          </a:xfrm>
        </p:spPr>
        <p:txBody>
          <a:bodyPr/>
          <a:lstStyle/>
          <a:p>
            <a:pPr algn="l" eaLnBrk="1" hangingPunct="1"/>
            <a:r>
              <a:rPr lang="en-US" altLang="zh-TW" sz="2400">
                <a:ea typeface="新細明體" charset="-120"/>
              </a:rPr>
              <a:t>Program segment E2, a C program segment that uses cursors with embedded SQL for update purposes.</a:t>
            </a:r>
            <a:endParaRPr lang="en-US" altLang="zh-TW" sz="2400" b="1">
              <a:ea typeface="新細明體" charset="-120"/>
            </a:endParaRP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898525"/>
            <a:ext cx="9144000" cy="5795963"/>
          </a:xfrm>
          <a:noFill/>
        </p:spPr>
      </p:pic>
      <p:sp>
        <p:nvSpPr>
          <p:cNvPr id="2151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1763" y="6611938"/>
            <a:ext cx="430212" cy="198437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69338" y="6453188"/>
            <a:ext cx="466725" cy="387350"/>
          </a:xfrm>
        </p:spPr>
        <p:txBody>
          <a:bodyPr/>
          <a:lstStyle/>
          <a:p>
            <a:pPr>
              <a:defRPr/>
            </a:pPr>
            <a:fld id="{CCE10A4E-C9A1-441C-96CA-2C98FC254159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6116638" y="2592388"/>
            <a:ext cx="2894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// </a:t>
            </a:r>
            <a:r>
              <a:rPr lang="en-US" altLang="zh-TW" sz="1800" b="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declare a cursor EMP</a:t>
            </a:r>
            <a:endParaRPr lang="zh-TW" altLang="en-US" sz="1800" b="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1513" name="群組 14"/>
          <p:cNvGrpSpPr>
            <a:grpSpLocks/>
          </p:cNvGrpSpPr>
          <p:nvPr/>
        </p:nvGrpSpPr>
        <p:grpSpPr bwMode="auto">
          <a:xfrm>
            <a:off x="6164263" y="3243263"/>
            <a:ext cx="1346200" cy="368300"/>
            <a:chOff x="6163733" y="3242733"/>
            <a:chExt cx="1346195" cy="369332"/>
          </a:xfrm>
        </p:grpSpPr>
        <p:sp>
          <p:nvSpPr>
            <p:cNvPr id="21520" name="文字方塊 8"/>
            <p:cNvSpPr txBox="1">
              <a:spLocks noChangeArrowheads="1"/>
            </p:cNvSpPr>
            <p:nvPr/>
          </p:nvSpPr>
          <p:spPr bwMode="auto">
            <a:xfrm>
              <a:off x="6679668" y="3242733"/>
              <a:ext cx="830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0" dirty="0">
                  <a:solidFill>
                    <a:srgbClr val="FF000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Fetch</a:t>
              </a:r>
              <a:endParaRPr lang="zh-TW" altLang="en-US" sz="1800" b="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21521" name="直線單箭頭接點 10"/>
            <p:cNvCxnSpPr>
              <a:cxnSpLocks noChangeShapeType="1"/>
            </p:cNvCxnSpPr>
            <p:nvPr/>
          </p:nvCxnSpPr>
          <p:spPr bwMode="auto">
            <a:xfrm flipH="1">
              <a:off x="6477000" y="3445933"/>
              <a:ext cx="169333" cy="1439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21522" name="直線單箭頭接點 13"/>
            <p:cNvCxnSpPr>
              <a:cxnSpLocks noChangeShapeType="1"/>
            </p:cNvCxnSpPr>
            <p:nvPr/>
          </p:nvCxnSpPr>
          <p:spPr bwMode="auto">
            <a:xfrm flipH="1">
              <a:off x="6163733" y="3429000"/>
              <a:ext cx="592667" cy="127000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 type="arrow" w="med" len="med"/>
            </a:ln>
          </p:spPr>
        </p:cxnSp>
      </p:grpSp>
      <p:grpSp>
        <p:nvGrpSpPr>
          <p:cNvPr id="21514" name="群組 15"/>
          <p:cNvGrpSpPr>
            <a:grpSpLocks/>
          </p:cNvGrpSpPr>
          <p:nvPr/>
        </p:nvGrpSpPr>
        <p:grpSpPr bwMode="auto">
          <a:xfrm>
            <a:off x="5562600" y="5384800"/>
            <a:ext cx="1346200" cy="369888"/>
            <a:chOff x="6163733" y="3242733"/>
            <a:chExt cx="1346195" cy="369332"/>
          </a:xfrm>
        </p:grpSpPr>
        <p:sp>
          <p:nvSpPr>
            <p:cNvPr id="21517" name="文字方塊 16"/>
            <p:cNvSpPr txBox="1">
              <a:spLocks noChangeArrowheads="1"/>
            </p:cNvSpPr>
            <p:nvPr/>
          </p:nvSpPr>
          <p:spPr bwMode="auto">
            <a:xfrm>
              <a:off x="6679669" y="3242733"/>
              <a:ext cx="8302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0" dirty="0">
                  <a:solidFill>
                    <a:srgbClr val="FF000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Fetch</a:t>
              </a:r>
              <a:endParaRPr lang="zh-TW" altLang="en-US" sz="1800" b="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21518" name="直線單箭頭接點 17"/>
            <p:cNvCxnSpPr>
              <a:cxnSpLocks noChangeShapeType="1"/>
            </p:cNvCxnSpPr>
            <p:nvPr/>
          </p:nvCxnSpPr>
          <p:spPr bwMode="auto">
            <a:xfrm flipH="1">
              <a:off x="6477000" y="3445933"/>
              <a:ext cx="169333" cy="1439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21519" name="直線單箭頭接點 18"/>
            <p:cNvCxnSpPr>
              <a:cxnSpLocks noChangeShapeType="1"/>
            </p:cNvCxnSpPr>
            <p:nvPr/>
          </p:nvCxnSpPr>
          <p:spPr bwMode="auto">
            <a:xfrm flipH="1">
              <a:off x="6163733" y="3429000"/>
              <a:ext cx="592667" cy="127000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 type="arrow" w="med" len="med"/>
            </a:ln>
          </p:spPr>
        </p:cxnSp>
      </p:grpSp>
      <p:sp>
        <p:nvSpPr>
          <p:cNvPr id="21515" name="向右箭號 21"/>
          <p:cNvSpPr>
            <a:spLocks noChangeArrowheads="1"/>
          </p:cNvSpPr>
          <p:nvPr/>
        </p:nvSpPr>
        <p:spPr bwMode="auto">
          <a:xfrm rot="10800000">
            <a:off x="3683000" y="3979863"/>
            <a:ext cx="261938" cy="127000"/>
          </a:xfrm>
          <a:prstGeom prst="rightArrow">
            <a:avLst>
              <a:gd name="adj1" fmla="val 50000"/>
              <a:gd name="adj2" fmla="val 4990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" name="右大括弧 1"/>
          <p:cNvSpPr/>
          <p:nvPr/>
        </p:nvSpPr>
        <p:spPr bwMode="auto">
          <a:xfrm>
            <a:off x="5808128" y="1635125"/>
            <a:ext cx="178331" cy="648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8893703" y="4195463"/>
            <a:ext cx="178331" cy="2016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右大括弧 20"/>
          <p:cNvSpPr/>
          <p:nvPr/>
        </p:nvSpPr>
        <p:spPr bwMode="auto">
          <a:xfrm>
            <a:off x="5816591" y="2329392"/>
            <a:ext cx="178331" cy="104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19" name="群組 15"/>
          <p:cNvGrpSpPr>
            <a:grpSpLocks/>
          </p:cNvGrpSpPr>
          <p:nvPr/>
        </p:nvGrpSpPr>
        <p:grpSpPr bwMode="auto">
          <a:xfrm>
            <a:off x="3274785" y="6173937"/>
            <a:ext cx="1340872" cy="369888"/>
            <a:chOff x="6163734" y="3333234"/>
            <a:chExt cx="1340867" cy="369332"/>
          </a:xfrm>
        </p:grpSpPr>
        <p:sp>
          <p:nvSpPr>
            <p:cNvPr id="22" name="文字方塊 16"/>
            <p:cNvSpPr txBox="1">
              <a:spLocks noChangeArrowheads="1"/>
            </p:cNvSpPr>
            <p:nvPr/>
          </p:nvSpPr>
          <p:spPr bwMode="auto">
            <a:xfrm>
              <a:off x="6674342" y="3333234"/>
              <a:ext cx="8302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="0" dirty="0">
                  <a:solidFill>
                    <a:srgbClr val="FF000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close</a:t>
              </a:r>
              <a:endParaRPr lang="zh-TW" altLang="en-US" sz="1800" b="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23" name="直線單箭頭接點 17"/>
            <p:cNvCxnSpPr>
              <a:cxnSpLocks noChangeShapeType="1"/>
            </p:cNvCxnSpPr>
            <p:nvPr/>
          </p:nvCxnSpPr>
          <p:spPr bwMode="auto">
            <a:xfrm flipH="1">
              <a:off x="6477000" y="3445933"/>
              <a:ext cx="169333" cy="1439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24" name="直線單箭頭接點 18"/>
            <p:cNvCxnSpPr>
              <a:cxnSpLocks noChangeShapeType="1"/>
            </p:cNvCxnSpPr>
            <p:nvPr/>
          </p:nvCxnSpPr>
          <p:spPr bwMode="auto">
            <a:xfrm flipH="1">
              <a:off x="6163734" y="3517900"/>
              <a:ext cx="539181" cy="38100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6ED1B-5F8A-4BB9-A3B4-ED330A27529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Embedded SQL in Java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95364"/>
            <a:ext cx="8402637" cy="251962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SQLJ</a:t>
            </a:r>
          </a:p>
          <a:p>
            <a:pPr lvl="1" eaLnBrk="1" hangingPunct="1">
              <a:defRPr/>
            </a:pPr>
            <a:r>
              <a:rPr lang="en-US" altLang="zh-TW" sz="2400" dirty="0">
                <a:ea typeface="新細明體" charset="-120"/>
              </a:rPr>
              <a:t>a standard for embedding SQL in Java</a:t>
            </a:r>
          </a:p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SQLJ translator </a:t>
            </a:r>
            <a:r>
              <a:rPr lang="en-US" altLang="zh-TW" sz="2800" dirty="0" smtClean="0">
                <a:ea typeface="新細明體" charset="-120"/>
              </a:rPr>
              <a:t>converts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SQL</a:t>
            </a:r>
            <a:r>
              <a:rPr lang="en-US" altLang="zh-TW" sz="2800" dirty="0">
                <a:ea typeface="新細明體" charset="-120"/>
              </a:rPr>
              <a:t> statements into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Java</a:t>
            </a:r>
            <a:r>
              <a:rPr lang="en-US" altLang="zh-TW" sz="2800" dirty="0">
                <a:ea typeface="新細明體" charset="-120"/>
              </a:rPr>
              <a:t> (to be executed thru the </a:t>
            </a:r>
            <a:r>
              <a:rPr lang="en-US" altLang="zh-TW" sz="2800" i="1" dirty="0">
                <a:ea typeface="新細明體" charset="-120"/>
              </a:rPr>
              <a:t>JDBC </a:t>
            </a:r>
            <a:r>
              <a:rPr lang="en-US" altLang="zh-TW" sz="2800" dirty="0">
                <a:ea typeface="新細明體" charset="-120"/>
              </a:rPr>
              <a:t>interface)</a:t>
            </a:r>
          </a:p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Certain classes, e.g.,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java.sql</a:t>
            </a:r>
            <a:r>
              <a:rPr lang="en-US" altLang="zh-TW" sz="2800" dirty="0">
                <a:ea typeface="新細明體" charset="-120"/>
              </a:rPr>
              <a:t> have to be imported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56183" y="3990450"/>
            <a:ext cx="17784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… …</a:t>
            </a:r>
          </a:p>
          <a:p>
            <a:r>
              <a:rPr lang="en-US" altLang="zh-TW" sz="2000" dirty="0"/>
              <a:t>… …</a:t>
            </a:r>
            <a:endParaRPr lang="zh-TW" altLang="en-US" sz="2000" dirty="0"/>
          </a:p>
          <a:p>
            <a:r>
              <a:rPr lang="en-US" altLang="zh-TW" sz="2000" dirty="0" smtClean="0"/>
              <a:t>… …</a:t>
            </a:r>
          </a:p>
          <a:p>
            <a:r>
              <a:rPr lang="en-US" altLang="zh-TW" sz="2000" dirty="0" smtClean="0"/>
              <a:t>… …</a:t>
            </a:r>
          </a:p>
          <a:p>
            <a:r>
              <a:rPr lang="en-US" altLang="zh-TW" sz="2000" dirty="0" smtClean="0"/>
              <a:t>… …</a:t>
            </a:r>
          </a:p>
          <a:p>
            <a:r>
              <a:rPr lang="en-US" altLang="zh-TW" sz="2000" dirty="0" smtClean="0"/>
              <a:t>… …</a:t>
            </a:r>
          </a:p>
        </p:txBody>
      </p:sp>
      <p:sp>
        <p:nvSpPr>
          <p:cNvPr id="11" name="矩形 10"/>
          <p:cNvSpPr/>
          <p:nvPr/>
        </p:nvSpPr>
        <p:spPr>
          <a:xfrm>
            <a:off x="6509267" y="6053078"/>
            <a:ext cx="864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Java</a:t>
            </a:r>
            <a:endParaRPr lang="zh-TW" alt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52286" y="3553003"/>
            <a:ext cx="3488349" cy="2994337"/>
            <a:chOff x="446088" y="3686974"/>
            <a:chExt cx="3488349" cy="29943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088" y="3686974"/>
              <a:ext cx="3488349" cy="259422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894898" y="6281201"/>
              <a:ext cx="25907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 b="0" dirty="0" smtClean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Java + Embedded SQL</a:t>
              </a:r>
              <a:endParaRPr lang="zh-TW" altLang="en-US" sz="20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右大括弧 7"/>
            <p:cNvSpPr/>
            <p:nvPr/>
          </p:nvSpPr>
          <p:spPr bwMode="auto">
            <a:xfrm>
              <a:off x="2827090" y="4013888"/>
              <a:ext cx="151002" cy="927228"/>
            </a:xfrm>
            <a:prstGeom prst="rightBrace">
              <a:avLst>
                <a:gd name="adj1" fmla="val 66857"/>
                <a:gd name="adj2" fmla="val 52755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19145" y="3673121"/>
            <a:ext cx="147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SQLJ </a:t>
            </a:r>
            <a:endParaRPr lang="en-US" altLang="zh-TW" sz="2400" b="0" dirty="0" smtClean="0">
              <a:solidFill>
                <a:srgbClr val="FF0000"/>
              </a:solidFill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2400" b="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translator </a:t>
            </a:r>
            <a:endParaRPr lang="zh-TW" alt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向右箭號 4"/>
          <p:cNvSpPr/>
          <p:nvPr/>
        </p:nvSpPr>
        <p:spPr bwMode="auto">
          <a:xfrm rot="599413">
            <a:off x="3680833" y="4425195"/>
            <a:ext cx="1908000" cy="2852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88354-8B0C-4BAA-AA50-D50B495C2109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44450"/>
            <a:ext cx="8813800" cy="1198563"/>
          </a:xfrm>
        </p:spPr>
        <p:txBody>
          <a:bodyPr/>
          <a:lstStyle/>
          <a:p>
            <a:pPr algn="l" eaLnBrk="1" hangingPunct="1"/>
            <a:r>
              <a:rPr lang="en-US" altLang="zh-TW" sz="2800">
                <a:ea typeface="新細明體" charset="-120"/>
              </a:rPr>
              <a:t>Importing classes needed for including SQLJ in JAVA programs in ORACLE, and establishing a connection and default context.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" y="1373188"/>
            <a:ext cx="8813800" cy="5057775"/>
          </a:xfrm>
        </p:spPr>
      </p:pic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3040063" y="1804988"/>
            <a:ext cx="156845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4168775" y="3727450"/>
            <a:ext cx="156845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D6A3A-BC7A-4272-9D13-4862CE395E03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368300"/>
            <a:ext cx="7173913" cy="1727200"/>
          </a:xfrm>
        </p:spPr>
        <p:txBody>
          <a:bodyPr/>
          <a:lstStyle/>
          <a:p>
            <a:pPr algn="l" eaLnBrk="1" hangingPunct="1"/>
            <a:r>
              <a:rPr lang="en-US" altLang="zh-TW" sz="3200">
                <a:ea typeface="新細明體" charset="-120"/>
              </a:rPr>
              <a:t>JAVA program variables used in SQLJ examples J1 and J2.</a:t>
            </a:r>
            <a:endParaRPr lang="en-US" altLang="zh-TW" sz="3200" b="1">
              <a:ea typeface="新細明體" charset="-120"/>
            </a:endParaRPr>
          </a:p>
        </p:txBody>
      </p:sp>
      <p:pic>
        <p:nvPicPr>
          <p:cNvPr id="245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6088" y="2500313"/>
            <a:ext cx="8402637" cy="23193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AC054-6A70-41C5-90D8-1B7162F6FACB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0"/>
            <a:ext cx="7750175" cy="1158875"/>
          </a:xfrm>
        </p:spPr>
        <p:txBody>
          <a:bodyPr/>
          <a:lstStyle/>
          <a:p>
            <a:pPr algn="l" eaLnBrk="1" hangingPunct="1"/>
            <a:r>
              <a:rPr lang="en-US" altLang="zh-TW" sz="3200">
                <a:ea typeface="新細明體" charset="-120"/>
              </a:rPr>
              <a:t>Program segment J1:</a:t>
            </a:r>
            <a:br>
              <a:rPr lang="en-US" altLang="zh-TW" sz="3200">
                <a:ea typeface="新細明體" charset="-120"/>
              </a:rPr>
            </a:br>
            <a:r>
              <a:rPr lang="en-US" altLang="zh-TW" sz="3200">
                <a:ea typeface="新細明體" charset="-120"/>
              </a:rPr>
              <a:t>A JAVA program segment with SQLJ.</a:t>
            </a:r>
            <a:endParaRPr lang="en-US" altLang="zh-TW" sz="3200" b="1">
              <a:ea typeface="新細明體" charset="-120"/>
            </a:endParaRP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" y="1082675"/>
            <a:ext cx="9105900" cy="5399088"/>
          </a:xfrm>
        </p:spPr>
      </p:pic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899275" y="2862263"/>
            <a:ext cx="177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Embedded SQL</a:t>
            </a:r>
          </a:p>
        </p:txBody>
      </p:sp>
      <p:sp>
        <p:nvSpPr>
          <p:cNvPr id="25607" name="向右箭號 6"/>
          <p:cNvSpPr>
            <a:spLocks noChangeArrowheads="1"/>
          </p:cNvSpPr>
          <p:nvPr/>
        </p:nvSpPr>
        <p:spPr bwMode="auto">
          <a:xfrm rot="10800000">
            <a:off x="4071938" y="3979863"/>
            <a:ext cx="431800" cy="219075"/>
          </a:xfrm>
          <a:prstGeom prst="rightArrow">
            <a:avLst>
              <a:gd name="adj1" fmla="val 50000"/>
              <a:gd name="adj2" fmla="val 5024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8" name="右大括弧 7"/>
          <p:cNvSpPr/>
          <p:nvPr/>
        </p:nvSpPr>
        <p:spPr bwMode="auto">
          <a:xfrm>
            <a:off x="6544724" y="2649260"/>
            <a:ext cx="178331" cy="1296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FB930-E012-44AC-A397-BA7B1222B6FF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7540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Multiple Tuples in SQLJ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782638"/>
            <a:ext cx="8402637" cy="3571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SQLJ supports two types of </a:t>
            </a:r>
            <a:r>
              <a:rPr lang="en-US" altLang="zh-TW" dirty="0" err="1">
                <a:ea typeface="新細明體" charset="-120"/>
              </a:rPr>
              <a:t>iterators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lvl="1" eaLnBrk="1" hangingPunct="1">
              <a:defRPr/>
            </a:pP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named </a:t>
            </a:r>
            <a:r>
              <a:rPr lang="en-US" altLang="zh-TW" b="1" i="1" dirty="0" err="1">
                <a:solidFill>
                  <a:srgbClr val="FF0000"/>
                </a:solidFill>
                <a:ea typeface="新細明體" charset="-120"/>
              </a:rPr>
              <a:t>iterator</a:t>
            </a:r>
            <a:r>
              <a:rPr lang="en-US" altLang="zh-TW" dirty="0">
                <a:ea typeface="新細明體" charset="-120"/>
              </a:rPr>
              <a:t>: associated with a query result</a:t>
            </a:r>
          </a:p>
          <a:p>
            <a:pPr lvl="1" eaLnBrk="1" hangingPunct="1">
              <a:defRPr/>
            </a:pP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positional </a:t>
            </a:r>
            <a:r>
              <a:rPr lang="en-US" altLang="zh-TW" b="1" i="1" dirty="0" err="1">
                <a:solidFill>
                  <a:srgbClr val="FF0000"/>
                </a:solidFill>
                <a:ea typeface="新細明體" charset="-120"/>
              </a:rPr>
              <a:t>iterator</a:t>
            </a:r>
            <a:r>
              <a:rPr lang="en-US" altLang="zh-TW" dirty="0">
                <a:ea typeface="新細明體" charset="-120"/>
              </a:rPr>
              <a:t>: lists 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only attribute types</a:t>
            </a:r>
            <a:r>
              <a:rPr lang="en-US" altLang="zh-TW" dirty="0">
                <a:ea typeface="新細明體" charset="-120"/>
              </a:rPr>
              <a:t> in a query result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FETCH</a:t>
            </a:r>
            <a:r>
              <a:rPr lang="en-US" altLang="zh-TW" dirty="0">
                <a:ea typeface="新細明體" charset="-120"/>
              </a:rPr>
              <a:t> operation retrieves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next tuple </a:t>
            </a:r>
            <a:r>
              <a:rPr lang="en-US" altLang="zh-TW" dirty="0">
                <a:ea typeface="新細明體" charset="-120"/>
              </a:rPr>
              <a:t>in a query result: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     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fetch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iterator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-variable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into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 program-variable</a:t>
            </a:r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1714500" y="4910942"/>
            <a:ext cx="1098829" cy="933417"/>
          </a:xfrm>
          <a:prstGeom prst="can">
            <a:avLst>
              <a:gd name="adj" fmla="val 32079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2984823" y="5479973"/>
            <a:ext cx="417619" cy="182594"/>
          </a:xfrm>
          <a:prstGeom prst="rightArrow">
            <a:avLst>
              <a:gd name="adj1" fmla="val 50000"/>
              <a:gd name="adj2" fmla="val 57174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3444072" y="5173532"/>
            <a:ext cx="630397" cy="75101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3426247" y="5217990"/>
            <a:ext cx="428734" cy="2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"/>
              </a:lnSpc>
            </a:pPr>
            <a:r>
              <a:rPr lang="en-US" altLang="zh-TW">
                <a:ea typeface="新細明體" charset="-120"/>
              </a:rPr>
              <a:t>…</a:t>
            </a:r>
          </a:p>
          <a:p>
            <a:pPr>
              <a:lnSpc>
                <a:spcPct val="20000"/>
              </a:lnSpc>
            </a:pPr>
            <a:r>
              <a:rPr lang="en-US" altLang="zh-TW">
                <a:ea typeface="新細明體" charset="-120"/>
              </a:rPr>
              <a:t>…</a:t>
            </a:r>
          </a:p>
        </p:txBody>
      </p:sp>
      <p:sp>
        <p:nvSpPr>
          <p:cNvPr id="26635" name="Line 8"/>
          <p:cNvSpPr>
            <a:spLocks noChangeShapeType="1"/>
          </p:cNvSpPr>
          <p:nvPr/>
        </p:nvSpPr>
        <p:spPr bwMode="auto">
          <a:xfrm flipH="1">
            <a:off x="4121169" y="5347237"/>
            <a:ext cx="233421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038600" y="5011796"/>
            <a:ext cx="946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iterator</a:t>
            </a:r>
            <a:endParaRPr lang="en-US" altLang="zh-TW" sz="160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924050" y="5199063"/>
            <a:ext cx="677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DB</a:t>
            </a:r>
          </a:p>
        </p:txBody>
      </p:sp>
      <p:sp>
        <p:nvSpPr>
          <p:cNvPr id="26640" name="AutoShape 13"/>
          <p:cNvSpPr>
            <a:spLocks noChangeArrowheads="1"/>
          </p:cNvSpPr>
          <p:nvPr/>
        </p:nvSpPr>
        <p:spPr bwMode="auto">
          <a:xfrm rot="9886054">
            <a:off x="2871735" y="4884505"/>
            <a:ext cx="745291" cy="206451"/>
          </a:xfrm>
          <a:prstGeom prst="rightArrow">
            <a:avLst>
              <a:gd name="adj1" fmla="val 50000"/>
              <a:gd name="adj2" fmla="val 57171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576027" y="4478830"/>
            <a:ext cx="11102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Embedded SQL</a:t>
            </a:r>
            <a:endParaRPr lang="en-US" altLang="zh-TW" sz="160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937125" y="6265863"/>
            <a:ext cx="1975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Java Program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924041" y="4541837"/>
            <a:ext cx="1712999" cy="1724026"/>
            <a:chOff x="5204494" y="3666309"/>
            <a:chExt cx="1712999" cy="1865346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381583" y="3684996"/>
              <a:ext cx="153591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altLang="zh-TW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…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TW" sz="18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while(…) 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TW" sz="18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    FETCH …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TW" sz="18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    …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TW" sz="18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    }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TW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  <a:ea typeface="新細明體" charset="-120"/>
                </a:rPr>
                <a:t>…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5204494" y="4344003"/>
              <a:ext cx="4763" cy="504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339302" y="3666309"/>
              <a:ext cx="1404087" cy="1865346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11D22C-AD76-4F8D-AC4D-00BF23FFECF2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8758238" cy="1300163"/>
          </a:xfrm>
        </p:spPr>
        <p:txBody>
          <a:bodyPr/>
          <a:lstStyle/>
          <a:p>
            <a:pPr algn="l" eaLnBrk="1" hangingPunct="1"/>
            <a:r>
              <a:rPr lang="en-US" altLang="zh-TW" sz="2400">
                <a:ea typeface="新細明體" charset="-120"/>
              </a:rPr>
              <a:t>A JAVA program segment that uses </a:t>
            </a:r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a named iterator</a:t>
            </a:r>
            <a:r>
              <a:rPr lang="en-US" altLang="zh-TW" sz="2400">
                <a:ea typeface="新細明體" charset="-120"/>
              </a:rPr>
              <a:t> to print employee information in a particular department.</a:t>
            </a:r>
            <a:endParaRPr lang="en-US" altLang="zh-TW" sz="2400" b="1">
              <a:ea typeface="新細明體" charset="-120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4475" y="1447800"/>
            <a:ext cx="7831138" cy="4845050"/>
          </a:xfrm>
        </p:spPr>
      </p:pic>
      <p:sp>
        <p:nvSpPr>
          <p:cNvPr id="27653" name="AutoShape 4"/>
          <p:cNvSpPr>
            <a:spLocks noChangeArrowheads="1"/>
          </p:cNvSpPr>
          <p:nvPr/>
        </p:nvSpPr>
        <p:spPr bwMode="auto">
          <a:xfrm rot="1382693">
            <a:off x="6335713" y="4149725"/>
            <a:ext cx="461962" cy="198438"/>
          </a:xfrm>
          <a:prstGeom prst="leftArrow">
            <a:avLst>
              <a:gd name="adj1" fmla="val 50000"/>
              <a:gd name="adj2" fmla="val 582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2997200" y="5100638"/>
            <a:ext cx="407988" cy="187325"/>
          </a:xfrm>
          <a:prstGeom prst="leftArrow">
            <a:avLst>
              <a:gd name="adj1" fmla="val 50000"/>
              <a:gd name="adj2" fmla="val 5444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 rot="4272166" flipV="1">
            <a:off x="4935538" y="5703888"/>
            <a:ext cx="484187" cy="122237"/>
          </a:xfrm>
          <a:prstGeom prst="leftArrow">
            <a:avLst>
              <a:gd name="adj1" fmla="val 50000"/>
              <a:gd name="adj2" fmla="val 9902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7661" name="Text Box 8"/>
          <p:cNvSpPr txBox="1">
            <a:spLocks noChangeArrowheads="1"/>
          </p:cNvSpPr>
          <p:nvPr/>
        </p:nvSpPr>
        <p:spPr bwMode="auto">
          <a:xfrm>
            <a:off x="6207140" y="4651375"/>
            <a:ext cx="236220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Retrieve from DB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6870700" y="5711825"/>
            <a:ext cx="2112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Process results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6742113" y="4148138"/>
            <a:ext cx="2233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lang="zh-TW" altLang="en-US" sz="18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named iterator</a:t>
            </a:r>
          </a:p>
        </p:txBody>
      </p:sp>
      <p:sp>
        <p:nvSpPr>
          <p:cNvPr id="15" name="右大括弧 14"/>
          <p:cNvSpPr/>
          <p:nvPr/>
        </p:nvSpPr>
        <p:spPr bwMode="auto">
          <a:xfrm>
            <a:off x="7870293" y="5184775"/>
            <a:ext cx="178331" cy="612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右大括弧 15"/>
          <p:cNvSpPr/>
          <p:nvPr/>
        </p:nvSpPr>
        <p:spPr bwMode="auto">
          <a:xfrm>
            <a:off x="5943596" y="4623866"/>
            <a:ext cx="178331" cy="432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3683" y="6442075"/>
            <a:ext cx="411162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B1405-4A25-4E4E-8179-24CB53FAF3C3}" type="slidenum">
              <a: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120" y="461596"/>
            <a:ext cx="4117975" cy="5703887"/>
          </a:xfrm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20650"/>
            <a:ext cx="2917371" cy="132497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Main phases of database system design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8512" y="2195146"/>
            <a:ext cx="788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Ch.7</a:t>
            </a:r>
            <a:endParaRPr kumimoji="0" lang="zh-TW" altLang="en-US" sz="18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4030099" y="4514483"/>
            <a:ext cx="81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Ch.4</a:t>
            </a:r>
            <a:endParaRPr kumimoji="0" lang="zh-TW" altLang="en-US" sz="18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3996762" y="3227021"/>
            <a:ext cx="80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Ch.8</a:t>
            </a:r>
            <a:endParaRPr kumimoji="0" lang="zh-TW" altLang="en-US" sz="18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802" y="734576"/>
            <a:ext cx="2870200" cy="241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99" y="3697360"/>
            <a:ext cx="30924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向下箭號 15"/>
          <p:cNvSpPr>
            <a:spLocks noChangeArrowheads="1"/>
          </p:cNvSpPr>
          <p:nvPr/>
        </p:nvSpPr>
        <p:spPr bwMode="auto">
          <a:xfrm>
            <a:off x="6075887" y="3253982"/>
            <a:ext cx="347662" cy="432000"/>
          </a:xfrm>
          <a:prstGeom prst="downArrow">
            <a:avLst>
              <a:gd name="adj1" fmla="val 50000"/>
              <a:gd name="adj2" fmla="val 49889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7" name="文字方塊 16"/>
          <p:cNvSpPr txBox="1">
            <a:spLocks noChangeArrowheads="1"/>
          </p:cNvSpPr>
          <p:nvPr/>
        </p:nvSpPr>
        <p:spPr bwMode="auto">
          <a:xfrm>
            <a:off x="4946490" y="2314182"/>
            <a:ext cx="1208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Conceptual schema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8" name="文字方塊 17"/>
          <p:cNvSpPr txBox="1">
            <a:spLocks noChangeArrowheads="1"/>
          </p:cNvSpPr>
          <p:nvPr/>
        </p:nvSpPr>
        <p:spPr bwMode="auto">
          <a:xfrm>
            <a:off x="4899884" y="5207392"/>
            <a:ext cx="14315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Logical schema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09" name="文字方塊 18"/>
          <p:cNvSpPr txBox="1">
            <a:spLocks noChangeArrowheads="1"/>
          </p:cNvSpPr>
          <p:nvPr/>
        </p:nvSpPr>
        <p:spPr bwMode="auto">
          <a:xfrm>
            <a:off x="5041143" y="3143845"/>
            <a:ext cx="1166274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Logical design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10" name="向下箭號 15"/>
          <p:cNvSpPr>
            <a:spLocks noChangeArrowheads="1"/>
          </p:cNvSpPr>
          <p:nvPr/>
        </p:nvSpPr>
        <p:spPr bwMode="auto">
          <a:xfrm>
            <a:off x="6065677" y="325875"/>
            <a:ext cx="357188" cy="432000"/>
          </a:xfrm>
          <a:prstGeom prst="downArrow">
            <a:avLst>
              <a:gd name="adj1" fmla="val 50000"/>
              <a:gd name="adj2" fmla="val 50042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11" name="文字方塊 18"/>
          <p:cNvSpPr txBox="1">
            <a:spLocks noChangeArrowheads="1"/>
          </p:cNvSpPr>
          <p:nvPr/>
        </p:nvSpPr>
        <p:spPr bwMode="auto">
          <a:xfrm>
            <a:off x="4862352" y="152400"/>
            <a:ext cx="1420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Conceptual design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12" name="文字方塊 16"/>
          <p:cNvSpPr txBox="1">
            <a:spLocks noChangeArrowheads="1"/>
          </p:cNvSpPr>
          <p:nvPr/>
        </p:nvSpPr>
        <p:spPr bwMode="auto">
          <a:xfrm>
            <a:off x="6364127" y="426310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(ER Model)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13" name="文字方塊 17"/>
          <p:cNvSpPr txBox="1">
            <a:spLocks noChangeArrowheads="1"/>
          </p:cNvSpPr>
          <p:nvPr/>
        </p:nvSpPr>
        <p:spPr bwMode="auto">
          <a:xfrm>
            <a:off x="6331474" y="3399813"/>
            <a:ext cx="180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(Relational Model)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文字方塊 18"/>
          <p:cNvSpPr txBox="1">
            <a:spLocks noChangeArrowheads="1"/>
          </p:cNvSpPr>
          <p:nvPr/>
        </p:nvSpPr>
        <p:spPr bwMode="auto">
          <a:xfrm>
            <a:off x="5176445" y="5957822"/>
            <a:ext cx="1060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</a:rPr>
              <a:t>Physical design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向下箭號 15"/>
          <p:cNvSpPr>
            <a:spLocks noChangeArrowheads="1"/>
          </p:cNvSpPr>
          <p:nvPr/>
        </p:nvSpPr>
        <p:spPr bwMode="auto">
          <a:xfrm>
            <a:off x="6075887" y="6043057"/>
            <a:ext cx="357188" cy="432000"/>
          </a:xfrm>
          <a:prstGeom prst="downArrow">
            <a:avLst>
              <a:gd name="adj1" fmla="val 50000"/>
              <a:gd name="adj2" fmla="val 50042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75" y="6299558"/>
            <a:ext cx="2085799" cy="44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字方塊 16"/>
          <p:cNvSpPr txBox="1">
            <a:spLocks noChangeArrowheads="1"/>
          </p:cNvSpPr>
          <p:nvPr/>
        </p:nvSpPr>
        <p:spPr bwMode="auto">
          <a:xfrm>
            <a:off x="5813804" y="9606"/>
            <a:ext cx="23025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Data Requirements</a:t>
            </a:r>
            <a:endParaRPr kumimoji="0" lang="zh-TW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14534" y="5422279"/>
            <a:ext cx="83649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Ch.12</a:t>
            </a:r>
            <a:endParaRPr lang="zh-TW" altLang="en-US" sz="1800" dirty="0">
              <a:solidFill>
                <a:schemeClr val="hlink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23" name="向下箭號 14"/>
          <p:cNvSpPr>
            <a:spLocks noChangeArrowheads="1"/>
          </p:cNvSpPr>
          <p:nvPr/>
        </p:nvSpPr>
        <p:spPr bwMode="auto">
          <a:xfrm rot="-3666089">
            <a:off x="1100123" y="5624916"/>
            <a:ext cx="265113" cy="540000"/>
          </a:xfrm>
          <a:prstGeom prst="downArrow">
            <a:avLst>
              <a:gd name="adj1" fmla="val 50000"/>
              <a:gd name="adj2" fmla="val 503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31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0C36F-AC1A-4A45-B184-AAEC20BB5D94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-6350"/>
            <a:ext cx="8707437" cy="1079500"/>
          </a:xfrm>
        </p:spPr>
        <p:txBody>
          <a:bodyPr/>
          <a:lstStyle/>
          <a:p>
            <a:pPr algn="l" eaLnBrk="1" hangingPunct="1"/>
            <a:r>
              <a:rPr lang="en-US" altLang="zh-TW" sz="2400">
                <a:ea typeface="新細明體" charset="-120"/>
              </a:rPr>
              <a:t>A JAVA program segment that uses </a:t>
            </a:r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a positional iterator</a:t>
            </a:r>
            <a:r>
              <a:rPr lang="en-US" altLang="zh-TW" sz="2400">
                <a:ea typeface="新細明體" charset="-120"/>
              </a:rPr>
              <a:t> to print employee information in a particular department.</a:t>
            </a:r>
            <a:endParaRPr lang="en-US" altLang="zh-TW" sz="2400" b="1">
              <a:ea typeface="新細明體" charset="-120"/>
            </a:endParaRP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638" y="1066800"/>
            <a:ext cx="8318500" cy="5040313"/>
          </a:xfrm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7502525" y="3783013"/>
            <a:ext cx="1068388" cy="120650"/>
          </a:xfrm>
          <a:prstGeom prst="leftArrow">
            <a:avLst>
              <a:gd name="adj1" fmla="val 50000"/>
              <a:gd name="adj2" fmla="val 22138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6005513" y="4729163"/>
            <a:ext cx="669925" cy="111125"/>
          </a:xfrm>
          <a:prstGeom prst="leftArrow">
            <a:avLst>
              <a:gd name="adj1" fmla="val 50000"/>
              <a:gd name="adj2" fmla="val 1507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6203950" y="5478463"/>
            <a:ext cx="703263" cy="122237"/>
          </a:xfrm>
          <a:prstGeom prst="leftArrow">
            <a:avLst>
              <a:gd name="adj1" fmla="val 50000"/>
              <a:gd name="adj2" fmla="val 14383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6192822" y="4191000"/>
            <a:ext cx="21542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Retrieve from DB</a:t>
            </a:r>
          </a:p>
        </p:txBody>
      </p:sp>
      <p:sp>
        <p:nvSpPr>
          <p:cNvPr id="28681" name="矩形 10"/>
          <p:cNvSpPr>
            <a:spLocks noChangeArrowheads="1"/>
          </p:cNvSpPr>
          <p:nvPr/>
        </p:nvSpPr>
        <p:spPr bwMode="auto">
          <a:xfrm>
            <a:off x="6942138" y="3794125"/>
            <a:ext cx="198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chemeClr val="hlink"/>
                </a:solidFill>
                <a:latin typeface="Times New Roman" pitchFamily="18" charset="0"/>
                <a:ea typeface="新細明體" charset="-120"/>
              </a:rPr>
              <a:t>positional iterator</a:t>
            </a:r>
            <a:r>
              <a:rPr lang="en-US" altLang="zh-TW" sz="1800">
                <a:latin typeface="Times New Roman" pitchFamily="18" charset="0"/>
                <a:ea typeface="新細明體" charset="-120"/>
              </a:rPr>
              <a:t> </a:t>
            </a:r>
            <a:endParaRPr lang="zh-TW" altLang="en-US" sz="1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右大括弧 11"/>
          <p:cNvSpPr/>
          <p:nvPr/>
        </p:nvSpPr>
        <p:spPr bwMode="auto">
          <a:xfrm>
            <a:off x="5916347" y="4188319"/>
            <a:ext cx="178331" cy="468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11" name="群組 15"/>
          <p:cNvGrpSpPr>
            <a:grpSpLocks/>
          </p:cNvGrpSpPr>
          <p:nvPr/>
        </p:nvGrpSpPr>
        <p:grpSpPr bwMode="auto">
          <a:xfrm>
            <a:off x="2088290" y="5910263"/>
            <a:ext cx="1427614" cy="369888"/>
            <a:chOff x="6076992" y="3333234"/>
            <a:chExt cx="1427609" cy="369332"/>
          </a:xfrm>
        </p:grpSpPr>
        <p:sp>
          <p:nvSpPr>
            <p:cNvPr id="13" name="文字方塊 16"/>
            <p:cNvSpPr txBox="1">
              <a:spLocks noChangeArrowheads="1"/>
            </p:cNvSpPr>
            <p:nvPr/>
          </p:nvSpPr>
          <p:spPr bwMode="auto">
            <a:xfrm>
              <a:off x="6674342" y="3333234"/>
              <a:ext cx="8302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="0" dirty="0">
                  <a:solidFill>
                    <a:srgbClr val="FF000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close</a:t>
              </a:r>
              <a:endParaRPr lang="zh-TW" altLang="en-US" sz="1800" b="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14" name="直線單箭頭接點 17"/>
            <p:cNvCxnSpPr>
              <a:cxnSpLocks noChangeShapeType="1"/>
            </p:cNvCxnSpPr>
            <p:nvPr/>
          </p:nvCxnSpPr>
          <p:spPr bwMode="auto">
            <a:xfrm flipH="1">
              <a:off x="6477000" y="3445933"/>
              <a:ext cx="169333" cy="1439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5" name="直線單箭頭接點 18"/>
            <p:cNvCxnSpPr>
              <a:cxnSpLocks noChangeShapeType="1"/>
            </p:cNvCxnSpPr>
            <p:nvPr/>
          </p:nvCxnSpPr>
          <p:spPr bwMode="auto">
            <a:xfrm flipH="1" flipV="1">
              <a:off x="6076992" y="3445933"/>
              <a:ext cx="625924" cy="71967"/>
            </a:xfrm>
            <a:prstGeom prst="straightConnector1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5325-6834-4155-9BD9-5C5407E795CE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Dynamic 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805182"/>
            <a:ext cx="8520112" cy="3665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Objective</a:t>
            </a:r>
            <a:r>
              <a:rPr lang="en-US" altLang="zh-TW" dirty="0">
                <a:ea typeface="新細明體" charset="-12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ea typeface="新細明體" charset="-120"/>
              </a:rPr>
              <a:t>executing new (not previously compiled) SQL statements 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at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 program accepts SQL statements </a:t>
            </a:r>
            <a:r>
              <a:rPr lang="en-US" altLang="zh-TW" sz="2000" dirty="0">
                <a:solidFill>
                  <a:srgbClr val="FF0066"/>
                </a:solidFill>
                <a:ea typeface="新細明體" charset="-120"/>
              </a:rPr>
              <a:t>from the keyboard at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 point-and-click operation translates to certain SQL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Dynamic update is relatively simple; dynamic query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complex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because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number</a:t>
            </a:r>
            <a:r>
              <a:rPr lang="en-US" altLang="zh-TW" sz="2400" dirty="0">
                <a:ea typeface="新細明體" charset="-120"/>
              </a:rPr>
              <a:t> of retrieved attributes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unknown</a:t>
            </a:r>
            <a:r>
              <a:rPr lang="en-US" altLang="zh-TW" sz="2400" dirty="0">
                <a:ea typeface="新細明體" charset="-120"/>
              </a:rPr>
              <a:t> at compile time</a:t>
            </a:r>
          </a:p>
        </p:txBody>
      </p:sp>
      <p:grpSp>
        <p:nvGrpSpPr>
          <p:cNvPr id="5" name="群組 33"/>
          <p:cNvGrpSpPr>
            <a:grpSpLocks/>
          </p:cNvGrpSpPr>
          <p:nvPr/>
        </p:nvGrpSpPr>
        <p:grpSpPr bwMode="auto">
          <a:xfrm>
            <a:off x="2285782" y="4546315"/>
            <a:ext cx="5723487" cy="2167660"/>
            <a:chOff x="2865678" y="2663632"/>
            <a:chExt cx="5723786" cy="2167664"/>
          </a:xfrm>
        </p:grpSpPr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5126235" y="3715122"/>
              <a:ext cx="1431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000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  <a:ea typeface="新細明體" charset="-120"/>
                </a:rPr>
                <a:t>Interactive</a:t>
              </a:r>
            </a:p>
          </p:txBody>
        </p:sp>
        <p:pic>
          <p:nvPicPr>
            <p:cNvPr id="8" name="Picture 11" descr="j01953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5482" y="3083298"/>
              <a:ext cx="1353982" cy="138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275018" y="3737345"/>
              <a:ext cx="869951" cy="565150"/>
              <a:chOff x="2397" y="2236"/>
              <a:chExt cx="548" cy="356"/>
            </a:xfrm>
          </p:grpSpPr>
          <p:sp>
            <p:nvSpPr>
              <p:cNvPr id="24" name="AutoShape 14"/>
              <p:cNvSpPr>
                <a:spLocks noChangeArrowheads="1"/>
              </p:cNvSpPr>
              <p:nvPr/>
            </p:nvSpPr>
            <p:spPr bwMode="auto">
              <a:xfrm>
                <a:off x="2397" y="2236"/>
                <a:ext cx="517" cy="3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465" y="2295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695887" y="3407118"/>
              <a:ext cx="0" cy="36000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2865678" y="2736212"/>
              <a:ext cx="1728548" cy="1665009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996491" y="4374096"/>
              <a:ext cx="1622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0" dirty="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DB System</a:t>
              </a:r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4688867" y="3668372"/>
              <a:ext cx="2304120" cy="540001"/>
            </a:xfrm>
            <a:prstGeom prst="leftRightArrow">
              <a:avLst>
                <a:gd name="adj1" fmla="val 50000"/>
                <a:gd name="adj2" fmla="val 1029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524741" y="4102440"/>
              <a:ext cx="749925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SQL</a:t>
              </a:r>
              <a:endParaRPr lang="en-US" altLang="zh-TW" sz="2000" dirty="0">
                <a:solidFill>
                  <a:schemeClr val="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H="1">
              <a:off x="4406935" y="3083298"/>
              <a:ext cx="7560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5024719" y="2663632"/>
              <a:ext cx="914400" cy="676275"/>
              <a:chOff x="1621" y="1588"/>
              <a:chExt cx="576" cy="528"/>
            </a:xfrm>
          </p:grpSpPr>
          <p:sp>
            <p:nvSpPr>
              <p:cNvPr id="20" name="AutoShape 34"/>
              <p:cNvSpPr>
                <a:spLocks noChangeArrowheads="1"/>
              </p:cNvSpPr>
              <p:nvPr/>
            </p:nvSpPr>
            <p:spPr bwMode="auto">
              <a:xfrm rot="5400000">
                <a:off x="1648" y="1561"/>
                <a:ext cx="522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1" name="Text Box 35"/>
              <p:cNvSpPr txBox="1">
                <a:spLocks noChangeArrowheads="1"/>
              </p:cNvSpPr>
              <p:nvPr/>
            </p:nvSpPr>
            <p:spPr bwMode="auto">
              <a:xfrm>
                <a:off x="1700" y="1588"/>
                <a:ext cx="466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AP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 rot="399304">
              <a:off x="6076724" y="3244801"/>
              <a:ext cx="1080056" cy="180000"/>
            </a:xfrm>
            <a:prstGeom prst="leftRightArrow">
              <a:avLst>
                <a:gd name="adj1" fmla="val 50000"/>
                <a:gd name="adj2" fmla="val 10310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443545" y="4702367"/>
            <a:ext cx="139180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chemeClr val="bg2"/>
                </a:solidFill>
                <a:latin typeface="Calibri" panose="020F0502020204030204" pitchFamily="34" charset="0"/>
              </a:rPr>
              <a:t>DBMS</a:t>
            </a:r>
            <a:endParaRPr lang="zh-TW" altLang="en-US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84469" y="4770020"/>
            <a:ext cx="1224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/>
                </a:solidFill>
                <a:latin typeface="Calibri" panose="020F0502020204030204" pitchFamily="34" charset="0"/>
              </a:rPr>
              <a:t>Dynamic SQL</a:t>
            </a:r>
            <a:endParaRPr lang="zh-TW" alt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A6A76-3CC6-41A0-AC23-9151B6C95E7A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Specifying Queries at Runtime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71" y="2177778"/>
            <a:ext cx="7958753" cy="2888439"/>
          </a:xfrm>
        </p:spPr>
        <p:txBody>
          <a:bodyPr/>
          <a:lstStyle/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0.	EXEC SQL BEGIN DECLARE SECTION;</a:t>
            </a: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1.	   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 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varchar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sqlupdatestring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[256];</a:t>
            </a: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2.	EXEC SQL END DECLARE SECTION;</a:t>
            </a: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…    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…</a:t>
            </a: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7.	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prompt (“Enter update command:“, </a:t>
            </a:r>
            <a:r>
              <a:rPr lang="en-US" altLang="zh-TW" sz="2400" dirty="0" err="1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sqlupdatestring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);</a:t>
            </a: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8.	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EXEC SQL PREPARE </a:t>
            </a:r>
            <a:r>
              <a:rPr lang="en-US" altLang="zh-TW" sz="2400" dirty="0" err="1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sqlcommand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 FROM :</a:t>
            </a:r>
            <a:r>
              <a:rPr lang="en-US" altLang="zh-TW" sz="2400" dirty="0" err="1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sqlupdatestring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;</a:t>
            </a:r>
          </a:p>
          <a:p>
            <a:pPr marL="447675" indent="-447675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9.	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EXEC SQL EXECUTE </a:t>
            </a:r>
            <a:r>
              <a:rPr lang="en-US" altLang="zh-TW" sz="2400" dirty="0" err="1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sqlcommand</a:t>
            </a:r>
            <a:r>
              <a:rPr lang="en-US" altLang="zh-TW" sz="24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;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46088" y="728663"/>
            <a:ext cx="82359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2400" b="0" dirty="0">
                <a:solidFill>
                  <a:schemeClr val="bg2"/>
                </a:solidFill>
                <a:latin typeface="Arial" charset="0"/>
                <a:ea typeface="新細明體" charset="-120"/>
              </a:rPr>
              <a:t>Program segment E3:</a:t>
            </a:r>
          </a:p>
          <a:p>
            <a:r>
              <a:rPr lang="en-US" altLang="zh-TW" sz="2400" b="0" dirty="0">
                <a:solidFill>
                  <a:schemeClr val="bg2"/>
                </a:solidFill>
                <a:latin typeface="Arial" charset="0"/>
                <a:ea typeface="新細明體" charset="-120"/>
              </a:rPr>
              <a:t>A C program segment that uses </a:t>
            </a:r>
            <a:r>
              <a:rPr lang="en-US" altLang="zh-TW" sz="2400" b="0" dirty="0">
                <a:solidFill>
                  <a:srgbClr val="3333CC"/>
                </a:solidFill>
                <a:latin typeface="Arial" charset="0"/>
                <a:ea typeface="新細明體" charset="-120"/>
              </a:rPr>
              <a:t>dynamic SQL</a:t>
            </a:r>
            <a:r>
              <a:rPr lang="en-US" altLang="zh-TW" sz="2400" b="0" dirty="0">
                <a:solidFill>
                  <a:schemeClr val="bg2"/>
                </a:solidFill>
                <a:latin typeface="Arial" charset="0"/>
                <a:ea typeface="新細明體" charset="-120"/>
              </a:rPr>
              <a:t> for updating table.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343150" y="5241292"/>
            <a:ext cx="5051670" cy="1317921"/>
            <a:chOff x="2041071" y="5412742"/>
            <a:chExt cx="5051670" cy="1317921"/>
          </a:xfrm>
        </p:grpSpPr>
        <p:pic>
          <p:nvPicPr>
            <p:cNvPr id="8" name="Picture 11" descr="j01953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3841" y="5529263"/>
              <a:ext cx="1048900" cy="107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155693" y="6066789"/>
              <a:ext cx="869906" cy="565149"/>
              <a:chOff x="2397" y="2236"/>
              <a:chExt cx="548" cy="356"/>
            </a:xfrm>
          </p:grpSpPr>
          <p:sp>
            <p:nvSpPr>
              <p:cNvPr id="20" name="AutoShape 14"/>
              <p:cNvSpPr>
                <a:spLocks noChangeArrowheads="1"/>
              </p:cNvSpPr>
              <p:nvPr/>
            </p:nvSpPr>
            <p:spPr bwMode="auto">
              <a:xfrm>
                <a:off x="2397" y="2236"/>
                <a:ext cx="517" cy="3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2465" y="2295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2576540" y="5875353"/>
              <a:ext cx="0" cy="180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2041071" y="5412742"/>
              <a:ext cx="1074540" cy="1317921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3104398" y="6054023"/>
              <a:ext cx="5400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16" name="Group 33"/>
            <p:cNvGrpSpPr>
              <a:grpSpLocks/>
            </p:cNvGrpSpPr>
            <p:nvPr/>
          </p:nvGrpSpPr>
          <p:grpSpPr bwMode="auto">
            <a:xfrm>
              <a:off x="3561956" y="5682162"/>
              <a:ext cx="914352" cy="707014"/>
              <a:chOff x="1595" y="2126"/>
              <a:chExt cx="576" cy="552"/>
            </a:xfrm>
          </p:grpSpPr>
          <p:sp>
            <p:nvSpPr>
              <p:cNvPr id="18" name="AutoShape 34"/>
              <p:cNvSpPr>
                <a:spLocks noChangeArrowheads="1"/>
              </p:cNvSpPr>
              <p:nvPr/>
            </p:nvSpPr>
            <p:spPr bwMode="auto">
              <a:xfrm rot="5400000">
                <a:off x="1622" y="2099"/>
                <a:ext cx="522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9" name="Text Box 35"/>
              <p:cNvSpPr txBox="1">
                <a:spLocks noChangeArrowheads="1"/>
              </p:cNvSpPr>
              <p:nvPr/>
            </p:nvSpPr>
            <p:spPr bwMode="auto">
              <a:xfrm>
                <a:off x="1675" y="2150"/>
                <a:ext cx="466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AP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4540461" y="5972172"/>
              <a:ext cx="1440000" cy="180000"/>
            </a:xfrm>
            <a:prstGeom prst="leftRightArrow">
              <a:avLst>
                <a:gd name="adj1" fmla="val 50000"/>
                <a:gd name="adj2" fmla="val 10310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22707" y="5469808"/>
              <a:ext cx="888040" cy="40011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0" dirty="0">
                  <a:solidFill>
                    <a:schemeClr val="bg2"/>
                  </a:solidFill>
                  <a:latin typeface="Calibri" panose="020F0502020204030204" pitchFamily="34" charset="0"/>
                </a:rPr>
                <a:t>DBMS</a:t>
              </a:r>
              <a:endParaRPr lang="zh-TW" altLang="en-US" sz="2000" b="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512967" y="5611522"/>
              <a:ext cx="1510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 err="1">
                  <a:solidFill>
                    <a:srgbClr val="3333CC"/>
                  </a:solidFill>
                  <a:latin typeface="Calibri" pitchFamily="34" charset="0"/>
                  <a:ea typeface="新細明體" charset="-120"/>
                </a:rPr>
                <a:t>sqlupdatestring</a:t>
              </a:r>
              <a:endParaRPr lang="zh-TW" altLang="en-US" sz="16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57556-C265-4CF7-A406-6F38C7F07D9A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0"/>
            <a:ext cx="8402637" cy="885825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Database Programming with Functional Calls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40931"/>
            <a:ext cx="8402637" cy="2194151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Embedded SQL provides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database programming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API: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dynamic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database programming with a library of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advantage: no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preprocessor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needed (thus more flexible)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drawback: SQL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syntax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checks to be done at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run-time</a:t>
            </a:r>
          </a:p>
        </p:txBody>
      </p:sp>
      <p:grpSp>
        <p:nvGrpSpPr>
          <p:cNvPr id="31749" name="Group 60"/>
          <p:cNvGrpSpPr>
            <a:grpSpLocks/>
          </p:cNvGrpSpPr>
          <p:nvPr/>
        </p:nvGrpSpPr>
        <p:grpSpPr bwMode="auto">
          <a:xfrm>
            <a:off x="792163" y="3449638"/>
            <a:ext cx="7069137" cy="2524125"/>
            <a:chOff x="820" y="2719"/>
            <a:chExt cx="4453" cy="1590"/>
          </a:xfrm>
        </p:grpSpPr>
        <p:sp>
          <p:nvSpPr>
            <p:cNvPr id="31752" name="Text Box 61"/>
            <p:cNvSpPr txBox="1">
              <a:spLocks noChangeArrowheads="1"/>
            </p:cNvSpPr>
            <p:nvPr/>
          </p:nvSpPr>
          <p:spPr bwMode="auto">
            <a:xfrm>
              <a:off x="879" y="4059"/>
              <a:ext cx="8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DB Server</a:t>
              </a:r>
            </a:p>
          </p:txBody>
        </p:sp>
        <p:grpSp>
          <p:nvGrpSpPr>
            <p:cNvPr id="31753" name="Group 62"/>
            <p:cNvGrpSpPr>
              <a:grpSpLocks/>
            </p:cNvGrpSpPr>
            <p:nvPr/>
          </p:nvGrpSpPr>
          <p:grpSpPr bwMode="auto">
            <a:xfrm>
              <a:off x="997" y="3587"/>
              <a:ext cx="596" cy="369"/>
              <a:chOff x="2423" y="2236"/>
              <a:chExt cx="638" cy="464"/>
            </a:xfrm>
          </p:grpSpPr>
          <p:sp>
            <p:nvSpPr>
              <p:cNvPr id="31768" name="AutoShape 63"/>
              <p:cNvSpPr>
                <a:spLocks noChangeArrowheads="1"/>
              </p:cNvSpPr>
              <p:nvPr/>
            </p:nvSpPr>
            <p:spPr bwMode="auto">
              <a:xfrm>
                <a:off x="2423" y="2236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1769" name="Text Box 64"/>
              <p:cNvSpPr txBox="1">
                <a:spLocks noChangeArrowheads="1"/>
              </p:cNvSpPr>
              <p:nvPr/>
            </p:nvSpPr>
            <p:spPr bwMode="auto">
              <a:xfrm>
                <a:off x="2552" y="2385"/>
                <a:ext cx="368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grpSp>
          <p:nvGrpSpPr>
            <p:cNvPr id="31754" name="Group 65"/>
            <p:cNvGrpSpPr>
              <a:grpSpLocks/>
            </p:cNvGrpSpPr>
            <p:nvPr/>
          </p:nvGrpSpPr>
          <p:grpSpPr bwMode="auto">
            <a:xfrm>
              <a:off x="924" y="2948"/>
              <a:ext cx="657" cy="401"/>
              <a:chOff x="1941" y="1217"/>
              <a:chExt cx="705" cy="505"/>
            </a:xfrm>
          </p:grpSpPr>
          <p:sp>
            <p:nvSpPr>
              <p:cNvPr id="31766" name="AutoShape 66"/>
              <p:cNvSpPr>
                <a:spLocks noChangeArrowheads="1"/>
              </p:cNvSpPr>
              <p:nvPr/>
            </p:nvSpPr>
            <p:spPr bwMode="auto">
              <a:xfrm rot="5400000">
                <a:off x="2041" y="1117"/>
                <a:ext cx="505" cy="705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1767" name="Text Box 67"/>
              <p:cNvSpPr txBox="1">
                <a:spLocks noChangeArrowheads="1"/>
              </p:cNvSpPr>
              <p:nvPr/>
            </p:nvSpPr>
            <p:spPr bwMode="auto">
              <a:xfrm>
                <a:off x="2069" y="1266"/>
                <a:ext cx="572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0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Stored procedure &amp; function</a:t>
                </a:r>
              </a:p>
            </p:txBody>
          </p:sp>
        </p:grpSp>
        <p:sp>
          <p:nvSpPr>
            <p:cNvPr id="31755" name="Line 68"/>
            <p:cNvSpPr>
              <a:spLocks noChangeShapeType="1"/>
            </p:cNvSpPr>
            <p:nvPr/>
          </p:nvSpPr>
          <p:spPr bwMode="auto">
            <a:xfrm>
              <a:off x="1289" y="3363"/>
              <a:ext cx="0" cy="22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6" name="Rectangle 69"/>
            <p:cNvSpPr>
              <a:spLocks noChangeArrowheads="1"/>
            </p:cNvSpPr>
            <p:nvPr/>
          </p:nvSpPr>
          <p:spPr bwMode="auto">
            <a:xfrm>
              <a:off x="820" y="2719"/>
              <a:ext cx="938" cy="1340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grpSp>
          <p:nvGrpSpPr>
            <p:cNvPr id="31757" name="Group 70"/>
            <p:cNvGrpSpPr>
              <a:grpSpLocks/>
            </p:cNvGrpSpPr>
            <p:nvPr/>
          </p:nvGrpSpPr>
          <p:grpSpPr bwMode="auto">
            <a:xfrm>
              <a:off x="2800" y="2948"/>
              <a:ext cx="681" cy="707"/>
              <a:chOff x="2061" y="1420"/>
              <a:chExt cx="575" cy="644"/>
            </a:xfrm>
          </p:grpSpPr>
          <p:sp>
            <p:nvSpPr>
              <p:cNvPr id="31764" name="AutoShape 71"/>
              <p:cNvSpPr>
                <a:spLocks noChangeArrowheads="1"/>
              </p:cNvSpPr>
              <p:nvPr/>
            </p:nvSpPr>
            <p:spPr bwMode="auto">
              <a:xfrm rot="5400000">
                <a:off x="2027" y="1454"/>
                <a:ext cx="644" cy="575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1765" name="Text Box 72"/>
              <p:cNvSpPr txBox="1">
                <a:spLocks noChangeArrowheads="1"/>
              </p:cNvSpPr>
              <p:nvPr/>
            </p:nvSpPr>
            <p:spPr bwMode="auto">
              <a:xfrm>
                <a:off x="2152" y="1480"/>
                <a:ext cx="468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AP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31758" name="Line 73"/>
            <p:cNvSpPr>
              <a:spLocks noChangeShapeType="1"/>
            </p:cNvSpPr>
            <p:nvPr/>
          </p:nvSpPr>
          <p:spPr bwMode="auto">
            <a:xfrm flipH="1">
              <a:off x="1949" y="3275"/>
              <a:ext cx="74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9" name="Line 74"/>
            <p:cNvSpPr>
              <a:spLocks noChangeShapeType="1"/>
            </p:cNvSpPr>
            <p:nvPr/>
          </p:nvSpPr>
          <p:spPr bwMode="auto">
            <a:xfrm>
              <a:off x="1984" y="3482"/>
              <a:ext cx="74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0" name="Text Box 75"/>
            <p:cNvSpPr txBox="1">
              <a:spLocks noChangeArrowheads="1"/>
            </p:cNvSpPr>
            <p:nvPr/>
          </p:nvSpPr>
          <p:spPr bwMode="auto">
            <a:xfrm>
              <a:off x="1931" y="2731"/>
              <a:ext cx="92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Connection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Query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update</a:t>
              </a:r>
            </a:p>
          </p:txBody>
        </p:sp>
        <p:sp>
          <p:nvSpPr>
            <p:cNvPr id="31761" name="Text Box 76"/>
            <p:cNvSpPr txBox="1">
              <a:spLocks noChangeArrowheads="1"/>
            </p:cNvSpPr>
            <p:nvPr/>
          </p:nvSpPr>
          <p:spPr bwMode="auto">
            <a:xfrm>
              <a:off x="2008" y="3539"/>
              <a:ext cx="6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Results</a:t>
              </a:r>
            </a:p>
          </p:txBody>
        </p:sp>
        <p:sp>
          <p:nvSpPr>
            <p:cNvPr id="31762" name="Text Box 77"/>
            <p:cNvSpPr txBox="1">
              <a:spLocks noChangeArrowheads="1"/>
            </p:cNvSpPr>
            <p:nvPr/>
          </p:nvSpPr>
          <p:spPr bwMode="auto">
            <a:xfrm>
              <a:off x="2925" y="3762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Client</a:t>
              </a:r>
            </a:p>
          </p:txBody>
        </p:sp>
        <p:sp>
          <p:nvSpPr>
            <p:cNvPr id="31763" name="Text Box 78"/>
            <p:cNvSpPr txBox="1">
              <a:spLocks noChangeArrowheads="1"/>
            </p:cNvSpPr>
            <p:nvPr/>
          </p:nvSpPr>
          <p:spPr bwMode="auto">
            <a:xfrm>
              <a:off x="3454" y="2968"/>
              <a:ext cx="1819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lnSpc>
                  <a:spcPct val="80000"/>
                </a:lnSpc>
                <a:buFontTx/>
                <a:buChar char="•"/>
              </a:pPr>
              <a:r>
                <a:rPr lang="en-US" altLang="zh-TW" sz="1600" b="0">
                  <a:solidFill>
                    <a:schemeClr val="bg2"/>
                  </a:solidFill>
                  <a:latin typeface="Times New Roman" pitchFamily="18" charset="0"/>
                  <a:ea typeface="新細明體" charset="-120"/>
                </a:rPr>
                <a:t>Embedded/dynamic SQL</a:t>
              </a:r>
            </a:p>
            <a:p>
              <a:pPr marL="182563" indent="-182563">
                <a:lnSpc>
                  <a:spcPct val="150000"/>
                </a:lnSpc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  <a:latin typeface="Times New Roman" pitchFamily="18" charset="0"/>
                  <a:ea typeface="新細明體" charset="-120"/>
                </a:rPr>
                <a:t>Call Level Interface (CLI)</a:t>
              </a:r>
            </a:p>
          </p:txBody>
        </p:sp>
      </p:grpSp>
      <p:sp>
        <p:nvSpPr>
          <p:cNvPr id="31750" name="文字方塊 23"/>
          <p:cNvSpPr txBox="1">
            <a:spLocks noChangeArrowheads="1"/>
          </p:cNvSpPr>
          <p:nvPr/>
        </p:nvSpPr>
        <p:spPr bwMode="auto">
          <a:xfrm>
            <a:off x="6456363" y="5549900"/>
            <a:ext cx="2466975" cy="8318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66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#include stdio.h;</a:t>
            </a:r>
          </a:p>
          <a:p>
            <a:r>
              <a:rPr lang="en-US" altLang="zh-TW" sz="1600" b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…</a:t>
            </a:r>
          </a:p>
          <a:p>
            <a:r>
              <a:rPr lang="en-US" altLang="zh-TW" sz="1600" b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scanf(“No.: %5d”, MyNum);</a:t>
            </a:r>
          </a:p>
        </p:txBody>
      </p:sp>
      <p:sp>
        <p:nvSpPr>
          <p:cNvPr id="31751" name="矩形 24"/>
          <p:cNvSpPr>
            <a:spLocks noChangeArrowheads="1"/>
          </p:cNvSpPr>
          <p:nvPr/>
        </p:nvSpPr>
        <p:spPr bwMode="auto">
          <a:xfrm>
            <a:off x="5237163" y="4337050"/>
            <a:ext cx="3427412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b="0" dirty="0" smtClean="0">
                <a:solidFill>
                  <a:srgbClr val="000000"/>
                </a:solidFill>
                <a:latin typeface="Calibri" pitchFamily="34" charset="0"/>
                <a:ea typeface="新細明體" charset="-120"/>
              </a:rPr>
              <a:t> e.g</a:t>
            </a:r>
            <a:r>
              <a:rPr lang="en-US" altLang="zh-TW" sz="1800" b="0" dirty="0">
                <a:solidFill>
                  <a:srgbClr val="000000"/>
                </a:solidFill>
                <a:latin typeface="Calibri" pitchFamily="34" charset="0"/>
                <a:ea typeface="新細明體" charset="-120"/>
              </a:rPr>
              <a:t>., </a:t>
            </a:r>
            <a:r>
              <a:rPr lang="en-US" altLang="zh-TW" sz="1800" b="0" dirty="0" err="1">
                <a:solidFill>
                  <a:srgbClr val="000000"/>
                </a:solidFill>
                <a:latin typeface="Calibri" pitchFamily="34" charset="0"/>
                <a:ea typeface="新細明體" charset="-120"/>
              </a:rPr>
              <a:t>SQLConnect</a:t>
            </a:r>
            <a:r>
              <a:rPr lang="en-US" altLang="zh-TW" sz="1800" b="0" dirty="0">
                <a:solidFill>
                  <a:srgbClr val="000000"/>
                </a:solidFill>
                <a:latin typeface="Calibri" pitchFamily="34" charset="0"/>
                <a:ea typeface="新細明體" charset="-120"/>
              </a:rPr>
              <a:t>(q1,q2, …) </a:t>
            </a:r>
            <a:endParaRPr lang="zh-TW" altLang="en-US" sz="1800" b="0" dirty="0">
              <a:solidFill>
                <a:srgbClr val="000000"/>
              </a:solidFill>
              <a:latin typeface="Calibri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77263" y="6453188"/>
            <a:ext cx="558800" cy="387350"/>
          </a:xfrm>
        </p:spPr>
        <p:txBody>
          <a:bodyPr/>
          <a:lstStyle/>
          <a:p>
            <a:pPr>
              <a:defRPr/>
            </a:pPr>
            <a:fld id="{AA2057CB-12DE-490D-9515-2E7E68E2BE9C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SQL/CLI   Call Level Interface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11225"/>
            <a:ext cx="8402637" cy="3359150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新細明體" charset="-120"/>
              </a:rPr>
              <a:t>A part of the SQL standard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Provides easy access to several databases within the same program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Certain </a:t>
            </a:r>
            <a:r>
              <a:rPr lang="en-US" altLang="zh-TW" sz="2800">
                <a:solidFill>
                  <a:srgbClr val="FF0000"/>
                </a:solidFill>
                <a:ea typeface="新細明體" charset="-120"/>
              </a:rPr>
              <a:t>libraries</a:t>
            </a:r>
            <a:r>
              <a:rPr lang="en-US" altLang="zh-TW" sz="2800">
                <a:ea typeface="新細明體" charset="-120"/>
              </a:rPr>
              <a:t> (e.g., </a:t>
            </a:r>
            <a:r>
              <a:rPr lang="en-US" altLang="zh-TW" sz="2800" b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sqlcli.h</a:t>
            </a:r>
            <a:r>
              <a:rPr lang="en-US" altLang="zh-TW" sz="2800"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for C)  have to be installed and available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SQL statements are dynamically created and passed as string parameters in the calls</a:t>
            </a:r>
          </a:p>
        </p:txBody>
      </p:sp>
      <p:sp>
        <p:nvSpPr>
          <p:cNvPr id="32773" name="文字方塊 4"/>
          <p:cNvSpPr txBox="1">
            <a:spLocks noChangeArrowheads="1"/>
          </p:cNvSpPr>
          <p:nvPr/>
        </p:nvSpPr>
        <p:spPr bwMode="auto">
          <a:xfrm>
            <a:off x="5041900" y="4283075"/>
            <a:ext cx="241935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0" dirty="0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Embedded SQL:</a:t>
            </a:r>
          </a:p>
          <a:p>
            <a:r>
              <a:rPr lang="en-US" altLang="zh-TW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    …</a:t>
            </a:r>
          </a:p>
          <a:p>
            <a:r>
              <a:rPr lang="en-US" altLang="zh-TW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    EXEC SQL</a:t>
            </a:r>
          </a:p>
          <a:p>
            <a:r>
              <a:rPr lang="en-US" altLang="zh-TW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         SELECT SSN …</a:t>
            </a:r>
          </a:p>
          <a:p>
            <a:r>
              <a:rPr lang="en-US" altLang="zh-TW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    END-EXEC</a:t>
            </a:r>
          </a:p>
          <a:p>
            <a:r>
              <a:rPr lang="en-US" altLang="zh-TW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rPr>
              <a:t>    …</a:t>
            </a:r>
            <a:endParaRPr lang="zh-TW" altLang="en-US" sz="2000" b="0" dirty="0">
              <a:solidFill>
                <a:schemeClr val="bg2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5170488" y="4759325"/>
            <a:ext cx="2166937" cy="153511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32775" name="群組 9"/>
          <p:cNvGrpSpPr>
            <a:grpSpLocks/>
          </p:cNvGrpSpPr>
          <p:nvPr/>
        </p:nvGrpSpPr>
        <p:grpSpPr bwMode="auto">
          <a:xfrm>
            <a:off x="1793875" y="4321176"/>
            <a:ext cx="2676525" cy="2000548"/>
            <a:chOff x="1238343" y="4451628"/>
            <a:chExt cx="2676704" cy="2000856"/>
          </a:xfrm>
        </p:grpSpPr>
        <p:sp>
          <p:nvSpPr>
            <p:cNvPr id="32780" name="文字方塊 4"/>
            <p:cNvSpPr txBox="1">
              <a:spLocks noChangeArrowheads="1"/>
            </p:cNvSpPr>
            <p:nvPr/>
          </p:nvSpPr>
          <p:spPr bwMode="auto">
            <a:xfrm>
              <a:off x="1238343" y="4451628"/>
              <a:ext cx="2641199" cy="2000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b="0" dirty="0">
                  <a:solidFill>
                    <a:srgbClr val="FF0000"/>
                  </a:solidFill>
                  <a:latin typeface="Calibri" pitchFamily="34" charset="0"/>
                  <a:ea typeface="新細明體" charset="-120"/>
                </a:rPr>
                <a:t>Call Level Interface:</a:t>
              </a:r>
            </a:p>
            <a:p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#include </a:t>
              </a:r>
              <a:r>
                <a:rPr lang="en-US" altLang="zh-TW" sz="2000" b="0" dirty="0" err="1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sqlcli.h</a:t>
              </a:r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;  </a:t>
              </a:r>
            </a:p>
            <a:p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  …</a:t>
              </a:r>
            </a:p>
            <a:p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  </a:t>
              </a:r>
              <a:r>
                <a:rPr lang="en-US" altLang="zh-TW" sz="2000" b="0" dirty="0" err="1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SQLConnect</a:t>
              </a:r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(p1,p2, …);</a:t>
              </a:r>
            </a:p>
            <a:p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  </a:t>
              </a:r>
              <a:r>
                <a:rPr lang="en-US" altLang="zh-TW" sz="2000" b="0" dirty="0" err="1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SQLExecute</a:t>
              </a:r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(stmt);</a:t>
              </a:r>
            </a:p>
            <a:p>
              <a:r>
                <a:rPr lang="en-US" altLang="zh-TW" sz="2000" b="0" dirty="0">
                  <a:solidFill>
                    <a:schemeClr val="bg2"/>
                  </a:solidFill>
                  <a:latin typeface="Calibri" pitchFamily="34" charset="0"/>
                  <a:ea typeface="新細明體" charset="-120"/>
                </a:rPr>
                <a:t>  … </a:t>
              </a:r>
              <a:endParaRPr lang="zh-TW" altLang="en-US" sz="2000" b="0" dirty="0">
                <a:solidFill>
                  <a:schemeClr val="bg2"/>
                </a:solidFill>
                <a:latin typeface="Calibri" pitchFamily="34" charset="0"/>
                <a:ea typeface="新細明體" charset="-120"/>
              </a:endParaRPr>
            </a:p>
          </p:txBody>
        </p:sp>
        <p:sp>
          <p:nvSpPr>
            <p:cNvPr id="32781" name="矩形 8"/>
            <p:cNvSpPr>
              <a:spLocks noChangeArrowheads="1"/>
            </p:cNvSpPr>
            <p:nvPr/>
          </p:nvSpPr>
          <p:spPr bwMode="auto">
            <a:xfrm>
              <a:off x="1331646" y="4900472"/>
              <a:ext cx="2583401" cy="1535837"/>
            </a:xfrm>
            <a:prstGeom prst="rect">
              <a:avLst/>
            </a:prstGeom>
            <a:noFill/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32776" name="文字方塊 10"/>
          <p:cNvSpPr txBox="1">
            <a:spLocks noChangeArrowheads="1"/>
          </p:cNvSpPr>
          <p:nvPr/>
        </p:nvSpPr>
        <p:spPr bwMode="auto">
          <a:xfrm>
            <a:off x="2474913" y="6284913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C</a:t>
            </a:r>
            <a:r>
              <a:rPr lang="zh-TW" altLang="en-US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 </a:t>
            </a:r>
            <a:r>
              <a:rPr lang="en-US" altLang="zh-TW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program</a:t>
            </a:r>
            <a:endParaRPr lang="zh-TW" altLang="en-US" sz="2000">
              <a:solidFill>
                <a:schemeClr val="bg2"/>
              </a:solidFill>
              <a:latin typeface="Calibri" pitchFamily="34" charset="0"/>
              <a:ea typeface="新細明體" charset="-120"/>
              <a:cs typeface="Calibri" pitchFamily="34" charset="0"/>
            </a:endParaRPr>
          </a:p>
        </p:txBody>
      </p:sp>
      <p:sp>
        <p:nvSpPr>
          <p:cNvPr id="32777" name="文字方塊 11"/>
          <p:cNvSpPr txBox="1">
            <a:spLocks noChangeArrowheads="1"/>
          </p:cNvSpPr>
          <p:nvPr/>
        </p:nvSpPr>
        <p:spPr bwMode="auto">
          <a:xfrm>
            <a:off x="5527675" y="625475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C</a:t>
            </a:r>
            <a:r>
              <a:rPr lang="zh-TW" altLang="en-US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 </a:t>
            </a:r>
            <a:r>
              <a:rPr lang="en-US" altLang="zh-TW" sz="2000">
                <a:solidFill>
                  <a:schemeClr val="bg2"/>
                </a:solidFill>
                <a:latin typeface="Calibri" pitchFamily="34" charset="0"/>
                <a:ea typeface="新細明體" charset="-120"/>
                <a:cs typeface="Calibri" pitchFamily="34" charset="0"/>
              </a:rPr>
              <a:t>program</a:t>
            </a:r>
            <a:endParaRPr lang="zh-TW" altLang="en-US" sz="2000">
              <a:solidFill>
                <a:schemeClr val="bg2"/>
              </a:solidFill>
              <a:latin typeface="Calibri" pitchFamily="34" charset="0"/>
              <a:ea typeface="新細明體" charset="-120"/>
              <a:cs typeface="Calibri" pitchFamily="34" charset="0"/>
            </a:endParaRPr>
          </a:p>
        </p:txBody>
      </p:sp>
      <p:sp>
        <p:nvSpPr>
          <p:cNvPr id="32778" name="文字方塊 11"/>
          <p:cNvSpPr txBox="1">
            <a:spLocks noChangeArrowheads="1"/>
          </p:cNvSpPr>
          <p:nvPr/>
        </p:nvSpPr>
        <p:spPr bwMode="auto">
          <a:xfrm>
            <a:off x="7485063" y="5214938"/>
            <a:ext cx="1252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Need preprocessor</a:t>
            </a:r>
            <a:endParaRPr lang="zh-TW" altLang="en-US" sz="14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2779" name="文字方塊 12"/>
          <p:cNvSpPr txBox="1">
            <a:spLocks noChangeArrowheads="1"/>
          </p:cNvSpPr>
          <p:nvPr/>
        </p:nvSpPr>
        <p:spPr bwMode="auto">
          <a:xfrm>
            <a:off x="592138" y="5105400"/>
            <a:ext cx="12541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preprocessor needed</a:t>
            </a:r>
            <a:endParaRPr lang="zh-TW" altLang="en-US" sz="14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F01492-EB5B-4FFB-AC3E-773C996E4725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Components of SQL/CLI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14400"/>
            <a:ext cx="8402637" cy="389731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Environment record</a:t>
            </a:r>
          </a:p>
          <a:p>
            <a:pPr lvl="1" eaLnBrk="1" hangingPunct="1"/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keeps track of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database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connections</a:t>
            </a:r>
          </a:p>
          <a:p>
            <a:pPr eaLnBrk="1" hangingPunct="1"/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Connection record</a:t>
            </a:r>
          </a:p>
          <a:p>
            <a:pPr lvl="1" eaLnBrk="1" hangingPunct="1"/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keep tracks of info needed for a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particular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connection</a:t>
            </a:r>
          </a:p>
          <a:p>
            <a:pPr eaLnBrk="1" hangingPunct="1"/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Statement record</a:t>
            </a:r>
          </a:p>
          <a:p>
            <a:pPr lvl="1" eaLnBrk="1" hangingPunct="1"/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keeps track of info needed for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SQL statement</a:t>
            </a:r>
          </a:p>
          <a:p>
            <a:pPr eaLnBrk="1" hangingPunct="1"/>
            <a:r>
              <a:rPr lang="en-US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Description record</a:t>
            </a:r>
          </a:p>
          <a:p>
            <a:pPr lvl="1" eaLnBrk="1" hangingPunct="1"/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keeps track of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tuples</a:t>
            </a:r>
          </a:p>
        </p:txBody>
      </p:sp>
      <p:grpSp>
        <p:nvGrpSpPr>
          <p:cNvPr id="33797" name="群組 36"/>
          <p:cNvGrpSpPr>
            <a:grpSpLocks/>
          </p:cNvGrpSpPr>
          <p:nvPr/>
        </p:nvGrpSpPr>
        <p:grpSpPr bwMode="auto">
          <a:xfrm>
            <a:off x="4610772" y="3993250"/>
            <a:ext cx="3860800" cy="2284413"/>
            <a:chOff x="4375591" y="4019225"/>
            <a:chExt cx="3860158" cy="2285452"/>
          </a:xfrm>
        </p:grpSpPr>
        <p:grpSp>
          <p:nvGrpSpPr>
            <p:cNvPr id="33799" name="Group 62"/>
            <p:cNvGrpSpPr>
              <a:grpSpLocks/>
            </p:cNvGrpSpPr>
            <p:nvPr/>
          </p:nvGrpSpPr>
          <p:grpSpPr bwMode="auto">
            <a:xfrm>
              <a:off x="4375591" y="4019225"/>
              <a:ext cx="946150" cy="579438"/>
              <a:chOff x="2393" y="1230"/>
              <a:chExt cx="638" cy="459"/>
            </a:xfrm>
          </p:grpSpPr>
          <p:sp>
            <p:nvSpPr>
              <p:cNvPr id="33817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3818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DB1</a:t>
                </a:r>
              </a:p>
            </p:txBody>
          </p:sp>
        </p:grpSp>
        <p:grpSp>
          <p:nvGrpSpPr>
            <p:cNvPr id="33800" name="Group 70"/>
            <p:cNvGrpSpPr>
              <a:grpSpLocks/>
            </p:cNvGrpSpPr>
            <p:nvPr/>
          </p:nvGrpSpPr>
          <p:grpSpPr bwMode="auto">
            <a:xfrm>
              <a:off x="6794617" y="4344743"/>
              <a:ext cx="1441132" cy="1122207"/>
              <a:chOff x="1995" y="1404"/>
              <a:chExt cx="765" cy="644"/>
            </a:xfrm>
          </p:grpSpPr>
          <p:sp>
            <p:nvSpPr>
              <p:cNvPr id="33815" name="AutoShape 71"/>
              <p:cNvSpPr>
                <a:spLocks noChangeArrowheads="1"/>
              </p:cNvSpPr>
              <p:nvPr/>
            </p:nvSpPr>
            <p:spPr bwMode="auto">
              <a:xfrm rot="5400000">
                <a:off x="2023" y="1376"/>
                <a:ext cx="644" cy="70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3816" name="Text Box 72"/>
              <p:cNvSpPr txBox="1">
                <a:spLocks noChangeArrowheads="1"/>
              </p:cNvSpPr>
              <p:nvPr/>
            </p:nvSpPr>
            <p:spPr bwMode="auto">
              <a:xfrm>
                <a:off x="2121" y="1765"/>
                <a:ext cx="63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18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conn</a:t>
                </a:r>
                <a:r>
                  <a:rPr lang="en-US" altLang="zh-TW" sz="20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33801" name="Line 73"/>
            <p:cNvSpPr>
              <a:spLocks noChangeShapeType="1"/>
            </p:cNvSpPr>
            <p:nvPr/>
          </p:nvSpPr>
          <p:spPr bwMode="auto">
            <a:xfrm flipH="1" flipV="1">
              <a:off x="5362105" y="4314549"/>
              <a:ext cx="1402678" cy="3373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ash"/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02" name="Text Box 77"/>
            <p:cNvSpPr txBox="1">
              <a:spLocks noChangeArrowheads="1"/>
            </p:cNvSpPr>
            <p:nvPr/>
          </p:nvSpPr>
          <p:spPr bwMode="auto">
            <a:xfrm>
              <a:off x="7196645" y="5575916"/>
              <a:ext cx="61570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新細明體" charset="-120"/>
                </a:rPr>
                <a:t>AP</a:t>
              </a:r>
            </a:p>
          </p:txBody>
        </p:sp>
        <p:grpSp>
          <p:nvGrpSpPr>
            <p:cNvPr id="33803" name="Group 62"/>
            <p:cNvGrpSpPr>
              <a:grpSpLocks/>
            </p:cNvGrpSpPr>
            <p:nvPr/>
          </p:nvGrpSpPr>
          <p:grpSpPr bwMode="auto">
            <a:xfrm>
              <a:off x="4403703" y="5725239"/>
              <a:ext cx="946150" cy="579438"/>
              <a:chOff x="2393" y="1230"/>
              <a:chExt cx="638" cy="459"/>
            </a:xfrm>
          </p:grpSpPr>
          <p:sp>
            <p:nvSpPr>
              <p:cNvPr id="33813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3814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  <a:r>
                  <a:rPr lang="en-US" altLang="zh-TW" sz="2000" i="1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n</a:t>
                </a:r>
              </a:p>
            </p:txBody>
          </p:sp>
        </p:grpSp>
        <p:sp>
          <p:nvSpPr>
            <p:cNvPr id="33804" name="文字方塊 26"/>
            <p:cNvSpPr txBox="1">
              <a:spLocks noChangeArrowheads="1"/>
            </p:cNvSpPr>
            <p:nvPr/>
          </p:nvSpPr>
          <p:spPr bwMode="auto">
            <a:xfrm>
              <a:off x="4534092" y="5335502"/>
              <a:ext cx="677108" cy="363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  <a:endParaRPr lang="zh-TW" altLang="en-US">
                <a:ea typeface="新細明體" charset="-120"/>
              </a:endParaRPr>
            </a:p>
          </p:txBody>
        </p:sp>
        <p:sp>
          <p:nvSpPr>
            <p:cNvPr id="33805" name="Line 73"/>
            <p:cNvSpPr>
              <a:spLocks noChangeShapeType="1"/>
            </p:cNvSpPr>
            <p:nvPr/>
          </p:nvSpPr>
          <p:spPr bwMode="auto">
            <a:xfrm flipH="1">
              <a:off x="5406495" y="5335482"/>
              <a:ext cx="1411550" cy="710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ash"/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06" name="文字方塊 28"/>
            <p:cNvSpPr txBox="1">
              <a:spLocks noChangeArrowheads="1"/>
            </p:cNvSpPr>
            <p:nvPr/>
          </p:nvSpPr>
          <p:spPr bwMode="auto">
            <a:xfrm>
              <a:off x="5581657" y="5326626"/>
              <a:ext cx="677108" cy="3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  <a:endParaRPr lang="zh-TW" altLang="en-US">
                <a:ea typeface="新細明體" charset="-120"/>
              </a:endParaRPr>
            </a:p>
          </p:txBody>
        </p:sp>
        <p:grpSp>
          <p:nvGrpSpPr>
            <p:cNvPr id="33807" name="Group 62"/>
            <p:cNvGrpSpPr>
              <a:grpSpLocks/>
            </p:cNvGrpSpPr>
            <p:nvPr/>
          </p:nvGrpSpPr>
          <p:grpSpPr bwMode="auto">
            <a:xfrm>
              <a:off x="4377065" y="4713183"/>
              <a:ext cx="946150" cy="579438"/>
              <a:chOff x="2393" y="1230"/>
              <a:chExt cx="638" cy="459"/>
            </a:xfrm>
          </p:grpSpPr>
          <p:sp>
            <p:nvSpPr>
              <p:cNvPr id="33811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3812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DB2</a:t>
                </a:r>
              </a:p>
            </p:txBody>
          </p:sp>
        </p:grpSp>
        <p:sp>
          <p:nvSpPr>
            <p:cNvPr id="33808" name="Line 73"/>
            <p:cNvSpPr>
              <a:spLocks noChangeShapeType="1"/>
            </p:cNvSpPr>
            <p:nvPr/>
          </p:nvSpPr>
          <p:spPr bwMode="auto">
            <a:xfrm flipH="1">
              <a:off x="5362106" y="4980369"/>
              <a:ext cx="1447057" cy="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09" name="文字方塊 33"/>
            <p:cNvSpPr txBox="1">
              <a:spLocks noChangeArrowheads="1"/>
            </p:cNvSpPr>
            <p:nvPr/>
          </p:nvSpPr>
          <p:spPr bwMode="auto">
            <a:xfrm>
              <a:off x="5557415" y="4616385"/>
              <a:ext cx="914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active</a:t>
              </a:r>
              <a:endParaRPr lang="zh-TW" altLang="en-US" sz="2000">
                <a:solidFill>
                  <a:srgbClr val="FF0000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3810" name="文字方塊 35"/>
            <p:cNvSpPr txBox="1">
              <a:spLocks noChangeArrowheads="1"/>
            </p:cNvSpPr>
            <p:nvPr/>
          </p:nvSpPr>
          <p:spPr bwMode="auto">
            <a:xfrm>
              <a:off x="5477524" y="4937462"/>
              <a:ext cx="13405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>
                  <a:solidFill>
                    <a:schemeClr val="bg2"/>
                  </a:solidFill>
                  <a:latin typeface="Times New Roman" pitchFamily="18" charset="0"/>
                  <a:ea typeface="新細明體" charset="-120"/>
                </a:rPr>
                <a:t>query/result</a:t>
              </a:r>
              <a:endParaRPr lang="zh-TW" altLang="en-US" sz="1600">
                <a:solidFill>
                  <a:schemeClr val="bg2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33798" name="Text Box 72"/>
          <p:cNvSpPr txBox="1">
            <a:spLocks noChangeArrowheads="1"/>
          </p:cNvSpPr>
          <p:nvPr/>
        </p:nvSpPr>
        <p:spPr bwMode="auto">
          <a:xfrm>
            <a:off x="7109497" y="4442513"/>
            <a:ext cx="12033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conn…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   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D0E383-8CD2-4E40-9083-587666E82C3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Steps in C and SQL/CLI Programming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874260"/>
            <a:ext cx="8529638" cy="4897892"/>
          </a:xfrm>
        </p:spPr>
        <p:txBody>
          <a:bodyPr/>
          <a:lstStyle/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Load SQL/CLI libraries </a:t>
            </a: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Declare record handle variables for the above components (called: SQLHENV, SQLHDBC, SQLHSTMT, SQLHDEC)</a:t>
            </a: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Set up an </a:t>
            </a:r>
            <a:r>
              <a:rPr lang="en-US" altLang="zh-TW" sz="2400" b="1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environment record </a:t>
            </a: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SQLAllocHandle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Set up a </a:t>
            </a:r>
            <a:r>
              <a:rPr lang="en-US" altLang="zh-TW" sz="2400" b="1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connection record </a:t>
            </a: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SQLAllocHandle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Set up a </a:t>
            </a:r>
            <a:r>
              <a:rPr lang="en-US" altLang="zh-TW" sz="2400" b="1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statement record </a:t>
            </a: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SQLAllocHandle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Prepare a statement</a:t>
            </a: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using SQL/CLI function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SQLPrepare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Bind parameters</a:t>
            </a: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to program variables</a:t>
            </a:r>
            <a:r>
              <a:rPr lang="zh-TW" altLang="en-US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via</a:t>
            </a:r>
            <a:r>
              <a:rPr lang="en-US" altLang="zh-TW" sz="24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SQLBindParameter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b="1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Execute SQL </a:t>
            </a:r>
            <a:r>
              <a:rPr lang="en-US" altLang="zh-TW" sz="2400" dirty="0">
                <a:solidFill>
                  <a:srgbClr val="3333CC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statement via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SQLExecute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Bind columns</a:t>
            </a: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in a query to a C variable via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SQLBindCol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444500" indent="-4445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zh-TW" sz="24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Use</a:t>
            </a:r>
            <a:r>
              <a:rPr lang="en-US" altLang="zh-TW" sz="2400" dirty="0">
                <a:solidFill>
                  <a:srgbClr val="0066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SQLFetch</a:t>
            </a:r>
            <a:r>
              <a:rPr lang="en-US" altLang="zh-TW" sz="2400" dirty="0">
                <a:solidFill>
                  <a:srgbClr val="006600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to retrieve column values into C variables</a:t>
            </a:r>
          </a:p>
        </p:txBody>
      </p:sp>
      <p:sp>
        <p:nvSpPr>
          <p:cNvPr id="34821" name="左大括弧 4"/>
          <p:cNvSpPr>
            <a:spLocks/>
          </p:cNvSpPr>
          <p:nvPr/>
        </p:nvSpPr>
        <p:spPr bwMode="auto">
          <a:xfrm>
            <a:off x="414338" y="2291453"/>
            <a:ext cx="165326" cy="1023249"/>
          </a:xfrm>
          <a:prstGeom prst="leftBrace">
            <a:avLst>
              <a:gd name="adj1" fmla="val 97651"/>
              <a:gd name="adj2" fmla="val 50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4822" name="左大括弧 5"/>
          <p:cNvSpPr>
            <a:spLocks/>
          </p:cNvSpPr>
          <p:nvPr/>
        </p:nvSpPr>
        <p:spPr bwMode="auto">
          <a:xfrm>
            <a:off x="431800" y="3613164"/>
            <a:ext cx="144463" cy="609600"/>
          </a:xfrm>
          <a:prstGeom prst="leftBrace">
            <a:avLst>
              <a:gd name="adj1" fmla="val 68981"/>
              <a:gd name="adj2" fmla="val 50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4823" name="左大括弧 6"/>
          <p:cNvSpPr>
            <a:spLocks/>
          </p:cNvSpPr>
          <p:nvPr/>
        </p:nvSpPr>
        <p:spPr bwMode="auto">
          <a:xfrm>
            <a:off x="414338" y="4941003"/>
            <a:ext cx="177800" cy="619125"/>
          </a:xfrm>
          <a:prstGeom prst="leftBrace">
            <a:avLst>
              <a:gd name="adj1" fmla="val 41334"/>
              <a:gd name="adj2" fmla="val 48611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804743" y="5745776"/>
            <a:ext cx="4557106" cy="859445"/>
            <a:chOff x="2804743" y="5745776"/>
            <a:chExt cx="4557106" cy="859445"/>
          </a:xfrm>
        </p:grpSpPr>
        <p:grpSp>
          <p:nvGrpSpPr>
            <p:cNvPr id="21" name="群組 20"/>
            <p:cNvGrpSpPr/>
            <p:nvPr/>
          </p:nvGrpSpPr>
          <p:grpSpPr>
            <a:xfrm>
              <a:off x="2804743" y="5745776"/>
              <a:ext cx="2576145" cy="859445"/>
              <a:chOff x="2804743" y="5745776"/>
              <a:chExt cx="2576145" cy="859445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2804743" y="5745776"/>
                <a:ext cx="668216" cy="830997"/>
              </a:xfrm>
              <a:prstGeom prst="rect">
                <a:avLst/>
              </a:prstGeom>
              <a:noFill/>
              <a:ln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…</a:t>
                </a:r>
              </a:p>
              <a:p>
                <a:r>
                  <a:rPr lang="en-US" altLang="zh-TW" sz="1200" dirty="0" smtClean="0"/>
                  <a:t>…</a:t>
                </a:r>
              </a:p>
              <a:p>
                <a:r>
                  <a:rPr lang="en-US" altLang="zh-TW" sz="1200" dirty="0" smtClean="0"/>
                  <a:t>…</a:t>
                </a:r>
              </a:p>
              <a:p>
                <a:endParaRPr lang="zh-TW" altLang="en-US" sz="1200" dirty="0"/>
              </a:p>
            </p:txBody>
          </p:sp>
          <p:sp>
            <p:nvSpPr>
              <p:cNvPr id="3" name="流程圖: 磁碟 2"/>
              <p:cNvSpPr/>
              <p:nvPr/>
            </p:nvSpPr>
            <p:spPr bwMode="auto">
              <a:xfrm>
                <a:off x="4668711" y="5855678"/>
                <a:ext cx="712177" cy="694592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rgbClr val="080808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3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</a:endParaRPr>
              </a:p>
            </p:txBody>
          </p:sp>
          <p:cxnSp>
            <p:nvCxnSpPr>
              <p:cNvPr id="6" name="直線單箭頭接點 5"/>
              <p:cNvCxnSpPr/>
              <p:nvPr/>
            </p:nvCxnSpPr>
            <p:spPr bwMode="auto">
              <a:xfrm>
                <a:off x="3582863" y="6077780"/>
                <a:ext cx="918796" cy="8349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線單箭頭接點 11"/>
              <p:cNvCxnSpPr/>
              <p:nvPr/>
            </p:nvCxnSpPr>
            <p:spPr bwMode="auto">
              <a:xfrm flipH="1">
                <a:off x="3582863" y="6271176"/>
                <a:ext cx="918796" cy="4170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sp>
            <p:nvSpPr>
              <p:cNvPr id="20" name="文字方塊 19"/>
              <p:cNvSpPr txBox="1"/>
              <p:nvPr/>
            </p:nvSpPr>
            <p:spPr>
              <a:xfrm>
                <a:off x="3588601" y="5767832"/>
                <a:ext cx="102870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0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</a:t>
                </a:r>
                <a:endParaRPr lang="zh-TW" altLang="en-US" sz="1400" b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3640011" y="6266667"/>
                <a:ext cx="102870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0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columns</a:t>
                </a:r>
                <a:endParaRPr lang="zh-TW" altLang="en-US" sz="1400" b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5445126" y="5805130"/>
              <a:ext cx="19167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 LNAME, SALARY from EMPLOYEE </a:t>
              </a:r>
            </a:p>
            <a:p>
              <a:r>
                <a:rPr lang="en-US" altLang="zh-TW" sz="1400" dirty="0" smtClean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where SSN = ?</a:t>
              </a:r>
              <a:endParaRPr lang="zh-TW" altLang="en-US" sz="1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6086929" cy="936625"/>
          </a:xfrm>
        </p:spPr>
        <p:txBody>
          <a:bodyPr/>
          <a:lstStyle/>
          <a:p>
            <a:pPr algn="l" eaLnBrk="1" hangingPunct="1"/>
            <a:r>
              <a:rPr lang="en-US" altLang="zh-TW" sz="2800" dirty="0">
                <a:ea typeface="新細明體" charset="-120"/>
              </a:rPr>
              <a:t>Program segment CLI1:</a:t>
            </a:r>
            <a:br>
              <a:rPr lang="en-US" altLang="zh-TW" sz="2800" dirty="0">
                <a:ea typeface="新細明體" charset="-120"/>
              </a:rPr>
            </a:br>
            <a:r>
              <a:rPr lang="en-US" altLang="zh-TW" sz="2800" dirty="0">
                <a:ea typeface="新細明體" charset="-120"/>
              </a:rPr>
              <a:t>A C program segment with SQL/CLI.</a:t>
            </a:r>
            <a:endParaRPr lang="en-US" altLang="zh-TW" sz="2800" b="1" dirty="0">
              <a:ea typeface="新細明體" charset="-120"/>
            </a:endParaRP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5788" y="904875"/>
            <a:ext cx="8380412" cy="5676900"/>
          </a:xfrm>
        </p:spPr>
      </p:pic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3889375" y="5529263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3106738" y="1314450"/>
            <a:ext cx="55086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84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1763" y="6345238"/>
            <a:ext cx="430212" cy="198437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272338" y="4929188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Bind output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7350125" y="2287588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Setup records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847541" y="1910895"/>
            <a:ext cx="1471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350125" y="3886200"/>
            <a:ext cx="179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Prepare query</a:t>
            </a:r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H="1">
            <a:off x="3724275" y="4567238"/>
            <a:ext cx="5492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961188" y="6069013"/>
            <a:ext cx="206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Process results</a:t>
            </a:r>
          </a:p>
        </p:txBody>
      </p:sp>
      <p:sp>
        <p:nvSpPr>
          <p:cNvPr id="35857" name="Text Box 13"/>
          <p:cNvSpPr txBox="1">
            <a:spLocks noChangeArrowheads="1"/>
          </p:cNvSpPr>
          <p:nvPr/>
        </p:nvSpPr>
        <p:spPr bwMode="auto">
          <a:xfrm>
            <a:off x="6792913" y="4238625"/>
            <a:ext cx="193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Bind parameters</a:t>
            </a:r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5A4A3-8E99-497E-AF61-B9B1A43C360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19" name="右大括弧 18"/>
          <p:cNvSpPr/>
          <p:nvPr/>
        </p:nvSpPr>
        <p:spPr bwMode="auto">
          <a:xfrm>
            <a:off x="4623782" y="1710234"/>
            <a:ext cx="178331" cy="86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8854767" y="2684463"/>
            <a:ext cx="178331" cy="1080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右大括弧 20"/>
          <p:cNvSpPr/>
          <p:nvPr/>
        </p:nvSpPr>
        <p:spPr bwMode="auto">
          <a:xfrm>
            <a:off x="7049820" y="4919463"/>
            <a:ext cx="178331" cy="468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右大括弧 21"/>
          <p:cNvSpPr/>
          <p:nvPr/>
        </p:nvSpPr>
        <p:spPr bwMode="auto">
          <a:xfrm>
            <a:off x="7739744" y="5715748"/>
            <a:ext cx="145258" cy="360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F9349C-83AD-4282-9901-511AE69FD439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-7938"/>
            <a:ext cx="8797925" cy="960438"/>
          </a:xfrm>
        </p:spPr>
        <p:txBody>
          <a:bodyPr/>
          <a:lstStyle/>
          <a:p>
            <a:pPr algn="l" eaLnBrk="1" hangingPunct="1"/>
            <a:r>
              <a:rPr lang="en-US" altLang="zh-TW" sz="2400">
                <a:ea typeface="新細明體" charset="-120"/>
              </a:rPr>
              <a:t>Program segment CLI2, a C program segment that uses SQL/CLI for a query with </a:t>
            </a:r>
            <a:r>
              <a:rPr lang="en-US" altLang="zh-TW" sz="2400">
                <a:solidFill>
                  <a:schemeClr val="hlink"/>
                </a:solidFill>
                <a:ea typeface="新細明體" charset="-120"/>
              </a:rPr>
              <a:t>a collection of tuples in its result.</a:t>
            </a:r>
            <a:endParaRPr lang="en-US" altLang="zh-TW" sz="2400" b="1">
              <a:solidFill>
                <a:schemeClr val="hlink"/>
              </a:solidFill>
              <a:ea typeface="新細明體" charset="-120"/>
            </a:endParaRPr>
          </a:p>
        </p:txBody>
      </p:sp>
      <p:pic>
        <p:nvPicPr>
          <p:cNvPr id="3686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8800" y="990600"/>
            <a:ext cx="7446963" cy="5568950"/>
          </a:xfrm>
        </p:spPr>
      </p:pic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3579813" y="5153025"/>
            <a:ext cx="4079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083279" y="5441722"/>
            <a:ext cx="3182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Iteratively process results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534150" y="4683125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Bind output</a:t>
            </a:r>
          </a:p>
        </p:txBody>
      </p:sp>
      <p:sp>
        <p:nvSpPr>
          <p:cNvPr id="36876" name="Line 5"/>
          <p:cNvSpPr>
            <a:spLocks noChangeShapeType="1"/>
          </p:cNvSpPr>
          <p:nvPr/>
        </p:nvSpPr>
        <p:spPr bwMode="auto">
          <a:xfrm flipH="1">
            <a:off x="6465888" y="4141788"/>
            <a:ext cx="4079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4391252" y="1870075"/>
            <a:ext cx="147886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</a:t>
            </a:r>
          </a:p>
        </p:txBody>
      </p:sp>
      <p:sp>
        <p:nvSpPr>
          <p:cNvPr id="36878" name="Text Box 11"/>
          <p:cNvSpPr txBox="1">
            <a:spLocks noChangeArrowheads="1"/>
          </p:cNvSpPr>
          <p:nvPr/>
        </p:nvSpPr>
        <p:spPr bwMode="auto">
          <a:xfrm>
            <a:off x="7229475" y="2187575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Setup records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7350125" y="3735388"/>
            <a:ext cx="1643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Prepare query</a:t>
            </a:r>
          </a:p>
        </p:txBody>
      </p:sp>
      <p:sp>
        <p:nvSpPr>
          <p:cNvPr id="36880" name="Text Box 13"/>
          <p:cNvSpPr txBox="1">
            <a:spLocks noChangeArrowheads="1"/>
          </p:cNvSpPr>
          <p:nvPr/>
        </p:nvSpPr>
        <p:spPr bwMode="auto">
          <a:xfrm>
            <a:off x="6542088" y="4117975"/>
            <a:ext cx="1778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Bind parameters</a:t>
            </a:r>
          </a:p>
        </p:txBody>
      </p:sp>
      <p:sp>
        <p:nvSpPr>
          <p:cNvPr id="17" name="右大括弧 16"/>
          <p:cNvSpPr/>
          <p:nvPr/>
        </p:nvSpPr>
        <p:spPr bwMode="auto">
          <a:xfrm>
            <a:off x="3885670" y="5290745"/>
            <a:ext cx="178331" cy="720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右大括弧 17"/>
          <p:cNvSpPr/>
          <p:nvPr/>
        </p:nvSpPr>
        <p:spPr bwMode="auto">
          <a:xfrm>
            <a:off x="6280484" y="4683125"/>
            <a:ext cx="178331" cy="360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右大括弧 18"/>
          <p:cNvSpPr/>
          <p:nvPr/>
        </p:nvSpPr>
        <p:spPr bwMode="auto">
          <a:xfrm>
            <a:off x="8005763" y="2584450"/>
            <a:ext cx="178331" cy="1008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4123755" y="1683575"/>
            <a:ext cx="178331" cy="792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D64FF-9605-48E7-B73C-3AF9D5FA2490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Java Database Connectivity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876300"/>
            <a:ext cx="8402637" cy="2905125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新細明體" charset="-120"/>
              </a:rPr>
              <a:t>JDBC: SQL connection function calls for Java programming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A Java program with JDBC functions can access any relational DBMS that has a JDBC driver</a:t>
            </a:r>
          </a:p>
          <a:p>
            <a:pPr eaLnBrk="1" hangingPunct="1"/>
            <a:r>
              <a:rPr lang="en-US" altLang="zh-TW" sz="2800">
                <a:ea typeface="新細明體" charset="-120"/>
              </a:rPr>
              <a:t>JDBC allows a program to connect to several databases (known as </a:t>
            </a:r>
            <a:r>
              <a:rPr lang="en-US" altLang="zh-TW" sz="2800" i="1">
                <a:ea typeface="新細明體" charset="-120"/>
              </a:rPr>
              <a:t>data sources</a:t>
            </a:r>
            <a:r>
              <a:rPr lang="en-US" altLang="zh-TW" sz="2800">
                <a:ea typeface="新細明體" charset="-120"/>
              </a:rPr>
              <a:t>)</a:t>
            </a:r>
          </a:p>
        </p:txBody>
      </p:sp>
      <p:grpSp>
        <p:nvGrpSpPr>
          <p:cNvPr id="37893" name="群組 36"/>
          <p:cNvGrpSpPr>
            <a:grpSpLocks/>
          </p:cNvGrpSpPr>
          <p:nvPr/>
        </p:nvGrpSpPr>
        <p:grpSpPr bwMode="auto">
          <a:xfrm>
            <a:off x="2324100" y="4056063"/>
            <a:ext cx="4305300" cy="2284412"/>
            <a:chOff x="4375591" y="4019225"/>
            <a:chExt cx="4304523" cy="2285452"/>
          </a:xfrm>
        </p:grpSpPr>
        <p:grpSp>
          <p:nvGrpSpPr>
            <p:cNvPr id="37894" name="Group 62"/>
            <p:cNvGrpSpPr>
              <a:grpSpLocks/>
            </p:cNvGrpSpPr>
            <p:nvPr/>
          </p:nvGrpSpPr>
          <p:grpSpPr bwMode="auto">
            <a:xfrm>
              <a:off x="4375591" y="4019225"/>
              <a:ext cx="946150" cy="579438"/>
              <a:chOff x="2393" y="1230"/>
              <a:chExt cx="638" cy="459"/>
            </a:xfrm>
          </p:grpSpPr>
          <p:sp>
            <p:nvSpPr>
              <p:cNvPr id="37912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13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DB1</a:t>
                </a:r>
              </a:p>
            </p:txBody>
          </p:sp>
        </p:grpSp>
        <p:grpSp>
          <p:nvGrpSpPr>
            <p:cNvPr id="37895" name="Group 70"/>
            <p:cNvGrpSpPr>
              <a:grpSpLocks/>
            </p:cNvGrpSpPr>
            <p:nvPr/>
          </p:nvGrpSpPr>
          <p:grpSpPr bwMode="auto">
            <a:xfrm>
              <a:off x="6794617" y="4344743"/>
              <a:ext cx="1441132" cy="1122207"/>
              <a:chOff x="1995" y="1404"/>
              <a:chExt cx="765" cy="644"/>
            </a:xfrm>
          </p:grpSpPr>
          <p:sp>
            <p:nvSpPr>
              <p:cNvPr id="37910" name="AutoShape 71"/>
              <p:cNvSpPr>
                <a:spLocks noChangeArrowheads="1"/>
              </p:cNvSpPr>
              <p:nvPr/>
            </p:nvSpPr>
            <p:spPr bwMode="auto">
              <a:xfrm rot="5400000">
                <a:off x="2023" y="1376"/>
                <a:ext cx="644" cy="70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11" name="Text Box 72"/>
              <p:cNvSpPr txBox="1">
                <a:spLocks noChangeArrowheads="1"/>
              </p:cNvSpPr>
              <p:nvPr/>
            </p:nvSpPr>
            <p:spPr bwMode="auto">
              <a:xfrm>
                <a:off x="2121" y="1765"/>
                <a:ext cx="63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18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conn</a:t>
                </a:r>
                <a:r>
                  <a:rPr lang="en-US" altLang="zh-TW" sz="20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37896" name="Line 73"/>
            <p:cNvSpPr>
              <a:spLocks noChangeShapeType="1"/>
            </p:cNvSpPr>
            <p:nvPr/>
          </p:nvSpPr>
          <p:spPr bwMode="auto">
            <a:xfrm flipH="1" flipV="1">
              <a:off x="5362105" y="4314549"/>
              <a:ext cx="1402678" cy="3373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ash"/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897" name="Text Box 77"/>
            <p:cNvSpPr txBox="1">
              <a:spLocks noChangeArrowheads="1"/>
            </p:cNvSpPr>
            <p:nvPr/>
          </p:nvSpPr>
          <p:spPr bwMode="auto">
            <a:xfrm>
              <a:off x="6390062" y="5513741"/>
              <a:ext cx="2290052" cy="585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Java +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JDBC functions</a:t>
              </a:r>
            </a:p>
          </p:txBody>
        </p:sp>
        <p:grpSp>
          <p:nvGrpSpPr>
            <p:cNvPr id="37898" name="Group 62"/>
            <p:cNvGrpSpPr>
              <a:grpSpLocks/>
            </p:cNvGrpSpPr>
            <p:nvPr/>
          </p:nvGrpSpPr>
          <p:grpSpPr bwMode="auto">
            <a:xfrm>
              <a:off x="4403703" y="5725239"/>
              <a:ext cx="946150" cy="579438"/>
              <a:chOff x="2393" y="1230"/>
              <a:chExt cx="638" cy="459"/>
            </a:xfrm>
          </p:grpSpPr>
          <p:sp>
            <p:nvSpPr>
              <p:cNvPr id="37908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09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  <a:r>
                  <a:rPr lang="en-US" altLang="zh-TW" sz="2000" i="1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n</a:t>
                </a:r>
              </a:p>
            </p:txBody>
          </p:sp>
        </p:grpSp>
        <p:sp>
          <p:nvSpPr>
            <p:cNvPr id="37899" name="文字方塊 26"/>
            <p:cNvSpPr txBox="1">
              <a:spLocks noChangeArrowheads="1"/>
            </p:cNvSpPr>
            <p:nvPr/>
          </p:nvSpPr>
          <p:spPr bwMode="auto">
            <a:xfrm>
              <a:off x="4534092" y="5335502"/>
              <a:ext cx="677108" cy="363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  <a:endParaRPr lang="zh-TW" altLang="en-US">
                <a:ea typeface="新細明體" charset="-120"/>
              </a:endParaRPr>
            </a:p>
          </p:txBody>
        </p:sp>
        <p:sp>
          <p:nvSpPr>
            <p:cNvPr id="37900" name="Line 73"/>
            <p:cNvSpPr>
              <a:spLocks noChangeShapeType="1"/>
            </p:cNvSpPr>
            <p:nvPr/>
          </p:nvSpPr>
          <p:spPr bwMode="auto">
            <a:xfrm flipH="1">
              <a:off x="5406495" y="5335482"/>
              <a:ext cx="1411550" cy="71021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ash"/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01" name="文字方塊 28"/>
            <p:cNvSpPr txBox="1">
              <a:spLocks noChangeArrowheads="1"/>
            </p:cNvSpPr>
            <p:nvPr/>
          </p:nvSpPr>
          <p:spPr bwMode="auto">
            <a:xfrm>
              <a:off x="5581657" y="5326626"/>
              <a:ext cx="677108" cy="3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…</a:t>
              </a:r>
              <a:endParaRPr lang="zh-TW" altLang="en-US">
                <a:ea typeface="新細明體" charset="-120"/>
              </a:endParaRPr>
            </a:p>
          </p:txBody>
        </p:sp>
        <p:grpSp>
          <p:nvGrpSpPr>
            <p:cNvPr id="37902" name="Group 62"/>
            <p:cNvGrpSpPr>
              <a:grpSpLocks/>
            </p:cNvGrpSpPr>
            <p:nvPr/>
          </p:nvGrpSpPr>
          <p:grpSpPr bwMode="auto">
            <a:xfrm>
              <a:off x="4377065" y="4713183"/>
              <a:ext cx="946150" cy="579438"/>
              <a:chOff x="2393" y="1230"/>
              <a:chExt cx="638" cy="459"/>
            </a:xfrm>
          </p:grpSpPr>
          <p:sp>
            <p:nvSpPr>
              <p:cNvPr id="37906" name="AutoShape 63"/>
              <p:cNvSpPr>
                <a:spLocks noChangeArrowheads="1"/>
              </p:cNvSpPr>
              <p:nvPr/>
            </p:nvSpPr>
            <p:spPr bwMode="auto">
              <a:xfrm>
                <a:off x="2393" y="1230"/>
                <a:ext cx="638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7907" name="Text Box 64"/>
              <p:cNvSpPr txBox="1">
                <a:spLocks noChangeArrowheads="1"/>
              </p:cNvSpPr>
              <p:nvPr/>
            </p:nvSpPr>
            <p:spPr bwMode="auto">
              <a:xfrm>
                <a:off x="2492" y="1351"/>
                <a:ext cx="45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DB2</a:t>
                </a:r>
              </a:p>
            </p:txBody>
          </p:sp>
        </p:grpSp>
        <p:sp>
          <p:nvSpPr>
            <p:cNvPr id="37903" name="Line 73"/>
            <p:cNvSpPr>
              <a:spLocks noChangeShapeType="1"/>
            </p:cNvSpPr>
            <p:nvPr/>
          </p:nvSpPr>
          <p:spPr bwMode="auto">
            <a:xfrm flipH="1">
              <a:off x="5362106" y="4980369"/>
              <a:ext cx="1447057" cy="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miter lim="800000"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904" name="文字方塊 33"/>
            <p:cNvSpPr txBox="1">
              <a:spLocks noChangeArrowheads="1"/>
            </p:cNvSpPr>
            <p:nvPr/>
          </p:nvSpPr>
          <p:spPr bwMode="auto">
            <a:xfrm>
              <a:off x="5557415" y="4616385"/>
              <a:ext cx="914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latin typeface="Times New Roman" pitchFamily="18" charset="0"/>
                  <a:ea typeface="新細明體" charset="-120"/>
                </a:rPr>
                <a:t>active</a:t>
              </a:r>
              <a:endParaRPr lang="zh-TW" altLang="en-US" sz="2000">
                <a:solidFill>
                  <a:srgbClr val="FF0000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7905" name="文字方塊 35"/>
            <p:cNvSpPr txBox="1">
              <a:spLocks noChangeArrowheads="1"/>
            </p:cNvSpPr>
            <p:nvPr/>
          </p:nvSpPr>
          <p:spPr bwMode="auto">
            <a:xfrm>
              <a:off x="5477524" y="4937462"/>
              <a:ext cx="13405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>
                  <a:solidFill>
                    <a:schemeClr val="bg2"/>
                  </a:solidFill>
                  <a:latin typeface="Times New Roman" pitchFamily="18" charset="0"/>
                  <a:ea typeface="新細明體" charset="-120"/>
                </a:rPr>
                <a:t>query/result</a:t>
              </a:r>
              <a:endParaRPr lang="zh-TW" altLang="en-US" sz="1600">
                <a:solidFill>
                  <a:schemeClr val="bg2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098E5-98DF-430D-9441-A8C51C98B1B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6675"/>
            <a:ext cx="6678612" cy="78105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Construction and Operation</a:t>
            </a:r>
          </a:p>
        </p:txBody>
      </p:sp>
      <p:sp>
        <p:nvSpPr>
          <p:cNvPr id="11268" name="Text Box 27"/>
          <p:cNvSpPr txBox="1">
            <a:spLocks noChangeArrowheads="1"/>
          </p:cNvSpPr>
          <p:nvPr/>
        </p:nvSpPr>
        <p:spPr bwMode="auto">
          <a:xfrm>
            <a:off x="5148263" y="5229225"/>
            <a:ext cx="3581400" cy="9540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/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Ch. 5: SQL</a:t>
            </a:r>
          </a:p>
          <a:p>
            <a:pPr marL="263525" lvl="1" indent="-179388">
              <a:buFontTx/>
              <a:buChar char="-"/>
            </a:pPr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Data Manipulation Language</a:t>
            </a:r>
          </a:p>
          <a:p>
            <a:pPr marL="358775" lvl="3" indent="-95250"/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&gt; Query: SELECT</a:t>
            </a:r>
          </a:p>
          <a:p>
            <a:pPr marL="358775" lvl="3" indent="-95250"/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&gt; Update: INSERT, DELETE, UPDATE</a:t>
            </a:r>
            <a:r>
              <a:rPr lang="zh-TW" altLang="en-US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　</a:t>
            </a:r>
          </a:p>
        </p:txBody>
      </p:sp>
      <p:grpSp>
        <p:nvGrpSpPr>
          <p:cNvPr id="11269" name="群組 33"/>
          <p:cNvGrpSpPr>
            <a:grpSpLocks/>
          </p:cNvGrpSpPr>
          <p:nvPr/>
        </p:nvGrpSpPr>
        <p:grpSpPr bwMode="auto">
          <a:xfrm>
            <a:off x="249238" y="1042988"/>
            <a:ext cx="8747805" cy="4221162"/>
            <a:chOff x="249238" y="916351"/>
            <a:chExt cx="8748275" cy="4221171"/>
          </a:xfrm>
        </p:grpSpPr>
        <p:sp>
          <p:nvSpPr>
            <p:cNvPr id="11271" name="Rectangle 32"/>
            <p:cNvSpPr>
              <a:spLocks noChangeArrowheads="1"/>
            </p:cNvSpPr>
            <p:nvPr/>
          </p:nvSpPr>
          <p:spPr bwMode="auto">
            <a:xfrm>
              <a:off x="4534163" y="916351"/>
              <a:ext cx="4463350" cy="1274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82563" indent="-182563">
                <a:lnSpc>
                  <a:spcPct val="80000"/>
                </a:lnSpc>
              </a:pPr>
              <a:r>
                <a:rPr lang="en-US" altLang="zh-TW" sz="2400" b="0" dirty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Ch. 12: Database programming</a:t>
              </a:r>
            </a:p>
            <a:p>
              <a:pPr marL="174625" lvl="1">
                <a:lnSpc>
                  <a:spcPct val="80000"/>
                </a:lnSpc>
              </a:pPr>
              <a:r>
                <a:rPr lang="en-US" altLang="zh-TW" sz="2400" b="0" dirty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- embedded/dynamic SQL</a:t>
              </a:r>
            </a:p>
            <a:p>
              <a:pPr marL="174625" lvl="1">
                <a:lnSpc>
                  <a:spcPct val="80000"/>
                </a:lnSpc>
              </a:pPr>
              <a:r>
                <a:rPr lang="en-US" altLang="zh-TW" sz="2400" b="0" dirty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- function call</a:t>
              </a:r>
              <a:endParaRPr lang="zh-TW" altLang="en-US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endParaRPr>
            </a:p>
            <a:p>
              <a:pPr marL="174625" lvl="1">
                <a:lnSpc>
                  <a:spcPct val="80000"/>
                </a:lnSpc>
              </a:pPr>
              <a:r>
                <a:rPr lang="en-US" altLang="zh-TW" sz="2400" b="0" dirty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- stored procedure and function</a:t>
              </a:r>
              <a:endParaRPr lang="zh-TW" altLang="en-US" sz="2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grpSp>
          <p:nvGrpSpPr>
            <p:cNvPr id="11272" name="Group 3"/>
            <p:cNvGrpSpPr>
              <a:grpSpLocks/>
            </p:cNvGrpSpPr>
            <p:nvPr/>
          </p:nvGrpSpPr>
          <p:grpSpPr bwMode="auto">
            <a:xfrm>
              <a:off x="249238" y="1916485"/>
              <a:ext cx="6157913" cy="2930525"/>
              <a:chOff x="157" y="1019"/>
              <a:chExt cx="3879" cy="1846"/>
            </a:xfrm>
          </p:grpSpPr>
          <p:pic>
            <p:nvPicPr>
              <p:cNvPr id="11291" name="Picture 4" descr="PE01838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4" y="1019"/>
                <a:ext cx="757" cy="7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292" name="Group 5"/>
              <p:cNvGrpSpPr>
                <a:grpSpLocks/>
              </p:cNvGrpSpPr>
              <p:nvPr/>
            </p:nvGrpSpPr>
            <p:grpSpPr bwMode="auto">
              <a:xfrm>
                <a:off x="157" y="1614"/>
                <a:ext cx="1372" cy="701"/>
                <a:chOff x="267" y="2187"/>
                <a:chExt cx="1372" cy="701"/>
              </a:xfrm>
            </p:grpSpPr>
            <p:sp>
              <p:nvSpPr>
                <p:cNvPr id="11296" name="AutoShape 6"/>
                <p:cNvSpPr>
                  <a:spLocks noChangeArrowheads="1"/>
                </p:cNvSpPr>
                <p:nvPr/>
              </p:nvSpPr>
              <p:spPr bwMode="auto">
                <a:xfrm>
                  <a:off x="267" y="2187"/>
                  <a:ext cx="1372" cy="701"/>
                </a:xfrm>
                <a:prstGeom prst="rightArrow">
                  <a:avLst>
                    <a:gd name="adj1" fmla="val 50000"/>
                    <a:gd name="adj2" fmla="val 48930"/>
                  </a:avLst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>
                    <a:ea typeface="新細明體" charset="-120"/>
                  </a:endParaRPr>
                </a:p>
              </p:txBody>
            </p:sp>
            <p:sp>
              <p:nvSpPr>
                <p:cNvPr id="1129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95" y="2336"/>
                  <a:ext cx="123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solidFill>
                        <a:srgbClr val="003399"/>
                      </a:solidFill>
                      <a:latin typeface="Times New Roman" pitchFamily="18" charset="0"/>
                      <a:ea typeface="新細明體" charset="-120"/>
                    </a:rPr>
                    <a:t>construct</a:t>
                  </a:r>
                </a:p>
              </p:txBody>
            </p:sp>
          </p:grpSp>
          <p:sp>
            <p:nvSpPr>
              <p:cNvPr id="11293" name="Text Box 8"/>
              <p:cNvSpPr txBox="1">
                <a:spLocks noChangeArrowheads="1"/>
              </p:cNvSpPr>
              <p:nvPr/>
            </p:nvSpPr>
            <p:spPr bwMode="auto">
              <a:xfrm>
                <a:off x="274" y="2220"/>
                <a:ext cx="84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600" b="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Define DB</a:t>
                </a:r>
              </a:p>
              <a:p>
                <a:r>
                  <a:rPr lang="en-US" altLang="zh-TW" sz="1600" b="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Load data</a:t>
                </a:r>
              </a:p>
            </p:txBody>
          </p:sp>
          <p:sp>
            <p:nvSpPr>
              <p:cNvPr id="11294" name="Rectangle 9"/>
              <p:cNvSpPr>
                <a:spLocks noChangeArrowheads="1"/>
              </p:cNvSpPr>
              <p:nvPr/>
            </p:nvSpPr>
            <p:spPr bwMode="auto">
              <a:xfrm>
                <a:off x="274" y="2577"/>
                <a:ext cx="6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(SQL)</a:t>
                </a:r>
                <a:endParaRPr lang="zh-TW" altLang="en-US" sz="240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3134" y="2152"/>
                <a:ext cx="9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itchFamily="18" charset="0"/>
                    <a:ea typeface="新細明體" charset="-120"/>
                  </a:rPr>
                  <a:t>Interactive</a:t>
                </a:r>
              </a:p>
            </p:txBody>
          </p:sp>
        </p:grpSp>
        <p:pic>
          <p:nvPicPr>
            <p:cNvPr id="11273" name="Picture 11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91515" y="3083297"/>
              <a:ext cx="1795463" cy="183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74" name="Group 13"/>
            <p:cNvGrpSpPr>
              <a:grpSpLocks/>
            </p:cNvGrpSpPr>
            <p:nvPr/>
          </p:nvGrpSpPr>
          <p:grpSpPr bwMode="auto">
            <a:xfrm>
              <a:off x="2986088" y="3737347"/>
              <a:ext cx="1022350" cy="728663"/>
              <a:chOff x="2215" y="2236"/>
              <a:chExt cx="644" cy="459"/>
            </a:xfrm>
          </p:grpSpPr>
          <p:sp>
            <p:nvSpPr>
              <p:cNvPr id="11289" name="AutoShape 14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1290" name="Text Box 15"/>
              <p:cNvSpPr txBox="1">
                <a:spLocks noChangeArrowheads="1"/>
              </p:cNvSpPr>
              <p:nvPr/>
            </p:nvSpPr>
            <p:spPr bwMode="auto">
              <a:xfrm>
                <a:off x="2342" y="23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grpSp>
          <p:nvGrpSpPr>
            <p:cNvPr id="11275" name="Group 39"/>
            <p:cNvGrpSpPr>
              <a:grpSpLocks/>
            </p:cNvGrpSpPr>
            <p:nvPr/>
          </p:nvGrpSpPr>
          <p:grpSpPr bwMode="auto">
            <a:xfrm>
              <a:off x="2681288" y="2529260"/>
              <a:ext cx="1546225" cy="773113"/>
              <a:chOff x="1689" y="1245"/>
              <a:chExt cx="974" cy="487"/>
            </a:xfrm>
          </p:grpSpPr>
          <p:sp>
            <p:nvSpPr>
              <p:cNvPr id="11287" name="AutoShape 17"/>
              <p:cNvSpPr>
                <a:spLocks noChangeArrowheads="1"/>
              </p:cNvSpPr>
              <p:nvPr/>
            </p:nvSpPr>
            <p:spPr bwMode="auto">
              <a:xfrm rot="5400000">
                <a:off x="1938" y="996"/>
                <a:ext cx="476" cy="974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1288" name="Text Box 18"/>
              <p:cNvSpPr txBox="1">
                <a:spLocks noChangeArrowheads="1"/>
              </p:cNvSpPr>
              <p:nvPr/>
            </p:nvSpPr>
            <p:spPr bwMode="auto">
              <a:xfrm>
                <a:off x="1873" y="1257"/>
                <a:ext cx="706" cy="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TW" sz="1600" b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Stored procedure &amp; function</a:t>
                </a:r>
              </a:p>
            </p:txBody>
          </p:sp>
        </p:grpSp>
        <p:sp>
          <p:nvSpPr>
            <p:cNvPr id="11276" name="Line 19"/>
            <p:cNvSpPr>
              <a:spLocks noChangeShapeType="1"/>
            </p:cNvSpPr>
            <p:nvPr/>
          </p:nvSpPr>
          <p:spPr bwMode="auto">
            <a:xfrm>
              <a:off x="3486151" y="3289672"/>
              <a:ext cx="0" cy="44767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2503488" y="2000622"/>
              <a:ext cx="2090738" cy="2679700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278" name="Text Box 21"/>
            <p:cNvSpPr txBox="1">
              <a:spLocks noChangeArrowheads="1"/>
            </p:cNvSpPr>
            <p:nvPr/>
          </p:nvSpPr>
          <p:spPr bwMode="auto">
            <a:xfrm>
              <a:off x="2770188" y="4680322"/>
              <a:ext cx="1622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DB System</a:t>
              </a:r>
            </a:p>
          </p:txBody>
        </p:sp>
        <p:sp>
          <p:nvSpPr>
            <p:cNvPr id="11279" name="AutoShape 22"/>
            <p:cNvSpPr>
              <a:spLocks noChangeArrowheads="1"/>
            </p:cNvSpPr>
            <p:nvPr/>
          </p:nvSpPr>
          <p:spPr bwMode="auto">
            <a:xfrm>
              <a:off x="4688868" y="3668372"/>
              <a:ext cx="1916459" cy="549275"/>
            </a:xfrm>
            <a:prstGeom prst="leftRightArrow">
              <a:avLst>
                <a:gd name="adj1" fmla="val 50000"/>
                <a:gd name="adj2" fmla="val 1029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80" name="Text Box 23"/>
            <p:cNvSpPr txBox="1">
              <a:spLocks noChangeArrowheads="1"/>
            </p:cNvSpPr>
            <p:nvPr/>
          </p:nvSpPr>
          <p:spPr bwMode="auto">
            <a:xfrm>
              <a:off x="5316225" y="3403302"/>
              <a:ext cx="749925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SQL</a:t>
              </a:r>
              <a:endParaRPr lang="en-US" altLang="zh-TW" sz="2000" dirty="0">
                <a:solidFill>
                  <a:schemeClr val="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1281" name="Line 28"/>
            <p:cNvSpPr>
              <a:spLocks noChangeShapeType="1"/>
            </p:cNvSpPr>
            <p:nvPr/>
          </p:nvSpPr>
          <p:spPr bwMode="auto">
            <a:xfrm flipH="1">
              <a:off x="4019549" y="2344071"/>
              <a:ext cx="748003" cy="30266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282" name="Line 29"/>
            <p:cNvSpPr>
              <a:spLocks noChangeShapeType="1"/>
            </p:cNvSpPr>
            <p:nvPr/>
          </p:nvSpPr>
          <p:spPr bwMode="auto">
            <a:xfrm>
              <a:off x="4780632" y="2344222"/>
              <a:ext cx="528486" cy="2217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11283" name="Group 33"/>
            <p:cNvGrpSpPr>
              <a:grpSpLocks/>
            </p:cNvGrpSpPr>
            <p:nvPr/>
          </p:nvGrpSpPr>
          <p:grpSpPr bwMode="auto">
            <a:xfrm>
              <a:off x="5337456" y="2270421"/>
              <a:ext cx="914400" cy="694207"/>
              <a:chOff x="1818" y="1281"/>
              <a:chExt cx="576" cy="542"/>
            </a:xfrm>
          </p:grpSpPr>
          <p:sp>
            <p:nvSpPr>
              <p:cNvPr id="11285" name="AutoShape 34"/>
              <p:cNvSpPr>
                <a:spLocks noChangeArrowheads="1"/>
              </p:cNvSpPr>
              <p:nvPr/>
            </p:nvSpPr>
            <p:spPr bwMode="auto">
              <a:xfrm rot="5400000">
                <a:off x="1845" y="1254"/>
                <a:ext cx="522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1286" name="Text Box 35"/>
              <p:cNvSpPr txBox="1">
                <a:spLocks noChangeArrowheads="1"/>
              </p:cNvSpPr>
              <p:nvPr/>
            </p:nvSpPr>
            <p:spPr bwMode="auto">
              <a:xfrm>
                <a:off x="1913" y="1295"/>
                <a:ext cx="466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AP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11284" name="AutoShape 22"/>
            <p:cNvSpPr>
              <a:spLocks noChangeArrowheads="1"/>
            </p:cNvSpPr>
            <p:nvPr/>
          </p:nvSpPr>
          <p:spPr bwMode="auto">
            <a:xfrm rot="1271139">
              <a:off x="6103606" y="3037455"/>
              <a:ext cx="863600" cy="284163"/>
            </a:xfrm>
            <a:prstGeom prst="leftRightArrow">
              <a:avLst>
                <a:gd name="adj1" fmla="val 50000"/>
                <a:gd name="adj2" fmla="val 10310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11270" name="Text Box 27"/>
          <p:cNvSpPr txBox="1">
            <a:spLocks noChangeArrowheads="1"/>
          </p:cNvSpPr>
          <p:nvPr/>
        </p:nvSpPr>
        <p:spPr bwMode="auto">
          <a:xfrm>
            <a:off x="330200" y="5297488"/>
            <a:ext cx="2463800" cy="7683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/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Ch. 4: SQL</a:t>
            </a:r>
          </a:p>
          <a:p>
            <a:pPr marL="263525" lvl="1" indent="-179388">
              <a:buFontTx/>
              <a:buChar char="-"/>
            </a:pPr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Data Definition Language</a:t>
            </a:r>
          </a:p>
          <a:p>
            <a:pPr marL="358775" lvl="3" indent="-95250"/>
            <a:r>
              <a:rPr lang="en-US" altLang="zh-TW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&gt; base table, </a:t>
            </a:r>
            <a:r>
              <a:rPr lang="en-US" altLang="zh-TW" sz="16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view</a:t>
            </a:r>
            <a:r>
              <a:rPr lang="zh-TW" altLang="en-US" sz="1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　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507" y="4349622"/>
            <a:ext cx="8667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8FDC7-4E91-43F3-8E50-603288218EDC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Steps in JDBC Database Access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76314"/>
            <a:ext cx="8158163" cy="5228544"/>
          </a:xfrm>
        </p:spPr>
        <p:txBody>
          <a:bodyPr/>
          <a:lstStyle/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ea typeface="新細明體" charset="-120"/>
              </a:rPr>
              <a:t>Import JDBC library </a:t>
            </a:r>
            <a:r>
              <a:rPr lang="en-US" altLang="zh-TW" sz="1800" b="1" dirty="0">
                <a:latin typeface="Calibri" pitchFamily="34" charset="0"/>
                <a:ea typeface="新細明體" charset="-120"/>
              </a:rPr>
              <a:t>(</a:t>
            </a:r>
            <a:r>
              <a:rPr lang="en-US" altLang="zh-TW" sz="1800" b="1" dirty="0" err="1">
                <a:latin typeface="Calibri" pitchFamily="34" charset="0"/>
                <a:ea typeface="新細明體" charset="-120"/>
              </a:rPr>
              <a:t>java.sql</a:t>
            </a:r>
            <a:r>
              <a:rPr lang="en-US" altLang="zh-TW" sz="1800" b="1" dirty="0">
                <a:latin typeface="Calibri" pitchFamily="34" charset="0"/>
                <a:ea typeface="新細明體" charset="-120"/>
              </a:rPr>
              <a:t>.*)</a:t>
            </a:r>
            <a:endParaRPr lang="en-US" altLang="zh-TW" sz="2400" b="1" dirty="0">
              <a:latin typeface="Calibri" pitchFamily="34" charset="0"/>
              <a:ea typeface="新細明體" charset="-120"/>
            </a:endParaRP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ea typeface="新細明體" charset="-120"/>
              </a:rPr>
              <a:t>Load JDBC driver: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Class.forName</a:t>
            </a:r>
            <a:r>
              <a:rPr lang="en-US" altLang="zh-TW" sz="1800" b="1" dirty="0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(“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oracle.jdbc.driver.OracleDriver</a:t>
            </a:r>
            <a:r>
              <a:rPr lang="en-US" altLang="zh-TW" sz="1800" b="1" dirty="0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”)</a:t>
            </a: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solidFill>
                  <a:srgbClr val="333399"/>
                </a:solidFill>
                <a:ea typeface="新細明體" charset="-120"/>
              </a:rPr>
              <a:t>Define appropriate variables</a:t>
            </a: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ea typeface="新細明體" charset="-120"/>
              </a:rPr>
              <a:t>Create a </a:t>
            </a:r>
            <a:r>
              <a:rPr lang="en-US" altLang="zh-TW" sz="2400" b="1" dirty="0">
                <a:ea typeface="新細明體" charset="-120"/>
              </a:rPr>
              <a:t>connect</a:t>
            </a:r>
            <a:r>
              <a:rPr lang="en-US" altLang="zh-TW" sz="2400" dirty="0">
                <a:ea typeface="新細明體" charset="-120"/>
              </a:rPr>
              <a:t> object (via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getConnection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Create a </a:t>
            </a:r>
            <a:r>
              <a:rPr lang="en-US" altLang="zh-TW" sz="2400" b="1" dirty="0">
                <a:solidFill>
                  <a:srgbClr val="006600"/>
                </a:solidFill>
                <a:ea typeface="新細明體" charset="-120"/>
              </a:rPr>
              <a:t>statement</a:t>
            </a: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 object from the </a:t>
            </a:r>
            <a:r>
              <a:rPr lang="en-US" altLang="zh-TW" sz="1800" b="1" dirty="0">
                <a:solidFill>
                  <a:srgbClr val="006600"/>
                </a:solidFill>
                <a:latin typeface="Calibri" pitchFamily="34" charset="0"/>
                <a:ea typeface="新細明體" charset="-120"/>
              </a:rPr>
              <a:t>Statement</a:t>
            </a:r>
            <a:r>
              <a:rPr lang="en-US" altLang="zh-TW" sz="1800" dirty="0">
                <a:solidFill>
                  <a:srgbClr val="006600"/>
                </a:solidFill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1800" b="1" dirty="0">
                <a:solidFill>
                  <a:srgbClr val="006600"/>
                </a:solidFill>
                <a:latin typeface="Calibri" pitchFamily="34" charset="0"/>
                <a:ea typeface="新細明體" charset="-120"/>
              </a:rPr>
              <a:t>class</a:t>
            </a: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:</a:t>
            </a:r>
          </a:p>
          <a:p>
            <a:pPr marL="804863" lvl="1" indent="-261938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006600"/>
                </a:solidFill>
                <a:latin typeface="Calibri" pitchFamily="34" charset="0"/>
                <a:ea typeface="新細明體" charset="-120"/>
              </a:rPr>
              <a:t>(1)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PreparedStatment</a:t>
            </a:r>
            <a:endParaRPr lang="en-US" altLang="zh-TW" sz="1800" b="1" dirty="0">
              <a:solidFill>
                <a:srgbClr val="FF0000"/>
              </a:solidFill>
              <a:latin typeface="Calibri" pitchFamily="34" charset="0"/>
              <a:ea typeface="新細明體" charset="-120"/>
            </a:endParaRPr>
          </a:p>
          <a:p>
            <a:pPr marL="804863" lvl="1" indent="-261938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006600"/>
                </a:solidFill>
                <a:latin typeface="Calibri" pitchFamily="34" charset="0"/>
                <a:ea typeface="新細明體" charset="-120"/>
              </a:rPr>
              <a:t>(2)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CallableStatement</a:t>
            </a:r>
            <a:endParaRPr lang="en-US" altLang="zh-TW" sz="1800" b="1" dirty="0">
              <a:solidFill>
                <a:srgbClr val="FF0000"/>
              </a:solidFill>
              <a:latin typeface="Calibri" pitchFamily="34" charset="0"/>
              <a:ea typeface="新細明體" charset="-120"/>
            </a:endParaRP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Identify statement parameters (to be designated by question marks)</a:t>
            </a: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Bind </a:t>
            </a:r>
            <a:r>
              <a:rPr lang="en-US" altLang="zh-TW" sz="2400" b="1" dirty="0">
                <a:solidFill>
                  <a:srgbClr val="006600"/>
                </a:solidFill>
                <a:ea typeface="新細明體" charset="-120"/>
              </a:rPr>
              <a:t>parameters</a:t>
            </a:r>
            <a:r>
              <a:rPr lang="en-US" altLang="zh-TW" sz="2400" dirty="0">
                <a:solidFill>
                  <a:srgbClr val="006600"/>
                </a:solidFill>
                <a:ea typeface="新細明體" charset="-120"/>
              </a:rPr>
              <a:t> to </a:t>
            </a:r>
            <a:r>
              <a:rPr lang="en-US" altLang="zh-TW" sz="2400" b="1" dirty="0">
                <a:solidFill>
                  <a:srgbClr val="006600"/>
                </a:solidFill>
                <a:ea typeface="新細明體" charset="-120"/>
              </a:rPr>
              <a:t>program variables</a:t>
            </a: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TW" sz="2400" dirty="0">
                <a:ea typeface="新細明體" charset="-120"/>
              </a:rPr>
              <a:t>Execute SQL statement (referenced by an object) via JDBC</a:t>
            </a:r>
            <a:r>
              <a:rPr lang="en-US" altLang="zh-TW" sz="2400" dirty="0">
                <a:latin typeface="Arial" charset="0"/>
                <a:ea typeface="新細明體" charset="-120"/>
              </a:rPr>
              <a:t>’</a:t>
            </a:r>
            <a:r>
              <a:rPr lang="en-US" altLang="zh-TW" sz="2400" dirty="0">
                <a:ea typeface="新細明體" charset="-120"/>
              </a:rPr>
              <a:t>s 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executeQuery</a:t>
            </a:r>
            <a:endParaRPr lang="en-US" altLang="zh-TW" sz="1800" b="1" dirty="0">
              <a:solidFill>
                <a:srgbClr val="FF0000"/>
              </a:solidFill>
              <a:latin typeface="Calibri" pitchFamily="34" charset="0"/>
              <a:ea typeface="新細明體" charset="-120"/>
            </a:endParaRPr>
          </a:p>
          <a:p>
            <a:pPr marL="363538" indent="-363538" eaLnBrk="1" hangingPunct="1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TW" sz="2400" dirty="0">
                <a:solidFill>
                  <a:srgbClr val="333399"/>
                </a:solidFill>
                <a:ea typeface="新細明體" charset="-120"/>
              </a:rPr>
              <a:t>Process query results (returned in an object of type </a:t>
            </a:r>
            <a:r>
              <a:rPr lang="en-US" altLang="zh-TW" sz="1800" b="1" dirty="0" err="1">
                <a:solidFill>
                  <a:srgbClr val="FF0000"/>
                </a:solidFill>
                <a:latin typeface="Calibri" pitchFamily="34" charset="0"/>
                <a:ea typeface="新細明體" charset="-120"/>
              </a:rPr>
              <a:t>ResultSet</a:t>
            </a:r>
            <a:r>
              <a:rPr lang="en-US" altLang="zh-TW" sz="2400" dirty="0">
                <a:solidFill>
                  <a:srgbClr val="333399"/>
                </a:solidFill>
                <a:ea typeface="新細明體" charset="-120"/>
              </a:rPr>
              <a:t>)</a:t>
            </a:r>
          </a:p>
          <a:p>
            <a:pPr marL="804863" lvl="1" indent="-261938" eaLnBrk="1" hangingPunct="1">
              <a:lnSpc>
                <a:spcPct val="90000"/>
              </a:lnSpc>
            </a:pPr>
            <a:r>
              <a:rPr lang="en-US" altLang="zh-TW" sz="1800" b="1" dirty="0" err="1">
                <a:solidFill>
                  <a:srgbClr val="333399"/>
                </a:solidFill>
                <a:latin typeface="Calibri" pitchFamily="34" charset="0"/>
                <a:ea typeface="新細明體" charset="-120"/>
              </a:rPr>
              <a:t>ResultSet</a:t>
            </a:r>
            <a:r>
              <a:rPr lang="en-US" altLang="zh-TW" sz="2000" dirty="0">
                <a:solidFill>
                  <a:srgbClr val="333399"/>
                </a:solidFill>
                <a:ea typeface="新細明體" charset="-120"/>
              </a:rPr>
              <a:t> is a 2-dimentional table</a:t>
            </a:r>
            <a:endParaRPr lang="en-US" altLang="zh-TW" sz="1600" dirty="0">
              <a:solidFill>
                <a:srgbClr val="333399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38917" name="左大括弧 4"/>
          <p:cNvSpPr>
            <a:spLocks/>
          </p:cNvSpPr>
          <p:nvPr/>
        </p:nvSpPr>
        <p:spPr bwMode="auto">
          <a:xfrm>
            <a:off x="515938" y="2659063"/>
            <a:ext cx="263525" cy="2073275"/>
          </a:xfrm>
          <a:prstGeom prst="leftBrace">
            <a:avLst>
              <a:gd name="adj1" fmla="val 88582"/>
              <a:gd name="adj2" fmla="val 50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847D2-7C1A-4B51-86B3-7E2994270721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6350"/>
            <a:ext cx="8402637" cy="860425"/>
          </a:xfrm>
        </p:spPr>
        <p:txBody>
          <a:bodyPr/>
          <a:lstStyle/>
          <a:p>
            <a:pPr algn="l" eaLnBrk="1" hangingPunct="1"/>
            <a:r>
              <a:rPr lang="en-US" altLang="zh-TW" sz="2400">
                <a:ea typeface="新細明體" charset="-120"/>
              </a:rPr>
              <a:t>Program segment JDBC1: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A JAVA program segment with JDBC.</a:t>
            </a:r>
            <a:endParaRPr lang="en-US" altLang="zh-TW" sz="2400" b="1">
              <a:ea typeface="新細明體" charset="-120"/>
            </a:endParaRPr>
          </a:p>
        </p:txBody>
      </p:sp>
      <p:pic>
        <p:nvPicPr>
          <p:cNvPr id="399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1013" y="787400"/>
            <a:ext cx="7215187" cy="5849938"/>
          </a:xfrm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469517" y="3396795"/>
            <a:ext cx="1357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H="1">
            <a:off x="4130675" y="5184775"/>
            <a:ext cx="836613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5283428" y="280511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295674" y="5541057"/>
            <a:ext cx="3129869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process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query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results</a:t>
            </a:r>
          </a:p>
        </p:txBody>
      </p:sp>
      <p:sp>
        <p:nvSpPr>
          <p:cNvPr id="39949" name="Text Box 6"/>
          <p:cNvSpPr txBox="1">
            <a:spLocks noChangeArrowheads="1"/>
          </p:cNvSpPr>
          <p:nvPr/>
        </p:nvSpPr>
        <p:spPr bwMode="auto">
          <a:xfrm>
            <a:off x="7238774" y="3895725"/>
            <a:ext cx="117860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Prepare query</a:t>
            </a:r>
          </a:p>
        </p:txBody>
      </p:sp>
      <p:sp>
        <p:nvSpPr>
          <p:cNvPr id="39950" name="Text Box 6"/>
          <p:cNvSpPr txBox="1">
            <a:spLocks noChangeArrowheads="1"/>
          </p:cNvSpPr>
          <p:nvPr/>
        </p:nvSpPr>
        <p:spPr bwMode="auto">
          <a:xfrm>
            <a:off x="4025900" y="4787900"/>
            <a:ext cx="2046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Bind parameter</a:t>
            </a:r>
          </a:p>
        </p:txBody>
      </p:sp>
      <p:sp>
        <p:nvSpPr>
          <p:cNvPr id="39951" name="Line 7"/>
          <p:cNvSpPr>
            <a:spLocks noChangeShapeType="1"/>
          </p:cNvSpPr>
          <p:nvPr/>
        </p:nvSpPr>
        <p:spPr bwMode="auto">
          <a:xfrm flipH="1">
            <a:off x="3238500" y="5019675"/>
            <a:ext cx="836613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9952" name="Line 7"/>
          <p:cNvSpPr>
            <a:spLocks noChangeShapeType="1"/>
          </p:cNvSpPr>
          <p:nvPr/>
        </p:nvSpPr>
        <p:spPr bwMode="auto">
          <a:xfrm flipH="1" flipV="1">
            <a:off x="2628900" y="1354138"/>
            <a:ext cx="563563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9953" name="Line 7"/>
          <p:cNvSpPr>
            <a:spLocks noChangeShapeType="1"/>
          </p:cNvSpPr>
          <p:nvPr/>
        </p:nvSpPr>
        <p:spPr bwMode="auto">
          <a:xfrm flipH="1" flipV="1">
            <a:off x="6007100" y="2132013"/>
            <a:ext cx="563563" cy="1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右大括弧 17"/>
          <p:cNvSpPr/>
          <p:nvPr/>
        </p:nvSpPr>
        <p:spPr bwMode="auto">
          <a:xfrm>
            <a:off x="5087634" y="2903111"/>
            <a:ext cx="178331" cy="32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右大括弧 18"/>
          <p:cNvSpPr/>
          <p:nvPr/>
        </p:nvSpPr>
        <p:spPr bwMode="auto">
          <a:xfrm>
            <a:off x="6291186" y="3309175"/>
            <a:ext cx="178331" cy="68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7060443" y="4011675"/>
            <a:ext cx="178331" cy="396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右大括弧 20"/>
          <p:cNvSpPr/>
          <p:nvPr/>
        </p:nvSpPr>
        <p:spPr bwMode="auto">
          <a:xfrm>
            <a:off x="5075879" y="5387655"/>
            <a:ext cx="178331" cy="720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C3FDC-8052-49A4-A216-341A1CD7C3AD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0"/>
            <a:ext cx="8402637" cy="822325"/>
          </a:xfrm>
        </p:spPr>
        <p:txBody>
          <a:bodyPr/>
          <a:lstStyle/>
          <a:p>
            <a:pPr algn="l" eaLnBrk="1" hangingPunct="1"/>
            <a:r>
              <a:rPr lang="en-US" altLang="zh-TW" sz="2000">
                <a:ea typeface="新細明體" charset="-120"/>
              </a:rPr>
              <a:t>Program segment JDBC2, a JAVA program segment that uses JDBC for a query with </a:t>
            </a: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a collection of tuples in its result</a:t>
            </a:r>
            <a:r>
              <a:rPr lang="en-US" altLang="zh-TW" sz="2000">
                <a:ea typeface="新細明體" charset="-120"/>
              </a:rPr>
              <a:t>.</a:t>
            </a:r>
            <a:endParaRPr lang="en-US" altLang="zh-TW" sz="2000" b="1">
              <a:ea typeface="新細明體" charset="-120"/>
            </a:endParaRPr>
          </a:p>
        </p:txBody>
      </p:sp>
      <p:pic>
        <p:nvPicPr>
          <p:cNvPr id="4096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4350" y="796925"/>
            <a:ext cx="7335838" cy="5994400"/>
          </a:xfrm>
        </p:spPr>
      </p:pic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5978978" y="372223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H="1">
            <a:off x="4173538" y="5389563"/>
            <a:ext cx="83661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6193631" y="2970212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declaration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7365546" y="4497388"/>
            <a:ext cx="1239611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prepare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query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5263017" y="5575300"/>
            <a:ext cx="217464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process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query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results</a:t>
            </a:r>
          </a:p>
        </p:txBody>
      </p:sp>
      <p:sp>
        <p:nvSpPr>
          <p:cNvPr id="14" name="右大括弧 13"/>
          <p:cNvSpPr/>
          <p:nvPr/>
        </p:nvSpPr>
        <p:spPr bwMode="auto">
          <a:xfrm>
            <a:off x="7165372" y="4481791"/>
            <a:ext cx="178331" cy="648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右大括弧 14"/>
          <p:cNvSpPr/>
          <p:nvPr/>
        </p:nvSpPr>
        <p:spPr bwMode="auto">
          <a:xfrm>
            <a:off x="5780995" y="3592450"/>
            <a:ext cx="178331" cy="792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右大括弧 15"/>
          <p:cNvSpPr/>
          <p:nvPr/>
        </p:nvSpPr>
        <p:spPr bwMode="auto">
          <a:xfrm>
            <a:off x="5975726" y="2907270"/>
            <a:ext cx="178331" cy="612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右大括弧 16"/>
          <p:cNvSpPr/>
          <p:nvPr/>
        </p:nvSpPr>
        <p:spPr bwMode="auto">
          <a:xfrm>
            <a:off x="4982818" y="5552849"/>
            <a:ext cx="178331" cy="756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Database Programming</a:t>
            </a:r>
            <a:endParaRPr lang="zh-TW" altLang="en-US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AF824-129B-4C39-A5D1-956DE2F77C2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pic>
        <p:nvPicPr>
          <p:cNvPr id="41988" name="Picture 4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5725" y="3311525"/>
            <a:ext cx="16605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989" name="群組 35"/>
          <p:cNvGrpSpPr>
            <a:grpSpLocks/>
          </p:cNvGrpSpPr>
          <p:nvPr/>
        </p:nvGrpSpPr>
        <p:grpSpPr bwMode="auto">
          <a:xfrm>
            <a:off x="552450" y="1917700"/>
            <a:ext cx="1933575" cy="2930525"/>
            <a:chOff x="1147501" y="1890944"/>
            <a:chExt cx="1933575" cy="2930247"/>
          </a:xfrm>
        </p:grpSpPr>
        <p:grpSp>
          <p:nvGrpSpPr>
            <p:cNvPr id="42011" name="Group 5"/>
            <p:cNvGrpSpPr>
              <a:grpSpLocks/>
            </p:cNvGrpSpPr>
            <p:nvPr/>
          </p:nvGrpSpPr>
          <p:grpSpPr bwMode="auto">
            <a:xfrm>
              <a:off x="1593589" y="3671118"/>
              <a:ext cx="946150" cy="585788"/>
              <a:chOff x="2215" y="2236"/>
              <a:chExt cx="644" cy="464"/>
            </a:xfrm>
          </p:grpSpPr>
          <p:sp>
            <p:nvSpPr>
              <p:cNvPr id="42018" name="AutoShape 6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19" name="Text Box 7"/>
              <p:cNvSpPr txBox="1">
                <a:spLocks noChangeArrowheads="1"/>
              </p:cNvSpPr>
              <p:nvPr/>
            </p:nvSpPr>
            <p:spPr bwMode="auto">
              <a:xfrm>
                <a:off x="2325" y="2385"/>
                <a:ext cx="480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003399"/>
                    </a:solidFill>
                    <a:latin typeface="Times New Roman" pitchFamily="18" charset="0"/>
                    <a:ea typeface="新細明體" charset="-120"/>
                  </a:rPr>
                  <a:t>DB</a:t>
                </a:r>
              </a:p>
            </p:txBody>
          </p:sp>
        </p:grpSp>
        <p:grpSp>
          <p:nvGrpSpPr>
            <p:cNvPr id="42012" name="Group 8"/>
            <p:cNvGrpSpPr>
              <a:grpSpLocks/>
            </p:cNvGrpSpPr>
            <p:nvPr/>
          </p:nvGrpSpPr>
          <p:grpSpPr bwMode="auto">
            <a:xfrm>
              <a:off x="1367159" y="2008776"/>
              <a:ext cx="1473695" cy="1288599"/>
              <a:chOff x="1745" y="1199"/>
              <a:chExt cx="757" cy="522"/>
            </a:xfrm>
          </p:grpSpPr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 rot="5400000">
                <a:off x="1871" y="1090"/>
                <a:ext cx="505" cy="757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42017" name="Text Box 10"/>
              <p:cNvSpPr txBox="1">
                <a:spLocks noChangeArrowheads="1"/>
              </p:cNvSpPr>
              <p:nvPr/>
            </p:nvSpPr>
            <p:spPr bwMode="auto">
              <a:xfrm>
                <a:off x="1853" y="1199"/>
                <a:ext cx="626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40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Stored procedures &amp; functions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zh-TW" sz="1400">
                    <a:solidFill>
                      <a:schemeClr val="hlink"/>
                    </a:solidFill>
                    <a:latin typeface="Times New Roman" pitchFamily="18" charset="0"/>
                    <a:ea typeface="新細明體" charset="-120"/>
                  </a:rPr>
                  <a:t>  </a:t>
                </a:r>
                <a:r>
                  <a:rPr lang="en-US" altLang="zh-TW" sz="14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DeptSize(</a:t>
                </a:r>
                <a:r>
                  <a:rPr lang="en-US" altLang="zh-TW" sz="1400" i="1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n</a:t>
                </a:r>
                <a:r>
                  <a:rPr lang="en-US" altLang="zh-TW" sz="14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)</a:t>
                </a:r>
              </a:p>
              <a:p>
                <a:r>
                  <a:rPr lang="en-US" altLang="zh-TW" sz="1400">
                    <a:solidFill>
                      <a:schemeClr val="bg2"/>
                    </a:solidFill>
                    <a:latin typeface="Times New Roman" pitchFamily="18" charset="0"/>
                    <a:ea typeface="新細明體" charset="-120"/>
                  </a:rPr>
                  <a:t>  {…}</a:t>
                </a:r>
              </a:p>
            </p:txBody>
          </p:sp>
        </p:grpSp>
        <p:sp>
          <p:nvSpPr>
            <p:cNvPr id="42013" name="Line 11"/>
            <p:cNvSpPr>
              <a:spLocks noChangeShapeType="1"/>
            </p:cNvSpPr>
            <p:nvPr/>
          </p:nvSpPr>
          <p:spPr bwMode="auto">
            <a:xfrm>
              <a:off x="2055551" y="3315518"/>
              <a:ext cx="0" cy="3556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014" name="Rectangle 12"/>
            <p:cNvSpPr>
              <a:spLocks noChangeArrowheads="1"/>
            </p:cNvSpPr>
            <p:nvPr/>
          </p:nvSpPr>
          <p:spPr bwMode="auto">
            <a:xfrm>
              <a:off x="1147501" y="1890944"/>
              <a:ext cx="1933575" cy="2529474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15" name="Text Box 13"/>
            <p:cNvSpPr txBox="1">
              <a:spLocks noChangeArrowheads="1"/>
            </p:cNvSpPr>
            <p:nvPr/>
          </p:nvSpPr>
          <p:spPr bwMode="auto">
            <a:xfrm>
              <a:off x="1437955" y="4421081"/>
              <a:ext cx="15627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003399"/>
                  </a:solidFill>
                  <a:latin typeface="Times New Roman" pitchFamily="18" charset="0"/>
                  <a:ea typeface="新細明體" charset="-120"/>
                </a:rPr>
                <a:t>DB System</a:t>
              </a:r>
            </a:p>
          </p:txBody>
        </p:sp>
      </p:grpSp>
      <p:sp>
        <p:nvSpPr>
          <p:cNvPr id="41990" name="Text Box 15"/>
          <p:cNvSpPr txBox="1">
            <a:spLocks noChangeArrowheads="1"/>
          </p:cNvSpPr>
          <p:nvPr/>
        </p:nvSpPr>
        <p:spPr bwMode="auto">
          <a:xfrm>
            <a:off x="3282950" y="5164138"/>
            <a:ext cx="12985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SELECT</a:t>
            </a:r>
            <a:r>
              <a:rPr lang="zh-TW" altLang="en-US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…</a:t>
            </a:r>
          </a:p>
          <a:p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FROM</a:t>
            </a:r>
            <a:r>
              <a:rPr lang="zh-TW" altLang="en-US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…</a:t>
            </a:r>
          </a:p>
          <a:p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WHERE</a:t>
            </a:r>
            <a:r>
              <a:rPr lang="zh-TW" altLang="en-US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400">
                <a:solidFill>
                  <a:srgbClr val="003399"/>
                </a:solidFill>
                <a:latin typeface="Times New Roman" pitchFamily="18" charset="0"/>
                <a:ea typeface="新細明體" charset="-120"/>
              </a:rPr>
              <a:t>…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930023" y="3043239"/>
            <a:ext cx="1794689" cy="980208"/>
            <a:chOff x="3148" y="2890"/>
            <a:chExt cx="780" cy="310"/>
          </a:xfrm>
          <a:noFill/>
        </p:grpSpPr>
        <p:sp>
          <p:nvSpPr>
            <p:cNvPr id="42008" name="AutoShape 20"/>
            <p:cNvSpPr>
              <a:spLocks noChangeArrowheads="1"/>
            </p:cNvSpPr>
            <p:nvPr/>
          </p:nvSpPr>
          <p:spPr bwMode="auto">
            <a:xfrm rot="5400000">
              <a:off x="3359" y="2679"/>
              <a:ext cx="308" cy="730"/>
            </a:xfrm>
            <a:prstGeom prst="flowChartPunchedTape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42009" name="Text Box 21"/>
            <p:cNvSpPr txBox="1">
              <a:spLocks noChangeArrowheads="1"/>
            </p:cNvSpPr>
            <p:nvPr/>
          </p:nvSpPr>
          <p:spPr bwMode="auto">
            <a:xfrm>
              <a:off x="3265" y="2932"/>
              <a:ext cx="663" cy="2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#include …</a:t>
              </a:r>
            </a:p>
            <a:p>
              <a:pPr>
                <a:lnSpc>
                  <a:spcPct val="80000"/>
                </a:lnSpc>
                <a:defRPr/>
              </a:pPr>
              <a:endParaRPr lang="en-US" altLang="zh-TW" sz="12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  <a:p>
              <a:pPr>
                <a:lnSpc>
                  <a:spcPct val="80000"/>
                </a:lnSpc>
                <a:defRPr/>
              </a:pP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  <a:defRPr/>
              </a:pPr>
              <a:r>
                <a:rPr lang="en-US" altLang="zh-TW" sz="1200" dirty="0" err="1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SQLFetch</a:t>
              </a: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(stmt1)</a:t>
              </a:r>
            </a:p>
            <a:p>
              <a:pPr>
                <a:lnSpc>
                  <a:spcPct val="80000"/>
                </a:lnSpc>
                <a:defRPr/>
              </a:pPr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</p:txBody>
        </p:sp>
      </p:grpSp>
      <p:grpSp>
        <p:nvGrpSpPr>
          <p:cNvPr id="41992" name="Group 24"/>
          <p:cNvGrpSpPr>
            <a:grpSpLocks/>
          </p:cNvGrpSpPr>
          <p:nvPr/>
        </p:nvGrpSpPr>
        <p:grpSpPr bwMode="auto">
          <a:xfrm>
            <a:off x="3257550" y="4235450"/>
            <a:ext cx="1223963" cy="728663"/>
            <a:chOff x="3163" y="2972"/>
            <a:chExt cx="533" cy="286"/>
          </a:xfrm>
        </p:grpSpPr>
        <p:sp>
          <p:nvSpPr>
            <p:cNvPr id="2" name="AutoShape 20"/>
            <p:cNvSpPr>
              <a:spLocks noChangeArrowheads="1"/>
            </p:cNvSpPr>
            <p:nvPr/>
          </p:nvSpPr>
          <p:spPr bwMode="auto">
            <a:xfrm rot="5400000">
              <a:off x="3297" y="2838"/>
              <a:ext cx="266" cy="533"/>
            </a:xfrm>
            <a:prstGeom prst="flowChartPunchedTap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42010" name="Text Box 21"/>
            <p:cNvSpPr txBox="1">
              <a:spLocks noChangeArrowheads="1"/>
            </p:cNvSpPr>
            <p:nvPr/>
          </p:nvSpPr>
          <p:spPr bwMode="auto">
            <a:xfrm>
              <a:off x="3255" y="3048"/>
              <a:ext cx="431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20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DeptSize(5)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20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</p:txBody>
        </p:sp>
      </p:grpSp>
      <p:grpSp>
        <p:nvGrpSpPr>
          <p:cNvPr id="41993" name="群組 7"/>
          <p:cNvGrpSpPr>
            <a:grpSpLocks/>
          </p:cNvGrpSpPr>
          <p:nvPr/>
        </p:nvGrpSpPr>
        <p:grpSpPr bwMode="auto">
          <a:xfrm>
            <a:off x="2982913" y="1681163"/>
            <a:ext cx="1525587" cy="1203325"/>
            <a:chOff x="3803776" y="5037440"/>
            <a:chExt cx="1531929" cy="1203107"/>
          </a:xfrm>
        </p:grpSpPr>
        <p:sp>
          <p:nvSpPr>
            <p:cNvPr id="42007" name="AutoShape 72"/>
            <p:cNvSpPr>
              <a:spLocks noChangeArrowheads="1"/>
            </p:cNvSpPr>
            <p:nvPr/>
          </p:nvSpPr>
          <p:spPr bwMode="auto">
            <a:xfrm rot="5400000">
              <a:off x="3937108" y="4904108"/>
              <a:ext cx="1203107" cy="1469771"/>
            </a:xfrm>
            <a:prstGeom prst="flowChartPunchedTape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3" name="文字方塊 28"/>
            <p:cNvSpPr txBox="1">
              <a:spLocks noChangeArrowheads="1"/>
            </p:cNvSpPr>
            <p:nvPr/>
          </p:nvSpPr>
          <p:spPr bwMode="auto">
            <a:xfrm>
              <a:off x="4072197" y="5153231"/>
              <a:ext cx="1263508" cy="1015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EXEC SQL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   SELECT …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END-EXEC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  <a:endParaRPr lang="zh-TW" altLang="en-US" sz="12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41994" name="直線單箭頭接點 37"/>
          <p:cNvCxnSpPr>
            <a:cxnSpLocks noChangeShapeType="1"/>
          </p:cNvCxnSpPr>
          <p:nvPr/>
        </p:nvCxnSpPr>
        <p:spPr bwMode="auto">
          <a:xfrm flipV="1">
            <a:off x="2547938" y="2636838"/>
            <a:ext cx="488950" cy="52387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1995" name="直線單箭頭接點 40"/>
          <p:cNvCxnSpPr>
            <a:cxnSpLocks noChangeShapeType="1"/>
          </p:cNvCxnSpPr>
          <p:nvPr/>
        </p:nvCxnSpPr>
        <p:spPr bwMode="auto">
          <a:xfrm flipV="1">
            <a:off x="2530475" y="3675063"/>
            <a:ext cx="577850" cy="14287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1996" name="直線單箭頭接點 43"/>
          <p:cNvCxnSpPr>
            <a:cxnSpLocks noChangeShapeType="1"/>
          </p:cNvCxnSpPr>
          <p:nvPr/>
        </p:nvCxnSpPr>
        <p:spPr bwMode="auto">
          <a:xfrm>
            <a:off x="2557463" y="3976688"/>
            <a:ext cx="655637" cy="409575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1997" name="直線單箭頭接點 47"/>
          <p:cNvCxnSpPr>
            <a:cxnSpLocks noChangeShapeType="1"/>
          </p:cNvCxnSpPr>
          <p:nvPr/>
        </p:nvCxnSpPr>
        <p:spPr bwMode="auto">
          <a:xfrm>
            <a:off x="4545013" y="2770188"/>
            <a:ext cx="1838325" cy="7191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1998" name="直線單箭頭接點 50"/>
          <p:cNvCxnSpPr>
            <a:cxnSpLocks noChangeShapeType="1"/>
          </p:cNvCxnSpPr>
          <p:nvPr/>
        </p:nvCxnSpPr>
        <p:spPr bwMode="auto">
          <a:xfrm>
            <a:off x="4687888" y="3613150"/>
            <a:ext cx="1712912" cy="3492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1999" name="直線單箭頭接點 53"/>
          <p:cNvCxnSpPr>
            <a:cxnSpLocks noChangeShapeType="1"/>
          </p:cNvCxnSpPr>
          <p:nvPr/>
        </p:nvCxnSpPr>
        <p:spPr bwMode="auto">
          <a:xfrm flipV="1">
            <a:off x="4403725" y="3897313"/>
            <a:ext cx="1890713" cy="568325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2000" name="直線單箭頭接點 56"/>
          <p:cNvCxnSpPr>
            <a:cxnSpLocks noChangeShapeType="1"/>
          </p:cNvCxnSpPr>
          <p:nvPr/>
        </p:nvCxnSpPr>
        <p:spPr bwMode="auto">
          <a:xfrm flipV="1">
            <a:off x="4421188" y="4110038"/>
            <a:ext cx="1908175" cy="123507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42001" name="直線單箭頭接點 61"/>
          <p:cNvCxnSpPr>
            <a:cxnSpLocks noChangeShapeType="1"/>
          </p:cNvCxnSpPr>
          <p:nvPr/>
        </p:nvCxnSpPr>
        <p:spPr bwMode="auto">
          <a:xfrm rot="16200000" flipH="1">
            <a:off x="2520950" y="4500563"/>
            <a:ext cx="879475" cy="66675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</p:spPr>
      </p:cxnSp>
      <p:sp>
        <p:nvSpPr>
          <p:cNvPr id="42002" name="Rectangle 32"/>
          <p:cNvSpPr>
            <a:spLocks noChangeArrowheads="1"/>
          </p:cNvSpPr>
          <p:nvPr/>
        </p:nvSpPr>
        <p:spPr bwMode="auto">
          <a:xfrm>
            <a:off x="4471988" y="1155700"/>
            <a:ext cx="41494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lnSpc>
                <a:spcPct val="80000"/>
              </a:lnSpc>
            </a:pPr>
            <a:r>
              <a:rPr lang="en-US" altLang="zh-TW" sz="2000" b="0" dirty="0">
                <a:solidFill>
                  <a:schemeClr val="bg2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Database programming</a:t>
            </a:r>
          </a:p>
          <a:p>
            <a:pPr marL="174625" lvl="1">
              <a:lnSpc>
                <a:spcPct val="80000"/>
              </a:lnSpc>
            </a:pPr>
            <a:r>
              <a:rPr lang="en-US" altLang="zh-TW" sz="2000" b="0" dirty="0">
                <a:solidFill>
                  <a:schemeClr val="bg2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1. embedded/dynamic SQL</a:t>
            </a:r>
          </a:p>
          <a:p>
            <a:pPr marL="174625" lvl="1">
              <a:lnSpc>
                <a:spcPct val="80000"/>
              </a:lnSpc>
            </a:pPr>
            <a:r>
              <a:rPr lang="en-US" altLang="zh-TW" sz="2000" b="0" dirty="0">
                <a:solidFill>
                  <a:schemeClr val="bg2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2. function call</a:t>
            </a:r>
            <a:endParaRPr lang="zh-TW" altLang="en-US" sz="2000" b="0" dirty="0">
              <a:solidFill>
                <a:schemeClr val="bg2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  <a:p>
            <a:pPr marL="174625" lvl="1">
              <a:lnSpc>
                <a:spcPct val="80000"/>
              </a:lnSpc>
            </a:pPr>
            <a:r>
              <a:rPr lang="en-US" altLang="zh-TW" sz="2000" b="0" dirty="0">
                <a:solidFill>
                  <a:schemeClr val="hlink"/>
                </a:solidFill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3. stored procedure and function</a:t>
            </a:r>
            <a:endParaRPr lang="zh-TW" altLang="en-US" sz="2000" b="0" dirty="0">
              <a:solidFill>
                <a:schemeClr val="hlink"/>
              </a:solidFill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003" name="Rectangle 32"/>
          <p:cNvSpPr>
            <a:spLocks noChangeArrowheads="1"/>
          </p:cNvSpPr>
          <p:nvPr/>
        </p:nvSpPr>
        <p:spPr bwMode="auto">
          <a:xfrm>
            <a:off x="4711700" y="5186363"/>
            <a:ext cx="1724025" cy="33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lnSpc>
                <a:spcPct val="80000"/>
              </a:lnSpc>
            </a:pPr>
            <a:r>
              <a:rPr lang="en-US" altLang="zh-TW" sz="2000" b="0" dirty="0">
                <a:solidFill>
                  <a:schemeClr val="bg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Interactive</a:t>
            </a:r>
            <a:endParaRPr lang="zh-TW" altLang="en-US" sz="2000" b="0" dirty="0">
              <a:solidFill>
                <a:schemeClr val="bg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004" name="文字方塊 34"/>
          <p:cNvSpPr txBox="1">
            <a:spLocks noChangeArrowheads="1"/>
          </p:cNvSpPr>
          <p:nvPr/>
        </p:nvSpPr>
        <p:spPr bwMode="auto">
          <a:xfrm>
            <a:off x="5211763" y="2663825"/>
            <a:ext cx="541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1</a:t>
            </a:r>
            <a:endParaRPr lang="zh-TW" altLang="en-US" sz="2400">
              <a:solidFill>
                <a:schemeClr val="bg2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42005" name="文字方塊 35"/>
          <p:cNvSpPr txBox="1">
            <a:spLocks noChangeArrowheads="1"/>
          </p:cNvSpPr>
          <p:nvPr/>
        </p:nvSpPr>
        <p:spPr bwMode="auto">
          <a:xfrm>
            <a:off x="5229225" y="3232150"/>
            <a:ext cx="5413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  <a:ea typeface="新細明體" charset="-120"/>
              </a:rPr>
              <a:t>2</a:t>
            </a:r>
            <a:endParaRPr lang="zh-TW" altLang="en-US" sz="2400" dirty="0">
              <a:solidFill>
                <a:schemeClr val="bg2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42006" name="文字方塊 36"/>
          <p:cNvSpPr txBox="1">
            <a:spLocks noChangeArrowheads="1"/>
          </p:cNvSpPr>
          <p:nvPr/>
        </p:nvSpPr>
        <p:spPr bwMode="auto">
          <a:xfrm>
            <a:off x="5237163" y="3773488"/>
            <a:ext cx="542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3</a:t>
            </a:r>
            <a:endParaRPr lang="zh-TW" altLang="en-US" sz="240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38" name="文字方塊 35"/>
          <p:cNvSpPr txBox="1">
            <a:spLocks noChangeArrowheads="1"/>
          </p:cNvSpPr>
          <p:nvPr/>
        </p:nvSpPr>
        <p:spPr bwMode="auto">
          <a:xfrm>
            <a:off x="5490484" y="4530271"/>
            <a:ext cx="7960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0" dirty="0">
                <a:solidFill>
                  <a:schemeClr val="bg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SQL</a:t>
            </a:r>
            <a:endParaRPr lang="zh-TW" altLang="en-US" sz="2000" b="0" dirty="0">
              <a:solidFill>
                <a:schemeClr val="bg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370982-E65D-4BAB-91CC-42663A7FAF81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74136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Database Stored Procedures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741363"/>
            <a:ext cx="8402637" cy="3153001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Persistent procedures/functions (modules) are </a:t>
            </a: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stored locally and executed by the database server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(as opposed to execution by clients)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Advantages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 the procedure is needed by many applications, it can be invoked by any of them (thus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reduce duplications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execution by the server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reduces communication costs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enhance the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modeling power </a:t>
            </a: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 views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19225" y="3916595"/>
            <a:ext cx="5807075" cy="2671763"/>
            <a:chOff x="1419225" y="3916595"/>
            <a:chExt cx="5807075" cy="2671763"/>
          </a:xfrm>
        </p:grpSpPr>
        <p:grpSp>
          <p:nvGrpSpPr>
            <p:cNvPr id="43013" name="Group 47"/>
            <p:cNvGrpSpPr>
              <a:grpSpLocks/>
            </p:cNvGrpSpPr>
            <p:nvPr/>
          </p:nvGrpSpPr>
          <p:grpSpPr bwMode="auto">
            <a:xfrm>
              <a:off x="1419225" y="3916595"/>
              <a:ext cx="5694363" cy="2671763"/>
              <a:chOff x="651" y="2626"/>
              <a:chExt cx="3587" cy="1683"/>
            </a:xfrm>
          </p:grpSpPr>
          <p:sp>
            <p:nvSpPr>
              <p:cNvPr id="43022" name="Text Box 27"/>
              <p:cNvSpPr txBox="1">
                <a:spLocks noChangeArrowheads="1"/>
              </p:cNvSpPr>
              <p:nvPr/>
            </p:nvSpPr>
            <p:spPr bwMode="auto">
              <a:xfrm>
                <a:off x="855" y="4059"/>
                <a:ext cx="9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 b="0">
                    <a:solidFill>
                      <a:srgbClr val="003399"/>
                    </a:solidFill>
                    <a:latin typeface="Calibri" panose="020F0502020204030204" pitchFamily="34" charset="0"/>
                    <a:ea typeface="新細明體" charset="-120"/>
                  </a:rPr>
                  <a:t>DB Server</a:t>
                </a:r>
              </a:p>
            </p:txBody>
          </p:sp>
          <p:grpSp>
            <p:nvGrpSpPr>
              <p:cNvPr id="43023" name="Group 28"/>
              <p:cNvGrpSpPr>
                <a:grpSpLocks/>
              </p:cNvGrpSpPr>
              <p:nvPr/>
            </p:nvGrpSpPr>
            <p:grpSpPr bwMode="auto">
              <a:xfrm>
                <a:off x="932" y="3688"/>
                <a:ext cx="596" cy="319"/>
                <a:chOff x="2215" y="2298"/>
                <a:chExt cx="644" cy="402"/>
              </a:xfrm>
            </p:grpSpPr>
            <p:sp>
              <p:nvSpPr>
                <p:cNvPr id="43037" name="AutoShape 29"/>
                <p:cNvSpPr>
                  <a:spLocks noChangeArrowheads="1"/>
                </p:cNvSpPr>
                <p:nvPr/>
              </p:nvSpPr>
              <p:spPr bwMode="auto">
                <a:xfrm>
                  <a:off x="2215" y="2298"/>
                  <a:ext cx="644" cy="399"/>
                </a:xfrm>
                <a:prstGeom prst="can">
                  <a:avLst>
                    <a:gd name="adj" fmla="val 27741"/>
                  </a:avLst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 b="0"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  <p:sp>
              <p:nvSpPr>
                <p:cNvPr id="4303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25" y="2385"/>
                  <a:ext cx="48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000" b="0">
                      <a:solidFill>
                        <a:srgbClr val="003399"/>
                      </a:solidFill>
                      <a:latin typeface="Calibri" panose="020F0502020204030204" pitchFamily="34" charset="0"/>
                      <a:ea typeface="新細明體" charset="-120"/>
                    </a:rPr>
                    <a:t>DB</a:t>
                  </a:r>
                </a:p>
              </p:txBody>
            </p:sp>
          </p:grpSp>
          <p:sp>
            <p:nvSpPr>
              <p:cNvPr id="43024" name="AutoShape 32"/>
              <p:cNvSpPr>
                <a:spLocks noChangeArrowheads="1"/>
              </p:cNvSpPr>
              <p:nvPr/>
            </p:nvSpPr>
            <p:spPr bwMode="auto">
              <a:xfrm rot="5400000">
                <a:off x="912" y="2615"/>
                <a:ext cx="735" cy="107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b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43025" name="Text Box 33"/>
              <p:cNvSpPr txBox="1">
                <a:spLocks noChangeArrowheads="1"/>
              </p:cNvSpPr>
              <p:nvPr/>
            </p:nvSpPr>
            <p:spPr bwMode="auto">
              <a:xfrm>
                <a:off x="926" y="2748"/>
                <a:ext cx="81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 b="0">
                    <a:solidFill>
                      <a:schemeClr val="bg2"/>
                    </a:solidFill>
                    <a:latin typeface="Calibri" panose="020F0502020204030204" pitchFamily="34" charset="0"/>
                    <a:ea typeface="新細明體" charset="-120"/>
                  </a:rPr>
                  <a:t>Stored procedures &amp; functions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TW" sz="1600" b="0">
                    <a:solidFill>
                      <a:srgbClr val="FF0066"/>
                    </a:solidFill>
                    <a:latin typeface="Calibri" panose="020F0502020204030204" pitchFamily="34" charset="0"/>
                    <a:ea typeface="新細明體" charset="-120"/>
                  </a:rPr>
                  <a:t>DSize(</a:t>
                </a:r>
                <a:r>
                  <a:rPr lang="en-US" altLang="zh-TW" sz="1600" b="0" i="1">
                    <a:solidFill>
                      <a:srgbClr val="FF0066"/>
                    </a:solidFill>
                    <a:latin typeface="Calibri" panose="020F0502020204030204" pitchFamily="34" charset="0"/>
                    <a:ea typeface="新細明體" charset="-120"/>
                  </a:rPr>
                  <a:t>n</a:t>
                </a:r>
                <a:r>
                  <a:rPr lang="en-US" altLang="zh-TW" sz="1600" b="0">
                    <a:solidFill>
                      <a:srgbClr val="FF0066"/>
                    </a:solidFill>
                    <a:latin typeface="Calibri" panose="020F0502020204030204" pitchFamily="34" charset="0"/>
                    <a:ea typeface="新細明體" charset="-120"/>
                  </a:rPr>
                  <a:t>) {…}</a:t>
                </a:r>
              </a:p>
            </p:txBody>
          </p:sp>
          <p:sp>
            <p:nvSpPr>
              <p:cNvPr id="43026" name="Line 34"/>
              <p:cNvSpPr>
                <a:spLocks noChangeShapeType="1"/>
              </p:cNvSpPr>
              <p:nvPr/>
            </p:nvSpPr>
            <p:spPr bwMode="auto">
              <a:xfrm>
                <a:off x="1228" y="3529"/>
                <a:ext cx="0" cy="151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43027" name="Rectangle 35"/>
              <p:cNvSpPr>
                <a:spLocks noChangeArrowheads="1"/>
              </p:cNvSpPr>
              <p:nvPr/>
            </p:nvSpPr>
            <p:spPr bwMode="auto">
              <a:xfrm>
                <a:off x="651" y="2719"/>
                <a:ext cx="1218" cy="1340"/>
              </a:xfrm>
              <a:prstGeom prst="rect">
                <a:avLst/>
              </a:prstGeom>
              <a:noFill/>
              <a:ln w="38100" cmpd="dbl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b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grpSp>
            <p:nvGrpSpPr>
              <p:cNvPr id="43028" name="Group 36"/>
              <p:cNvGrpSpPr>
                <a:grpSpLocks/>
              </p:cNvGrpSpPr>
              <p:nvPr/>
            </p:nvGrpSpPr>
            <p:grpSpPr bwMode="auto">
              <a:xfrm>
                <a:off x="3125" y="2626"/>
                <a:ext cx="1113" cy="553"/>
                <a:chOff x="2176" y="1145"/>
                <a:chExt cx="931" cy="507"/>
              </a:xfrm>
            </p:grpSpPr>
            <p:sp>
              <p:nvSpPr>
                <p:cNvPr id="43034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2278" y="1109"/>
                  <a:ext cx="441" cy="646"/>
                </a:xfrm>
                <a:prstGeom prst="flowChartPunchedTape">
                  <a:avLst/>
                </a:prstGeom>
                <a:noFill/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 b="0"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  <p:sp>
              <p:nvSpPr>
                <p:cNvPr id="4303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188" y="1145"/>
                  <a:ext cx="501" cy="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TW" sz="1800" b="0">
                      <a:solidFill>
                        <a:schemeClr val="bg2"/>
                      </a:solidFill>
                      <a:latin typeface="Calibri" panose="020F0502020204030204" pitchFamily="34" charset="0"/>
                      <a:ea typeface="新細明體" charset="-120"/>
                    </a:rPr>
                    <a:t>…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TW" sz="1800" b="0">
                      <a:solidFill>
                        <a:srgbClr val="FF0066"/>
                      </a:solidFill>
                      <a:latin typeface="Calibri" panose="020F0502020204030204" pitchFamily="34" charset="0"/>
                      <a:ea typeface="新細明體" charset="-120"/>
                    </a:rPr>
                    <a:t>DSize(4)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TW" sz="1800" b="0">
                      <a:solidFill>
                        <a:schemeClr val="bg2"/>
                      </a:solidFill>
                      <a:latin typeface="Calibri" panose="020F0502020204030204" pitchFamily="34" charset="0"/>
                      <a:ea typeface="新細明體" charset="-120"/>
                    </a:rPr>
                    <a:t>     …</a:t>
                  </a:r>
                </a:p>
              </p:txBody>
            </p:sp>
            <p:sp>
              <p:nvSpPr>
                <p:cNvPr id="4303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699" y="1223"/>
                  <a:ext cx="408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TW" sz="2400" b="0">
                      <a:solidFill>
                        <a:schemeClr val="bg2"/>
                      </a:solidFill>
                      <a:latin typeface="Calibri" panose="020F0502020204030204" pitchFamily="34" charset="0"/>
                      <a:ea typeface="新細明體" charset="-120"/>
                    </a:rPr>
                    <a:t>AP1 </a:t>
                  </a:r>
                </a:p>
              </p:txBody>
            </p:sp>
          </p:grpSp>
          <p:sp>
            <p:nvSpPr>
              <p:cNvPr id="43029" name="Line 39"/>
              <p:cNvSpPr>
                <a:spLocks noChangeShapeType="1"/>
              </p:cNvSpPr>
              <p:nvPr/>
            </p:nvSpPr>
            <p:spPr bwMode="auto">
              <a:xfrm flipH="1">
                <a:off x="1950" y="2838"/>
                <a:ext cx="1124" cy="27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43030" name="Line 40"/>
              <p:cNvSpPr>
                <a:spLocks noChangeShapeType="1"/>
              </p:cNvSpPr>
              <p:nvPr/>
            </p:nvSpPr>
            <p:spPr bwMode="auto">
              <a:xfrm flipV="1">
                <a:off x="1929" y="2922"/>
                <a:ext cx="1187" cy="28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43031" name="Text Box 41"/>
              <p:cNvSpPr txBox="1">
                <a:spLocks noChangeArrowheads="1"/>
              </p:cNvSpPr>
              <p:nvPr/>
            </p:nvSpPr>
            <p:spPr bwMode="auto">
              <a:xfrm>
                <a:off x="2030" y="2786"/>
                <a:ext cx="102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Invoke</a:t>
                </a:r>
              </a:p>
            </p:txBody>
          </p:sp>
          <p:sp>
            <p:nvSpPr>
              <p:cNvPr id="43032" name="Text Box 42"/>
              <p:cNvSpPr txBox="1">
                <a:spLocks noChangeArrowheads="1"/>
              </p:cNvSpPr>
              <p:nvPr/>
            </p:nvSpPr>
            <p:spPr bwMode="auto">
              <a:xfrm>
                <a:off x="2460" y="3081"/>
                <a:ext cx="6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Results</a:t>
                </a:r>
              </a:p>
            </p:txBody>
          </p:sp>
          <p:sp>
            <p:nvSpPr>
              <p:cNvPr id="43033" name="Text Box 43"/>
              <p:cNvSpPr txBox="1">
                <a:spLocks noChangeArrowheads="1"/>
              </p:cNvSpPr>
              <p:nvPr/>
            </p:nvSpPr>
            <p:spPr bwMode="auto">
              <a:xfrm>
                <a:off x="3221" y="4064"/>
                <a:ext cx="65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Clients</a:t>
                </a:r>
              </a:p>
            </p:txBody>
          </p:sp>
        </p:grpSp>
        <p:sp>
          <p:nvSpPr>
            <p:cNvPr id="43014" name="AutoShape 37"/>
            <p:cNvSpPr>
              <a:spLocks noChangeArrowheads="1"/>
            </p:cNvSpPr>
            <p:nvPr/>
          </p:nvSpPr>
          <p:spPr bwMode="auto">
            <a:xfrm rot="5400000">
              <a:off x="5699919" y="5214377"/>
              <a:ext cx="763587" cy="1206500"/>
            </a:xfrm>
            <a:prstGeom prst="flowChartPunchedTap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3015" name="Text Box 38"/>
            <p:cNvSpPr txBox="1">
              <a:spLocks noChangeArrowheads="1"/>
            </p:cNvSpPr>
            <p:nvPr/>
          </p:nvSpPr>
          <p:spPr bwMode="auto">
            <a:xfrm>
              <a:off x="5481638" y="5338995"/>
              <a:ext cx="963612" cy="75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rgbClr val="FF0066"/>
                  </a:solidFill>
                  <a:latin typeface="Calibri" panose="020F0502020204030204" pitchFamily="34" charset="0"/>
                  <a:ea typeface="新細明體" charset="-120"/>
                </a:rPr>
                <a:t>DSize(2)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     …</a:t>
              </a:r>
            </a:p>
          </p:txBody>
        </p:sp>
        <p:sp>
          <p:nvSpPr>
            <p:cNvPr id="43016" name="Line 39"/>
            <p:cNvSpPr>
              <a:spLocks noChangeShapeType="1"/>
            </p:cNvSpPr>
            <p:nvPr/>
          </p:nvSpPr>
          <p:spPr bwMode="auto">
            <a:xfrm flipH="1" flipV="1">
              <a:off x="3492500" y="5410433"/>
              <a:ext cx="1916113" cy="417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 b="0">
                <a:latin typeface="Calibri" panose="020F0502020204030204" pitchFamily="34" charset="0"/>
              </a:endParaRPr>
            </a:p>
          </p:txBody>
        </p:sp>
        <p:sp>
          <p:nvSpPr>
            <p:cNvPr id="43017" name="Line 40"/>
            <p:cNvSpPr>
              <a:spLocks noChangeShapeType="1"/>
            </p:cNvSpPr>
            <p:nvPr/>
          </p:nvSpPr>
          <p:spPr bwMode="auto">
            <a:xfrm>
              <a:off x="3448050" y="5519970"/>
              <a:ext cx="2016125" cy="47307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 b="0">
                <a:latin typeface="Calibri" panose="020F0502020204030204" pitchFamily="34" charset="0"/>
              </a:endParaRPr>
            </a:p>
          </p:txBody>
        </p:sp>
        <p:sp>
          <p:nvSpPr>
            <p:cNvPr id="43018" name="Text Box 41"/>
            <p:cNvSpPr txBox="1">
              <a:spLocks noChangeArrowheads="1"/>
            </p:cNvSpPr>
            <p:nvPr/>
          </p:nvSpPr>
          <p:spPr bwMode="auto">
            <a:xfrm>
              <a:off x="4541838" y="5378683"/>
              <a:ext cx="10763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b="0">
                  <a:latin typeface="Calibri" panose="020F0502020204030204" pitchFamily="34" charset="0"/>
                  <a:ea typeface="新細明體" charset="-120"/>
                </a:rPr>
                <a:t>Invoke</a:t>
              </a:r>
            </a:p>
          </p:txBody>
        </p:sp>
        <p:sp>
          <p:nvSpPr>
            <p:cNvPr id="43019" name="Text Box 42"/>
            <p:cNvSpPr txBox="1">
              <a:spLocks noChangeArrowheads="1"/>
            </p:cNvSpPr>
            <p:nvPr/>
          </p:nvSpPr>
          <p:spPr bwMode="auto">
            <a:xfrm>
              <a:off x="3749675" y="5793020"/>
              <a:ext cx="1046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b="0">
                  <a:latin typeface="Calibri" panose="020F0502020204030204" pitchFamily="34" charset="0"/>
                  <a:ea typeface="新細明體" charset="-120"/>
                </a:rPr>
                <a:t>Results</a:t>
              </a:r>
            </a:p>
          </p:txBody>
        </p:sp>
        <p:sp>
          <p:nvSpPr>
            <p:cNvPr id="43020" name="Text Box 42"/>
            <p:cNvSpPr txBox="1">
              <a:spLocks noChangeArrowheads="1"/>
            </p:cNvSpPr>
            <p:nvPr/>
          </p:nvSpPr>
          <p:spPr bwMode="auto">
            <a:xfrm>
              <a:off x="5578475" y="4815120"/>
              <a:ext cx="1046163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</p:txBody>
        </p:sp>
        <p:sp>
          <p:nvSpPr>
            <p:cNvPr id="43021" name="Text Box 38"/>
            <p:cNvSpPr txBox="1">
              <a:spLocks noChangeArrowheads="1"/>
            </p:cNvSpPr>
            <p:nvPr/>
          </p:nvSpPr>
          <p:spPr bwMode="auto">
            <a:xfrm>
              <a:off x="6413500" y="5453295"/>
              <a:ext cx="812800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AP5 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F78898-A6F5-4363-B54E-A1CAFBAC2892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73342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Stored Procedure Constructs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19138"/>
            <a:ext cx="8402637" cy="4295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A stored procedure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4000" dirty="0"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CREATE PROCEDURE 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procedure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-name (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params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	     local-declarations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	     procedure-body;</a:t>
            </a:r>
          </a:p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A stored function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CREATE FUNCTION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fun-name (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params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) 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RETRUNS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 return-type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	     local-declarations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	     function-body;</a:t>
            </a:r>
          </a:p>
          <a:p>
            <a:pPr eaLnBrk="1" hangingPunct="1">
              <a:defRPr/>
            </a:pPr>
            <a:r>
              <a:rPr lang="en-US" altLang="zh-TW" sz="2800" dirty="0">
                <a:ea typeface="新細明體" charset="-120"/>
              </a:rPr>
              <a:t>Calling a procedure or function</a:t>
            </a:r>
          </a:p>
          <a:p>
            <a:pPr eaLnBrk="1" hangingPunct="1">
              <a:buFontTx/>
              <a:buNone/>
              <a:defRPr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CALL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新細明體" charset="-120"/>
              </a:rPr>
              <a:t> procedure-name/fun-name (arguments);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063" y="4945063"/>
            <a:ext cx="40640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6920C-A317-4A3E-9926-4AE993B675E5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8402638" cy="852488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SQL Persistent Stored Modules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825500"/>
            <a:ext cx="8402637" cy="239259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SQL/PSM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part of the SQL standard for writing </a:t>
            </a:r>
            <a:r>
              <a:rPr lang="en-US" altLang="zh-TW" sz="2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persistent stored modules (PSM)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SQL </a:t>
            </a:r>
            <a:r>
              <a:rPr lang="en-US" altLang="zh-TW" sz="2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stored procedures/functions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additional programming constructs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e.g., branching and looping statements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enhance the power of SQL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0" y="3218095"/>
            <a:ext cx="5857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563" y="6267450"/>
            <a:ext cx="430212" cy="1984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6003017" y="4548420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SQL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7177996" y="5216760"/>
            <a:ext cx="1370009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Additional program control</a:t>
            </a:r>
          </a:p>
        </p:txBody>
      </p:sp>
      <p:pic>
        <p:nvPicPr>
          <p:cNvPr id="4506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9863" y="2787650"/>
            <a:ext cx="24987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大括弧 11"/>
          <p:cNvSpPr/>
          <p:nvPr/>
        </p:nvSpPr>
        <p:spPr bwMode="auto">
          <a:xfrm>
            <a:off x="6886947" y="5117802"/>
            <a:ext cx="178331" cy="140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右大括弧 12"/>
          <p:cNvSpPr/>
          <p:nvPr/>
        </p:nvSpPr>
        <p:spPr bwMode="auto">
          <a:xfrm>
            <a:off x="5789034" y="4548420"/>
            <a:ext cx="178331" cy="504000"/>
          </a:xfrm>
          <a:prstGeom prst="rightBrace">
            <a:avLst>
              <a:gd name="adj1" fmla="val 26471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>
          <a:xfrm>
            <a:off x="446088" y="0"/>
            <a:ext cx="8402637" cy="763588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Comparing the Three Approaches</a:t>
            </a:r>
            <a:endParaRPr lang="zh-TW" altLang="en-US">
              <a:ea typeface="新細明體" charset="-120"/>
            </a:endParaRP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508000" y="771525"/>
            <a:ext cx="7464425" cy="5853113"/>
          </a:xfrm>
        </p:spPr>
        <p:txBody>
          <a:bodyPr/>
          <a:lstStyle/>
          <a:p>
            <a:pPr marL="177800" indent="-177800"/>
            <a:r>
              <a:rPr lang="en-US" altLang="zh-TW" sz="20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Embedded SQL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Advantages</a:t>
            </a:r>
          </a:p>
          <a:p>
            <a:pPr marL="630238" lvl="2" indent="-185738"/>
            <a:r>
              <a:rPr lang="en-US" altLang="zh-TW" sz="16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Syntax errors are checked at compile time</a:t>
            </a:r>
          </a:p>
          <a:p>
            <a:pPr marL="630238" lvl="2" indent="-185738"/>
            <a:r>
              <a:rPr lang="en-US" altLang="zh-TW" sz="16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Program is more readable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Disadvantage</a:t>
            </a:r>
          </a:p>
          <a:p>
            <a:pPr marL="630238" lvl="2" indent="-185738"/>
            <a:r>
              <a:rPr lang="en-US" altLang="zh-TW" sz="16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Loss of flexibility in changing the query at runtime</a:t>
            </a:r>
          </a:p>
          <a:p>
            <a:pPr marL="177800" indent="-177800"/>
            <a:r>
              <a:rPr lang="en-US" altLang="zh-TW" sz="20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Library of Function Calls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Advantage</a:t>
            </a:r>
          </a:p>
          <a:p>
            <a:pPr marL="630238" lvl="2" indent="-185738"/>
            <a:r>
              <a:rPr lang="en-US" altLang="zh-TW" sz="18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Flexibility: query can be generated at runtime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Disadvantage</a:t>
            </a:r>
          </a:p>
          <a:p>
            <a:pPr marL="630238" lvl="2" indent="-185738"/>
            <a:r>
              <a:rPr lang="en-US" altLang="zh-TW" sz="18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Complex programming: programmer needs to check for runtime errors</a:t>
            </a:r>
          </a:p>
          <a:p>
            <a:pPr marL="177800" indent="-177800"/>
            <a:r>
              <a:rPr lang="en-US" altLang="zh-TW" sz="20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Database Programming Language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Advantage</a:t>
            </a:r>
          </a:p>
          <a:p>
            <a:pPr marL="630238" lvl="2" indent="-185738"/>
            <a:r>
              <a:rPr lang="en-US" altLang="zh-TW" sz="18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No impedance mismatch problem</a:t>
            </a:r>
          </a:p>
          <a:p>
            <a:pPr marL="444500" lvl="1" indent="-266700"/>
            <a:r>
              <a:rPr lang="en-US" altLang="zh-TW" sz="1800" b="1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Disadvantage</a:t>
            </a:r>
          </a:p>
          <a:p>
            <a:pPr marL="630238" lvl="2" indent="-185738"/>
            <a:r>
              <a:rPr lang="en-US" altLang="zh-TW" sz="1800" dirty="0">
                <a:latin typeface="Calibri" panose="020F0502020204030204" pitchFamily="34" charset="0"/>
                <a:ea typeface="Arial Unicode MS" pitchFamily="34" charset="-120"/>
                <a:cs typeface="Arial Unicode MS" pitchFamily="34" charset="-120"/>
              </a:rPr>
              <a:t>Need to learn a new language</a:t>
            </a:r>
            <a:endParaRPr lang="zh-TW" altLang="en-US" sz="1800" dirty="0">
              <a:latin typeface="Calibri" panose="020F0502020204030204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5E3C6-9194-4ED7-ACA8-E34CF0580D7E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563" y="1687513"/>
            <a:ext cx="27749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5C6DF-C435-4A2A-ACBE-209AB6B5DE13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846138"/>
            <a:ext cx="8402638" cy="1630362"/>
          </a:xfrm>
        </p:spPr>
        <p:txBody>
          <a:bodyPr/>
          <a:lstStyle/>
          <a:p>
            <a:pPr marL="265113" indent="-265113" eaLnBrk="1" hangingPunct="1"/>
            <a:r>
              <a:rPr lang="en-US" altLang="zh-TW">
                <a:ea typeface="新細明體" charset="-120"/>
              </a:rPr>
              <a:t>A database may be accessed via</a:t>
            </a:r>
            <a:endParaRPr lang="zh-TW" altLang="en-US">
              <a:ea typeface="新細明體" charset="-120"/>
            </a:endParaRPr>
          </a:p>
          <a:p>
            <a:pPr marL="804863" lvl="1" indent="-360363" eaLnBrk="1" hangingPunct="1"/>
            <a:r>
              <a:rPr lang="en-US" altLang="zh-TW">
                <a:solidFill>
                  <a:srgbClr val="3333CC"/>
                </a:solidFill>
                <a:ea typeface="新細明體" charset="-120"/>
              </a:rPr>
              <a:t>an interactive interface</a:t>
            </a:r>
            <a:endParaRPr lang="en-US" altLang="zh-TW">
              <a:ea typeface="新細明體" charset="-120"/>
            </a:endParaRPr>
          </a:p>
          <a:p>
            <a:pPr marL="804863" lvl="1" indent="-360363" eaLnBrk="1" hangingPunct="1"/>
            <a:r>
              <a:rPr lang="en-US" altLang="zh-TW">
                <a:solidFill>
                  <a:schemeClr val="hlink"/>
                </a:solidFill>
                <a:ea typeface="新細明體" charset="-120"/>
              </a:rPr>
              <a:t>application programs</a:t>
            </a:r>
          </a:p>
        </p:txBody>
      </p:sp>
      <p:grpSp>
        <p:nvGrpSpPr>
          <p:cNvPr id="47109" name="Group 68"/>
          <p:cNvGrpSpPr>
            <a:grpSpLocks/>
          </p:cNvGrpSpPr>
          <p:nvPr/>
        </p:nvGrpSpPr>
        <p:grpSpPr bwMode="auto">
          <a:xfrm>
            <a:off x="788988" y="2690813"/>
            <a:ext cx="7885112" cy="3438525"/>
            <a:chOff x="547" y="1704"/>
            <a:chExt cx="4967" cy="2166"/>
          </a:xfrm>
        </p:grpSpPr>
        <p:sp>
          <p:nvSpPr>
            <p:cNvPr id="47110" name="Line 35"/>
            <p:cNvSpPr>
              <a:spLocks noChangeShapeType="1"/>
            </p:cNvSpPr>
            <p:nvPr/>
          </p:nvSpPr>
          <p:spPr bwMode="auto">
            <a:xfrm flipH="1">
              <a:off x="1922" y="2070"/>
              <a:ext cx="866" cy="35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7111" name="Line 36"/>
            <p:cNvSpPr>
              <a:spLocks noChangeShapeType="1"/>
            </p:cNvSpPr>
            <p:nvPr/>
          </p:nvSpPr>
          <p:spPr bwMode="auto">
            <a:xfrm flipV="1">
              <a:off x="1922" y="2160"/>
              <a:ext cx="888" cy="3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7112" name="Text Box 37"/>
            <p:cNvSpPr txBox="1">
              <a:spLocks noChangeArrowheads="1"/>
            </p:cNvSpPr>
            <p:nvPr/>
          </p:nvSpPr>
          <p:spPr bwMode="auto">
            <a:xfrm>
              <a:off x="1850" y="1745"/>
              <a:ext cx="102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Connection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Query/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Update</a:t>
              </a:r>
            </a:p>
          </p:txBody>
        </p:sp>
        <p:sp>
          <p:nvSpPr>
            <p:cNvPr id="47113" name="Text Box 38"/>
            <p:cNvSpPr txBox="1">
              <a:spLocks noChangeArrowheads="1"/>
            </p:cNvSpPr>
            <p:nvPr/>
          </p:nvSpPr>
          <p:spPr bwMode="auto">
            <a:xfrm>
              <a:off x="2404" y="2366"/>
              <a:ext cx="6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Results</a:t>
              </a:r>
            </a:p>
          </p:txBody>
        </p:sp>
        <p:sp>
          <p:nvSpPr>
            <p:cNvPr id="47114" name="Text Box 40"/>
            <p:cNvSpPr txBox="1">
              <a:spLocks noChangeArrowheads="1"/>
            </p:cNvSpPr>
            <p:nvPr/>
          </p:nvSpPr>
          <p:spPr bwMode="auto">
            <a:xfrm>
              <a:off x="3409" y="1704"/>
              <a:ext cx="210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>
                <a:lnSpc>
                  <a:spcPct val="80000"/>
                </a:lnSpc>
                <a:buFontTx/>
                <a:buChar char="•"/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Embedded/dynamic SQL</a:t>
              </a:r>
            </a:p>
            <a:p>
              <a:pPr marL="182563" indent="-182563">
                <a:lnSpc>
                  <a:spcPct val="80000"/>
                </a:lnSpc>
                <a:buFontTx/>
                <a:buChar char="•"/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Call Level Interface</a:t>
              </a:r>
            </a:p>
            <a:p>
              <a:pPr marL="182563" indent="-182563">
                <a:lnSpc>
                  <a:spcPct val="80000"/>
                </a:lnSpc>
                <a:buFontTx/>
                <a:buChar char="•"/>
              </a:pPr>
              <a:r>
                <a:rPr lang="en-US" altLang="zh-TW" sz="2000" b="0">
                  <a:solidFill>
                    <a:schemeClr val="hlink"/>
                  </a:solidFill>
                  <a:latin typeface="Calibri" panose="020F0502020204030204" pitchFamily="34" charset="0"/>
                  <a:ea typeface="新細明體" charset="-120"/>
                </a:rPr>
                <a:t>Stored procedure &amp; function</a:t>
              </a:r>
            </a:p>
          </p:txBody>
        </p:sp>
        <p:pic>
          <p:nvPicPr>
            <p:cNvPr id="47115" name="Picture 49" descr="j01953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8" y="2660"/>
              <a:ext cx="1131" cy="1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116" name="Group 50"/>
            <p:cNvGrpSpPr>
              <a:grpSpLocks/>
            </p:cNvGrpSpPr>
            <p:nvPr/>
          </p:nvGrpSpPr>
          <p:grpSpPr bwMode="auto">
            <a:xfrm>
              <a:off x="851" y="2988"/>
              <a:ext cx="644" cy="459"/>
              <a:chOff x="2215" y="2236"/>
              <a:chExt cx="644" cy="459"/>
            </a:xfrm>
          </p:grpSpPr>
          <p:sp>
            <p:nvSpPr>
              <p:cNvPr id="47130" name="AutoShape 51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47131" name="Text Box 52"/>
              <p:cNvSpPr txBox="1">
                <a:spLocks noChangeArrowheads="1"/>
              </p:cNvSpPr>
              <p:nvPr/>
            </p:nvSpPr>
            <p:spPr bwMode="auto">
              <a:xfrm>
                <a:off x="2325" y="2385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3399"/>
                    </a:solidFill>
                    <a:latin typeface="Calibri" panose="020F0502020204030204" pitchFamily="34" charset="0"/>
                    <a:ea typeface="新細明體" charset="-120"/>
                  </a:rPr>
                  <a:t>DB</a:t>
                </a:r>
              </a:p>
            </p:txBody>
          </p:sp>
        </p:grpSp>
        <p:grpSp>
          <p:nvGrpSpPr>
            <p:cNvPr id="47117" name="Group 53"/>
            <p:cNvGrpSpPr>
              <a:grpSpLocks/>
            </p:cNvGrpSpPr>
            <p:nvPr/>
          </p:nvGrpSpPr>
          <p:grpSpPr bwMode="auto">
            <a:xfrm>
              <a:off x="659" y="2227"/>
              <a:ext cx="974" cy="489"/>
              <a:chOff x="1689" y="1245"/>
              <a:chExt cx="974" cy="489"/>
            </a:xfrm>
          </p:grpSpPr>
          <p:sp>
            <p:nvSpPr>
              <p:cNvPr id="47128" name="AutoShape 54"/>
              <p:cNvSpPr>
                <a:spLocks noChangeArrowheads="1"/>
              </p:cNvSpPr>
              <p:nvPr/>
            </p:nvSpPr>
            <p:spPr bwMode="auto">
              <a:xfrm rot="5400000">
                <a:off x="1938" y="996"/>
                <a:ext cx="476" cy="974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47129" name="Text Box 55"/>
              <p:cNvSpPr txBox="1">
                <a:spLocks noChangeArrowheads="1"/>
              </p:cNvSpPr>
              <p:nvPr/>
            </p:nvSpPr>
            <p:spPr bwMode="auto">
              <a:xfrm>
                <a:off x="1851" y="1257"/>
                <a:ext cx="745" cy="4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TW" sz="1600" b="0">
                    <a:solidFill>
                      <a:schemeClr val="hlink"/>
                    </a:solidFill>
                    <a:latin typeface="Calibri" panose="020F0502020204030204" pitchFamily="34" charset="0"/>
                    <a:ea typeface="新細明體" charset="-120"/>
                  </a:rPr>
                  <a:t>Stored procedures &amp; functions</a:t>
                </a:r>
              </a:p>
            </p:txBody>
          </p:sp>
        </p:grpSp>
        <p:sp>
          <p:nvSpPr>
            <p:cNvPr id="47118" name="Line 56"/>
            <p:cNvSpPr>
              <a:spLocks noChangeShapeType="1"/>
            </p:cNvSpPr>
            <p:nvPr/>
          </p:nvSpPr>
          <p:spPr bwMode="auto">
            <a:xfrm>
              <a:off x="1166" y="2706"/>
              <a:ext cx="0" cy="28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7119" name="Rectangle 57"/>
            <p:cNvSpPr>
              <a:spLocks noChangeArrowheads="1"/>
            </p:cNvSpPr>
            <p:nvPr/>
          </p:nvSpPr>
          <p:spPr bwMode="auto">
            <a:xfrm>
              <a:off x="547" y="1894"/>
              <a:ext cx="1317" cy="1688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20" name="Text Box 58"/>
            <p:cNvSpPr txBox="1">
              <a:spLocks noChangeArrowheads="1"/>
            </p:cNvSpPr>
            <p:nvPr/>
          </p:nvSpPr>
          <p:spPr bwMode="auto">
            <a:xfrm>
              <a:off x="715" y="3582"/>
              <a:ext cx="10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DB System</a:t>
              </a:r>
            </a:p>
          </p:txBody>
        </p:sp>
        <p:sp>
          <p:nvSpPr>
            <p:cNvPr id="47121" name="AutoShape 59"/>
            <p:cNvSpPr>
              <a:spLocks noChangeArrowheads="1"/>
            </p:cNvSpPr>
            <p:nvPr/>
          </p:nvSpPr>
          <p:spPr bwMode="auto">
            <a:xfrm>
              <a:off x="1983" y="2830"/>
              <a:ext cx="1303" cy="387"/>
            </a:xfrm>
            <a:prstGeom prst="leftRightArrow">
              <a:avLst>
                <a:gd name="adj1" fmla="val 50000"/>
                <a:gd name="adj2" fmla="val 10300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22" name="Text Box 60"/>
            <p:cNvSpPr txBox="1">
              <a:spLocks noChangeArrowheads="1"/>
            </p:cNvSpPr>
            <p:nvPr/>
          </p:nvSpPr>
          <p:spPr bwMode="auto">
            <a:xfrm>
              <a:off x="2383" y="3140"/>
              <a:ext cx="89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0">
                  <a:solidFill>
                    <a:srgbClr val="003399"/>
                  </a:solidFill>
                  <a:latin typeface="Calibri" panose="020F0502020204030204" pitchFamily="34" charset="0"/>
                  <a:ea typeface="新細明體" charset="-120"/>
                </a:rPr>
                <a:t>SQL</a:t>
              </a:r>
              <a:endParaRPr lang="en-US" altLang="zh-TW" sz="1800" b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endParaRPr>
            </a:p>
            <a:p>
              <a:r>
                <a:rPr lang="en-US" altLang="zh-TW" sz="1800" b="0">
                  <a:solidFill>
                    <a:srgbClr val="003399"/>
                  </a:solidFill>
                  <a:latin typeface="Calibri" panose="020F0502020204030204" pitchFamily="34" charset="0"/>
                  <a:ea typeface="新細明體" charset="-120"/>
                </a:rPr>
                <a:t>Canned St.</a:t>
              </a:r>
            </a:p>
            <a:p>
              <a:r>
                <a:rPr lang="en-US" altLang="zh-TW" sz="1800" b="0">
                  <a:solidFill>
                    <a:srgbClr val="003399"/>
                  </a:solidFill>
                  <a:latin typeface="Calibri" panose="020F0502020204030204" pitchFamily="34" charset="0"/>
                  <a:ea typeface="新細明體" charset="-120"/>
                </a:rPr>
                <a:t>Command</a:t>
              </a:r>
            </a:p>
          </p:txBody>
        </p:sp>
        <p:grpSp>
          <p:nvGrpSpPr>
            <p:cNvPr id="47123" name="Group 64"/>
            <p:cNvGrpSpPr>
              <a:grpSpLocks/>
            </p:cNvGrpSpPr>
            <p:nvPr/>
          </p:nvGrpSpPr>
          <p:grpSpPr bwMode="auto">
            <a:xfrm>
              <a:off x="2842" y="1752"/>
              <a:ext cx="576" cy="518"/>
              <a:chOff x="2215" y="1419"/>
              <a:chExt cx="576" cy="644"/>
            </a:xfrm>
          </p:grpSpPr>
          <p:sp>
            <p:nvSpPr>
              <p:cNvPr id="47126" name="AutoShape 65"/>
              <p:cNvSpPr>
                <a:spLocks noChangeArrowheads="1"/>
              </p:cNvSpPr>
              <p:nvPr/>
            </p:nvSpPr>
            <p:spPr bwMode="auto">
              <a:xfrm rot="5400000">
                <a:off x="2181" y="1453"/>
                <a:ext cx="644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47127" name="Text Box 66"/>
              <p:cNvSpPr txBox="1">
                <a:spLocks noChangeArrowheads="1"/>
              </p:cNvSpPr>
              <p:nvPr/>
            </p:nvSpPr>
            <p:spPr bwMode="auto">
              <a:xfrm>
                <a:off x="2325" y="1419"/>
                <a:ext cx="4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>
                    <a:solidFill>
                      <a:schemeClr val="hlink"/>
                    </a:solidFill>
                    <a:latin typeface="Calibri" panose="020F0502020204030204" pitchFamily="34" charset="0"/>
                    <a:ea typeface="新細明體" charset="-120"/>
                  </a:rPr>
                  <a:t>AP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>
                    <a:solidFill>
                      <a:schemeClr val="hlink"/>
                    </a:solidFill>
                    <a:latin typeface="Calibri" panose="020F0502020204030204" pitchFamily="34" charset="0"/>
                    <a:ea typeface="新細明體" charset="-120"/>
                  </a:rPr>
                  <a:t>…</a:t>
                </a:r>
              </a:p>
            </p:txBody>
          </p:sp>
        </p:grpSp>
        <p:sp>
          <p:nvSpPr>
            <p:cNvPr id="47124" name="AutoShape 67"/>
            <p:cNvSpPr>
              <a:spLocks noChangeArrowheads="1"/>
            </p:cNvSpPr>
            <p:nvPr/>
          </p:nvSpPr>
          <p:spPr bwMode="auto">
            <a:xfrm rot="3861540">
              <a:off x="3289" y="2442"/>
              <a:ext cx="409" cy="131"/>
            </a:xfrm>
            <a:prstGeom prst="leftRightArrow">
              <a:avLst>
                <a:gd name="adj1" fmla="val 50000"/>
                <a:gd name="adj2" fmla="val 6244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zh-TW" altLang="en-US" sz="2400" b="0">
                <a:solidFill>
                  <a:srgbClr val="003399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2228" y="2928"/>
              <a:ext cx="9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TW" sz="20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新細明體" charset="-120"/>
                </a:rPr>
                <a:t>Interactive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C9633-9CD1-4875-8BB3-0DFF36773695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7173913" cy="79057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</a:rPr>
              <a:t>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04863"/>
            <a:ext cx="8177213" cy="35448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sz="2800" dirty="0">
                <a:ea typeface="新細明體" charset="-120"/>
              </a:rPr>
              <a:t>To access a database from an </a:t>
            </a:r>
            <a:r>
              <a:rPr lang="en-US" altLang="zh-TW" sz="2800" dirty="0">
                <a:solidFill>
                  <a:schemeClr val="hlink"/>
                </a:solidFill>
                <a:ea typeface="新細明體" charset="-120"/>
              </a:rPr>
              <a:t>application program</a:t>
            </a:r>
            <a:r>
              <a:rPr lang="en-US" altLang="zh-TW" sz="2800" dirty="0">
                <a:ea typeface="新細明體" charset="-120"/>
              </a:rPr>
              <a:t> (as opposed to </a:t>
            </a:r>
            <a:r>
              <a:rPr lang="en-US" altLang="zh-TW" sz="2800" dirty="0">
                <a:solidFill>
                  <a:schemeClr val="hlink"/>
                </a:solidFill>
                <a:ea typeface="新細明體" charset="-120"/>
              </a:rPr>
              <a:t>interactive interfaces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TW" sz="2800" dirty="0">
                <a:solidFill>
                  <a:srgbClr val="FF0066"/>
                </a:solidFill>
                <a:ea typeface="新細明體" charset="-120"/>
              </a:rPr>
              <a:t>12.1</a:t>
            </a: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hlinkClick r:id="rId2" action="ppaction://hlinksldjump"/>
              </a:rPr>
              <a:t>Database Programming</a:t>
            </a:r>
            <a:endParaRPr lang="en-US" altLang="zh-TW" sz="2800" dirty="0">
              <a:ea typeface="新細明體" charset="-120"/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TW" dirty="0">
                <a:solidFill>
                  <a:srgbClr val="FF0066"/>
                </a:solidFill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66"/>
                </a:solidFill>
                <a:ea typeface="新細明體" charset="-120"/>
              </a:rPr>
              <a:t>12.2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hlinkClick r:id="rId3" action="ppaction://hlinksldjump"/>
              </a:rPr>
              <a:t>Embedded/dynamic SQL and SQLJ</a:t>
            </a:r>
            <a:endParaRPr lang="zh-TW" altLang="en-US" sz="2400" dirty="0">
              <a:ea typeface="新細明體" charset="-120"/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TW" sz="2400" dirty="0">
                <a:solidFill>
                  <a:srgbClr val="FF0066"/>
                </a:solidFill>
                <a:ea typeface="新細明體" charset="-120"/>
              </a:rPr>
              <a:t>	12.3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hlinkClick r:id="rId4" action="ppaction://hlinksldjump"/>
              </a:rPr>
              <a:t>Functions Calls, SQL/CLI and JDBC</a:t>
            </a:r>
            <a:endParaRPr lang="en-US" altLang="zh-TW" sz="2400" dirty="0">
              <a:ea typeface="新細明體" charset="-120"/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TW" sz="2400" dirty="0">
                <a:solidFill>
                  <a:srgbClr val="FF0066"/>
                </a:solidFill>
                <a:ea typeface="新細明體" charset="-120"/>
              </a:rPr>
              <a:t>	12.4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hlinkClick r:id="rId5" action="ppaction://hlinksldjump"/>
              </a:rPr>
              <a:t>Stored Procedures, SQL/PSM</a:t>
            </a:r>
            <a:endParaRPr lang="en-US" altLang="zh-TW" sz="2400" dirty="0">
              <a:ea typeface="新細明體" charset="-120"/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12.5</a:t>
            </a: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hlinkClick r:id="rId6" action="ppaction://hlinksldjump"/>
              </a:rPr>
              <a:t>Comparing the Three Approaches</a:t>
            </a:r>
            <a:endParaRPr lang="en-US" altLang="zh-TW" sz="2800" dirty="0">
              <a:ea typeface="新細明體" charset="-120"/>
              <a:hlinkClick r:id="rId2" action="ppaction://hlinksldjump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32000" y="4589463"/>
            <a:ext cx="4724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722791" y="4589463"/>
            <a:ext cx="1469004" cy="441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1400" b="0" dirty="0" err="1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Emb</a:t>
            </a:r>
            <a:r>
              <a:rPr lang="en-US" altLang="zh-TW" sz="1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./</a:t>
            </a:r>
            <a:r>
              <a:rPr lang="en-US" altLang="zh-TW" sz="1400" b="0" dirty="0" err="1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dyn</a:t>
            </a:r>
            <a:r>
              <a:rPr lang="en-US" altLang="zh-TW" sz="1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. SQL</a:t>
            </a:r>
          </a:p>
          <a:p>
            <a:pPr marL="87313" indent="-873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1400" b="0" dirty="0">
                <a:solidFill>
                  <a:schemeClr val="hlink"/>
                </a:solidFill>
                <a:latin typeface="Calibri" panose="020F0502020204030204" pitchFamily="34" charset="0"/>
                <a:ea typeface="新細明體" charset="-120"/>
              </a:rPr>
              <a:t>function call</a:t>
            </a:r>
            <a:endParaRPr lang="zh-TW" altLang="en-US" sz="1400" b="0" dirty="0">
              <a:solidFill>
                <a:schemeClr val="hlink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DFB5C-64AB-4F89-A500-B117695F0499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Database Programming Approaches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20750"/>
            <a:ext cx="8402637" cy="542607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  <a:hlinkClick r:id="rId2" action="ppaction://hlinksldjump"/>
              </a:rPr>
              <a:t>Embedded SQL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dirty="0">
                <a:ea typeface="新細明體" charset="-120"/>
              </a:rPr>
              <a:t>SQL statements are embedded in a general-purpose programming language, e.g., C, Java, Pascal</a:t>
            </a:r>
          </a:p>
          <a:p>
            <a:pPr eaLnBrk="1" hangingPunct="1"/>
            <a:r>
              <a:rPr lang="en-US" altLang="zh-TW" dirty="0">
                <a:ea typeface="新細明體" charset="-120"/>
                <a:hlinkClick r:id="" action="ppaction://noaction"/>
              </a:rPr>
              <a:t>Call Level Interface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(CLI)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library of database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functions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available to the host language for database calls; known as an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API</a:t>
            </a:r>
          </a:p>
          <a:p>
            <a:pPr eaLnBrk="1" hangingPunct="1"/>
            <a:r>
              <a:rPr lang="en-US" altLang="zh-TW" dirty="0">
                <a:ea typeface="新細明體" charset="-120"/>
                <a:hlinkClick r:id="rId3" action="ppaction://hlinksldjump"/>
              </a:rPr>
              <a:t>A brand new, full-fledged language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stored procedures and functions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minimizes impedance mismatch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058E5E-1BF7-4551-AEBE-9CF04D5DA909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Impedance Mismatch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876300"/>
            <a:ext cx="7865155" cy="3214007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Incompatibilities between a host programming language and the database model, e.g.,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mismatch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incompatibilities</a:t>
            </a:r>
          </a:p>
          <a:p>
            <a:pPr lvl="2" eaLnBrk="1" hangingPunct="1"/>
            <a:r>
              <a:rPr lang="en-US" altLang="zh-TW" sz="2000" dirty="0">
                <a:ea typeface="新細明體" charset="-120"/>
              </a:rPr>
              <a:t>DATE, TIME, TIMESTAMP, etc.</a:t>
            </a:r>
          </a:p>
          <a:p>
            <a:pPr lvl="2" eaLnBrk="1" hangingPunct="1"/>
            <a:r>
              <a:rPr lang="en-US" altLang="zh-TW" sz="2000" dirty="0">
                <a:ea typeface="新細明體" charset="-120"/>
              </a:rPr>
              <a:t>requires a new binding for each language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Set-at-a-time</a:t>
            </a:r>
            <a:r>
              <a:rPr lang="en-US" altLang="zh-TW" sz="2400" dirty="0">
                <a:ea typeface="新細明體" charset="-120"/>
              </a:rPr>
              <a:t> vs.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record-at-a-time</a:t>
            </a:r>
            <a:r>
              <a:rPr lang="en-US" altLang="zh-TW" sz="2400" dirty="0">
                <a:ea typeface="新細明體" charset="-120"/>
              </a:rPr>
              <a:t> processing</a:t>
            </a:r>
          </a:p>
          <a:p>
            <a:pPr lvl="2" eaLnBrk="1" hangingPunct="1"/>
            <a:r>
              <a:rPr lang="en-US" altLang="zh-TW" sz="2000" dirty="0">
                <a:ea typeface="新細明體" charset="-120"/>
              </a:rPr>
              <a:t>need special </a:t>
            </a:r>
            <a:r>
              <a:rPr lang="en-US" altLang="zh-TW" sz="2000" dirty="0" err="1">
                <a:ea typeface="新細明體" charset="-120"/>
              </a:rPr>
              <a:t>iterators</a:t>
            </a:r>
            <a:r>
              <a:rPr lang="en-US" altLang="zh-TW" sz="2000" dirty="0">
                <a:ea typeface="新細明體" charset="-120"/>
              </a:rPr>
              <a:t> to loop over query results and manipulate individual values</a:t>
            </a:r>
          </a:p>
        </p:txBody>
      </p: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5411565" y="4308936"/>
            <a:ext cx="3111500" cy="1200150"/>
            <a:chOff x="3516" y="3127"/>
            <a:chExt cx="1960" cy="756"/>
          </a:xfrm>
        </p:grpSpPr>
        <p:sp>
          <p:nvSpPr>
            <p:cNvPr id="14353" name="Text Box 10"/>
            <p:cNvSpPr txBox="1">
              <a:spLocks noChangeArrowheads="1"/>
            </p:cNvSpPr>
            <p:nvPr/>
          </p:nvSpPr>
          <p:spPr bwMode="auto">
            <a:xfrm>
              <a:off x="4219" y="3127"/>
              <a:ext cx="125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FOR i=1 to n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  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  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1800" b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}</a:t>
              </a:r>
            </a:p>
          </p:txBody>
        </p:sp>
        <p:grpSp>
          <p:nvGrpSpPr>
            <p:cNvPr id="14354" name="Group 15"/>
            <p:cNvGrpSpPr>
              <a:grpSpLocks/>
            </p:cNvGrpSpPr>
            <p:nvPr/>
          </p:nvGrpSpPr>
          <p:grpSpPr bwMode="auto">
            <a:xfrm>
              <a:off x="3516" y="3127"/>
              <a:ext cx="531" cy="725"/>
              <a:chOff x="3516" y="3127"/>
              <a:chExt cx="531" cy="725"/>
            </a:xfrm>
          </p:grpSpPr>
          <p:sp>
            <p:nvSpPr>
              <p:cNvPr id="14355" name="Rectangle 9"/>
              <p:cNvSpPr>
                <a:spLocks noChangeArrowheads="1"/>
              </p:cNvSpPr>
              <p:nvPr/>
            </p:nvSpPr>
            <p:spPr bwMode="auto">
              <a:xfrm>
                <a:off x="3516" y="3134"/>
                <a:ext cx="531" cy="71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14356" name="Rectangle 11"/>
              <p:cNvSpPr>
                <a:spLocks noChangeArrowheads="1"/>
              </p:cNvSpPr>
              <p:nvPr/>
            </p:nvSpPr>
            <p:spPr bwMode="auto">
              <a:xfrm>
                <a:off x="3542" y="3127"/>
                <a:ext cx="427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b="0">
                    <a:solidFill>
                      <a:schemeClr val="bg2"/>
                    </a:solidFill>
                    <a:latin typeface="Calibri" panose="020F0502020204030204" pitchFamily="34" charset="0"/>
                    <a:ea typeface="新細明體" charset="-12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b="0">
                    <a:solidFill>
                      <a:schemeClr val="bg2"/>
                    </a:solidFill>
                    <a:latin typeface="Calibri" panose="020F0502020204030204" pitchFamily="34" charset="0"/>
                    <a:ea typeface="新細明體" charset="-12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b="0">
                    <a:solidFill>
                      <a:schemeClr val="bg2"/>
                    </a:solidFill>
                    <a:latin typeface="Calibri" panose="020F0502020204030204" pitchFamily="34" charset="0"/>
                    <a:ea typeface="新細明體" charset="-120"/>
                  </a:rPr>
                  <a:t>…</a:t>
                </a:r>
              </a:p>
            </p:txBody>
          </p:sp>
        </p:grpSp>
      </p:grp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1196753" y="4285124"/>
            <a:ext cx="2819400" cy="1247775"/>
            <a:chOff x="831" y="3112"/>
            <a:chExt cx="1776" cy="786"/>
          </a:xfrm>
        </p:grpSpPr>
        <p:sp>
          <p:nvSpPr>
            <p:cNvPr id="14347" name="Rectangle 4"/>
            <p:cNvSpPr>
              <a:spLocks noChangeArrowheads="1"/>
            </p:cNvSpPr>
            <p:nvPr/>
          </p:nvSpPr>
          <p:spPr bwMode="auto">
            <a:xfrm>
              <a:off x="831" y="3112"/>
              <a:ext cx="605" cy="78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4348" name="Line 5"/>
            <p:cNvSpPr>
              <a:spLocks noChangeShapeType="1"/>
            </p:cNvSpPr>
            <p:nvPr/>
          </p:nvSpPr>
          <p:spPr bwMode="auto">
            <a:xfrm flipH="1">
              <a:off x="1466" y="3687"/>
              <a:ext cx="68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TW" altLang="en-US" b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349" name="Rectangle 6"/>
            <p:cNvSpPr>
              <a:spLocks noChangeArrowheads="1"/>
            </p:cNvSpPr>
            <p:nvPr/>
          </p:nvSpPr>
          <p:spPr bwMode="auto">
            <a:xfrm>
              <a:off x="2178" y="3277"/>
              <a:ext cx="320" cy="59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b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447" y="3274"/>
              <a:ext cx="6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b="0" dirty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SELECT *</a:t>
              </a:r>
            </a:p>
            <a:p>
              <a:r>
                <a:rPr lang="en-US" altLang="zh-TW" sz="1200" b="0" dirty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FROM …</a:t>
              </a:r>
            </a:p>
            <a:p>
              <a:r>
                <a:rPr lang="en-US" altLang="zh-TW" sz="1200" b="0" dirty="0">
                  <a:solidFill>
                    <a:schemeClr val="bg2"/>
                  </a:solidFill>
                  <a:latin typeface="Calibri" panose="020F0502020204030204" pitchFamily="34" charset="0"/>
                  <a:ea typeface="Arial Unicode MS" pitchFamily="34" charset="-120"/>
                  <a:cs typeface="Arial Unicode MS" pitchFamily="34" charset="-120"/>
                </a:rPr>
                <a:t>WHERE …</a:t>
              </a:r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894" y="3180"/>
              <a:ext cx="427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2180" y="3311"/>
              <a:ext cx="427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400" b="0">
                  <a:solidFill>
                    <a:schemeClr val="bg2"/>
                  </a:solidFill>
                  <a:latin typeface="Calibri" panose="020F0502020204030204" pitchFamily="34" charset="0"/>
                  <a:ea typeface="新細明體" charset="-120"/>
                </a:rPr>
                <a:t>…</a:t>
              </a:r>
            </a:p>
          </p:txBody>
        </p:sp>
      </p:grpSp>
      <p:sp>
        <p:nvSpPr>
          <p:cNvPr id="14343" name="文字方塊 16"/>
          <p:cNvSpPr txBox="1">
            <a:spLocks noChangeArrowheads="1"/>
          </p:cNvSpPr>
          <p:nvPr/>
        </p:nvSpPr>
        <p:spPr bwMode="auto">
          <a:xfrm>
            <a:off x="2252440" y="5642436"/>
            <a:ext cx="1141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rPr>
              <a:t>SQL</a:t>
            </a:r>
            <a:endParaRPr lang="zh-TW" altLang="en-US" b="0">
              <a:solidFill>
                <a:schemeClr val="bg2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14344" name="文字方塊 17"/>
          <p:cNvSpPr txBox="1">
            <a:spLocks noChangeArrowheads="1"/>
          </p:cNvSpPr>
          <p:nvPr/>
        </p:nvSpPr>
        <p:spPr bwMode="auto">
          <a:xfrm>
            <a:off x="5900515" y="5594811"/>
            <a:ext cx="166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rPr>
              <a:t>C, Java</a:t>
            </a:r>
            <a:endParaRPr lang="zh-TW" altLang="en-US" b="0">
              <a:solidFill>
                <a:schemeClr val="bg2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14345" name="文字方塊 18"/>
          <p:cNvSpPr txBox="1">
            <a:spLocks noChangeArrowheads="1"/>
          </p:cNvSpPr>
          <p:nvPr/>
        </p:nvSpPr>
        <p:spPr bwMode="auto">
          <a:xfrm>
            <a:off x="1087214" y="5486861"/>
            <a:ext cx="1258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rPr>
              <a:t>EMPLOYEE</a:t>
            </a:r>
            <a:endParaRPr lang="zh-TW" altLang="en-US" sz="1800" b="0" dirty="0">
              <a:solidFill>
                <a:schemeClr val="bg2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14346" name="文字方塊 19"/>
          <p:cNvSpPr txBox="1">
            <a:spLocks noChangeArrowheads="1"/>
          </p:cNvSpPr>
          <p:nvPr/>
        </p:nvSpPr>
        <p:spPr bwMode="auto">
          <a:xfrm>
            <a:off x="3233515" y="5469399"/>
            <a:ext cx="1162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0">
                <a:solidFill>
                  <a:schemeClr val="bg2"/>
                </a:solidFill>
                <a:latin typeface="Calibri" panose="020F0502020204030204" pitchFamily="34" charset="0"/>
                <a:ea typeface="新細明體" charset="-120"/>
              </a:rPr>
              <a:t>RESULT</a:t>
            </a:r>
            <a:endParaRPr lang="zh-TW" altLang="en-US" sz="1800" b="0">
              <a:solidFill>
                <a:schemeClr val="bg2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081962" y="6470650"/>
            <a:ext cx="1062038" cy="387350"/>
          </a:xfrm>
        </p:spPr>
        <p:txBody>
          <a:bodyPr/>
          <a:lstStyle/>
          <a:p>
            <a:pPr>
              <a:defRPr/>
            </a:pPr>
            <a:fld id="{647C3F5E-70D6-466C-B005-6B17F3029B39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Steps in Database Programming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70187"/>
            <a:ext cx="8402637" cy="2181225"/>
          </a:xfrm>
        </p:spPr>
        <p:txBody>
          <a:bodyPr/>
          <a:lstStyle/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Client program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opens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connection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to the database server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Client program submits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queries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to and/or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updates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the database</a:t>
            </a:r>
          </a:p>
          <a:p>
            <a:pPr marL="363538" indent="-363538" eaLnBrk="1" hangingPunct="1">
              <a:buFont typeface="Wingdings" pitchFamily="2" charset="2"/>
              <a:buAutoNum type="arabicPeriod"/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When database access is no longer needed, client program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terminates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the connection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10957" y="3361309"/>
            <a:ext cx="7363936" cy="2604171"/>
            <a:chOff x="710089" y="3460862"/>
            <a:chExt cx="7363936" cy="2604171"/>
          </a:xfrm>
        </p:grpSpPr>
        <p:grpSp>
          <p:nvGrpSpPr>
            <p:cNvPr id="2" name="群組 1"/>
            <p:cNvGrpSpPr/>
            <p:nvPr/>
          </p:nvGrpSpPr>
          <p:grpSpPr>
            <a:xfrm>
              <a:off x="6137835" y="3460862"/>
              <a:ext cx="1936190" cy="2604171"/>
              <a:chOff x="818640" y="3460862"/>
              <a:chExt cx="1936190" cy="2604171"/>
            </a:xfrm>
          </p:grpSpPr>
          <p:sp>
            <p:nvSpPr>
              <p:cNvPr id="15365" name="Text Box 62"/>
              <p:cNvSpPr txBox="1">
                <a:spLocks noChangeArrowheads="1"/>
              </p:cNvSpPr>
              <p:nvPr/>
            </p:nvSpPr>
            <p:spPr bwMode="auto">
              <a:xfrm>
                <a:off x="1241142" y="5668158"/>
                <a:ext cx="1275556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 b="0" dirty="0">
                    <a:solidFill>
                      <a:srgbClr val="003399"/>
                    </a:solidFill>
                    <a:latin typeface="Calibri" panose="020F0502020204030204" pitchFamily="34" charset="0"/>
                    <a:ea typeface="新細明體" charset="-120"/>
                  </a:rPr>
                  <a:t>DB Server</a:t>
                </a:r>
              </a:p>
            </p:txBody>
          </p:sp>
          <p:grpSp>
            <p:nvGrpSpPr>
              <p:cNvPr id="15368" name="Group 63"/>
              <p:cNvGrpSpPr>
                <a:grpSpLocks/>
              </p:cNvGrpSpPr>
              <p:nvPr/>
            </p:nvGrpSpPr>
            <p:grpSpPr bwMode="auto">
              <a:xfrm>
                <a:off x="1265331" y="4838812"/>
                <a:ext cx="947429" cy="585788"/>
                <a:chOff x="2215" y="2236"/>
                <a:chExt cx="644" cy="464"/>
              </a:xfrm>
            </p:grpSpPr>
            <p:sp>
              <p:nvSpPr>
                <p:cNvPr id="15385" name="AutoShape 64"/>
                <p:cNvSpPr>
                  <a:spLocks noChangeArrowheads="1"/>
                </p:cNvSpPr>
                <p:nvPr/>
              </p:nvSpPr>
              <p:spPr bwMode="auto">
                <a:xfrm>
                  <a:off x="2215" y="2236"/>
                  <a:ext cx="644" cy="459"/>
                </a:xfrm>
                <a:prstGeom prst="can">
                  <a:avLst>
                    <a:gd name="adj" fmla="val 25000"/>
                  </a:avLst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 b="0"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  <p:sp>
              <p:nvSpPr>
                <p:cNvPr id="1538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325" y="2385"/>
                  <a:ext cx="480" cy="3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000" b="0">
                      <a:solidFill>
                        <a:srgbClr val="003399"/>
                      </a:solidFill>
                      <a:latin typeface="Calibri" panose="020F0502020204030204" pitchFamily="34" charset="0"/>
                      <a:ea typeface="新細明體" charset="-120"/>
                    </a:rPr>
                    <a:t>DB</a:t>
                  </a:r>
                </a:p>
              </p:txBody>
            </p:sp>
          </p:grpSp>
          <p:grpSp>
            <p:nvGrpSpPr>
              <p:cNvPr id="15369" name="Group 66"/>
              <p:cNvGrpSpPr>
                <a:grpSpLocks/>
              </p:cNvGrpSpPr>
              <p:nvPr/>
            </p:nvGrpSpPr>
            <p:grpSpPr bwMode="auto">
              <a:xfrm>
                <a:off x="1171542" y="3822812"/>
                <a:ext cx="1045988" cy="636588"/>
                <a:chOff x="1745" y="1216"/>
                <a:chExt cx="712" cy="505"/>
              </a:xfrm>
            </p:grpSpPr>
            <p:sp>
              <p:nvSpPr>
                <p:cNvPr id="15383" name="AutoShape 67"/>
                <p:cNvSpPr>
                  <a:spLocks noChangeArrowheads="1"/>
                </p:cNvSpPr>
                <p:nvPr/>
              </p:nvSpPr>
              <p:spPr bwMode="auto">
                <a:xfrm rot="5400000">
                  <a:off x="1848" y="1113"/>
                  <a:ext cx="505" cy="712"/>
                </a:xfrm>
                <a:prstGeom prst="flowChartPunchedTape">
                  <a:avLst/>
                </a:prstGeom>
                <a:solidFill>
                  <a:schemeClr val="accent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 b="0"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  <p:sp>
              <p:nvSpPr>
                <p:cNvPr id="1538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846" y="1280"/>
                  <a:ext cx="577" cy="4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1000" b="0" dirty="0">
                      <a:solidFill>
                        <a:schemeClr val="bg2"/>
                      </a:solidFill>
                      <a:latin typeface="Calibri" panose="020F0502020204030204" pitchFamily="34" charset="0"/>
                      <a:ea typeface="新細明體" charset="-120"/>
                    </a:rPr>
                    <a:t>Stored procedure &amp; function</a:t>
                  </a:r>
                </a:p>
              </p:txBody>
            </p:sp>
          </p:grpSp>
          <p:sp>
            <p:nvSpPr>
              <p:cNvPr id="15370" name="Line 69"/>
              <p:cNvSpPr>
                <a:spLocks noChangeShapeType="1"/>
              </p:cNvSpPr>
              <p:nvPr/>
            </p:nvSpPr>
            <p:spPr bwMode="auto">
              <a:xfrm>
                <a:off x="1727918" y="4483212"/>
                <a:ext cx="0" cy="35560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371" name="Rectangle 70"/>
              <p:cNvSpPr>
                <a:spLocks noChangeArrowheads="1"/>
              </p:cNvSpPr>
              <p:nvPr/>
            </p:nvSpPr>
            <p:spPr bwMode="auto">
              <a:xfrm>
                <a:off x="818640" y="3460862"/>
                <a:ext cx="1936190" cy="2127250"/>
              </a:xfrm>
              <a:prstGeom prst="rect">
                <a:avLst/>
              </a:prstGeom>
              <a:noFill/>
              <a:ln w="38100" cmpd="dbl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b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710089" y="3984365"/>
              <a:ext cx="3370053" cy="2050505"/>
              <a:chOff x="4038880" y="4058058"/>
              <a:chExt cx="3370053" cy="2050505"/>
            </a:xfrm>
          </p:grpSpPr>
          <p:grpSp>
            <p:nvGrpSpPr>
              <p:cNvPr id="15372" name="Group 71"/>
              <p:cNvGrpSpPr>
                <a:grpSpLocks/>
              </p:cNvGrpSpPr>
              <p:nvPr/>
            </p:nvGrpSpPr>
            <p:grpSpPr bwMode="auto">
              <a:xfrm>
                <a:off x="6259216" y="4058058"/>
                <a:ext cx="1149717" cy="1434126"/>
                <a:chOff x="2990" y="1554"/>
                <a:chExt cx="609" cy="823"/>
              </a:xfrm>
            </p:grpSpPr>
            <p:sp>
              <p:nvSpPr>
                <p:cNvPr id="15381" name="AutoShape 72"/>
                <p:cNvSpPr>
                  <a:spLocks noChangeArrowheads="1"/>
                </p:cNvSpPr>
                <p:nvPr/>
              </p:nvSpPr>
              <p:spPr bwMode="auto">
                <a:xfrm rot="5400000">
                  <a:off x="2867" y="1677"/>
                  <a:ext cx="823" cy="577"/>
                </a:xfrm>
                <a:prstGeom prst="flowChartPunchedTape">
                  <a:avLst/>
                </a:prstGeom>
                <a:solidFill>
                  <a:schemeClr val="accent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 b="0"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  <p:sp>
              <p:nvSpPr>
                <p:cNvPr id="153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132" y="1710"/>
                  <a:ext cx="467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TW" sz="2400" b="0" dirty="0">
                      <a:solidFill>
                        <a:schemeClr val="hlink"/>
                      </a:solidFill>
                      <a:latin typeface="Calibri" panose="020F0502020204030204" pitchFamily="34" charset="0"/>
                      <a:ea typeface="新細明體" charset="-120"/>
                    </a:rPr>
                    <a:t>AP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TW" sz="2400" b="0" dirty="0" smtClean="0">
                      <a:solidFill>
                        <a:schemeClr val="hlink"/>
                      </a:solidFill>
                      <a:latin typeface="Calibri" panose="020F0502020204030204" pitchFamily="34" charset="0"/>
                      <a:ea typeface="新細明體" charset="-120"/>
                    </a:rPr>
                    <a:t>…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TW" sz="2400" b="0" dirty="0" smtClean="0">
                      <a:solidFill>
                        <a:schemeClr val="hlink"/>
                      </a:solidFill>
                      <a:latin typeface="Calibri" panose="020F0502020204030204" pitchFamily="34" charset="0"/>
                      <a:ea typeface="新細明體" charset="-120"/>
                    </a:rPr>
                    <a:t>…</a:t>
                  </a:r>
                  <a:endParaRPr lang="en-US" altLang="zh-TW" sz="2400" b="0" dirty="0">
                    <a:solidFill>
                      <a:schemeClr val="hlink"/>
                    </a:solidFill>
                    <a:latin typeface="Calibri" panose="020F0502020204030204" pitchFamily="34" charset="0"/>
                    <a:ea typeface="新細明體" charset="-120"/>
                  </a:endParaRPr>
                </a:p>
              </p:txBody>
            </p:sp>
          </p:grpSp>
          <p:sp>
            <p:nvSpPr>
              <p:cNvPr id="15377" name="Text Box 78"/>
              <p:cNvSpPr txBox="1">
                <a:spLocks noChangeArrowheads="1"/>
              </p:cNvSpPr>
              <p:nvPr/>
            </p:nvSpPr>
            <p:spPr bwMode="auto">
              <a:xfrm>
                <a:off x="5967634" y="5772013"/>
                <a:ext cx="104757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 dirty="0">
                    <a:latin typeface="Calibri" panose="020F0502020204030204" pitchFamily="34" charset="0"/>
                    <a:ea typeface="新細明體" charset="-120"/>
                  </a:rPr>
                  <a:t>Client</a:t>
                </a:r>
              </a:p>
            </p:txBody>
          </p:sp>
          <p:sp>
            <p:nvSpPr>
              <p:cNvPr id="15378" name="Text Box 79"/>
              <p:cNvSpPr txBox="1">
                <a:spLocks noChangeArrowheads="1"/>
              </p:cNvSpPr>
              <p:nvPr/>
            </p:nvSpPr>
            <p:spPr bwMode="auto">
              <a:xfrm>
                <a:off x="4038880" y="4825675"/>
                <a:ext cx="2505031" cy="491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82563" indent="-182563">
                  <a:lnSpc>
                    <a:spcPct val="80000"/>
                  </a:lnSpc>
                  <a:buFontTx/>
                  <a:buChar char="•"/>
                </a:pPr>
                <a:r>
                  <a:rPr lang="en-US" altLang="zh-TW" sz="1600" b="0" dirty="0">
                    <a:latin typeface="Calibri" panose="020F0502020204030204" pitchFamily="34" charset="0"/>
                    <a:ea typeface="新細明體" charset="-120"/>
                  </a:rPr>
                  <a:t>Embedded/dynamic SQL</a:t>
                </a:r>
              </a:p>
              <a:p>
                <a:pPr marL="182563" indent="-182563">
                  <a:lnSpc>
                    <a:spcPct val="80000"/>
                  </a:lnSpc>
                  <a:buFontTx/>
                  <a:buChar char="•"/>
                </a:pPr>
                <a:r>
                  <a:rPr lang="en-US" altLang="zh-TW" sz="1600" b="0" dirty="0" smtClean="0">
                    <a:latin typeface="Calibri" panose="020F0502020204030204" pitchFamily="34" charset="0"/>
                    <a:ea typeface="新細明體" charset="-120"/>
                  </a:rPr>
                  <a:t>Call Level Interface (CLI)</a:t>
                </a:r>
                <a:endParaRPr lang="en-US" altLang="zh-TW" sz="1600" b="0" dirty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4149188" y="3713274"/>
              <a:ext cx="1950497" cy="1622426"/>
              <a:chOff x="3010763" y="3464037"/>
              <a:chExt cx="1950497" cy="1622426"/>
            </a:xfrm>
          </p:grpSpPr>
          <p:sp>
            <p:nvSpPr>
              <p:cNvPr id="15373" name="Line 74"/>
              <p:cNvSpPr>
                <a:spLocks noChangeShapeType="1"/>
              </p:cNvSpPr>
              <p:nvPr/>
            </p:nvSpPr>
            <p:spPr bwMode="auto">
              <a:xfrm flipH="1">
                <a:off x="3220596" y="4083162"/>
                <a:ext cx="11811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/>
                <a:tailEnd type="non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374" name="Line 75"/>
              <p:cNvSpPr>
                <a:spLocks noChangeShapeType="1"/>
              </p:cNvSpPr>
              <p:nvPr/>
            </p:nvSpPr>
            <p:spPr bwMode="auto">
              <a:xfrm>
                <a:off x="3253979" y="5084269"/>
                <a:ext cx="11811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375" name="Text Box 76"/>
              <p:cNvSpPr txBox="1">
                <a:spLocks noChangeArrowheads="1"/>
              </p:cNvSpPr>
              <p:nvPr/>
            </p:nvSpPr>
            <p:spPr bwMode="auto">
              <a:xfrm>
                <a:off x="3010763" y="3464037"/>
                <a:ext cx="1950497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1. Connection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2. Query/update</a:t>
                </a:r>
              </a:p>
            </p:txBody>
          </p:sp>
          <p:sp>
            <p:nvSpPr>
              <p:cNvPr id="15376" name="Text Box 77"/>
              <p:cNvSpPr txBox="1">
                <a:spLocks noChangeArrowheads="1"/>
              </p:cNvSpPr>
              <p:nvPr/>
            </p:nvSpPr>
            <p:spPr bwMode="auto">
              <a:xfrm>
                <a:off x="3010763" y="4265480"/>
                <a:ext cx="1591236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 dirty="0">
                    <a:latin typeface="Calibri" panose="020F0502020204030204" pitchFamily="34" charset="0"/>
                    <a:ea typeface="新細明體" charset="-120"/>
                  </a:rPr>
                  <a:t>3. Results</a:t>
                </a:r>
              </a:p>
            </p:txBody>
          </p:sp>
          <p:sp>
            <p:nvSpPr>
              <p:cNvPr id="15379" name="Text Box 81"/>
              <p:cNvSpPr txBox="1">
                <a:spLocks noChangeArrowheads="1"/>
              </p:cNvSpPr>
              <p:nvPr/>
            </p:nvSpPr>
            <p:spPr bwMode="auto">
              <a:xfrm>
                <a:off x="3021890" y="4748325"/>
                <a:ext cx="166754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000" b="0">
                    <a:latin typeface="Calibri" panose="020F0502020204030204" pitchFamily="34" charset="0"/>
                    <a:ea typeface="新細明體" charset="-120"/>
                  </a:rPr>
                  <a:t>4. Disconnect</a:t>
                </a:r>
              </a:p>
            </p:txBody>
          </p:sp>
          <p:sp>
            <p:nvSpPr>
              <p:cNvPr id="15380" name="Line 84"/>
              <p:cNvSpPr>
                <a:spLocks noChangeShapeType="1"/>
              </p:cNvSpPr>
              <p:nvPr/>
            </p:nvSpPr>
            <p:spPr bwMode="auto">
              <a:xfrm>
                <a:off x="3182796" y="4593359"/>
                <a:ext cx="11811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TW" altLang="en-US" b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5367" name="AutoShape 8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1763" y="6323013"/>
            <a:ext cx="430212" cy="198437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34FC6-30C9-4F8B-B136-A1DCB991136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Embedded SQL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43196"/>
            <a:ext cx="8402638" cy="3302226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Most SQL statements can be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embedded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in a general-purpose 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host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programming language such as C, Java, Pascal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 embedded SQL statement is distinguished from the host language statements by </a:t>
            </a:r>
            <a:r>
              <a:rPr lang="en-US" altLang="zh-TW" sz="2400" b="1" dirty="0">
                <a:solidFill>
                  <a:srgbClr val="3333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EXEC SQL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a matching </a:t>
            </a:r>
            <a:r>
              <a:rPr lang="en-US" altLang="zh-TW" sz="2400" b="1" dirty="0">
                <a:solidFill>
                  <a:srgbClr val="3333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END-EXEC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“;” semicolon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2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shared variables 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dirty="0">
                <a:solidFill>
                  <a:schemeClr val="hlin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used in both languages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usually </a:t>
            </a:r>
            <a:r>
              <a:rPr lang="en-US" altLang="zh-TW" sz="2400" dirty="0">
                <a:solidFill>
                  <a:srgbClr val="3333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prefixed with a colon (:</a:t>
            </a:r>
            <a:r>
              <a:rPr lang="en-US" altLang="zh-TW" sz="2400" dirty="0">
                <a:solidFill>
                  <a:srgbClr val="3333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)</a:t>
            </a:r>
            <a:r>
              <a:rPr lang="en-US" altLang="zh-TW" sz="2400" dirty="0">
                <a:solidFill>
                  <a:srgbClr val="3333CC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in SQL</a:t>
            </a:r>
          </a:p>
        </p:txBody>
      </p:sp>
      <p:grpSp>
        <p:nvGrpSpPr>
          <p:cNvPr id="16389" name="群組 7"/>
          <p:cNvGrpSpPr>
            <a:grpSpLocks/>
          </p:cNvGrpSpPr>
          <p:nvPr/>
        </p:nvGrpSpPr>
        <p:grpSpPr bwMode="auto">
          <a:xfrm>
            <a:off x="6503716" y="4400790"/>
            <a:ext cx="1873929" cy="1620282"/>
            <a:chOff x="3714291" y="5037440"/>
            <a:chExt cx="1880745" cy="1619641"/>
          </a:xfrm>
        </p:grpSpPr>
        <p:sp>
          <p:nvSpPr>
            <p:cNvPr id="16392" name="AutoShape 72"/>
            <p:cNvSpPr>
              <a:spLocks noChangeArrowheads="1"/>
            </p:cNvSpPr>
            <p:nvPr/>
          </p:nvSpPr>
          <p:spPr bwMode="auto">
            <a:xfrm rot="5400000">
              <a:off x="3937108" y="4904108"/>
              <a:ext cx="1203107" cy="1469771"/>
            </a:xfrm>
            <a:prstGeom prst="flowChartPunchedTap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393" name="文字方塊 5"/>
            <p:cNvSpPr txBox="1">
              <a:spLocks noChangeArrowheads="1"/>
            </p:cNvSpPr>
            <p:nvPr/>
          </p:nvSpPr>
          <p:spPr bwMode="auto">
            <a:xfrm>
              <a:off x="4081108" y="5108849"/>
              <a:ext cx="1263508" cy="1015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EXEC SQL</a:t>
              </a:r>
            </a:p>
            <a:p>
              <a:r>
                <a:rPr lang="zh-TW" altLang="en-US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   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…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…</a:t>
              </a:r>
              <a:endParaRPr lang="en-US" altLang="zh-TW" sz="1200" dirty="0">
                <a:solidFill>
                  <a:srgbClr val="FF0000"/>
                </a:solidFill>
                <a:latin typeface="Arial" charset="0"/>
                <a:ea typeface="新細明體" charset="-120"/>
              </a:endParaRP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Arial" charset="0"/>
                  <a:ea typeface="新細明體" charset="-120"/>
                </a:rPr>
                <a:t>END-EXEC</a:t>
              </a:r>
            </a:p>
            <a:p>
              <a:r>
                <a:rPr lang="en-US" altLang="zh-TW" sz="12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…</a:t>
              </a:r>
              <a:endParaRPr lang="zh-TW" altLang="en-US" sz="12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6394" name="文字方塊 6"/>
            <p:cNvSpPr txBox="1">
              <a:spLocks noChangeArrowheads="1"/>
            </p:cNvSpPr>
            <p:nvPr/>
          </p:nvSpPr>
          <p:spPr bwMode="auto">
            <a:xfrm>
              <a:off x="3714291" y="6287895"/>
              <a:ext cx="1880745" cy="369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dirty="0">
                  <a:solidFill>
                    <a:schemeClr val="bg2"/>
                  </a:solidFill>
                  <a:latin typeface="Arial" charset="0"/>
                  <a:ea typeface="新細明體" charset="-120"/>
                </a:rPr>
                <a:t>AP: C, Java, …</a:t>
              </a:r>
              <a:endParaRPr lang="zh-TW" altLang="en-US" sz="1800" dirty="0">
                <a:solidFill>
                  <a:schemeClr val="bg2"/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6390" name="矩形 8"/>
          <p:cNvSpPr>
            <a:spLocks noChangeArrowheads="1"/>
          </p:cNvSpPr>
          <p:nvPr/>
        </p:nvSpPr>
        <p:spPr bwMode="auto">
          <a:xfrm>
            <a:off x="672445" y="4422766"/>
            <a:ext cx="4811258" cy="1477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EXEC SQL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   select FNAME, LNAME, ADDRESS, SALARY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   into :</a:t>
            </a:r>
            <a:r>
              <a:rPr lang="en-US" altLang="zh-TW" sz="20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fname</a:t>
            </a: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, :</a:t>
            </a:r>
            <a:r>
              <a:rPr lang="en-US" altLang="zh-TW" sz="20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lname</a:t>
            </a: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, :address, :salary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    from EMPLOYEE where SSN </a:t>
            </a:r>
            <a:r>
              <a:rPr lang="en-US" altLang="zh-TW" sz="2000" dirty="0" smtClean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= </a:t>
            </a:r>
            <a:r>
              <a:rPr lang="en-US" altLang="zh-TW" sz="2000" dirty="0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:</a:t>
            </a:r>
            <a:r>
              <a:rPr lang="en-US" altLang="zh-TW" sz="2000" dirty="0" err="1">
                <a:solidFill>
                  <a:schemeClr val="hlink"/>
                </a:solidFill>
                <a:latin typeface="Calibri" pitchFamily="34" charset="0"/>
                <a:ea typeface="新細明體" charset="-120"/>
              </a:rPr>
              <a:t>ssn</a:t>
            </a:r>
            <a:endParaRPr lang="en-US" altLang="zh-TW" sz="2000" dirty="0">
              <a:solidFill>
                <a:srgbClr val="3333CC"/>
              </a:solidFill>
              <a:latin typeface="Calibri" pitchFamily="34" charset="0"/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3333CC"/>
                </a:solidFill>
                <a:latin typeface="Calibri" pitchFamily="34" charset="0"/>
                <a:ea typeface="新細明體" charset="-120"/>
              </a:rPr>
              <a:t>END-EXEC</a:t>
            </a:r>
          </a:p>
        </p:txBody>
      </p:sp>
      <p:sp>
        <p:nvSpPr>
          <p:cNvPr id="16391" name="向右箭號 9"/>
          <p:cNvSpPr>
            <a:spLocks noChangeArrowheads="1"/>
          </p:cNvSpPr>
          <p:nvPr/>
        </p:nvSpPr>
        <p:spPr bwMode="auto">
          <a:xfrm>
            <a:off x="5595248" y="5096339"/>
            <a:ext cx="900000" cy="360000"/>
          </a:xfrm>
          <a:prstGeom prst="rightArrow">
            <a:avLst>
              <a:gd name="adj1" fmla="val 50000"/>
              <a:gd name="adj2" fmla="val 4981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16262" y="4765896"/>
            <a:ext cx="95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chemeClr val="bg2"/>
                </a:solidFill>
                <a:latin typeface="Calibri" panose="020F0502020204030204" pitchFamily="34" charset="0"/>
              </a:rPr>
              <a:t>embed</a:t>
            </a:r>
            <a:endParaRPr lang="zh-TW" altLang="en-US" sz="2000" b="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E6A6B-C195-4D58-AE5C-FBA2F4041BD7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402637" cy="792163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Example: Variable Declaration in Language C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808" y="809626"/>
            <a:ext cx="8402637" cy="480740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Variables inside </a:t>
            </a:r>
            <a:r>
              <a:rPr lang="en-US" altLang="zh-TW" sz="2800" b="1" dirty="0">
                <a:latin typeface="Calibri" pitchFamily="34" charset="0"/>
                <a:ea typeface="新細明體" charset="-120"/>
              </a:rPr>
              <a:t>DECLARE</a:t>
            </a:r>
            <a:r>
              <a:rPr lang="en-US" altLang="zh-TW" sz="2800" dirty="0">
                <a:ea typeface="新細明體" charset="-120"/>
              </a:rPr>
              <a:t> are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shared</a:t>
            </a:r>
            <a:r>
              <a:rPr lang="en-US" altLang="zh-TW" sz="2800" dirty="0">
                <a:ea typeface="新細明體" charset="-120"/>
              </a:rPr>
              <a:t> and can appear  (while prefixed by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colon</a:t>
            </a:r>
            <a:r>
              <a:rPr lang="en-US" altLang="zh-TW" sz="2800" dirty="0">
                <a:ea typeface="新細明體" charset="-120"/>
              </a:rPr>
              <a:t>) in SQL statements</a:t>
            </a:r>
            <a:endParaRPr lang="en-US" altLang="zh-TW" sz="2800" dirty="0"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800" b="1" dirty="0">
                <a:latin typeface="Calibri" pitchFamily="34" charset="0"/>
                <a:ea typeface="新細明體" charset="-120"/>
              </a:rPr>
              <a:t>SQLCODE</a:t>
            </a:r>
            <a:r>
              <a:rPr lang="en-US" altLang="zh-TW" sz="2800" dirty="0">
                <a:ea typeface="新細明體" charset="-120"/>
              </a:rPr>
              <a:t> is used to communicate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errors/exceptions</a:t>
            </a:r>
            <a:r>
              <a:rPr lang="en-US" altLang="zh-TW" sz="2800" dirty="0">
                <a:ea typeface="新細明體" charset="-120"/>
              </a:rPr>
              <a:t> between the database and the program</a:t>
            </a:r>
          </a:p>
          <a:p>
            <a:pPr eaLnBrk="1" hangingPunct="1"/>
            <a:endParaRPr lang="en-US" altLang="zh-TW" sz="10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int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loop;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	EXEC SQL BEGIN DECLARE SECTION;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b="1" dirty="0" err="1">
                <a:latin typeface="Calibri" pitchFamily="34" charset="0"/>
                <a:ea typeface="新細明體" charset="-120"/>
              </a:rPr>
              <a:t>varchar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	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lname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[16],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fname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[16], …;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b="1" dirty="0">
                <a:latin typeface="Calibri" pitchFamily="34" charset="0"/>
                <a:ea typeface="新細明體" charset="-120"/>
              </a:rPr>
              <a:t>char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		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ssn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[10], 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bdate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[40], …;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b="1" dirty="0" err="1">
                <a:latin typeface="Calibri" pitchFamily="34" charset="0"/>
                <a:ea typeface="新細明體" charset="-120"/>
              </a:rPr>
              <a:t>int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		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dno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, salary;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		</a:t>
            </a:r>
            <a:r>
              <a:rPr lang="en-US" altLang="zh-TW" sz="2400" b="1" dirty="0" err="1">
                <a:latin typeface="Calibri" pitchFamily="34" charset="0"/>
                <a:ea typeface="新細明體" charset="-120"/>
              </a:rPr>
              <a:t>int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		SQLCODE, …;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latin typeface="Calibri" pitchFamily="34" charset="0"/>
                <a:ea typeface="新細明體" charset="-120"/>
              </a:rPr>
              <a:t>	EXEC SQL END DECLARE SECTION;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7690" y="5040869"/>
            <a:ext cx="3586162" cy="137714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10299</TotalTime>
  <Words>1777</Words>
  <Application>Microsoft Office PowerPoint</Application>
  <PresentationFormat>如螢幕大小 (4:3)</PresentationFormat>
  <Paragraphs>533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Arial Unicode MS</vt:lpstr>
      <vt:lpstr>新細明體</vt:lpstr>
      <vt:lpstr>Arial</vt:lpstr>
      <vt:lpstr>Calibri</vt:lpstr>
      <vt:lpstr>Courier New</vt:lpstr>
      <vt:lpstr>Times New Roman</vt:lpstr>
      <vt:lpstr>Wingdings</vt:lpstr>
      <vt:lpstr>Soaring</vt:lpstr>
      <vt:lpstr>1_Soaring</vt:lpstr>
      <vt:lpstr>Chapter 12  SQL Application Programming Techniques Using C and Java</vt:lpstr>
      <vt:lpstr>Main phases of database system design</vt:lpstr>
      <vt:lpstr>Construction and Operation</vt:lpstr>
      <vt:lpstr>Objectives</vt:lpstr>
      <vt:lpstr>Database Programming Approaches</vt:lpstr>
      <vt:lpstr>Impedance Mismatch</vt:lpstr>
      <vt:lpstr>Steps in Database Programming</vt:lpstr>
      <vt:lpstr>Embedded SQL</vt:lpstr>
      <vt:lpstr>Example: Variable Declaration in Language C</vt:lpstr>
      <vt:lpstr>SQL Commands for Connecting to a Database</vt:lpstr>
      <vt:lpstr> Example: Embedded SQL in C</vt:lpstr>
      <vt:lpstr> Cursor for Multiple Tuples</vt:lpstr>
      <vt:lpstr>Program segment E2, a C program segment that uses cursors with embedded SQL for update purposes.</vt:lpstr>
      <vt:lpstr>Embedded SQL in Java</vt:lpstr>
      <vt:lpstr>Importing classes needed for including SQLJ in JAVA programs in ORACLE, and establishing a connection and default context.</vt:lpstr>
      <vt:lpstr>JAVA program variables used in SQLJ examples J1 and J2.</vt:lpstr>
      <vt:lpstr>Program segment J1: A JAVA program segment with SQLJ.</vt:lpstr>
      <vt:lpstr>Multiple Tuples in SQLJ</vt:lpstr>
      <vt:lpstr>A JAVA program segment that uses a named iterator to print employee information in a particular department.</vt:lpstr>
      <vt:lpstr>A JAVA program segment that uses a positional iterator to print employee information in a particular department.</vt:lpstr>
      <vt:lpstr>Dynamic SQL</vt:lpstr>
      <vt:lpstr>Specifying Queries at Runtime</vt:lpstr>
      <vt:lpstr>Database Programming with Functional Calls</vt:lpstr>
      <vt:lpstr>SQL/CLI   Call Level Interface</vt:lpstr>
      <vt:lpstr>Components of SQL/CLI</vt:lpstr>
      <vt:lpstr>Steps in C and SQL/CLI Programming</vt:lpstr>
      <vt:lpstr>Program segment CLI1: A C program segment with SQL/CLI.</vt:lpstr>
      <vt:lpstr>Program segment CLI2, a C program segment that uses SQL/CLI for a query with a collection of tuples in its result.</vt:lpstr>
      <vt:lpstr>Java Database Connectivity</vt:lpstr>
      <vt:lpstr>Steps in JDBC Database Access</vt:lpstr>
      <vt:lpstr>Program segment JDBC1: A JAVA program segment with JDBC.</vt:lpstr>
      <vt:lpstr>Program segment JDBC2, a JAVA program segment that uses JDBC for a query with a collection of tuples in its result.</vt:lpstr>
      <vt:lpstr>Database Programming</vt:lpstr>
      <vt:lpstr>Database Stored Procedures</vt:lpstr>
      <vt:lpstr>Stored Procedure Constructs</vt:lpstr>
      <vt:lpstr>SQL Persistent Stored Modules</vt:lpstr>
      <vt:lpstr>Comparing the Three Approaches</vt:lpstr>
      <vt:lpstr>Summary</vt:lpstr>
    </vt:vector>
  </TitlesOfParts>
  <Company>Addsion-Wesley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HS</dc:creator>
  <cp:lastModifiedBy>C.C. Hsu</cp:lastModifiedBy>
  <cp:revision>885</cp:revision>
  <cp:lastPrinted>2001-05-28T10:10:18Z</cp:lastPrinted>
  <dcterms:created xsi:type="dcterms:W3CDTF">1998-07-18T17:10:54Z</dcterms:created>
  <dcterms:modified xsi:type="dcterms:W3CDTF">2017-11-06T08:07:29Z</dcterms:modified>
</cp:coreProperties>
</file>