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12" r:id="rId2"/>
    <p:sldId id="413" r:id="rId3"/>
    <p:sldId id="324" r:id="rId4"/>
    <p:sldId id="322" r:id="rId5"/>
    <p:sldId id="368" r:id="rId6"/>
    <p:sldId id="374" r:id="rId7"/>
    <p:sldId id="381" r:id="rId8"/>
    <p:sldId id="377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405" r:id="rId18"/>
    <p:sldId id="406" r:id="rId19"/>
    <p:sldId id="390" r:id="rId20"/>
    <p:sldId id="407" r:id="rId21"/>
    <p:sldId id="393" r:id="rId22"/>
    <p:sldId id="391" r:id="rId23"/>
    <p:sldId id="408" r:id="rId24"/>
    <p:sldId id="394" r:id="rId25"/>
    <p:sldId id="395" r:id="rId26"/>
    <p:sldId id="397" r:id="rId27"/>
    <p:sldId id="398" r:id="rId28"/>
    <p:sldId id="399" r:id="rId29"/>
    <p:sldId id="401" r:id="rId30"/>
    <p:sldId id="411" r:id="rId31"/>
    <p:sldId id="400" r:id="rId32"/>
    <p:sldId id="409" r:id="rId33"/>
    <p:sldId id="402" r:id="rId34"/>
    <p:sldId id="403" r:id="rId35"/>
    <p:sldId id="404" r:id="rId36"/>
    <p:sldId id="410" r:id="rId37"/>
    <p:sldId id="414" r:id="rId38"/>
    <p:sldId id="415" r:id="rId39"/>
    <p:sldId id="418" r:id="rId40"/>
    <p:sldId id="416" r:id="rId41"/>
    <p:sldId id="417" r:id="rId4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D9B"/>
    <a:srgbClr val="008000"/>
    <a:srgbClr val="0033CC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5587" autoAdjust="0"/>
  </p:normalViewPr>
  <p:slideViewPr>
    <p:cSldViewPr snapToObjects="1">
      <p:cViewPr varScale="1">
        <p:scale>
          <a:sx n="69" d="100"/>
          <a:sy n="69" d="100"/>
        </p:scale>
        <p:origin x="918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747" y="17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80A0B29-0F07-4195-8516-10D74DF7E4F0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00464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/>
              <a:t>Click to edit Master text styles</a:t>
            </a:r>
          </a:p>
          <a:p>
            <a:pPr lvl="1"/>
            <a:r>
              <a:rPr lang="en-CA" altLang="zh-TW" noProof="0"/>
              <a:t>Second level</a:t>
            </a:r>
          </a:p>
          <a:p>
            <a:pPr lvl="2"/>
            <a:r>
              <a:rPr lang="en-CA" altLang="zh-TW" noProof="0"/>
              <a:t>Third level</a:t>
            </a:r>
          </a:p>
          <a:p>
            <a:pPr lvl="3"/>
            <a:r>
              <a:rPr lang="en-CA" altLang="zh-TW" noProof="0"/>
              <a:t>Fourth level</a:t>
            </a:r>
          </a:p>
          <a:p>
            <a:pPr lvl="4"/>
            <a:r>
              <a:rPr lang="en-CA" altLang="zh-TW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A02ED13-FF73-4659-BEA7-7D9D46A8F389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92385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4033A-AFE4-4B9A-8425-D77421084AAA}" type="slidenum">
              <a:rPr lang="en-CA" altLang="zh-TW" smtClean="0"/>
              <a:pPr/>
              <a:t>3</a:t>
            </a:fld>
            <a:endParaRPr lang="en-CA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730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910DB-3BEA-448D-B986-7B292D208020}" type="slidenum">
              <a:rPr lang="en-CA" altLang="zh-TW" smtClean="0"/>
              <a:pPr/>
              <a:t>12</a:t>
            </a:fld>
            <a:endParaRPr lang="en-CA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85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DF3DA-E803-4240-AF2E-978CC11790EF}" type="slidenum">
              <a:rPr lang="en-CA" altLang="zh-TW" smtClean="0"/>
              <a:pPr/>
              <a:t>13</a:t>
            </a:fld>
            <a:endParaRPr lang="en-CA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98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8D66A-433E-472A-B97D-FEDDAEE4DA10}" type="slidenum">
              <a:rPr lang="en-CA" altLang="zh-TW" smtClean="0"/>
              <a:pPr/>
              <a:t>14</a:t>
            </a:fld>
            <a:endParaRPr lang="en-CA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14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B965C-ADEA-4C36-98B4-ED0235F9F5E8}" type="slidenum">
              <a:rPr lang="en-CA" altLang="zh-TW" smtClean="0"/>
              <a:pPr/>
              <a:t>15</a:t>
            </a:fld>
            <a:endParaRPr lang="en-CA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87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ABF4D-5370-4C8E-8239-9F2B0766C7B7}" type="slidenum">
              <a:rPr lang="en-CA" altLang="zh-TW" smtClean="0"/>
              <a:pPr/>
              <a:t>16</a:t>
            </a:fld>
            <a:endParaRPr lang="en-CA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16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D3058-2308-4786-9E22-A82254BC593E}" type="slidenum">
              <a:rPr lang="en-CA" altLang="zh-TW" smtClean="0"/>
              <a:pPr/>
              <a:t>19</a:t>
            </a:fld>
            <a:endParaRPr lang="en-CA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255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BDD0-512D-4671-AA99-3E2344A37C78}" type="slidenum">
              <a:rPr lang="en-CA" altLang="zh-TW" smtClean="0"/>
              <a:pPr/>
              <a:t>21</a:t>
            </a:fld>
            <a:endParaRPr lang="en-CA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377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3967E-7DB8-425C-88BE-8B8FFE3FA405}" type="slidenum">
              <a:rPr lang="en-CA" altLang="zh-TW" smtClean="0"/>
              <a:pPr/>
              <a:t>22</a:t>
            </a:fld>
            <a:endParaRPr lang="en-CA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6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27BEB-8F91-4E10-B5D3-C1F30B6AC6AE}" type="slidenum">
              <a:rPr lang="en-CA" altLang="zh-TW" smtClean="0"/>
              <a:pPr/>
              <a:t>24</a:t>
            </a:fld>
            <a:endParaRPr lang="en-CA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94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35DB2-5DE2-4930-88C2-FC732591EB09}" type="slidenum">
              <a:rPr lang="en-CA" altLang="zh-TW" smtClean="0"/>
              <a:pPr/>
              <a:t>25</a:t>
            </a:fld>
            <a:endParaRPr lang="en-CA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319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9760A-65E0-4EEC-8EBE-F3699839A744}" type="slidenum">
              <a:rPr lang="en-CA" altLang="zh-TW" smtClean="0"/>
              <a:pPr/>
              <a:t>4</a:t>
            </a:fld>
            <a:endParaRPr lang="en-CA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81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4E93C-D30D-4B5B-AF7B-C5289B3271F1}" type="slidenum">
              <a:rPr lang="en-CA" altLang="zh-TW" smtClean="0"/>
              <a:pPr/>
              <a:t>26</a:t>
            </a:fld>
            <a:endParaRPr lang="en-CA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7661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4E358-C5E4-45C9-B03F-841D7EEA04D7}" type="slidenum">
              <a:rPr lang="en-CA" altLang="zh-TW" smtClean="0"/>
              <a:pPr/>
              <a:t>27</a:t>
            </a:fld>
            <a:endParaRPr lang="en-CA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093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2384E-427C-43DE-A036-4E4A61D93157}" type="slidenum">
              <a:rPr lang="en-CA" altLang="zh-TW" smtClean="0"/>
              <a:pPr/>
              <a:t>28</a:t>
            </a:fld>
            <a:endParaRPr lang="en-CA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214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CB148-E840-4DF3-9A59-6DC419E03FAB}" type="slidenum">
              <a:rPr lang="en-CA" altLang="zh-TW" smtClean="0"/>
              <a:pPr/>
              <a:t>29</a:t>
            </a:fld>
            <a:endParaRPr lang="en-CA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654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D3142-6135-4738-8500-477A443CFC9D}" type="slidenum">
              <a:rPr lang="en-CA" altLang="zh-TW" smtClean="0"/>
              <a:pPr/>
              <a:t>31</a:t>
            </a:fld>
            <a:endParaRPr lang="en-CA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0781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01831-5308-4DD8-A69E-D5FF9D7CCA97}" type="slidenum">
              <a:rPr lang="en-CA" altLang="zh-TW" smtClean="0"/>
              <a:pPr/>
              <a:t>33</a:t>
            </a:fld>
            <a:endParaRPr lang="en-CA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39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2D1A5-9F0B-4139-A972-F47352FA03AB}" type="slidenum">
              <a:rPr lang="en-CA" altLang="zh-TW" smtClean="0"/>
              <a:pPr/>
              <a:t>34</a:t>
            </a:fld>
            <a:endParaRPr lang="en-CA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06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A55E7-400E-4419-8CE0-77C7F832BEDB}" type="slidenum">
              <a:rPr lang="en-CA" altLang="zh-TW" smtClean="0"/>
              <a:pPr/>
              <a:t>35</a:t>
            </a:fld>
            <a:endParaRPr lang="en-CA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071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 7.1 (2017.10)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2ED13-FF73-4659-BEA7-7D9D46A8F389}" type="slidenum">
              <a:rPr lang="en-CA" altLang="zh-TW" smtClean="0"/>
              <a:pPr>
                <a:defRPr/>
              </a:pPr>
              <a:t>37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28917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95FDE-16CC-4683-B41A-68AA8139C7D6}" type="slidenum">
              <a:rPr lang="en-CA" altLang="zh-TW" smtClean="0"/>
              <a:pPr/>
              <a:t>5</a:t>
            </a:fld>
            <a:endParaRPr lang="en-CA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74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97B86-08E7-4A61-8E6F-1C72A79B705C}" type="slidenum">
              <a:rPr lang="en-CA" altLang="zh-TW" smtClean="0"/>
              <a:pPr/>
              <a:t>6</a:t>
            </a:fld>
            <a:endParaRPr lang="en-CA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02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0EA3E-44B0-449C-B705-FAABE65674EA}" type="slidenum">
              <a:rPr lang="en-CA" altLang="zh-TW" smtClean="0"/>
              <a:pPr/>
              <a:t>7</a:t>
            </a:fld>
            <a:endParaRPr lang="en-CA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92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05DD3-4489-407A-9BCD-DF695E1B5D5E}" type="slidenum">
              <a:rPr lang="en-CA" altLang="zh-TW" smtClean="0"/>
              <a:pPr/>
              <a:t>8</a:t>
            </a:fld>
            <a:endParaRPr lang="en-CA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768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DAC42-D27A-49F8-9472-996E63A97685}" type="slidenum">
              <a:rPr lang="en-CA" altLang="zh-TW" smtClean="0"/>
              <a:pPr/>
              <a:t>9</a:t>
            </a:fld>
            <a:endParaRPr lang="en-CA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71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1066D-39A9-4CBF-AF42-90D0DD922728}" type="slidenum">
              <a:rPr lang="en-CA" altLang="zh-TW" smtClean="0"/>
              <a:pPr/>
              <a:t>10</a:t>
            </a:fld>
            <a:endParaRPr lang="en-CA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754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C7224-B893-45E5-87E9-98370A0FE42B}" type="slidenum">
              <a:rPr lang="en-CA" altLang="zh-TW" smtClean="0"/>
              <a:pPr/>
              <a:t>11</a:t>
            </a:fld>
            <a:endParaRPr lang="en-CA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2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82DFFA87-A2D3-4AF2-95CB-2A269D0426C2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37BB3D70-D2FB-450A-84CA-F3DBD19E7447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736" y="-11459"/>
            <a:ext cx="8436743" cy="99218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738" y="1124744"/>
            <a:ext cx="8436742" cy="5400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B6736-AA42-4AD5-A04C-6E27A84C0D73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7F0DBE74-231D-4EF5-99EE-F6695D0BABF1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C416CB25-9314-41C9-B6AA-EEDE8DB3075C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05E855CE-D2EC-472C-ADFF-5D5BA53AD656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631ADE02-1702-4E44-A98C-A3F7C69BB033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823C3F31-FE94-4D10-B136-393E70DBBAF4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120365F7-0923-48AE-BFC1-89AC827A251C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26- </a:t>
            </a:r>
            <a:fld id="{0F61907D-F986-48EA-A7F4-E93A166E9831}" type="slidenum">
              <a:rPr lang="en-US"/>
              <a:pPr>
                <a:defRPr/>
              </a:pPr>
              <a:t>‹#›</a:t>
            </a:fld>
            <a:endParaRPr lang="en-CA" altLang="zh-TW">
              <a:ea typeface="新細明體" charset="-12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-11113"/>
            <a:ext cx="8664575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239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1A65ED8E-E016-4479-AC1F-D415A463BBE3}" type="slidenum">
              <a:rPr lang="en-US"/>
              <a:pPr>
                <a:defRPr/>
              </a:pPr>
              <a:t>‹#›</a:t>
            </a:fld>
            <a:endParaRPr lang="en-CA" altLang="zh-TW" dirty="0">
              <a:ea typeface="新細明體" charset="-120"/>
            </a:endParaRP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81075"/>
            <a:ext cx="865346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36575" indent="-2635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Arial" charset="0"/>
        <a:buChar char="─"/>
        <a:defRPr sz="2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09625" indent="-2730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ü"/>
        <a:defRPr sz="2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984250" indent="-1746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257300" indent="-1841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140.125.84.81:81/db_example/example3.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40.125.84.81:81/db_example/example4.ph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140.125.84.81:81/db_example/example5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140.125.84.81:81/db_example/example2.ph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140.125.84.81:81/db_example/DB/example7.php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5.84.81:81/db_example/DB/example8-1.ph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140.125.84.81:81/db_example/DB/example9-1.php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mysql_connect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example/greeting.php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32"/>
          <p:cNvSpPr>
            <a:spLocks noChangeArrowheads="1"/>
          </p:cNvSpPr>
          <p:nvPr/>
        </p:nvSpPr>
        <p:spPr bwMode="auto">
          <a:xfrm>
            <a:off x="2910891" y="1036846"/>
            <a:ext cx="446311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lnSpc>
                <a:spcPct val="80000"/>
              </a:lnSpc>
            </a:pPr>
            <a:r>
              <a:rPr lang="en-US" altLang="zh-TW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Ch. 12: Database programming</a:t>
            </a:r>
          </a:p>
          <a:p>
            <a:pPr marL="174625" lvl="1">
              <a:lnSpc>
                <a:spcPct val="80000"/>
              </a:lnSpc>
            </a:pPr>
            <a:r>
              <a:rPr lang="en-US" altLang="zh-TW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- embedded/dynamic SQL</a:t>
            </a:r>
          </a:p>
          <a:p>
            <a:pPr marL="174625" lvl="1">
              <a:lnSpc>
                <a:spcPct val="80000"/>
              </a:lnSpc>
            </a:pPr>
            <a:r>
              <a:rPr lang="en-US" altLang="zh-TW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- function call</a:t>
            </a:r>
            <a:endParaRPr lang="zh-TW" altLang="en-US" sz="2400" b="0" dirty="0">
              <a:solidFill>
                <a:schemeClr val="hlink"/>
              </a:solidFill>
              <a:latin typeface="Calibri" panose="020F0502020204030204" pitchFamily="34" charset="0"/>
              <a:ea typeface="新細明體" charset="-120"/>
            </a:endParaRPr>
          </a:p>
          <a:p>
            <a:pPr marL="174625" lvl="1">
              <a:lnSpc>
                <a:spcPct val="80000"/>
              </a:lnSpc>
            </a:pPr>
            <a:r>
              <a:rPr lang="en-US" altLang="zh-TW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- stored procedure and function</a:t>
            </a:r>
            <a:endParaRPr lang="zh-TW" altLang="en-US" sz="2400" b="0" dirty="0">
              <a:solidFill>
                <a:schemeClr val="hlink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pic>
        <p:nvPicPr>
          <p:cNvPr id="11273" name="Picture 11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9676" y="3443661"/>
            <a:ext cx="1795367" cy="183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13"/>
          <p:cNvGrpSpPr>
            <a:grpSpLocks/>
          </p:cNvGrpSpPr>
          <p:nvPr/>
        </p:nvGrpSpPr>
        <p:grpSpPr bwMode="auto">
          <a:xfrm>
            <a:off x="1443976" y="4240343"/>
            <a:ext cx="1022295" cy="728661"/>
            <a:chOff x="2215" y="2236"/>
            <a:chExt cx="644" cy="459"/>
          </a:xfrm>
        </p:grpSpPr>
        <p:sp>
          <p:nvSpPr>
            <p:cNvPr id="11289" name="AutoShape 14"/>
            <p:cNvSpPr>
              <a:spLocks noChangeArrowheads="1"/>
            </p:cNvSpPr>
            <p:nvPr/>
          </p:nvSpPr>
          <p:spPr bwMode="auto">
            <a:xfrm>
              <a:off x="2215" y="2236"/>
              <a:ext cx="644" cy="45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90" name="Text Box 15"/>
            <p:cNvSpPr txBox="1">
              <a:spLocks noChangeArrowheads="1"/>
            </p:cNvSpPr>
            <p:nvPr/>
          </p:nvSpPr>
          <p:spPr bwMode="auto">
            <a:xfrm>
              <a:off x="2342" y="23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DB</a:t>
              </a:r>
            </a:p>
          </p:txBody>
        </p:sp>
      </p:grpSp>
      <p:sp>
        <p:nvSpPr>
          <p:cNvPr id="11276" name="Line 19"/>
          <p:cNvSpPr>
            <a:spLocks noChangeShapeType="1"/>
          </p:cNvSpPr>
          <p:nvPr/>
        </p:nvSpPr>
        <p:spPr bwMode="auto">
          <a:xfrm>
            <a:off x="1944012" y="3792669"/>
            <a:ext cx="0" cy="447674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7" name="Rectangle 20"/>
          <p:cNvSpPr>
            <a:spLocks noChangeArrowheads="1"/>
          </p:cNvSpPr>
          <p:nvPr/>
        </p:nvSpPr>
        <p:spPr bwMode="auto">
          <a:xfrm>
            <a:off x="961402" y="2503622"/>
            <a:ext cx="2090626" cy="2679694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1228088" y="5183316"/>
            <a:ext cx="1622338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DB System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 flipH="1">
            <a:off x="2477381" y="2924945"/>
            <a:ext cx="1562718" cy="126366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282" name="Line 29"/>
          <p:cNvSpPr>
            <a:spLocks noChangeShapeType="1"/>
          </p:cNvSpPr>
          <p:nvPr/>
        </p:nvSpPr>
        <p:spPr bwMode="auto">
          <a:xfrm>
            <a:off x="5417634" y="3051309"/>
            <a:ext cx="910371" cy="79147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Programming with C and Java</a:t>
            </a:r>
            <a:endParaRPr lang="zh-TW" altLang="en-US" dirty="0"/>
          </a:p>
        </p:txBody>
      </p:sp>
      <p:grpSp>
        <p:nvGrpSpPr>
          <p:cNvPr id="36" name="群組 7"/>
          <p:cNvGrpSpPr>
            <a:grpSpLocks/>
          </p:cNvGrpSpPr>
          <p:nvPr/>
        </p:nvGrpSpPr>
        <p:grpSpPr bwMode="auto">
          <a:xfrm>
            <a:off x="4111938" y="3410083"/>
            <a:ext cx="1337621" cy="1045345"/>
            <a:chOff x="3803776" y="5037440"/>
            <a:chExt cx="1469771" cy="1203107"/>
          </a:xfrm>
        </p:grpSpPr>
        <p:sp>
          <p:nvSpPr>
            <p:cNvPr id="37" name="AutoShape 72"/>
            <p:cNvSpPr>
              <a:spLocks noChangeArrowheads="1"/>
            </p:cNvSpPr>
            <p:nvPr/>
          </p:nvSpPr>
          <p:spPr bwMode="auto">
            <a:xfrm rot="5400000">
              <a:off x="3937108" y="4904108"/>
              <a:ext cx="1203107" cy="1469771"/>
            </a:xfrm>
            <a:prstGeom prst="flowChartPunchedTap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8" name="文字方塊 5"/>
            <p:cNvSpPr txBox="1">
              <a:spLocks noChangeArrowheads="1"/>
            </p:cNvSpPr>
            <p:nvPr/>
          </p:nvSpPr>
          <p:spPr bwMode="auto">
            <a:xfrm>
              <a:off x="4030288" y="5071264"/>
              <a:ext cx="1192440" cy="1015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EXEC SQL</a:t>
              </a:r>
            </a:p>
            <a:p>
              <a:r>
                <a:rPr lang="zh-TW" altLang="en-US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   </a:t>
              </a: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END-EXEC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  <a:endParaRPr lang="zh-TW" altLang="en-US" sz="12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067971" y="2446276"/>
            <a:ext cx="1226004" cy="852667"/>
            <a:chOff x="4119747" y="4706289"/>
            <a:chExt cx="1226004" cy="852667"/>
          </a:xfrm>
        </p:grpSpPr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 rot="5400000">
              <a:off x="4350945" y="4564151"/>
              <a:ext cx="763607" cy="1226004"/>
            </a:xfrm>
            <a:prstGeom prst="flowChartPunchedTape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4243405" y="4706289"/>
              <a:ext cx="950817" cy="756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800" b="0" dirty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 dirty="0" err="1">
                  <a:latin typeface="Calibri" panose="020F0502020204030204" pitchFamily="34" charset="0"/>
                  <a:ea typeface="新細明體" charset="-120"/>
                </a:rPr>
                <a:t>DSize</a:t>
              </a:r>
              <a:r>
                <a:rPr lang="en-US" altLang="zh-TW" sz="1800" b="0" dirty="0">
                  <a:latin typeface="Calibri" panose="020F0502020204030204" pitchFamily="34" charset="0"/>
                  <a:ea typeface="新細明體" charset="-120"/>
                </a:rPr>
                <a:t>(4)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 dirty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     …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075395" y="2561562"/>
            <a:ext cx="1698625" cy="1221582"/>
            <a:chOff x="1567656" y="4110270"/>
            <a:chExt cx="1698625" cy="1221582"/>
          </a:xfrm>
        </p:grpSpPr>
        <p:sp>
          <p:nvSpPr>
            <p:cNvPr id="46" name="AutoShape 32"/>
            <p:cNvSpPr>
              <a:spLocks noChangeArrowheads="1"/>
            </p:cNvSpPr>
            <p:nvPr/>
          </p:nvSpPr>
          <p:spPr bwMode="auto">
            <a:xfrm rot="5400000">
              <a:off x="1833562" y="3899133"/>
              <a:ext cx="1166813" cy="1698625"/>
            </a:xfrm>
            <a:prstGeom prst="flowChartPunchedTap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1855788" y="4110270"/>
              <a:ext cx="128587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0" dirty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Stored procedures &amp; functions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600" b="0" dirty="0" err="1">
                  <a:solidFill>
                    <a:srgbClr val="FF0066"/>
                  </a:solidFill>
                  <a:latin typeface="Calibri" panose="020F0502020204030204" pitchFamily="34" charset="0"/>
                  <a:ea typeface="新細明體" charset="-120"/>
                </a:rPr>
                <a:t>DSize</a:t>
              </a:r>
              <a:r>
                <a:rPr lang="en-US" altLang="zh-TW" sz="1600" b="0" dirty="0">
                  <a:solidFill>
                    <a:srgbClr val="FF0066"/>
                  </a:solidFill>
                  <a:latin typeface="Calibri" panose="020F0502020204030204" pitchFamily="34" charset="0"/>
                  <a:ea typeface="新細明體" charset="-120"/>
                </a:rPr>
                <a:t>(</a:t>
              </a:r>
              <a:r>
                <a:rPr lang="en-US" altLang="zh-TW" sz="1600" b="0" i="1" dirty="0">
                  <a:solidFill>
                    <a:srgbClr val="FF0066"/>
                  </a:solidFill>
                  <a:latin typeface="Calibri" panose="020F0502020204030204" pitchFamily="34" charset="0"/>
                  <a:ea typeface="新細明體" charset="-120"/>
                </a:rPr>
                <a:t>n</a:t>
              </a:r>
              <a:r>
                <a:rPr lang="en-US" altLang="zh-TW" sz="1600" b="0" dirty="0">
                  <a:solidFill>
                    <a:srgbClr val="FF0066"/>
                  </a:solidFill>
                  <a:latin typeface="Calibri" panose="020F0502020204030204" pitchFamily="34" charset="0"/>
                  <a:ea typeface="新細明體" charset="-120"/>
                </a:rPr>
                <a:t>) {…}</a:t>
              </a:r>
            </a:p>
          </p:txBody>
        </p:sp>
      </p:grpSp>
      <p:grpSp>
        <p:nvGrpSpPr>
          <p:cNvPr id="49" name="群組 7"/>
          <p:cNvGrpSpPr>
            <a:grpSpLocks/>
          </p:cNvGrpSpPr>
          <p:nvPr/>
        </p:nvGrpSpPr>
        <p:grpSpPr bwMode="auto">
          <a:xfrm>
            <a:off x="4174246" y="4615805"/>
            <a:ext cx="1337621" cy="1200329"/>
            <a:chOff x="3803776" y="5014888"/>
            <a:chExt cx="1469771" cy="1381481"/>
          </a:xfrm>
        </p:grpSpPr>
        <p:sp>
          <p:nvSpPr>
            <p:cNvPr id="50" name="AutoShape 72"/>
            <p:cNvSpPr>
              <a:spLocks noChangeArrowheads="1"/>
            </p:cNvSpPr>
            <p:nvPr/>
          </p:nvSpPr>
          <p:spPr bwMode="auto">
            <a:xfrm rot="5400000">
              <a:off x="3859197" y="4982019"/>
              <a:ext cx="1358929" cy="1469771"/>
            </a:xfrm>
            <a:prstGeom prst="flowChartPunchedTap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51" name="文字方塊 5"/>
            <p:cNvSpPr txBox="1">
              <a:spLocks noChangeArrowheads="1"/>
            </p:cNvSpPr>
            <p:nvPr/>
          </p:nvSpPr>
          <p:spPr bwMode="auto">
            <a:xfrm>
              <a:off x="4030288" y="5014888"/>
              <a:ext cx="1192440" cy="1381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#include </a:t>
              </a:r>
              <a:r>
                <a:rPr lang="en-US" altLang="zh-TW" sz="1200" dirty="0" err="1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sqlcli.h</a:t>
              </a: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;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r>
                <a:rPr lang="en-US" altLang="zh-TW" sz="1200" dirty="0" err="1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SQLExecute</a:t>
              </a: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(</a:t>
              </a:r>
              <a:r>
                <a:rPr lang="en-US" altLang="zh-TW" sz="1200" dirty="0" err="1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stmt</a:t>
              </a: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);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  <a:endParaRPr lang="zh-TW" altLang="en-US" sz="12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52" name="Line 28"/>
          <p:cNvSpPr>
            <a:spLocks noChangeShapeType="1"/>
          </p:cNvSpPr>
          <p:nvPr/>
        </p:nvSpPr>
        <p:spPr bwMode="auto">
          <a:xfrm flipH="1">
            <a:off x="3077908" y="4022756"/>
            <a:ext cx="1096337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 flipH="1">
            <a:off x="5449559" y="4022756"/>
            <a:ext cx="870116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5417634" y="4183134"/>
            <a:ext cx="885984" cy="794042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>
            <a:off x="3083100" y="4437465"/>
            <a:ext cx="982587" cy="618208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101058" y="3009973"/>
            <a:ext cx="176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 in C or Java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ADE02-1702-4E44-A98C-A3F7C69BB033}" type="slidenum">
              <a:rPr lang="en-US" smtClean="0"/>
              <a:pPr>
                <a:defRPr/>
              </a:pPr>
              <a:t>1</a:t>
            </a:fld>
            <a:endParaRPr lang="en-CA" altLang="zh-TW" dirty="0">
              <a:ea typeface="新細明體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34326" y="5323340"/>
            <a:ext cx="176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095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C0AE53-07DE-426E-89EC-34A86FA7A539}" type="slidenum">
              <a:rPr lang="en-US" altLang="zh-TW" smtClean="0">
                <a:ea typeface="新細明體" pitchFamily="18" charset="-120"/>
              </a:rPr>
              <a:pPr/>
              <a:t>10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6132611" cy="992188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4400" dirty="0">
                <a:ea typeface="新細明體" pitchFamily="18" charset="-120"/>
              </a:rPr>
              <a:t>String operations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568952" cy="20882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 dirty="0">
                <a:ea typeface="新細明體" pitchFamily="18" charset="-120"/>
              </a:rPr>
              <a:t>String operations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Line 4: </a:t>
            </a:r>
            <a:r>
              <a:rPr lang="en-US" altLang="zh-TW" b="1" dirty="0" err="1" smtClean="0">
                <a:ea typeface="新細明體" pitchFamily="18" charset="-120"/>
              </a:rPr>
              <a:t>strtolower</a:t>
            </a:r>
            <a:r>
              <a:rPr lang="en-US" altLang="zh-TW" b="1" dirty="0" smtClean="0">
                <a:ea typeface="新細明體" pitchFamily="18" charset="-120"/>
              </a:rPr>
              <a:t>() </a:t>
            </a:r>
            <a:r>
              <a:rPr lang="zh-TW" altLang="en-US" dirty="0" smtClean="0">
                <a:ea typeface="新細明體" pitchFamily="18" charset="-120"/>
              </a:rPr>
              <a:t>字串改為小寫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dirty="0" smtClean="0">
                <a:ea typeface="新細明體" pitchFamily="18" charset="-120"/>
              </a:rPr>
              <a:t>lower case) 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Line 5: </a:t>
            </a:r>
            <a:r>
              <a:rPr lang="en-US" altLang="zh-TW" b="1" dirty="0" err="1" smtClean="0">
                <a:ea typeface="新細明體" pitchFamily="18" charset="-120"/>
              </a:rPr>
              <a:t>ucwords</a:t>
            </a:r>
            <a:r>
              <a:rPr lang="en-US" altLang="zh-TW" b="1" dirty="0" smtClean="0">
                <a:ea typeface="新細明體" pitchFamily="18" charset="-120"/>
              </a:rPr>
              <a:t>() </a:t>
            </a:r>
            <a:r>
              <a:rPr lang="zh-TW" altLang="en-US" b="1" dirty="0" smtClean="0">
                <a:ea typeface="新細明體" pitchFamily="18" charset="-120"/>
              </a:rPr>
              <a:t>字首改為大寫</a:t>
            </a:r>
            <a:r>
              <a:rPr lang="en-US" altLang="zh-TW" b="1" dirty="0" smtClean="0">
                <a:ea typeface="新細明體" pitchFamily="18" charset="-120"/>
              </a:rPr>
              <a:t>(</a:t>
            </a:r>
            <a:r>
              <a:rPr lang="en-US" altLang="zh-TW" dirty="0" smtClean="0">
                <a:ea typeface="新細明體" pitchFamily="18" charset="-120"/>
              </a:rPr>
              <a:t>uppercases)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Line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6: </a:t>
            </a:r>
            <a:r>
              <a:rPr lang="en-US" altLang="zh-TW" b="1" dirty="0">
                <a:ea typeface="新細明體" pitchFamily="18" charset="-120"/>
              </a:rPr>
              <a:t>(.)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dirty="0" smtClean="0">
                <a:ea typeface="新細明體" pitchFamily="18" charset="-120"/>
              </a:rPr>
              <a:t>concatenate</a:t>
            </a:r>
            <a:endParaRPr lang="en-US" altLang="zh-TW" b="1" dirty="0">
              <a:ea typeface="新細明體" pitchFamily="18" charset="-120"/>
            </a:endParaRPr>
          </a:p>
        </p:txBody>
      </p:sp>
      <p:pic>
        <p:nvPicPr>
          <p:cNvPr id="19461" name="Picture 7" descr="fig26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140968"/>
            <a:ext cx="8809037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H="1">
            <a:off x="3707904" y="4220393"/>
            <a:ext cx="28803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5292080" y="4508425"/>
            <a:ext cx="28803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H="1">
            <a:off x="2915816" y="4796457"/>
            <a:ext cx="28803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E1AEF3-78D6-421E-B6C9-0812142383AD}" type="slidenum">
              <a:rPr lang="en-US" altLang="zh-TW" smtClean="0">
                <a:ea typeface="新細明體" pitchFamily="18" charset="-120"/>
              </a:rPr>
              <a:pPr/>
              <a:t>11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marL="342900" indent="-342900" eaLnBrk="1" hangingPunct="1"/>
            <a:r>
              <a:rPr lang="en-US" altLang="zh-TW" sz="4400" dirty="0">
                <a:ea typeface="新細明體" pitchFamily="18" charset="-120"/>
              </a:rPr>
              <a:t>Numeric data types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80728"/>
            <a:ext cx="8294687" cy="576263"/>
          </a:xfrm>
        </p:spPr>
        <p:txBody>
          <a:bodyPr/>
          <a:lstStyle/>
          <a:p>
            <a:pPr eaLnBrk="1" hangingPunct="1"/>
            <a:r>
              <a:rPr lang="en-US" altLang="zh-TW" b="1" dirty="0" err="1">
                <a:ea typeface="新細明體" pitchFamily="18" charset="-120"/>
              </a:rPr>
              <a:t>printf</a:t>
            </a:r>
            <a:r>
              <a:rPr lang="en-US" altLang="zh-TW" b="1" dirty="0">
                <a:ea typeface="新細明體" pitchFamily="18" charset="-120"/>
              </a:rPr>
              <a:t>() </a:t>
            </a:r>
            <a:r>
              <a:rPr lang="en-US" altLang="zh-TW" dirty="0">
                <a:ea typeface="新細明體" pitchFamily="18" charset="-120"/>
              </a:rPr>
              <a:t>follows C rules (See Line 3)</a:t>
            </a:r>
          </a:p>
        </p:txBody>
      </p:sp>
      <p:pic>
        <p:nvPicPr>
          <p:cNvPr id="20485" name="Picture 6" descr="fig26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1628800"/>
            <a:ext cx="84851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 bwMode="auto">
          <a:xfrm flipH="1">
            <a:off x="7452320" y="2132856"/>
            <a:ext cx="288032" cy="144016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29150"/>
            <a:ext cx="3056878" cy="211221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 bwMode="auto">
          <a:xfrm>
            <a:off x="3342968" y="5402622"/>
            <a:ext cx="36004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9F79D7-9FBB-4E18-9720-3FE5EA20F444}" type="slidenum">
              <a:rPr lang="en-US" altLang="zh-TW" smtClean="0">
                <a:ea typeface="新細明體" pitchFamily="18" charset="-120"/>
              </a:rPr>
              <a:pPr/>
              <a:t>12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Other programming constructs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08051"/>
            <a:ext cx="8437562" cy="2376934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Other programming constructs similar to C language constructs</a:t>
            </a:r>
          </a:p>
          <a:p>
            <a:pPr lvl="1" eaLnBrk="1" hangingPunct="1"/>
            <a:r>
              <a:rPr lang="en-US" altLang="zh-TW" b="1" dirty="0">
                <a:ea typeface="新細明體" pitchFamily="18" charset="-120"/>
              </a:rPr>
              <a:t>while-loops</a:t>
            </a:r>
          </a:p>
          <a:p>
            <a:pPr lvl="1" eaLnBrk="1" hangingPunct="1"/>
            <a:r>
              <a:rPr lang="en-US" altLang="zh-TW" b="1" dirty="0" smtClean="0">
                <a:ea typeface="新細明體" pitchFamily="18" charset="-120"/>
              </a:rPr>
              <a:t>for-loops</a:t>
            </a:r>
            <a:endParaRPr lang="en-US" altLang="zh-TW" b="1" dirty="0">
              <a:ea typeface="新細明體" pitchFamily="18" charset="-120"/>
            </a:endParaRPr>
          </a:p>
          <a:p>
            <a:pPr lvl="1" eaLnBrk="1" hangingPunct="1"/>
            <a:r>
              <a:rPr lang="en-US" altLang="zh-TW" b="1" dirty="0" smtClean="0">
                <a:ea typeface="新細明體" pitchFamily="18" charset="-120"/>
              </a:rPr>
              <a:t>if-statements</a:t>
            </a:r>
            <a:endParaRPr lang="en-US" altLang="zh-TW" b="1" dirty="0">
              <a:ea typeface="新細明體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115442" y="3645619"/>
            <a:ext cx="7128966" cy="2879725"/>
            <a:chOff x="1115442" y="3645619"/>
            <a:chExt cx="7128966" cy="2879725"/>
          </a:xfrm>
        </p:grpSpPr>
        <p:pic>
          <p:nvPicPr>
            <p:cNvPr id="21509" name="Picture 6" descr="Pink tissue pap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0846" y="4869582"/>
              <a:ext cx="5905500" cy="165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0" name="Picture 7" descr="Pink tissue pap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21321" y="3645619"/>
              <a:ext cx="6923087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左中括弧 6"/>
            <p:cNvSpPr/>
            <p:nvPr/>
          </p:nvSpPr>
          <p:spPr bwMode="auto">
            <a:xfrm>
              <a:off x="1115442" y="4941763"/>
              <a:ext cx="133871" cy="1511573"/>
            </a:xfrm>
            <a:prstGeom prst="leftBracke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左中括弧 7"/>
            <p:cNvSpPr/>
            <p:nvPr/>
          </p:nvSpPr>
          <p:spPr bwMode="auto">
            <a:xfrm>
              <a:off x="1125587" y="3717627"/>
              <a:ext cx="133871" cy="828000"/>
            </a:xfrm>
            <a:prstGeom prst="leftBracke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635896" y="1916804"/>
            <a:ext cx="4150108" cy="900434"/>
            <a:chOff x="4166308" y="2312542"/>
            <a:chExt cx="4150108" cy="90043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6168" y="2312542"/>
              <a:ext cx="4020248" cy="900434"/>
            </a:xfrm>
            <a:prstGeom prst="rect">
              <a:avLst/>
            </a:prstGeom>
          </p:spPr>
        </p:pic>
        <p:sp>
          <p:nvSpPr>
            <p:cNvPr id="10" name="左中括弧 9"/>
            <p:cNvSpPr/>
            <p:nvPr/>
          </p:nvSpPr>
          <p:spPr bwMode="auto">
            <a:xfrm>
              <a:off x="4166308" y="2367021"/>
              <a:ext cx="133871" cy="828000"/>
            </a:xfrm>
            <a:prstGeom prst="leftBracke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F09194-31DB-4B7D-9D0D-9FF9A9CC297C}" type="slidenum">
              <a:rPr lang="en-US" altLang="zh-TW" smtClean="0">
                <a:ea typeface="新細明體" pitchFamily="18" charset="-120"/>
              </a:rPr>
              <a:pPr/>
              <a:t>13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marL="342900" indent="-342900" eaLnBrk="1" hangingPunct="1"/>
            <a:r>
              <a:rPr lang="en-US" altLang="zh-TW" sz="4800">
                <a:ea typeface="新細明體" pitchFamily="18" charset="-120"/>
              </a:rPr>
              <a:t>Boolean logic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437562" cy="208756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True/false</a:t>
            </a:r>
            <a:r>
              <a:rPr lang="en-US" altLang="zh-TW" dirty="0">
                <a:ea typeface="新細明體" pitchFamily="18" charset="-120"/>
              </a:rPr>
              <a:t> is equivalent 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non-zero/zero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Comparison operators: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dirty="0">
                <a:ea typeface="新細明體" pitchFamily="18" charset="-120"/>
              </a:rPr>
              <a:t>         ==, !=, &gt;, &gt;=, &lt;, &lt;=</a:t>
            </a:r>
          </a:p>
        </p:txBody>
      </p:sp>
      <p:pic>
        <p:nvPicPr>
          <p:cNvPr id="22533" name="Picture 5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491214"/>
            <a:ext cx="5400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827584" y="29434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if (</a:t>
            </a:r>
            <a:r>
              <a:rPr lang="en-US" altLang="zh-TW" dirty="0">
                <a:solidFill>
                  <a:srgbClr val="0000BB"/>
                </a:solidFill>
                <a:latin typeface="Calibri" panose="020F0502020204030204" pitchFamily="34" charset="0"/>
              </a:rPr>
              <a:t>$action </a:t>
            </a:r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== </a:t>
            </a:r>
            <a:r>
              <a:rPr lang="en-US" altLang="zh-TW" dirty="0">
                <a:solidFill>
                  <a:srgbClr val="DD0000"/>
                </a:solidFill>
                <a:latin typeface="Calibri" panose="020F0502020204030204" pitchFamily="34" charset="0"/>
              </a:rPr>
              <a:t>"</a:t>
            </a:r>
            <a:r>
              <a:rPr lang="en-US" altLang="zh-TW" dirty="0" err="1">
                <a:solidFill>
                  <a:srgbClr val="DD0000"/>
                </a:solidFill>
                <a:latin typeface="Calibri" panose="020F0502020204030204" pitchFamily="34" charset="0"/>
              </a:rPr>
              <a:t>show_version</a:t>
            </a:r>
            <a:r>
              <a:rPr lang="en-US" altLang="zh-TW" dirty="0">
                <a:solidFill>
                  <a:srgbClr val="DD0000"/>
                </a:solidFill>
                <a:latin typeface="Calibri" panose="020F0502020204030204" pitchFamily="34" charset="0"/>
              </a:rPr>
              <a:t>"</a:t>
            </a:r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) {</a:t>
            </a:r>
            <a:b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</a:br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    echo </a:t>
            </a:r>
            <a:r>
              <a:rPr lang="en-US" altLang="zh-TW" dirty="0">
                <a:solidFill>
                  <a:srgbClr val="DD0000"/>
                </a:solidFill>
                <a:latin typeface="Calibri" panose="020F0502020204030204" pitchFamily="34" charset="0"/>
              </a:rPr>
              <a:t>"The version is 1.23"</a:t>
            </a:r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;</a:t>
            </a:r>
            <a:b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</a:br>
            <a:r>
              <a:rPr lang="en-US" altLang="zh-TW" dirty="0">
                <a:solidFill>
                  <a:srgbClr val="007700"/>
                </a:solidFill>
                <a:latin typeface="Calibri" panose="020F0502020204030204" pitchFamily="34" charset="0"/>
              </a:rPr>
              <a:t>}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E4026B-6C54-482F-A167-96427A23137F}" type="slidenum">
              <a:rPr lang="en-US" altLang="zh-TW" smtClean="0">
                <a:ea typeface="新細明體" pitchFamily="18" charset="-120"/>
              </a:rPr>
              <a:pPr/>
              <a:t>14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-11113"/>
            <a:ext cx="5832475" cy="77628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PHP Arrays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765175"/>
            <a:ext cx="8642350" cy="24479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Allow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list</a:t>
            </a:r>
            <a:r>
              <a:rPr lang="en-US" altLang="zh-TW" dirty="0">
                <a:ea typeface="新細明體" pitchFamily="18" charset="-120"/>
              </a:rPr>
              <a:t> of elements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Can be </a:t>
            </a:r>
            <a:r>
              <a:rPr lang="en-US" altLang="zh-TW" b="1" dirty="0">
                <a:ea typeface="新細明體" pitchFamily="18" charset="-120"/>
              </a:rPr>
              <a:t>1-dimensional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b="1" dirty="0">
                <a:ea typeface="新細明體" pitchFamily="18" charset="-120"/>
              </a:rPr>
              <a:t>multi-dimensional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Can be </a:t>
            </a:r>
            <a:r>
              <a:rPr lang="en-US" altLang="zh-TW" b="1" dirty="0">
                <a:ea typeface="新細明體" pitchFamily="18" charset="-120"/>
              </a:rPr>
              <a:t>numeric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b="1" dirty="0">
                <a:ea typeface="新細明體" pitchFamily="18" charset="-120"/>
              </a:rPr>
              <a:t>associative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Numeric array </a:t>
            </a:r>
            <a:r>
              <a:rPr lang="en-US" altLang="zh-TW" sz="2400" dirty="0">
                <a:ea typeface="新細明體" pitchFamily="18" charset="-120"/>
              </a:rPr>
              <a:t>is based on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numeric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index, starting from 0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Associative array </a:t>
            </a:r>
            <a:r>
              <a:rPr lang="en-US" altLang="zh-TW" sz="2400" dirty="0">
                <a:ea typeface="新細明體" pitchFamily="18" charset="-120"/>
              </a:rPr>
              <a:t>is based on a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key =&gt; value </a:t>
            </a:r>
            <a:r>
              <a:rPr lang="en-US" altLang="zh-TW" sz="2400" dirty="0">
                <a:ea typeface="新細明體" pitchFamily="18" charset="-120"/>
              </a:rPr>
              <a:t>relationship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1" y="4544264"/>
            <a:ext cx="6991350" cy="514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29" y="3848472"/>
            <a:ext cx="7334250" cy="228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732240" y="5706834"/>
            <a:ext cx="194421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Calibri" panose="020F0502020204030204" pitchFamily="34" charset="0"/>
              </a:rPr>
              <a:t>A[0] = 5;</a:t>
            </a:r>
          </a:p>
          <a:p>
            <a:r>
              <a:rPr lang="en-US" altLang="zh-TW" sz="1400" dirty="0">
                <a:latin typeface="Calibri" panose="020F0502020204030204" pitchFamily="34" charset="0"/>
              </a:rPr>
              <a:t>S[“John”] = “555-1122”;</a:t>
            </a:r>
            <a:endParaRPr lang="zh-TW" alt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946" y="5334307"/>
            <a:ext cx="482453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$</a:t>
            </a:r>
            <a:r>
              <a:rPr lang="en-US" altLang="zh-TW" dirty="0" err="1">
                <a:latin typeface="Calibri" panose="020F0502020204030204" pitchFamily="34" charset="0"/>
              </a:rPr>
              <a:t>myCourse</a:t>
            </a:r>
            <a:r>
              <a:rPr lang="en-US" altLang="zh-TW" dirty="0">
                <a:latin typeface="Calibri" panose="020F0502020204030204" pitchFamily="34" charset="0"/>
              </a:rPr>
              <a:t> = $</a:t>
            </a:r>
            <a:r>
              <a:rPr lang="en-US" altLang="zh-TW">
                <a:latin typeface="Calibri" panose="020F0502020204030204" pitchFamily="34" charset="0"/>
              </a:rPr>
              <a:t>courses[0];</a:t>
            </a:r>
            <a:endParaRPr lang="en-US" altLang="zh-TW" dirty="0"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$</a:t>
            </a:r>
            <a:r>
              <a:rPr lang="en-US" altLang="zh-TW" dirty="0" err="1">
                <a:latin typeface="Calibri" panose="020F0502020204030204" pitchFamily="34" charset="0"/>
              </a:rPr>
              <a:t>myTeacher</a:t>
            </a:r>
            <a:r>
              <a:rPr lang="en-US" altLang="zh-TW" dirty="0">
                <a:latin typeface="Calibri" panose="020F0502020204030204" pitchFamily="34" charset="0"/>
              </a:rPr>
              <a:t> = $teaching[‘Database’];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897" y="3304753"/>
            <a:ext cx="8410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76455" y="6524625"/>
            <a:ext cx="432619" cy="333375"/>
          </a:xfrm>
          <a:noFill/>
        </p:spPr>
        <p:txBody>
          <a:bodyPr/>
          <a:lstStyle/>
          <a:p>
            <a:fld id="{0BD1A923-29B8-46C7-92F3-0B2789BDBA31}" type="slidenum">
              <a:rPr lang="en-US" altLang="zh-TW" smtClean="0">
                <a:ea typeface="新細明體" pitchFamily="18" charset="-120"/>
              </a:rPr>
              <a:pPr/>
              <a:t>15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PHP Arrays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36612"/>
            <a:ext cx="7932737" cy="231872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Line 0: </a:t>
            </a:r>
            <a:r>
              <a:rPr lang="en-US" altLang="zh-TW" b="1" dirty="0">
                <a:ea typeface="新細明體" pitchFamily="18" charset="-120"/>
              </a:rPr>
              <a:t>$teaching </a:t>
            </a:r>
            <a:r>
              <a:rPr lang="en-US" altLang="zh-TW" dirty="0">
                <a:ea typeface="新細明體" pitchFamily="18" charset="-120"/>
              </a:rPr>
              <a:t>is an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ea typeface="新細明體" pitchFamily="18" charset="-120"/>
              </a:rPr>
              <a:t> array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Line 1 shows how the array can be updated/accessed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Line 5: </a:t>
            </a:r>
            <a:r>
              <a:rPr lang="en-US" altLang="zh-TW" b="1" dirty="0">
                <a:ea typeface="新細明體" pitchFamily="18" charset="-120"/>
              </a:rPr>
              <a:t>$courses </a:t>
            </a:r>
            <a:r>
              <a:rPr lang="en-US" altLang="zh-TW" dirty="0">
                <a:ea typeface="新細明體" pitchFamily="18" charset="-120"/>
              </a:rPr>
              <a:t>is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numeric</a:t>
            </a:r>
            <a:r>
              <a:rPr lang="en-US" altLang="zh-TW" dirty="0">
                <a:ea typeface="新細明體" pitchFamily="18" charset="-120"/>
              </a:rPr>
              <a:t> array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No key is provided </a:t>
            </a:r>
            <a:r>
              <a:rPr lang="en-US" altLang="zh-TW" sz="2400" dirty="0">
                <a:ea typeface="新細明體" pitchFamily="18" charset="-120"/>
              </a:rPr>
              <a:t>=&gt; numeric array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Line 9 shows how the array can be accessed</a:t>
            </a: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275611" y="3423602"/>
            <a:ext cx="230385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238235" y="4966958"/>
            <a:ext cx="276101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直線接點 2"/>
          <p:cNvCxnSpPr/>
          <p:nvPr/>
        </p:nvCxnSpPr>
        <p:spPr bwMode="auto">
          <a:xfrm>
            <a:off x="5004048" y="6113065"/>
            <a:ext cx="122413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>
            <a:off x="293536" y="3933056"/>
            <a:ext cx="230385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>
            <a:off x="293536" y="6003070"/>
            <a:ext cx="230385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3284984"/>
            <a:ext cx="84105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PHP Arrays and Looping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764704"/>
            <a:ext cx="8437562" cy="23050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There are several ways of </a:t>
            </a:r>
            <a:r>
              <a:rPr lang="en-US" altLang="zh-TW" b="1" dirty="0">
                <a:ea typeface="新細明體" pitchFamily="18" charset="-120"/>
              </a:rPr>
              <a:t>looping</a:t>
            </a:r>
            <a:r>
              <a:rPr lang="en-US" altLang="zh-TW" dirty="0">
                <a:ea typeface="新細明體" pitchFamily="18" charset="-120"/>
              </a:rPr>
              <a:t> through arrays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Line 3 and 4 </a:t>
            </a:r>
            <a:r>
              <a:rPr lang="en-US" altLang="zh-TW" dirty="0">
                <a:ea typeface="新細明體" pitchFamily="18" charset="-120"/>
              </a:rPr>
              <a:t>show “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for each</a:t>
            </a:r>
            <a:r>
              <a:rPr lang="en-US" altLang="zh-TW" dirty="0">
                <a:ea typeface="新細明體" pitchFamily="18" charset="-120"/>
              </a:rPr>
              <a:t>” construct for looping through each and every element in the array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Line 7 and 10 </a:t>
            </a:r>
            <a:r>
              <a:rPr lang="en-US" altLang="zh-TW" dirty="0">
                <a:ea typeface="新細明體" pitchFamily="18" charset="-120"/>
              </a:rPr>
              <a:t>show a traditional “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for loop</a:t>
            </a:r>
            <a:r>
              <a:rPr lang="en-US" altLang="zh-TW" dirty="0">
                <a:ea typeface="新細明體" pitchFamily="18" charset="-120"/>
              </a:rPr>
              <a:t>” construct for iterating through an array</a:t>
            </a:r>
          </a:p>
        </p:txBody>
      </p:sp>
      <p:sp>
        <p:nvSpPr>
          <p:cNvPr id="2560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AE0585-88DD-4D59-B06C-4F1802BE79B3}" type="slidenum">
              <a:rPr lang="en-US" altLang="zh-TW" smtClean="0">
                <a:ea typeface="新細明體" pitchFamily="18" charset="-120"/>
              </a:rPr>
              <a:pPr/>
              <a:t>16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5607" name="左中括弧 6"/>
          <p:cNvSpPr>
            <a:spLocks/>
          </p:cNvSpPr>
          <p:nvPr/>
        </p:nvSpPr>
        <p:spPr bwMode="auto">
          <a:xfrm>
            <a:off x="468313" y="4437063"/>
            <a:ext cx="71437" cy="287337"/>
          </a:xfrm>
          <a:prstGeom prst="leftBracket">
            <a:avLst>
              <a:gd name="adj" fmla="val 838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5608" name="左中括弧 7"/>
          <p:cNvSpPr>
            <a:spLocks/>
          </p:cNvSpPr>
          <p:nvPr/>
        </p:nvSpPr>
        <p:spPr bwMode="auto">
          <a:xfrm>
            <a:off x="468313" y="5445125"/>
            <a:ext cx="71437" cy="576263"/>
          </a:xfrm>
          <a:prstGeom prst="leftBracket">
            <a:avLst>
              <a:gd name="adj" fmla="val 8403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496" y="6372036"/>
            <a:ext cx="572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Web site: </a:t>
            </a:r>
            <a:r>
              <a:rPr lang="en-US" altLang="zh-TW" sz="1600" dirty="0">
                <a:hlinkClick r:id="rId2"/>
              </a:rPr>
              <a:t>http://140.125.84.81:81/db_example/example3.php</a:t>
            </a:r>
            <a:endParaRPr lang="zh-TW" altLang="en-US" sz="16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125760"/>
            <a:ext cx="8229600" cy="710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Calibri" pitchFamily="34" charset="0"/>
              </a:rPr>
              <a:t>PHP</a:t>
            </a:r>
            <a:r>
              <a:rPr lang="zh-TW" altLang="en-US" sz="4000" b="1" dirty="0">
                <a:latin typeface="Calibri" pitchFamily="34" charset="0"/>
              </a:rPr>
              <a:t> </a:t>
            </a:r>
            <a:r>
              <a:rPr lang="en-US" altLang="zh-TW" sz="4000" b="1" dirty="0">
                <a:latin typeface="Calibri" pitchFamily="34" charset="0"/>
              </a:rPr>
              <a:t>Arrays and Looping</a:t>
            </a:r>
            <a:endParaRPr lang="zh-TW" altLang="en-US" sz="4000" b="1" dirty="0">
              <a:latin typeface="Calibri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871820"/>
            <a:ext cx="9064998" cy="464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28375"/>
            <a:ext cx="2686243" cy="22822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左中括弧 7"/>
          <p:cNvSpPr>
            <a:spLocks/>
          </p:cNvSpPr>
          <p:nvPr/>
        </p:nvSpPr>
        <p:spPr bwMode="auto">
          <a:xfrm>
            <a:off x="755576" y="2348681"/>
            <a:ext cx="71437" cy="576263"/>
          </a:xfrm>
          <a:prstGeom prst="leftBracket">
            <a:avLst>
              <a:gd name="adj" fmla="val 8403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7" name="左中括弧 7"/>
          <p:cNvSpPr>
            <a:spLocks/>
          </p:cNvSpPr>
          <p:nvPr/>
        </p:nvSpPr>
        <p:spPr bwMode="auto">
          <a:xfrm>
            <a:off x="756147" y="3428800"/>
            <a:ext cx="71437" cy="1584000"/>
          </a:xfrm>
          <a:prstGeom prst="leftBracket">
            <a:avLst>
              <a:gd name="adj" fmla="val 8403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1723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496" y="6372036"/>
            <a:ext cx="572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Web site: </a:t>
            </a:r>
            <a:r>
              <a:rPr lang="en-US" altLang="zh-TW" sz="1600" dirty="0">
                <a:hlinkClick r:id="rId2"/>
              </a:rPr>
              <a:t>http://140.125.84.81:81/db_example/example4.php</a:t>
            </a:r>
            <a:endParaRPr lang="zh-TW" altLang="en-US" sz="16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Calibri" pitchFamily="34" charset="0"/>
              </a:rPr>
              <a:t>PHP </a:t>
            </a:r>
            <a:r>
              <a:rPr lang="en-US" altLang="zh-TW" sz="4000" b="1" dirty="0" smtClean="0">
                <a:latin typeface="Calibri" pitchFamily="34" charset="0"/>
              </a:rPr>
              <a:t>Array Sorting</a:t>
            </a:r>
            <a:endParaRPr lang="zh-TW" altLang="en-US" sz="4000" b="1" dirty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1" y="692696"/>
            <a:ext cx="8689126" cy="34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61621"/>
            <a:ext cx="2075759" cy="251970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9512" y="4428832"/>
            <a:ext cx="66247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Sorting:</a:t>
            </a:r>
          </a:p>
          <a:p>
            <a:pPr marL="1617663" indent="-1617663"/>
            <a:r>
              <a:rPr lang="en-US" altLang="zh-TW" sz="1600" dirty="0" err="1"/>
              <a:t>ksort</a:t>
            </a:r>
            <a:r>
              <a:rPr lang="en-US" altLang="zh-TW" sz="1600" dirty="0"/>
              <a:t>($teaching);   // sort in ascending </a:t>
            </a:r>
            <a:r>
              <a:rPr lang="en-US" altLang="zh-TW" sz="1600" dirty="0">
                <a:solidFill>
                  <a:srgbClr val="FF0000"/>
                </a:solidFill>
              </a:rPr>
              <a:t>key</a:t>
            </a:r>
            <a:r>
              <a:rPr lang="en-US" altLang="zh-TW" sz="1600" dirty="0"/>
              <a:t> order</a:t>
            </a:r>
          </a:p>
          <a:p>
            <a:pPr marL="1617663" indent="-1617663"/>
            <a:r>
              <a:rPr lang="en-US" altLang="zh-TW" sz="1600" dirty="0" err="1"/>
              <a:t>asort</a:t>
            </a:r>
            <a:r>
              <a:rPr lang="en-US" altLang="zh-TW" sz="1600" dirty="0"/>
              <a:t>($teaching);   // sort an associative array in ascending </a:t>
            </a:r>
            <a:r>
              <a:rPr lang="en-US" altLang="zh-TW" sz="1600" dirty="0">
                <a:solidFill>
                  <a:srgbClr val="FF0000"/>
                </a:solidFill>
              </a:rPr>
              <a:t>value</a:t>
            </a:r>
            <a:r>
              <a:rPr lang="en-US" altLang="zh-TW" sz="1600" dirty="0"/>
              <a:t> order</a:t>
            </a:r>
          </a:p>
          <a:p>
            <a:pPr marL="1882775" indent="-1882775"/>
            <a:r>
              <a:rPr lang="en-US" altLang="zh-TW" sz="1600" dirty="0"/>
              <a:t>sort($teaching);     // sort in ascending </a:t>
            </a:r>
            <a:r>
              <a:rPr lang="en-US" altLang="zh-TW" sz="1600" dirty="0">
                <a:solidFill>
                  <a:srgbClr val="FF0000"/>
                </a:solidFill>
              </a:rPr>
              <a:t>value</a:t>
            </a:r>
            <a:r>
              <a:rPr lang="en-US" altLang="zh-TW" sz="1600" dirty="0"/>
              <a:t> order and keys will be replaced by integers.</a:t>
            </a:r>
          </a:p>
          <a:p>
            <a:pPr marL="1617663" indent="-1617663"/>
            <a:r>
              <a:rPr lang="en-US" altLang="zh-TW" sz="1600" dirty="0" err="1"/>
              <a:t>krsort</a:t>
            </a:r>
            <a:r>
              <a:rPr lang="en-US" altLang="zh-TW" sz="1600" dirty="0"/>
              <a:t>(), </a:t>
            </a:r>
            <a:r>
              <a:rPr lang="en-US" altLang="zh-TW" sz="1600" dirty="0" err="1"/>
              <a:t>arsort</a:t>
            </a:r>
            <a:r>
              <a:rPr lang="en-US" altLang="zh-TW" sz="1600" dirty="0"/>
              <a:t>(), </a:t>
            </a:r>
            <a:r>
              <a:rPr lang="en-US" altLang="zh-TW" sz="1600" dirty="0" err="1"/>
              <a:t>rsort</a:t>
            </a:r>
            <a:r>
              <a:rPr lang="en-US" altLang="zh-TW" sz="1600" dirty="0"/>
              <a:t>(); // sort in reverse (descending) order</a:t>
            </a:r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6948264" y="3501008"/>
            <a:ext cx="0" cy="288605"/>
          </a:xfrm>
          <a:prstGeom prst="straightConnector1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左中括弧 7"/>
          <p:cNvSpPr>
            <a:spLocks/>
          </p:cNvSpPr>
          <p:nvPr/>
        </p:nvSpPr>
        <p:spPr bwMode="auto">
          <a:xfrm>
            <a:off x="899592" y="2708920"/>
            <a:ext cx="71437" cy="972000"/>
          </a:xfrm>
          <a:prstGeom prst="leftBracket">
            <a:avLst>
              <a:gd name="adj" fmla="val 8403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" name="左中括弧 7"/>
          <p:cNvSpPr>
            <a:spLocks/>
          </p:cNvSpPr>
          <p:nvPr/>
        </p:nvSpPr>
        <p:spPr bwMode="auto">
          <a:xfrm>
            <a:off x="899592" y="1556880"/>
            <a:ext cx="71437" cy="360000"/>
          </a:xfrm>
          <a:prstGeom prst="leftBracket">
            <a:avLst>
              <a:gd name="adj" fmla="val 8403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2" name="文字方塊 5"/>
          <p:cNvSpPr txBox="1">
            <a:spLocks noChangeArrowheads="1"/>
          </p:cNvSpPr>
          <p:nvPr/>
        </p:nvSpPr>
        <p:spPr bwMode="auto">
          <a:xfrm>
            <a:off x="2980470" y="1196178"/>
            <a:ext cx="49689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ea typeface="新細明體" pitchFamily="18" charset="-120"/>
              </a:rPr>
              <a:t>// sort the array in descending order based on the keys, not the values.</a:t>
            </a:r>
            <a:endParaRPr lang="zh-TW" altLang="en-US" sz="1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864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8C445B-1AC6-4B6B-A965-91F2E447AA68}" type="slidenum">
              <a:rPr lang="en-US" altLang="zh-TW" smtClean="0">
                <a:ea typeface="新細明體" pitchFamily="18" charset="-120"/>
              </a:rPr>
              <a:pPr/>
              <a:t>19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PHP Functions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36613"/>
            <a:ext cx="8218487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Code segment P1' has two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>
                <a:ea typeface="新細明體" pitchFamily="18" charset="-120"/>
              </a:rPr>
              <a:t>display_welcome()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>
                <a:ea typeface="新細明體" pitchFamily="18" charset="-120"/>
              </a:rPr>
              <a:t>display_empty_form()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Line 14-19 show how these functions can be called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>
              <a:ea typeface="新細明體" pitchFamily="18" charset="-120"/>
            </a:endParaRPr>
          </a:p>
        </p:txBody>
      </p:sp>
      <p:pic>
        <p:nvPicPr>
          <p:cNvPr id="26629" name="Picture 5" descr="fig26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551113"/>
            <a:ext cx="6913562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左中括弧 7"/>
          <p:cNvSpPr>
            <a:spLocks/>
          </p:cNvSpPr>
          <p:nvPr/>
        </p:nvSpPr>
        <p:spPr bwMode="auto">
          <a:xfrm>
            <a:off x="2484438" y="4005263"/>
            <a:ext cx="71437" cy="1187450"/>
          </a:xfrm>
          <a:prstGeom prst="leftBracket">
            <a:avLst>
              <a:gd name="adj" fmla="val 8388"/>
            </a:avLst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6633" name="左中括弧 8"/>
          <p:cNvSpPr>
            <a:spLocks/>
          </p:cNvSpPr>
          <p:nvPr/>
        </p:nvSpPr>
        <p:spPr bwMode="auto">
          <a:xfrm>
            <a:off x="2411413" y="3789363"/>
            <a:ext cx="73025" cy="1584325"/>
          </a:xfrm>
          <a:prstGeom prst="leftBracket">
            <a:avLst>
              <a:gd name="adj" fmla="val 8236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6634" name="左中括弧 9"/>
          <p:cNvSpPr>
            <a:spLocks/>
          </p:cNvSpPr>
          <p:nvPr/>
        </p:nvSpPr>
        <p:spPr bwMode="auto">
          <a:xfrm>
            <a:off x="2555875" y="2816225"/>
            <a:ext cx="71438" cy="612775"/>
          </a:xfrm>
          <a:prstGeom prst="leftBracket">
            <a:avLst>
              <a:gd name="adj" fmla="val 841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5148064" y="580526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5220072" y="6381328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204564"/>
            <a:ext cx="8664575" cy="992188"/>
          </a:xfrm>
        </p:spPr>
        <p:txBody>
          <a:bodyPr/>
          <a:lstStyle/>
          <a:p>
            <a:r>
              <a:rPr lang="en-US" altLang="zh-TW" dirty="0"/>
              <a:t>Web Database Programming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7037D-EDCB-42AB-8010-A20A8FDBE036}" type="slidenum">
              <a:rPr lang="en-CA" altLang="zh-TW" smtClean="0">
                <a:ea typeface="新細明體" charset="-120"/>
              </a:rPr>
              <a:t>2</a:t>
            </a:fld>
            <a:endParaRPr lang="en-CA" altLang="zh-TW" dirty="0">
              <a:ea typeface="新細明體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827584" y="1373867"/>
            <a:ext cx="7885570" cy="2487181"/>
            <a:chOff x="1007605" y="2060848"/>
            <a:chExt cx="7885570" cy="2487181"/>
          </a:xfrm>
        </p:grpSpPr>
        <p:sp>
          <p:nvSpPr>
            <p:cNvPr id="4" name="流程圖: 磁碟 3"/>
            <p:cNvSpPr/>
            <p:nvPr/>
          </p:nvSpPr>
          <p:spPr bwMode="auto">
            <a:xfrm>
              <a:off x="7452320" y="3105034"/>
              <a:ext cx="1173760" cy="828092"/>
            </a:xfrm>
            <a:prstGeom prst="flowChartMagneticDisk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Database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580112" y="2186965"/>
              <a:ext cx="1512168" cy="70788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JSP/ASP/PHP Programs</a:t>
              </a:r>
              <a:endPara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: 圓角 6"/>
            <p:cNvSpPr/>
            <p:nvPr/>
          </p:nvSpPr>
          <p:spPr bwMode="auto">
            <a:xfrm>
              <a:off x="5616116" y="3320988"/>
              <a:ext cx="1440160" cy="504056"/>
            </a:xfrm>
            <a:prstGeom prst="round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Interpreter</a:t>
              </a:r>
              <a:endPara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436096" y="2060848"/>
              <a:ext cx="1800200" cy="194421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>
              <a:off x="6336196" y="2894851"/>
              <a:ext cx="0" cy="426137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文字方塊 10"/>
            <p:cNvSpPr txBox="1"/>
            <p:nvPr/>
          </p:nvSpPr>
          <p:spPr>
            <a:xfrm>
              <a:off x="5526106" y="4045726"/>
              <a:ext cx="1620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Web Server</a:t>
              </a:r>
              <a:endParaRPr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接點: 肘形 12"/>
            <p:cNvCxnSpPr>
              <a:stCxn id="5" idx="3"/>
              <a:endCxn id="4" idx="1"/>
            </p:cNvCxnSpPr>
            <p:nvPr/>
          </p:nvCxnSpPr>
          <p:spPr bwMode="auto">
            <a:xfrm>
              <a:off x="7092280" y="2540908"/>
              <a:ext cx="946920" cy="564126"/>
            </a:xfrm>
            <a:prstGeom prst="bentConnector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矩形 13"/>
            <p:cNvSpPr/>
            <p:nvPr/>
          </p:nvSpPr>
          <p:spPr bwMode="auto">
            <a:xfrm>
              <a:off x="1007605" y="2153878"/>
              <a:ext cx="1800200" cy="156315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Web Pages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>
                  <a:solidFill>
                    <a:srgbClr val="FF0000"/>
                  </a:solidFill>
                </a:rPr>
                <a:t>(HTML, JavaScript)</a:t>
              </a:r>
              <a:endPara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95637" y="3717032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Client’s Browser</a:t>
              </a:r>
              <a:endParaRPr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雲朵形 15"/>
            <p:cNvSpPr/>
            <p:nvPr/>
          </p:nvSpPr>
          <p:spPr bwMode="auto">
            <a:xfrm>
              <a:off x="3590458" y="2420888"/>
              <a:ext cx="1069993" cy="1182093"/>
            </a:xfrm>
            <a:prstGeom prst="cloud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WWW</a:t>
              </a:r>
              <a:endPara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直線單箭頭接點 18"/>
            <p:cNvCxnSpPr/>
            <p:nvPr/>
          </p:nvCxnSpPr>
          <p:spPr bwMode="auto">
            <a:xfrm>
              <a:off x="2807804" y="2636912"/>
              <a:ext cx="9360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 bwMode="auto">
            <a:xfrm>
              <a:off x="4608101" y="2618982"/>
              <a:ext cx="8280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/>
            <p:cNvCxnSpPr/>
            <p:nvPr/>
          </p:nvCxnSpPr>
          <p:spPr bwMode="auto">
            <a:xfrm flipH="1">
              <a:off x="2807806" y="3212976"/>
              <a:ext cx="8280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/>
            <p:nvPr/>
          </p:nvCxnSpPr>
          <p:spPr bwMode="auto">
            <a:xfrm flipH="1">
              <a:off x="4615348" y="3212976"/>
              <a:ext cx="8280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文字方塊 29"/>
            <p:cNvSpPr txBox="1"/>
            <p:nvPr/>
          </p:nvSpPr>
          <p:spPr>
            <a:xfrm>
              <a:off x="2800092" y="2134047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request</a:t>
              </a:r>
              <a:endParaRPr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164064" y="3404349"/>
              <a:ext cx="1322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response</a:t>
              </a:r>
              <a:endParaRPr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389427" y="4007841"/>
              <a:ext cx="150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DB Server</a:t>
              </a:r>
              <a:endParaRPr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756863" y="3930168"/>
            <a:ext cx="5472607" cy="2541129"/>
            <a:chOff x="791539" y="4090951"/>
            <a:chExt cx="5472607" cy="2541129"/>
          </a:xfrm>
        </p:grpSpPr>
        <p:sp>
          <p:nvSpPr>
            <p:cNvPr id="34" name="矩形 33"/>
            <p:cNvSpPr/>
            <p:nvPr/>
          </p:nvSpPr>
          <p:spPr>
            <a:xfrm>
              <a:off x="791539" y="4090951"/>
              <a:ext cx="54726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highlight>
                    <a:srgbClr val="FF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http://elearning2.yuntech.edu.tw/learn/index.php</a:t>
              </a:r>
            </a:p>
          </p:txBody>
        </p: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4532261"/>
              <a:ext cx="4227464" cy="2099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6487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6433591"/>
            <a:ext cx="501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Web site: </a:t>
            </a:r>
            <a:r>
              <a:rPr lang="en-US" altLang="zh-TW" sz="1400" dirty="0">
                <a:hlinkClick r:id="rId2"/>
              </a:rPr>
              <a:t>http://140.125.84.81:81/db_example/example5.php</a:t>
            </a:r>
            <a:endParaRPr lang="zh-TW" altLang="en-US" sz="14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PHP Functions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57200" y="750714"/>
            <a:ext cx="8229600" cy="4637684"/>
            <a:chOff x="695325" y="1148308"/>
            <a:chExt cx="7753350" cy="41529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148308"/>
              <a:ext cx="7753350" cy="415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左中括弧 9"/>
            <p:cNvSpPr>
              <a:spLocks/>
            </p:cNvSpPr>
            <p:nvPr/>
          </p:nvSpPr>
          <p:spPr bwMode="auto">
            <a:xfrm>
              <a:off x="1244200" y="1386312"/>
              <a:ext cx="71438" cy="612775"/>
            </a:xfrm>
            <a:prstGeom prst="leftBracket">
              <a:avLst>
                <a:gd name="adj" fmla="val 8419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左中括弧 9"/>
            <p:cNvSpPr>
              <a:spLocks/>
            </p:cNvSpPr>
            <p:nvPr/>
          </p:nvSpPr>
          <p:spPr bwMode="auto">
            <a:xfrm>
              <a:off x="1001906" y="2276872"/>
              <a:ext cx="71438" cy="1512168"/>
            </a:xfrm>
            <a:prstGeom prst="leftBracket">
              <a:avLst>
                <a:gd name="adj" fmla="val 8419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 bwMode="auto">
            <a:xfrm flipH="1">
              <a:off x="3779912" y="4293096"/>
              <a:ext cx="288000" cy="0"/>
            </a:xfrm>
            <a:prstGeom prst="straightConnector1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 flipH="1">
              <a:off x="3995936" y="4797152"/>
              <a:ext cx="288000" cy="0"/>
            </a:xfrm>
            <a:prstGeom prst="straightConnector1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52" y="5388398"/>
            <a:ext cx="1909972" cy="39947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5388398"/>
            <a:ext cx="2124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95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3F0CC9-49E6-4939-99BE-2693D37129C4}" type="slidenum">
              <a:rPr lang="en-US" altLang="zh-TW" smtClean="0">
                <a:ea typeface="新細明體" pitchFamily="18" charset="-120"/>
              </a:rPr>
              <a:pPr/>
              <a:t>21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PHP Observations in Function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37562" cy="23050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Built-in</a:t>
            </a:r>
            <a:r>
              <a:rPr lang="en-US" altLang="zh-TW" sz="2400" dirty="0">
                <a:ea typeface="新細明體" pitchFamily="18" charset="-120"/>
              </a:rPr>
              <a:t> PHP function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array_key_exists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($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k,$a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sz="2400" dirty="0">
                <a:ea typeface="新細明體" pitchFamily="18" charset="-120"/>
              </a:rPr>
              <a:t> returns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true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if the value in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$k as a key is in the associative array $a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Function arguments are passed by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value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Return values </a:t>
            </a:r>
            <a:r>
              <a:rPr lang="en-US" altLang="zh-TW" sz="2400" dirty="0">
                <a:ea typeface="新細明體" pitchFamily="18" charset="-120"/>
              </a:rPr>
              <a:t>are placed after the RETURN keyword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Scope rules apply as with other programming languages</a:t>
            </a:r>
          </a:p>
        </p:txBody>
      </p:sp>
      <p:pic>
        <p:nvPicPr>
          <p:cNvPr id="28677" name="Picture 5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3573463"/>
            <a:ext cx="806291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 bwMode="auto">
          <a:xfrm flipH="1">
            <a:off x="8230525" y="400506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單箭頭接點 7"/>
          <p:cNvCxnSpPr/>
          <p:nvPr/>
        </p:nvCxnSpPr>
        <p:spPr bwMode="auto">
          <a:xfrm flipH="1">
            <a:off x="6660232" y="4509120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611E88-7E14-4A91-893E-CB844EC2F3CB}" type="slidenum">
              <a:rPr lang="en-US" altLang="zh-TW" smtClean="0">
                <a:ea typeface="新細明體" pitchFamily="18" charset="-120"/>
              </a:rPr>
              <a:pPr/>
              <a:t>22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PHP Functions-Example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765175"/>
            <a:ext cx="8459788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code segment has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course_instructor($course, $teaching_assignments)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$course: holding the course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$teaching_assignments: holding the teacher associated with the course </a:t>
            </a:r>
          </a:p>
        </p:txBody>
      </p:sp>
      <p:pic>
        <p:nvPicPr>
          <p:cNvPr id="27653" name="Picture 6" descr="fig26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92375"/>
            <a:ext cx="8386762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左中括弧 8"/>
          <p:cNvSpPr>
            <a:spLocks/>
          </p:cNvSpPr>
          <p:nvPr/>
        </p:nvSpPr>
        <p:spPr bwMode="auto">
          <a:xfrm>
            <a:off x="395288" y="2565400"/>
            <a:ext cx="73025" cy="1871663"/>
          </a:xfrm>
          <a:prstGeom prst="leftBracket">
            <a:avLst>
              <a:gd name="adj" fmla="val 8188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868144" y="5373216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H="1">
            <a:off x="7164288" y="580526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文字方塊 1"/>
          <p:cNvSpPr txBox="1"/>
          <p:nvPr/>
        </p:nvSpPr>
        <p:spPr>
          <a:xfrm>
            <a:off x="6156144" y="5219327"/>
            <a:ext cx="180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Call function</a:t>
            </a:r>
            <a:endParaRPr lang="zh-TW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504" y="6433591"/>
            <a:ext cx="501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Web site: </a:t>
            </a:r>
            <a:r>
              <a:rPr lang="en-US" altLang="zh-TW" sz="1400" dirty="0">
                <a:hlinkClick r:id="rId2"/>
              </a:rPr>
              <a:t>http://140.125.84.81:81/db_example/example6.php</a:t>
            </a:r>
            <a:endParaRPr lang="zh-TW" altLang="en-US" sz="14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11663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PHP Functions-Example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4576508" cy="79208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107504" y="1052736"/>
            <a:ext cx="8961705" cy="3744416"/>
            <a:chOff x="107504" y="1052736"/>
            <a:chExt cx="8961705" cy="374441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52736"/>
              <a:ext cx="8961705" cy="374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左中括弧 8"/>
            <p:cNvSpPr>
              <a:spLocks/>
            </p:cNvSpPr>
            <p:nvPr/>
          </p:nvSpPr>
          <p:spPr bwMode="auto">
            <a:xfrm>
              <a:off x="827584" y="1340944"/>
              <a:ext cx="73025" cy="1584000"/>
            </a:xfrm>
            <a:prstGeom prst="leftBracket">
              <a:avLst>
                <a:gd name="adj" fmla="val 8188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 bwMode="auto">
            <a:xfrm flipH="1">
              <a:off x="5724128" y="3717032"/>
              <a:ext cx="324000" cy="0"/>
            </a:xfrm>
            <a:prstGeom prst="straightConnector1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 flipH="1">
              <a:off x="7092280" y="4293096"/>
              <a:ext cx="360000" cy="0"/>
            </a:xfrm>
            <a:prstGeom prst="straightConnector1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57095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 </a:t>
            </a:r>
            <a:fld id="{01957FC7-479B-48E4-8424-9D99E0069BB6}" type="slidenum">
              <a:rPr lang="en-US" altLang="zh-TW" smtClean="0">
                <a:ea typeface="新細明體" pitchFamily="18" charset="-120"/>
              </a:rPr>
              <a:pPr/>
              <a:t>24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PHP Server Variables and Forms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08050"/>
            <a:ext cx="8437562" cy="431958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There are a number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built-in entries </a:t>
            </a:r>
            <a:r>
              <a:rPr lang="en-US" altLang="zh-TW" dirty="0">
                <a:ea typeface="新細明體" pitchFamily="18" charset="-120"/>
              </a:rPr>
              <a:t>in PHP function. Some examples are: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$_SERVER['SERVER_NAME']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This provides the </a:t>
            </a:r>
            <a:r>
              <a:rPr lang="en-US" altLang="zh-TW" b="1" dirty="0">
                <a:ea typeface="新細明體" pitchFamily="18" charset="-120"/>
              </a:rPr>
              <a:t>Website name of the server </a:t>
            </a:r>
            <a:r>
              <a:rPr lang="en-US" altLang="zh-TW" dirty="0">
                <a:ea typeface="新細明體" pitchFamily="18" charset="-120"/>
              </a:rPr>
              <a:t>computer where PHP interpreter is running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$_SERVER['REMOTE_ADDRESS']</a:t>
            </a:r>
          </a:p>
          <a:p>
            <a:pPr lvl="2" eaLnBrk="1" hangingPunct="1"/>
            <a:r>
              <a:rPr lang="en-US" altLang="zh-TW" b="1" dirty="0">
                <a:ea typeface="新細明體" pitchFamily="18" charset="-120"/>
              </a:rPr>
              <a:t>IP address of client user computer </a:t>
            </a:r>
            <a:r>
              <a:rPr lang="en-US" altLang="zh-TW" dirty="0">
                <a:ea typeface="新細明體" pitchFamily="18" charset="-120"/>
              </a:rPr>
              <a:t>that is accessing the server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$_SERVER['REMOTE_HOST']</a:t>
            </a:r>
          </a:p>
          <a:p>
            <a:pPr lvl="2" eaLnBrk="1" hangingPunct="1"/>
            <a:r>
              <a:rPr lang="en-US" altLang="zh-TW" b="1" dirty="0">
                <a:ea typeface="新細明體" pitchFamily="18" charset="-120"/>
              </a:rPr>
              <a:t>Website name of the client </a:t>
            </a:r>
            <a:r>
              <a:rPr lang="en-US" altLang="zh-TW" dirty="0">
                <a:ea typeface="新細明體" pitchFamily="18" charset="-120"/>
              </a:rPr>
              <a:t>user computer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330895" y="5406201"/>
            <a:ext cx="2957214" cy="1227554"/>
            <a:chOff x="4783138" y="5229200"/>
            <a:chExt cx="2957214" cy="1227554"/>
          </a:xfrm>
        </p:grpSpPr>
        <p:pic>
          <p:nvPicPr>
            <p:cNvPr id="9" name="Picture 6" descr="Pink tissue pap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3138" y="5462785"/>
              <a:ext cx="1117600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 descr="Pink tissue pap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92627" y="5229200"/>
              <a:ext cx="847725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閃電 13"/>
            <p:cNvSpPr>
              <a:spLocks noChangeArrowheads="1"/>
            </p:cNvSpPr>
            <p:nvPr/>
          </p:nvSpPr>
          <p:spPr bwMode="auto">
            <a:xfrm flipH="1">
              <a:off x="5724524" y="5678933"/>
              <a:ext cx="1152351" cy="215900"/>
            </a:xfrm>
            <a:prstGeom prst="lightningBol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文字方塊 14"/>
            <p:cNvSpPr txBox="1">
              <a:spLocks noChangeArrowheads="1"/>
            </p:cNvSpPr>
            <p:nvPr/>
          </p:nvSpPr>
          <p:spPr bwMode="auto">
            <a:xfrm>
              <a:off x="6372200" y="5380930"/>
              <a:ext cx="6635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  <a:ea typeface="新細明體" pitchFamily="18" charset="-120"/>
                </a:rPr>
                <a:t>PHP</a:t>
              </a:r>
              <a:endParaRPr lang="zh-TW" altLang="en-US" sz="1400" b="1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76876" y="6118200"/>
              <a:ext cx="8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Server</a:t>
              </a:r>
              <a:endParaRPr lang="zh-TW" altLang="en-US" sz="1600" b="1" dirty="0"/>
            </a:p>
          </p:txBody>
        </p:sp>
        <p:sp>
          <p:nvSpPr>
            <p:cNvPr id="17" name="文字方塊 16"/>
            <p:cNvSpPr txBox="1">
              <a:spLocks noChangeArrowheads="1"/>
            </p:cNvSpPr>
            <p:nvPr/>
          </p:nvSpPr>
          <p:spPr bwMode="auto">
            <a:xfrm>
              <a:off x="4892973" y="6087422"/>
              <a:ext cx="903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="1" dirty="0">
                  <a:ea typeface="新細明體" pitchFamily="18" charset="-120"/>
                </a:rPr>
                <a:t>Client</a:t>
              </a:r>
              <a:endParaRPr lang="zh-TW" altLang="en-US" sz="1800" b="1" dirty="0">
                <a:ea typeface="新細明體" pitchFamily="18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39183" y="5258271"/>
            <a:ext cx="3705225" cy="1406262"/>
            <a:chOff x="4539183" y="5258271"/>
            <a:chExt cx="3705225" cy="1406262"/>
          </a:xfrm>
        </p:grpSpPr>
        <p:grpSp>
          <p:nvGrpSpPr>
            <p:cNvPr id="4" name="群組 3"/>
            <p:cNvGrpSpPr/>
            <p:nvPr/>
          </p:nvGrpSpPr>
          <p:grpSpPr>
            <a:xfrm>
              <a:off x="4539183" y="5258271"/>
              <a:ext cx="3705225" cy="1388895"/>
              <a:chOff x="4572000" y="5258271"/>
              <a:chExt cx="3705225" cy="1388895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0" y="5258271"/>
                <a:ext cx="3705225" cy="981075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5854" y="6361416"/>
                <a:ext cx="1695450" cy="285750"/>
              </a:xfrm>
              <a:prstGeom prst="rect">
                <a:avLst/>
              </a:prstGeom>
            </p:spPr>
          </p:pic>
        </p:grpSp>
        <p:cxnSp>
          <p:nvCxnSpPr>
            <p:cNvPr id="7" name="直線單箭頭接點 6"/>
            <p:cNvCxnSpPr/>
            <p:nvPr/>
          </p:nvCxnSpPr>
          <p:spPr bwMode="auto">
            <a:xfrm flipH="1">
              <a:off x="6659487" y="6504291"/>
              <a:ext cx="360040" cy="0"/>
            </a:xfrm>
            <a:prstGeom prst="straightConnector1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7019527" y="6295201"/>
              <a:ext cx="971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FF0000"/>
                  </a:solidFill>
                </a:rPr>
                <a:t>output</a:t>
              </a:r>
              <a:endParaRPr lang="zh-TW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3D862E-E37C-4BD1-91AC-DF274C85F003}" type="slidenum">
              <a:rPr lang="en-US" altLang="zh-TW" smtClean="0">
                <a:ea typeface="新細明體" pitchFamily="18" charset="-120"/>
              </a:rPr>
              <a:pPr/>
              <a:t>25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PHP Server Variables and Forms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37563" cy="403311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Examples contd.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$_SERVER['PATH_INFO']</a:t>
            </a:r>
          </a:p>
          <a:p>
            <a:pPr lvl="2" eaLnBrk="1" hangingPunct="1"/>
            <a:r>
              <a:rPr lang="en-US" altLang="zh-TW" dirty="0"/>
              <a:t>Contains any client-provided pathname information </a:t>
            </a:r>
            <a:r>
              <a:rPr lang="en-US" altLang="zh-TW" b="1" dirty="0"/>
              <a:t>trailing the actual script filename</a:t>
            </a:r>
            <a:r>
              <a:rPr lang="en-US" altLang="zh-TW" dirty="0"/>
              <a:t> but </a:t>
            </a:r>
            <a:r>
              <a:rPr lang="en-US" altLang="zh-TW" b="1" dirty="0"/>
              <a:t>preceding the query string</a:t>
            </a:r>
            <a:r>
              <a:rPr lang="en-US" altLang="zh-TW" dirty="0"/>
              <a:t>, if available.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$_SERVER['QUERY_STRING']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The string that holds the parameters in the URL </a:t>
            </a:r>
            <a:r>
              <a:rPr lang="en-US" altLang="zh-TW" b="1" dirty="0">
                <a:ea typeface="新細明體" pitchFamily="18" charset="-120"/>
              </a:rPr>
              <a:t>after ?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$_SERVER['DOCUMENT_ROOT']</a:t>
            </a:r>
          </a:p>
          <a:p>
            <a:pPr lvl="2" eaLnBrk="1" hangingPunct="1"/>
            <a:r>
              <a:rPr lang="en-US" altLang="zh-TW" b="1" dirty="0">
                <a:ea typeface="新細明體" pitchFamily="18" charset="-120"/>
              </a:rPr>
              <a:t>The root directory </a:t>
            </a:r>
            <a:r>
              <a:rPr lang="en-US" altLang="zh-TW" dirty="0">
                <a:ea typeface="新細明體" pitchFamily="18" charset="-120"/>
              </a:rPr>
              <a:t>that holds the files on the Web server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5271231"/>
            <a:ext cx="843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Calibri" panose="020F0502020204030204" pitchFamily="34" charset="0"/>
              </a:rPr>
              <a:t>http://www.example.com</a:t>
            </a:r>
            <a:r>
              <a:rPr lang="en-US" altLang="zh-TW" dirty="0">
                <a:solidFill>
                  <a:srgbClr val="008000"/>
                </a:solidFill>
                <a:latin typeface="Calibri" panose="020F0502020204030204" pitchFamily="34" charset="0"/>
              </a:rPr>
              <a:t>/php</a:t>
            </a:r>
            <a:r>
              <a:rPr lang="en-US" altLang="zh-TW" dirty="0">
                <a:solidFill>
                  <a:srgbClr val="333333"/>
                </a:solidFill>
                <a:latin typeface="Calibri" panose="020F0502020204030204" pitchFamily="34" charset="0"/>
              </a:rPr>
              <a:t>/path_info.php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</a:rPr>
              <a:t>/some/stuff</a:t>
            </a:r>
            <a:r>
              <a:rPr lang="en-US" altLang="zh-TW" dirty="0">
                <a:solidFill>
                  <a:srgbClr val="333333"/>
                </a:solidFill>
                <a:latin typeface="Calibri" panose="020F0502020204030204" pitchFamily="34" charset="0"/>
              </a:rPr>
              <a:t>?</a:t>
            </a:r>
            <a:r>
              <a:rPr lang="en-US" altLang="zh-TW" dirty="0">
                <a:solidFill>
                  <a:srgbClr val="7030A0"/>
                </a:solidFill>
                <a:latin typeface="Calibri" panose="020F0502020204030204" pitchFamily="34" charset="0"/>
              </a:rPr>
              <a:t>foo=bar</a:t>
            </a:r>
            <a:endParaRPr lang="zh-TW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6084168" y="5689853"/>
            <a:ext cx="151216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7551946" y="5771977"/>
            <a:ext cx="1080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823B8E-0188-446A-A1FE-D66A4F9C1FDB}" type="slidenum">
              <a:rPr lang="en-US" altLang="zh-TW" smtClean="0">
                <a:ea typeface="新細明體" pitchFamily="18" charset="-120"/>
              </a:rPr>
              <a:pPr/>
              <a:t>26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sz="4400">
                <a:ea typeface="新細明體" pitchFamily="18" charset="-120"/>
              </a:rPr>
              <a:t>Connecting to the database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437562" cy="525579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Must load PEAR DB library module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DB.php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DB library functions are called using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</a:t>
            </a:r>
            <a:r>
              <a:rPr lang="en-US" altLang="zh-TW" b="1" dirty="0">
                <a:ea typeface="新細明體" pitchFamily="18" charset="-120"/>
              </a:rPr>
              <a:t>DB::&lt;</a:t>
            </a:r>
            <a:r>
              <a:rPr lang="en-US" altLang="zh-TW" b="1" dirty="0" err="1">
                <a:ea typeface="新細明體" pitchFamily="18" charset="-120"/>
              </a:rPr>
              <a:t>function_name</a:t>
            </a:r>
            <a:r>
              <a:rPr lang="en-US" altLang="zh-TW" b="1" dirty="0">
                <a:ea typeface="新細明體" pitchFamily="18" charset="-12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dirty="0"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DB::connect(…);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DB::</a:t>
            </a:r>
            <a:r>
              <a:rPr lang="en-US" altLang="zh-TW" dirty="0" err="1">
                <a:ea typeface="新細明體" pitchFamily="18" charset="-120"/>
              </a:rPr>
              <a:t>isError</a:t>
            </a:r>
            <a:r>
              <a:rPr lang="en-US" altLang="zh-TW" dirty="0">
                <a:ea typeface="新細明體" pitchFamily="18" charset="-120"/>
              </a:rPr>
              <a:t>(…);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format for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connect string </a:t>
            </a:r>
            <a:r>
              <a:rPr lang="en-US" altLang="zh-TW" dirty="0">
                <a:ea typeface="新細明體" pitchFamily="18" charset="-120"/>
              </a:rPr>
              <a:t>is:</a:t>
            </a:r>
          </a:p>
          <a:p>
            <a:pPr lvl="1" eaLnBrk="1" hangingPunct="1"/>
            <a:r>
              <a:rPr lang="en-US" altLang="zh-TW" b="1" dirty="0">
                <a:ea typeface="新細明體" pitchFamily="18" charset="-120"/>
              </a:rPr>
              <a:t>&lt;DBMS&gt;://&lt;</a:t>
            </a:r>
            <a:r>
              <a:rPr lang="en-US" altLang="zh-TW" b="1" dirty="0" err="1">
                <a:ea typeface="新細明體" pitchFamily="18" charset="-120"/>
              </a:rPr>
              <a:t>userid</a:t>
            </a:r>
            <a:r>
              <a:rPr lang="en-US" altLang="zh-TW" b="1" dirty="0">
                <a:ea typeface="新細明體" pitchFamily="18" charset="-120"/>
              </a:rPr>
              <a:t>&gt;:&lt;password&gt;@&lt;</a:t>
            </a:r>
            <a:r>
              <a:rPr lang="en-US" altLang="zh-TW" b="1" dirty="0" err="1">
                <a:ea typeface="新細明體" pitchFamily="18" charset="-120"/>
              </a:rPr>
              <a:t>DBserver</a:t>
            </a:r>
            <a:r>
              <a:rPr lang="en-US" altLang="zh-TW" b="1" dirty="0">
                <a:ea typeface="新細明體" pitchFamily="18" charset="-120"/>
              </a:rPr>
              <a:t>&gt;</a:t>
            </a:r>
          </a:p>
          <a:p>
            <a:pPr marL="273050" lvl="1" indent="0" eaLnBrk="1" hangingPunct="1">
              <a:buNone/>
            </a:pPr>
            <a:r>
              <a:rPr lang="en-US" altLang="zh-TW" dirty="0">
                <a:ea typeface="新細明體" pitchFamily="18" charset="-120"/>
              </a:rPr>
              <a:t>   For example:</a:t>
            </a:r>
          </a:p>
          <a:p>
            <a:pPr marL="536575" lvl="2" indent="0" eaLnBrk="1" hangingPunct="1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 $d</a:t>
            </a:r>
            <a:r>
              <a:rPr lang="zh-TW" altLang="en-US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zh-TW" altLang="en-US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DB::connect('oci8://ac1:pass12@www.abc.com/db1');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7DB2B7-950E-40E8-8F99-9A0F60402885}" type="slidenum">
              <a:rPr lang="en-US" altLang="zh-TW" smtClean="0">
                <a:ea typeface="新細明體" pitchFamily="18" charset="-120"/>
              </a:rPr>
              <a:pPr/>
              <a:t>27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itchFamily="18" charset="-120"/>
              </a:rPr>
              <a:t>Example of PHP Database Programming</a:t>
            </a:r>
          </a:p>
        </p:txBody>
      </p:sp>
      <p:pic>
        <p:nvPicPr>
          <p:cNvPr id="32772" name="Picture 5" descr="fig26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981075"/>
            <a:ext cx="86233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FE4F8F-03F1-42DD-B4B7-C0AE1C33171D}" type="slidenum">
              <a:rPr lang="en-US" altLang="zh-TW" smtClean="0">
                <a:ea typeface="新細明體" pitchFamily="18" charset="-120"/>
              </a:rPr>
              <a:pPr/>
              <a:t>28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itchFamily="18" charset="-120"/>
              </a:rPr>
              <a:t>Overview of PHP Database Programming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437562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Examples of DB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MySQL: mysql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Oracle: oci8 (for versions 7, 8, 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SQLite: sqlite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MS SQL Server: mssql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Mini SQL: msql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Informix: ifx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Sybase: sybase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Any ODBC compliant DB: odbc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Others…</a:t>
            </a:r>
          </a:p>
        </p:txBody>
      </p:sp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611188" y="5732463"/>
            <a:ext cx="8209284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TW" dirty="0">
                <a:ea typeface="新細明體" pitchFamily="18" charset="-120"/>
              </a:rPr>
              <a:t>$d = DB::connect(‘</a:t>
            </a:r>
            <a:r>
              <a:rPr lang="en-US" altLang="zh-TW" dirty="0" err="1">
                <a:ea typeface="新細明體" pitchFamily="18" charset="-120"/>
              </a:rPr>
              <a:t>mysql</a:t>
            </a:r>
            <a:r>
              <a:rPr lang="en-US" altLang="zh-TW" dirty="0">
                <a:ea typeface="新細明體" pitchFamily="18" charset="-120"/>
              </a:rPr>
              <a:t>://ac1:pass12@www.abc.com/db1')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CE73CE-9965-4EED-98B8-465F5A8DFE2D}" type="slidenum">
              <a:rPr lang="en-US" altLang="zh-TW" smtClean="0">
                <a:ea typeface="新細明體" pitchFamily="18" charset="-120"/>
              </a:rPr>
              <a:pPr/>
              <a:t>29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847726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Connect </a:t>
            </a:r>
            <a:r>
              <a:rPr lang="en-US" altLang="zh-TW" dirty="0" smtClean="0">
                <a:ea typeface="新細明體" pitchFamily="18" charset="-120"/>
              </a:rPr>
              <a:t>to DB and </a:t>
            </a:r>
            <a:r>
              <a:rPr lang="en-US" altLang="zh-TW" dirty="0">
                <a:ea typeface="新細明體" pitchFamily="18" charset="-120"/>
              </a:rPr>
              <a:t>Create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49" y="765175"/>
            <a:ext cx="8234363" cy="792163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Line 1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connects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; Line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2 </a:t>
            </a:r>
            <a:r>
              <a:rPr lang="en-US" altLang="zh-TW" sz="2400" dirty="0">
                <a:ea typeface="新細明體" pitchFamily="18" charset="-120"/>
              </a:rPr>
              <a:t>tests the </a:t>
            </a:r>
            <a:r>
              <a:rPr lang="en-US" altLang="zh-TW" sz="2400" dirty="0" smtClean="0">
                <a:ea typeface="新細明體" pitchFamily="18" charset="-120"/>
              </a:rPr>
              <a:t>connection;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Line 3-8 </a:t>
            </a:r>
            <a:r>
              <a:rPr lang="en-US" altLang="zh-TW" sz="2400" dirty="0" smtClean="0">
                <a:ea typeface="新細明體" pitchFamily="18" charset="-120"/>
              </a:rPr>
              <a:t>creates a table;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Line 9</a:t>
            </a:r>
            <a:r>
              <a:rPr lang="en-US" altLang="zh-TW" sz="2400" dirty="0" smtClean="0">
                <a:ea typeface="新細明體" pitchFamily="18" charset="-120"/>
              </a:rPr>
              <a:t> sets error handling </a:t>
            </a:r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34821" name="Picture 6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60538"/>
            <a:ext cx="8264525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文字方塊 6"/>
          <p:cNvSpPr txBox="1">
            <a:spLocks noChangeArrowheads="1"/>
          </p:cNvSpPr>
          <p:nvPr/>
        </p:nvSpPr>
        <p:spPr bwMode="auto">
          <a:xfrm>
            <a:off x="5940425" y="2492375"/>
            <a:ext cx="28209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//die: terminate the program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826" name="左中括弧 8"/>
          <p:cNvSpPr>
            <a:spLocks/>
          </p:cNvSpPr>
          <p:nvPr/>
        </p:nvSpPr>
        <p:spPr bwMode="auto">
          <a:xfrm>
            <a:off x="451216" y="2763370"/>
            <a:ext cx="71438" cy="1368000"/>
          </a:xfrm>
          <a:prstGeom prst="leftBracket">
            <a:avLst>
              <a:gd name="adj" fmla="val 8381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7020850" y="2132856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H="1">
            <a:off x="8388424" y="2348880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 flipH="1">
            <a:off x="5004048" y="2832100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7885112" y="400506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6"/>
          <p:cNvSpPr txBox="1">
            <a:spLocks noChangeArrowheads="1"/>
          </p:cNvSpPr>
          <p:nvPr/>
        </p:nvSpPr>
        <p:spPr bwMode="auto">
          <a:xfrm>
            <a:off x="4860032" y="3212976"/>
            <a:ext cx="266429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//create table EMPLOYEE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文字方塊 7"/>
          <p:cNvSpPr txBox="1">
            <a:spLocks noChangeArrowheads="1"/>
          </p:cNvSpPr>
          <p:nvPr/>
        </p:nvSpPr>
        <p:spPr bwMode="auto">
          <a:xfrm>
            <a:off x="5634702" y="4201979"/>
            <a:ext cx="31099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//terminate the program and print the default error messages if any subsequent errors occur when accessing DB thru $d.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>
            <a:off x="5162718" y="472514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左中括弧 8"/>
          <p:cNvSpPr>
            <a:spLocks/>
          </p:cNvSpPr>
          <p:nvPr/>
        </p:nvSpPr>
        <p:spPr bwMode="auto">
          <a:xfrm>
            <a:off x="449614" y="1799711"/>
            <a:ext cx="71438" cy="648000"/>
          </a:xfrm>
          <a:prstGeom prst="leftBracket">
            <a:avLst>
              <a:gd name="adj" fmla="val 8381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725488" y="368300"/>
            <a:ext cx="7086600" cy="1692275"/>
          </a:xfrm>
        </p:spPr>
        <p:txBody>
          <a:bodyPr/>
          <a:lstStyle/>
          <a:p>
            <a:pPr algn="l" eaLnBrk="1" hangingPunct="1"/>
            <a:r>
              <a:rPr lang="en-US" altLang="zh-TW">
                <a:ea typeface="新細明體" pitchFamily="18" charset="-120"/>
              </a:rPr>
              <a:t>Chapter 13</a:t>
            </a:r>
          </a:p>
        </p:txBody>
      </p:sp>
      <p:sp>
        <p:nvSpPr>
          <p:cNvPr id="12291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822325" y="1773238"/>
            <a:ext cx="6629400" cy="1655762"/>
          </a:xfrm>
        </p:spPr>
        <p:txBody>
          <a:bodyPr/>
          <a:lstStyle/>
          <a:p>
            <a:pPr eaLnBrk="1" hangingPunct="1"/>
            <a:r>
              <a:rPr lang="en-US" altLang="zh-TW" sz="4800">
                <a:ea typeface="新細明體" pitchFamily="18" charset="-120"/>
              </a:rPr>
              <a:t>Web Database Programming using PHP</a:t>
            </a:r>
          </a:p>
        </p:txBody>
      </p:sp>
      <p:pic>
        <p:nvPicPr>
          <p:cNvPr id="12292" name="Picture 4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3678238"/>
            <a:ext cx="8097838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6372036"/>
            <a:ext cx="6067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Web site: </a:t>
            </a:r>
            <a:r>
              <a:rPr lang="en-US" altLang="zh-TW" sz="1600" dirty="0">
                <a:hlinkClick r:id="rId2"/>
              </a:rPr>
              <a:t>http://140.125.84.81:81/db_example/DB/example7.php</a:t>
            </a:r>
            <a:endParaRPr lang="zh-TW" altLang="en-US" sz="16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CREATE A TABLE</a:t>
            </a:r>
            <a:endParaRPr lang="zh-TW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686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095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701800"/>
            <a:ext cx="8059737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itchFamily="18" charset="-120"/>
              </a:rPr>
              <a:t>Form data collection and record insertion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37562" cy="936625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Line 10-12 </a:t>
            </a:r>
            <a:r>
              <a:rPr lang="en-US" altLang="zh-TW" sz="2400" dirty="0">
                <a:ea typeface="新細明體" pitchFamily="18" charset="-120"/>
              </a:rPr>
              <a:t>shows how information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collected via forms </a:t>
            </a:r>
            <a:r>
              <a:rPr lang="en-US" altLang="zh-TW" sz="2400" dirty="0">
                <a:ea typeface="新細明體" pitchFamily="18" charset="-120"/>
              </a:rPr>
              <a:t>can be stored in the </a:t>
            </a:r>
            <a:r>
              <a:rPr lang="en-US" altLang="zh-TW" sz="2400" dirty="0" smtClean="0">
                <a:ea typeface="新細明體" pitchFamily="18" charset="-120"/>
              </a:rPr>
              <a:t>database;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Line 13-15 </a:t>
            </a:r>
            <a:r>
              <a:rPr lang="en-US" altLang="zh-TW" sz="2400" dirty="0" smtClean="0">
                <a:ea typeface="新細明體" pitchFamily="18" charset="-120"/>
              </a:rPr>
              <a:t>the other type of insertion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3584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408706-E810-4CC5-A8A3-0CE9FA2DBF93}" type="slidenum">
              <a:rPr lang="en-US" altLang="zh-TW" smtClean="0">
                <a:ea typeface="新細明體" pitchFamily="18" charset="-120"/>
              </a:rPr>
              <a:pPr/>
              <a:t>31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5846" name="文字方塊 7"/>
          <p:cNvSpPr txBox="1">
            <a:spLocks noChangeArrowheads="1"/>
          </p:cNvSpPr>
          <p:nvPr/>
        </p:nvSpPr>
        <p:spPr bwMode="auto">
          <a:xfrm>
            <a:off x="6183211" y="4293096"/>
            <a:ext cx="2304256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two types of insertions: </a:t>
            </a:r>
          </a:p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 - with one argument</a:t>
            </a:r>
          </a:p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 - with two arguments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848" name="左中括弧 8"/>
          <p:cNvSpPr>
            <a:spLocks/>
          </p:cNvSpPr>
          <p:nvPr/>
        </p:nvSpPr>
        <p:spPr bwMode="auto">
          <a:xfrm>
            <a:off x="539750" y="5013325"/>
            <a:ext cx="71438" cy="503238"/>
          </a:xfrm>
          <a:prstGeom prst="leftBracket">
            <a:avLst>
              <a:gd name="adj" fmla="val 8382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35849" name="左中括弧 8"/>
          <p:cNvSpPr>
            <a:spLocks/>
          </p:cNvSpPr>
          <p:nvPr/>
        </p:nvSpPr>
        <p:spPr bwMode="auto">
          <a:xfrm>
            <a:off x="539750" y="5949950"/>
            <a:ext cx="71438" cy="503238"/>
          </a:xfrm>
          <a:prstGeom prst="leftBracket">
            <a:avLst>
              <a:gd name="adj" fmla="val 8382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7597113" y="6165304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INSERT INTO DATABASE</a:t>
            </a:r>
            <a:endParaRPr lang="zh-TW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847556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7204" y="6433591"/>
            <a:ext cx="547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Web site: </a:t>
            </a:r>
            <a:r>
              <a:rPr lang="en-US" altLang="zh-TW" sz="1400" dirty="0">
                <a:hlinkClick r:id="rId3"/>
              </a:rPr>
              <a:t>http://140.125.84.81:81/db_example/DB/example8-1.php</a:t>
            </a:r>
            <a:endParaRPr lang="zh-TW" alt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2942396" cy="1800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095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097088"/>
            <a:ext cx="7342187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FAE4C-D176-48BF-926D-35F58DBFFB7F}" type="slidenum">
              <a:rPr lang="en-US" altLang="zh-TW" smtClean="0">
                <a:ea typeface="新細明體" pitchFamily="18" charset="-120"/>
              </a:rPr>
              <a:pPr/>
              <a:t>33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8128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>
                <a:ea typeface="新細明體" pitchFamily="18" charset="-120"/>
              </a:rPr>
              <a:t>Retrieve Data from Table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620713"/>
            <a:ext cx="8523287" cy="1403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itchFamily="18" charset="-120"/>
              </a:rPr>
              <a:t>Lines 4-7 </a:t>
            </a:r>
            <a:r>
              <a:rPr lang="en-US" altLang="zh-TW" sz="2400">
                <a:ea typeface="新細明體" pitchFamily="18" charset="-120"/>
              </a:rPr>
              <a:t>retrieves name and department number of all employee records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>
                <a:ea typeface="新細明體" pitchFamily="18" charset="-120"/>
              </a:rPr>
              <a:t>Uses variable </a:t>
            </a:r>
            <a:r>
              <a:rPr lang="en-US" altLang="zh-TW" sz="2200">
                <a:solidFill>
                  <a:srgbClr val="FF0000"/>
                </a:solidFill>
                <a:ea typeface="新細明體" pitchFamily="18" charset="-120"/>
              </a:rPr>
              <a:t>$q </a:t>
            </a:r>
            <a:r>
              <a:rPr lang="en-US" altLang="zh-TW" sz="2200">
                <a:ea typeface="新細明體" pitchFamily="18" charset="-120"/>
              </a:rPr>
              <a:t>to store query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>
                <a:solidFill>
                  <a:srgbClr val="FF0000"/>
                </a:solidFill>
                <a:ea typeface="新細明體" pitchFamily="18" charset="-120"/>
              </a:rPr>
              <a:t>$q-&gt;fetchrow </a:t>
            </a:r>
            <a:r>
              <a:rPr lang="en-US" altLang="zh-TW" sz="2200">
                <a:ea typeface="新細明體" pitchFamily="18" charset="-120"/>
              </a:rPr>
              <a:t>retrieves the next row/record</a:t>
            </a:r>
          </a:p>
        </p:txBody>
      </p:sp>
      <p:sp>
        <p:nvSpPr>
          <p:cNvPr id="36870" name="左中括弧 7"/>
          <p:cNvSpPr>
            <a:spLocks/>
          </p:cNvSpPr>
          <p:nvPr/>
        </p:nvSpPr>
        <p:spPr bwMode="auto">
          <a:xfrm>
            <a:off x="827088" y="3213100"/>
            <a:ext cx="73025" cy="611188"/>
          </a:xfrm>
          <a:prstGeom prst="leftBracket">
            <a:avLst>
              <a:gd name="adj" fmla="val 8331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38974" y="3213100"/>
            <a:ext cx="18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altLang="zh-TW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Result may have multiple tuples.</a:t>
            </a:r>
            <a:endParaRPr lang="zh-TW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060575"/>
            <a:ext cx="7489825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5D9480-D4CF-4552-BEC9-7458D7B84750}" type="slidenum">
              <a:rPr lang="en-US" altLang="zh-TW" smtClean="0">
                <a:ea typeface="新細明體" pitchFamily="18" charset="-120"/>
              </a:rPr>
              <a:pPr/>
              <a:t>34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776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>
                <a:ea typeface="新細明體" pitchFamily="18" charset="-120"/>
              </a:rPr>
              <a:t>Dynamic Query based on User Input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692150"/>
            <a:ext cx="8653462" cy="1223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>
                <a:solidFill>
                  <a:srgbClr val="FF0000"/>
                </a:solidFill>
                <a:ea typeface="新細明體" pitchFamily="18" charset="-120"/>
              </a:rPr>
              <a:t>Lines 8-13 </a:t>
            </a:r>
            <a:r>
              <a:rPr lang="en-US" altLang="zh-TW" sz="2200">
                <a:ea typeface="新細明體" pitchFamily="18" charset="-120"/>
              </a:rPr>
              <a:t>is a dynamic query (conditions based on user selection)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>
                <a:ea typeface="新細明體" pitchFamily="18" charset="-120"/>
              </a:rPr>
              <a:t>Retrieves names of employees who have specified job and work in a particular department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Values for these are entered through forms</a:t>
            </a:r>
          </a:p>
        </p:txBody>
      </p:sp>
      <p:sp>
        <p:nvSpPr>
          <p:cNvPr id="37894" name="左中括弧 6"/>
          <p:cNvSpPr>
            <a:spLocks/>
          </p:cNvSpPr>
          <p:nvPr/>
        </p:nvSpPr>
        <p:spPr bwMode="auto">
          <a:xfrm>
            <a:off x="971550" y="4257675"/>
            <a:ext cx="71438" cy="1187450"/>
          </a:xfrm>
          <a:prstGeom prst="leftBracket">
            <a:avLst>
              <a:gd name="adj" fmla="val 8311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37895" name="文字方塊 6"/>
          <p:cNvSpPr txBox="1">
            <a:spLocks noChangeArrowheads="1"/>
          </p:cNvSpPr>
          <p:nvPr/>
        </p:nvSpPr>
        <p:spPr bwMode="auto">
          <a:xfrm>
            <a:off x="7237413" y="4284663"/>
            <a:ext cx="172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//$d-&gt;query: two arguments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949256" y="2841625"/>
            <a:ext cx="172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//$d-&gt;query: one arguments</a:t>
            </a:r>
            <a:endParaRPr lang="zh-TW" altLang="en-US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6588256" y="3212976"/>
            <a:ext cx="288000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B1A9E7-7337-4E29-9B04-BDF82206C4C7}" type="slidenum">
              <a:rPr lang="en-US" altLang="zh-TW" smtClean="0">
                <a:ea typeface="新細明體" pitchFamily="18" charset="-120"/>
              </a:rPr>
              <a:pPr/>
              <a:t>35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776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>
                <a:ea typeface="新細明體" pitchFamily="18" charset="-120"/>
              </a:rPr>
              <a:t>Query and Looping over Retrieved Data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692150"/>
            <a:ext cx="8653462" cy="143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ea typeface="新細明體" pitchFamily="18" charset="-120"/>
              </a:rPr>
              <a:t>Lines 14-17 </a:t>
            </a:r>
            <a:r>
              <a:rPr lang="en-US" altLang="zh-TW" sz="2200">
                <a:ea typeface="新細明體" pitchFamily="18" charset="-120"/>
              </a:rPr>
              <a:t>is an alternative way of specifying a query and looping over its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Function </a:t>
            </a:r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$d-&gt;getAll </a:t>
            </a:r>
            <a:r>
              <a:rPr lang="en-US" altLang="zh-TW" sz="2000">
                <a:ea typeface="新細明體" pitchFamily="18" charset="-120"/>
              </a:rPr>
              <a:t>holds all the records in </a:t>
            </a:r>
            <a:r>
              <a:rPr lang="en-US" altLang="zh-TW" sz="2000">
                <a:solidFill>
                  <a:srgbClr val="FF0000"/>
                </a:solidFill>
                <a:ea typeface="新細明體" pitchFamily="18" charset="-120"/>
              </a:rPr>
              <a:t>$allresult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ea typeface="新細明體" pitchFamily="18" charset="-120"/>
              </a:rPr>
              <a:t>For loop iterates over each row</a:t>
            </a:r>
          </a:p>
        </p:txBody>
      </p:sp>
      <p:pic>
        <p:nvPicPr>
          <p:cNvPr id="38917" name="Picture 6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93913"/>
            <a:ext cx="7343775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左中括弧 6"/>
          <p:cNvSpPr>
            <a:spLocks/>
          </p:cNvSpPr>
          <p:nvPr/>
        </p:nvSpPr>
        <p:spPr bwMode="auto">
          <a:xfrm>
            <a:off x="611188" y="5842000"/>
            <a:ext cx="73025" cy="574675"/>
          </a:xfrm>
          <a:prstGeom prst="leftBracket">
            <a:avLst>
              <a:gd name="adj" fmla="val 8343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496" y="6474822"/>
            <a:ext cx="6249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Web site: </a:t>
            </a:r>
            <a:r>
              <a:rPr lang="en-US" altLang="zh-TW" sz="1600" dirty="0">
                <a:hlinkClick r:id="rId2"/>
              </a:rPr>
              <a:t>http://140.125.84.81:81/db_example/DB/example9-1.php</a:t>
            </a:r>
            <a:endParaRPr lang="zh-TW" altLang="en-US" sz="1600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28600" y="620687"/>
            <a:ext cx="7295728" cy="4671975"/>
            <a:chOff x="228600" y="620687"/>
            <a:chExt cx="7295728" cy="467197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20687"/>
              <a:ext cx="7295728" cy="467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左中括弧 6"/>
            <p:cNvSpPr>
              <a:spLocks/>
            </p:cNvSpPr>
            <p:nvPr/>
          </p:nvSpPr>
          <p:spPr bwMode="auto">
            <a:xfrm>
              <a:off x="863079" y="4509120"/>
              <a:ext cx="73025" cy="504000"/>
            </a:xfrm>
            <a:prstGeom prst="leftBracket">
              <a:avLst>
                <a:gd name="adj" fmla="val 8343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左中括弧 6"/>
            <p:cNvSpPr>
              <a:spLocks/>
            </p:cNvSpPr>
            <p:nvPr/>
          </p:nvSpPr>
          <p:spPr bwMode="auto">
            <a:xfrm>
              <a:off x="826567" y="3212976"/>
              <a:ext cx="73025" cy="864096"/>
            </a:xfrm>
            <a:prstGeom prst="leftBracket">
              <a:avLst>
                <a:gd name="adj" fmla="val 8343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左中括弧 6"/>
            <p:cNvSpPr>
              <a:spLocks/>
            </p:cNvSpPr>
            <p:nvPr/>
          </p:nvSpPr>
          <p:spPr bwMode="auto">
            <a:xfrm>
              <a:off x="826567" y="2278261"/>
              <a:ext cx="73025" cy="574675"/>
            </a:xfrm>
            <a:prstGeom prst="leftBracket">
              <a:avLst>
                <a:gd name="adj" fmla="val 8343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228600" y="-11113"/>
            <a:ext cx="8664575" cy="631801"/>
          </a:xfrm>
        </p:spPr>
        <p:txBody>
          <a:bodyPr/>
          <a:lstStyle/>
          <a:p>
            <a:r>
              <a:rPr lang="en-US" altLang="zh-TW" dirty="0"/>
              <a:t>QUERY DATABASE</a:t>
            </a:r>
            <a:endParaRPr lang="zh-TW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5025299"/>
            <a:ext cx="3826769" cy="142803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5103775"/>
            <a:ext cx="2664297" cy="127755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74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143" y="132557"/>
            <a:ext cx="8640959" cy="992187"/>
          </a:xfrm>
        </p:spPr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 to MySQL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5738" y="1124744"/>
            <a:ext cx="8436742" cy="4608512"/>
          </a:xfrm>
        </p:spPr>
        <p:txBody>
          <a:bodyPr/>
          <a:lstStyle/>
          <a:p>
            <a:r>
              <a:rPr lang="en-US" altLang="zh-TW" dirty="0" smtClean="0"/>
              <a:t>PHP 5 and later can work with a MySQL database using</a:t>
            </a:r>
          </a:p>
          <a:p>
            <a:pPr lvl="1"/>
            <a:r>
              <a:rPr lang="en-US" altLang="zh-TW" dirty="0" err="1" smtClean="0"/>
              <a:t>MySQLi</a:t>
            </a:r>
            <a:r>
              <a:rPr lang="en-US" altLang="zh-TW" dirty="0" smtClean="0"/>
              <a:t> extension (the ‘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‘ stands for improved)</a:t>
            </a:r>
          </a:p>
          <a:p>
            <a:pPr lvl="1"/>
            <a:r>
              <a:rPr lang="en-US" altLang="zh-TW" dirty="0" smtClean="0"/>
              <a:t>PDO (PHP Data Objects)</a:t>
            </a:r>
          </a:p>
          <a:p>
            <a:r>
              <a:rPr lang="en-US" altLang="zh-TW" dirty="0" smtClean="0"/>
              <a:t>Three ways of working with PHP and MySQL</a:t>
            </a:r>
          </a:p>
          <a:p>
            <a:pPr lvl="1"/>
            <a:r>
              <a:rPr lang="en-US" altLang="zh-TW" dirty="0" err="1" smtClean="0"/>
              <a:t>MySQLi</a:t>
            </a:r>
            <a:r>
              <a:rPr lang="en-US" altLang="zh-TW" dirty="0" smtClean="0"/>
              <a:t> (object-oriented)</a:t>
            </a:r>
          </a:p>
          <a:p>
            <a:pPr lvl="1"/>
            <a:r>
              <a:rPr lang="en-US" altLang="zh-TW" dirty="0" err="1" smtClean="0"/>
              <a:t>MySQLi</a:t>
            </a:r>
            <a:r>
              <a:rPr lang="en-US" altLang="zh-TW" dirty="0" smtClean="0"/>
              <a:t> (procedural)</a:t>
            </a:r>
          </a:p>
          <a:p>
            <a:pPr lvl="1"/>
            <a:r>
              <a:rPr lang="en-US" altLang="zh-TW" dirty="0" smtClean="0"/>
              <a:t>PDO (can work on 12 different DB systems)</a:t>
            </a:r>
          </a:p>
          <a:p>
            <a:r>
              <a:rPr lang="en-US" altLang="zh-TW" dirty="0" err="1" smtClean="0"/>
              <a:t>MySQLi</a:t>
            </a:r>
            <a:r>
              <a:rPr lang="en-US" altLang="zh-TW" dirty="0" smtClean="0"/>
              <a:t> extension is automatically installed with PHP</a:t>
            </a:r>
          </a:p>
          <a:p>
            <a:r>
              <a:rPr lang="en-US" altLang="zh-TW" dirty="0" smtClean="0"/>
              <a:t>Need </a:t>
            </a:r>
            <a:r>
              <a:rPr lang="en-US" altLang="zh-TW" smtClean="0"/>
              <a:t>to install PDO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ADE02-1702-4E44-A98C-A3F7C69BB033}" type="slidenum">
              <a:rPr lang="en-US" smtClean="0"/>
              <a:pPr>
                <a:defRPr/>
              </a:pPr>
              <a:t>37</a:t>
            </a:fld>
            <a:endParaRPr lang="en-CA" altLang="zh-TW" dirty="0">
              <a:ea typeface="新細明體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6173597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Current version as of 2017.10: PHP 7.1</a:t>
            </a:r>
            <a:endParaRPr lang="zh-TW" altLang="en-US" sz="1600" dirty="0"/>
          </a:p>
          <a:p>
            <a:r>
              <a:rPr lang="en-US" altLang="zh-TW" sz="1600" dirty="0" smtClean="0"/>
              <a:t>Reference: </a:t>
            </a:r>
            <a:r>
              <a:rPr lang="zh-TW" altLang="en-US" sz="1600" dirty="0" smtClean="0">
                <a:hlinkClick r:id="rId3"/>
              </a:rPr>
              <a:t>https</a:t>
            </a:r>
            <a:r>
              <a:rPr lang="zh-TW" altLang="en-US" sz="1600" dirty="0">
                <a:hlinkClick r:id="rId3"/>
              </a:rPr>
              <a:t>://www.w3schools.com/php/php_mysql_connect</a:t>
            </a:r>
            <a:r>
              <a:rPr lang="zh-TW" altLang="en-US" sz="1600" dirty="0" smtClean="0">
                <a:hlinkClick r:id="rId3"/>
              </a:rPr>
              <a:t>.asp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34627511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8600" y="-11113"/>
            <a:ext cx="8664575" cy="733444"/>
          </a:xfrm>
        </p:spPr>
        <p:txBody>
          <a:bodyPr/>
          <a:lstStyle/>
          <a:p>
            <a:r>
              <a:rPr lang="en-US" altLang="zh-TW" sz="2800" dirty="0" smtClean="0"/>
              <a:t>Connect to MySQL using </a:t>
            </a:r>
            <a:r>
              <a:rPr lang="en-US" altLang="zh-TW" sz="2800" dirty="0" err="1" smtClean="0"/>
              <a:t>MySQLi</a:t>
            </a:r>
            <a:r>
              <a:rPr lang="en-US" altLang="zh-TW" sz="2800" dirty="0" smtClean="0"/>
              <a:t> (Object-Oriented)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6" y="713203"/>
            <a:ext cx="8519864" cy="60400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467326"/>
            <a:ext cx="2752725" cy="9620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B6736-AA42-4AD5-A04C-6E27A84C0D73}" type="slidenum">
              <a:rPr lang="en-US" smtClean="0"/>
              <a:pPr>
                <a:defRPr/>
              </a:pPr>
              <a:t>38</a:t>
            </a:fld>
            <a:endParaRPr lang="en-CA" altLang="zh-TW" dirty="0">
              <a:ea typeface="新細明體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2915817" y="4005064"/>
            <a:ext cx="288031" cy="7200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3419872" y="4365104"/>
            <a:ext cx="288032" cy="21602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5652120" y="2435705"/>
            <a:ext cx="288032" cy="21602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177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Connect to MySQL using </a:t>
            </a:r>
            <a:r>
              <a:rPr lang="en-US" altLang="zh-TW" sz="3200" dirty="0" err="1"/>
              <a:t>MySQLi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(Procedural)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ADE02-1702-4E44-A98C-A3F7C69BB033}" type="slidenum">
              <a:rPr lang="en-US" smtClean="0"/>
              <a:pPr>
                <a:defRPr/>
              </a:pPr>
              <a:t>39</a:t>
            </a:fld>
            <a:endParaRPr lang="en-CA" altLang="zh-TW" dirty="0">
              <a:ea typeface="新細明體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1079" b="9216"/>
          <a:stretch/>
        </p:blipFill>
        <p:spPr>
          <a:xfrm>
            <a:off x="900651" y="764704"/>
            <a:ext cx="7295046" cy="597666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>
            <a:off x="7704785" y="2038907"/>
            <a:ext cx="288405" cy="21602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4753908" y="3908324"/>
            <a:ext cx="360039" cy="8437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5412669" y="4293096"/>
            <a:ext cx="224409" cy="27964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566952"/>
            <a:ext cx="2700924" cy="9353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8211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CA5D4A-D33E-4F49-97E9-9BD2CCF8EB51}" type="slidenum">
              <a:rPr lang="en-US" altLang="zh-TW" smtClean="0">
                <a:ea typeface="新細明體" pitchFamily="18" charset="-120"/>
              </a:rPr>
              <a:pPr/>
              <a:t>4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Outline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529" y="1125538"/>
            <a:ext cx="7920880" cy="4751734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Overview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PHP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Example of PHP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Basic features of PHP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Overview of PHP Database programming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PHP tutorials:</a:t>
            </a:r>
          </a:p>
          <a:p>
            <a:pPr eaLnBrk="1" hangingPunct="1">
              <a:buNone/>
            </a:pPr>
            <a:r>
              <a:rPr lang="en-US" altLang="zh-TW" dirty="0">
                <a:ea typeface="新細明體" pitchFamily="18" charset="-120"/>
              </a:rPr>
              <a:t>	http://www.java2s.com/Tutorials/PHP/index.htm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More sample codes: </a:t>
            </a:r>
            <a:r>
              <a:rPr lang="en-US" altLang="zh-TW" dirty="0">
                <a:hlinkClick r:id="rId3"/>
              </a:rPr>
              <a:t>http://www.java2s.com/</a:t>
            </a:r>
            <a:endParaRPr lang="en-US" altLang="zh-TW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4623"/>
            <a:ext cx="8664575" cy="665575"/>
          </a:xfrm>
        </p:spPr>
        <p:txBody>
          <a:bodyPr/>
          <a:lstStyle/>
          <a:p>
            <a:r>
              <a:rPr lang="en-US" altLang="zh-TW" dirty="0"/>
              <a:t>Connect to MySQL using PDO</a:t>
            </a:r>
            <a:r>
              <a:rPr lang="en-US" altLang="zh-TW" baseline="-25000" dirty="0"/>
              <a:t>-</a:t>
            </a:r>
            <a:r>
              <a:rPr lang="en-US" altLang="zh-TW" baseline="-25000" dirty="0" smtClean="0"/>
              <a:t>-1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ADE02-1702-4E44-A98C-A3F7C69BB033}" type="slidenum">
              <a:rPr lang="en-US" smtClean="0"/>
              <a:pPr>
                <a:defRPr/>
              </a:pPr>
              <a:t>40</a:t>
            </a:fld>
            <a:endParaRPr lang="en-CA" altLang="zh-TW" dirty="0">
              <a:ea typeface="新細明體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1" y="739211"/>
            <a:ext cx="7345561" cy="59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12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4277"/>
            <a:ext cx="8664575" cy="792435"/>
          </a:xfrm>
        </p:spPr>
        <p:txBody>
          <a:bodyPr/>
          <a:lstStyle/>
          <a:p>
            <a:r>
              <a:rPr lang="en-US" altLang="zh-TW" dirty="0" smtClean="0"/>
              <a:t>Connect to MySQL using PDO</a:t>
            </a:r>
            <a:r>
              <a:rPr lang="en-US" altLang="zh-TW" baseline="-25000" dirty="0" smtClean="0"/>
              <a:t>--2</a:t>
            </a:r>
            <a:endParaRPr lang="zh-TW" altLang="en-US" baseline="-25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ADE02-1702-4E44-A98C-A3F7C69BB033}" type="slidenum">
              <a:rPr lang="en-US" smtClean="0"/>
              <a:pPr>
                <a:defRPr/>
              </a:pPr>
              <a:t>41</a:t>
            </a:fld>
            <a:endParaRPr lang="en-CA" altLang="zh-TW" dirty="0">
              <a:ea typeface="新細明體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695678" cy="57911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88" y="4941168"/>
            <a:ext cx="3733800" cy="141922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H="1">
            <a:off x="8596089" y="1844824"/>
            <a:ext cx="288032" cy="21602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H="1" flipV="1">
            <a:off x="2714136" y="2852936"/>
            <a:ext cx="288032" cy="1440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H="1">
            <a:off x="7020272" y="3588294"/>
            <a:ext cx="288032" cy="1440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6634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3F3746-1136-4551-8B92-B8D20A8887DF}" type="slidenum">
              <a:rPr lang="en-US" altLang="zh-TW" smtClean="0">
                <a:ea typeface="新細明體" pitchFamily="18" charset="-120"/>
              </a:rPr>
              <a:pPr/>
              <a:t>5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437562" cy="395922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Hypertext documents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Common method of specifying contents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Various languages</a:t>
            </a:r>
          </a:p>
          <a:p>
            <a:pPr lvl="2" eaLnBrk="1" hangingPunct="1"/>
            <a:r>
              <a:rPr lang="en-US" altLang="zh-TW">
                <a:ea typeface="新細明體" pitchFamily="18" charset="-120"/>
              </a:rPr>
              <a:t>HTML (HyperText Markup Language)</a:t>
            </a:r>
          </a:p>
          <a:p>
            <a:pPr lvl="3" eaLnBrk="1" hangingPunct="1"/>
            <a:r>
              <a:rPr lang="en-US" altLang="zh-TW">
                <a:ea typeface="新細明體" pitchFamily="18" charset="-120"/>
              </a:rPr>
              <a:t>Used for generating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static</a:t>
            </a:r>
            <a:r>
              <a:rPr lang="en-US" altLang="zh-TW">
                <a:ea typeface="新細明體" pitchFamily="18" charset="-120"/>
              </a:rPr>
              <a:t> web pages</a:t>
            </a:r>
          </a:p>
          <a:p>
            <a:pPr lvl="2" eaLnBrk="1" hangingPunct="1"/>
            <a:r>
              <a:rPr lang="en-US" altLang="zh-TW">
                <a:ea typeface="新細明體" pitchFamily="18" charset="-120"/>
              </a:rPr>
              <a:t>XML (eXtensible Markup Language)</a:t>
            </a:r>
          </a:p>
          <a:p>
            <a:pPr lvl="3" eaLnBrk="1" hangingPunct="1"/>
            <a:r>
              <a:rPr lang="en-US" altLang="zh-TW">
                <a:ea typeface="新細明體" pitchFamily="18" charset="-120"/>
              </a:rPr>
              <a:t>Standard for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exchanging data </a:t>
            </a:r>
            <a:r>
              <a:rPr lang="en-US" altLang="zh-TW">
                <a:ea typeface="新細明體" pitchFamily="18" charset="-120"/>
              </a:rPr>
              <a:t>over the web</a:t>
            </a:r>
          </a:p>
          <a:p>
            <a:pPr lvl="2" eaLnBrk="1" hangingPunct="1"/>
            <a:r>
              <a:rPr lang="en-US" altLang="zh-TW">
                <a:ea typeface="新細明體" pitchFamily="18" charset="-120"/>
              </a:rPr>
              <a:t>PHP (PHP Hypertext Preprocessor {recursive acronym})</a:t>
            </a:r>
          </a:p>
          <a:p>
            <a:pPr lvl="3" eaLnBrk="1" hangingPunct="1"/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Dynamic</a:t>
            </a:r>
            <a:r>
              <a:rPr lang="en-US" altLang="zh-TW">
                <a:ea typeface="新細明體" pitchFamily="18" charset="-120"/>
              </a:rPr>
              <a:t> web pages</a:t>
            </a:r>
          </a:p>
        </p:txBody>
      </p:sp>
      <p:pic>
        <p:nvPicPr>
          <p:cNvPr id="14341" name="Picture 6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464175"/>
            <a:ext cx="236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 descr="Pink tissue pap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5445125"/>
            <a:ext cx="2324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8" descr="Pink tissue pap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1863" y="5492750"/>
            <a:ext cx="2343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04447" y="6524625"/>
            <a:ext cx="504627" cy="333375"/>
          </a:xfrm>
          <a:noFill/>
        </p:spPr>
        <p:txBody>
          <a:bodyPr/>
          <a:lstStyle/>
          <a:p>
            <a:fld id="{6BACF0BF-D994-4830-88DA-74001FF6CF70}" type="slidenum">
              <a:rPr lang="en-US" altLang="zh-TW" smtClean="0">
                <a:ea typeface="新細明體" pitchFamily="18" charset="-120"/>
              </a:rPr>
              <a:pPr/>
              <a:t>6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847726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PHP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620688"/>
            <a:ext cx="8437562" cy="460851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Open source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General purpose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scripting</a:t>
            </a:r>
            <a:r>
              <a:rPr lang="en-US" altLang="zh-TW" dirty="0">
                <a:ea typeface="新細明體" pitchFamily="18" charset="-120"/>
              </a:rPr>
              <a:t> language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Interpreter</a:t>
            </a:r>
            <a:r>
              <a:rPr lang="en-US" altLang="zh-TW" dirty="0">
                <a:ea typeface="新細明體" pitchFamily="18" charset="-120"/>
              </a:rPr>
              <a:t> engine in C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Can be used on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nearly all </a:t>
            </a:r>
            <a:r>
              <a:rPr lang="en-US" altLang="zh-TW" dirty="0">
                <a:ea typeface="新細明體" pitchFamily="18" charset="-120"/>
              </a:rPr>
              <a:t>computer types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Particularly suited for manipulation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text pages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Manipulates (dynamic html) at the Web </a:t>
            </a:r>
            <a:r>
              <a:rPr lang="en-US" altLang="zh-TW" i="1" u="sng" dirty="0">
                <a:solidFill>
                  <a:srgbClr val="FF0000"/>
                </a:solidFill>
                <a:ea typeface="新細明體" pitchFamily="18" charset="-120"/>
              </a:rPr>
              <a:t>server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Conversely,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JavaScript</a:t>
            </a:r>
            <a:r>
              <a:rPr lang="en-US" altLang="zh-TW" dirty="0">
                <a:ea typeface="新細明體" pitchFamily="18" charset="-120"/>
              </a:rPr>
              <a:t> is downloaded and executed on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client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Has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libraries</a:t>
            </a:r>
            <a:r>
              <a:rPr lang="en-US" altLang="zh-TW" dirty="0">
                <a:ea typeface="新細明體" pitchFamily="18" charset="-120"/>
              </a:rPr>
              <a:t> of functions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accessing databases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971600" y="5229200"/>
            <a:ext cx="6768752" cy="1258332"/>
            <a:chOff x="971600" y="5229200"/>
            <a:chExt cx="6768752" cy="1258332"/>
          </a:xfrm>
        </p:grpSpPr>
        <p:pic>
          <p:nvPicPr>
            <p:cNvPr id="15365" name="Picture 6" descr="Pink tissue pap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5462562"/>
              <a:ext cx="1119187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7" descr="Pink tissue pap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2138" y="5246761"/>
              <a:ext cx="846137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閃電 10"/>
            <p:cNvSpPr>
              <a:spLocks noChangeArrowheads="1"/>
            </p:cNvSpPr>
            <p:nvPr/>
          </p:nvSpPr>
          <p:spPr bwMode="auto">
            <a:xfrm flipH="1">
              <a:off x="2090787" y="5607025"/>
              <a:ext cx="1024012" cy="215900"/>
            </a:xfrm>
            <a:prstGeom prst="lightningBol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pic>
          <p:nvPicPr>
            <p:cNvPr id="15368" name="Picture 6" descr="Pink tissue pap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3138" y="5462785"/>
              <a:ext cx="1117600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7" descr="Pink tissue pap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92627" y="5229200"/>
              <a:ext cx="847725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0" name="閃電 13"/>
            <p:cNvSpPr>
              <a:spLocks noChangeArrowheads="1"/>
            </p:cNvSpPr>
            <p:nvPr/>
          </p:nvSpPr>
          <p:spPr bwMode="auto">
            <a:xfrm flipH="1">
              <a:off x="5724524" y="5678933"/>
              <a:ext cx="1152351" cy="215900"/>
            </a:xfrm>
            <a:prstGeom prst="lightningBol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371" name="文字方塊 14"/>
            <p:cNvSpPr txBox="1">
              <a:spLocks noChangeArrowheads="1"/>
            </p:cNvSpPr>
            <p:nvPr/>
          </p:nvSpPr>
          <p:spPr bwMode="auto">
            <a:xfrm>
              <a:off x="6372200" y="5380930"/>
              <a:ext cx="6635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  <a:ea typeface="新細明體" pitchFamily="18" charset="-120"/>
                </a:rPr>
                <a:t>PHP</a:t>
              </a:r>
              <a:endParaRPr lang="zh-TW" altLang="en-US" sz="1400" b="1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5372" name="文字方塊 15"/>
            <p:cNvSpPr txBox="1">
              <a:spLocks noChangeArrowheads="1"/>
            </p:cNvSpPr>
            <p:nvPr/>
          </p:nvSpPr>
          <p:spPr bwMode="auto">
            <a:xfrm>
              <a:off x="1331641" y="5299024"/>
              <a:ext cx="10801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  <a:ea typeface="新細明體" pitchFamily="18" charset="-120"/>
                </a:rPr>
                <a:t>JavaScript</a:t>
              </a:r>
              <a:endParaRPr lang="zh-TW" altLang="en-US" sz="1400" b="1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76876" y="6118200"/>
              <a:ext cx="8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Server</a:t>
              </a:r>
              <a:endParaRPr lang="zh-TW" altLang="en-US" sz="16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114799" y="6110857"/>
              <a:ext cx="8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Server</a:t>
              </a:r>
              <a:endParaRPr lang="zh-TW" altLang="en-US" sz="1600" b="1" dirty="0"/>
            </a:p>
          </p:txBody>
        </p:sp>
        <p:sp>
          <p:nvSpPr>
            <p:cNvPr id="15" name="文字方塊 15"/>
            <p:cNvSpPr txBox="1">
              <a:spLocks noChangeArrowheads="1"/>
            </p:cNvSpPr>
            <p:nvPr/>
          </p:nvSpPr>
          <p:spPr bwMode="auto">
            <a:xfrm>
              <a:off x="1187624" y="6118200"/>
              <a:ext cx="903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="1" dirty="0">
                  <a:ea typeface="新細明體" pitchFamily="18" charset="-120"/>
                </a:rPr>
                <a:t>Client</a:t>
              </a:r>
              <a:endParaRPr lang="zh-TW" altLang="en-US" sz="1800" b="1" dirty="0">
                <a:ea typeface="新細明體" pitchFamily="18" charset="-120"/>
              </a:endParaRPr>
            </a:p>
          </p:txBody>
        </p:sp>
        <p:sp>
          <p:nvSpPr>
            <p:cNvPr id="16" name="文字方塊 15"/>
            <p:cNvSpPr txBox="1">
              <a:spLocks noChangeArrowheads="1"/>
            </p:cNvSpPr>
            <p:nvPr/>
          </p:nvSpPr>
          <p:spPr bwMode="auto">
            <a:xfrm>
              <a:off x="4892973" y="6087422"/>
              <a:ext cx="903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="1" dirty="0">
                  <a:ea typeface="新細明體" pitchFamily="18" charset="-120"/>
                </a:rPr>
                <a:t>Client</a:t>
              </a:r>
              <a:endParaRPr lang="zh-TW" altLang="en-US" sz="1800" b="1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E55B60-8B20-46FE-9052-DE6CB46F4244}" type="slidenum">
              <a:rPr lang="en-US" altLang="zh-TW" smtClean="0">
                <a:ea typeface="新細明體" pitchFamily="18" charset="-120"/>
              </a:rPr>
              <a:pPr/>
              <a:t>7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437562" cy="72072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A Simple PHP 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37563" cy="863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Type the </a:t>
            </a:r>
            <a:r>
              <a:rPr lang="en-US" altLang="zh-TW" sz="2400" dirty="0" err="1">
                <a:ea typeface="新細明體" pitchFamily="18" charset="-120"/>
              </a:rPr>
              <a:t>url</a:t>
            </a:r>
            <a:r>
              <a:rPr lang="en-US" altLang="zh-TW" sz="2400" dirty="0">
                <a:ea typeface="新細明體" pitchFamily="18" charset="-120"/>
                <a:hlinkClick r:id="rId3"/>
              </a:rPr>
              <a:t> www.myserver.com/example/greeting.php</a:t>
            </a:r>
            <a:r>
              <a:rPr lang="en-US" altLang="zh-TW" sz="2400" dirty="0">
                <a:ea typeface="新細明體" pitchFamily="18" charset="-120"/>
              </a:rPr>
              <a:t>, the PHP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interpreter</a:t>
            </a:r>
            <a:r>
              <a:rPr lang="en-US" altLang="zh-TW" sz="2400" dirty="0">
                <a:ea typeface="新細明體" pitchFamily="18" charset="-120"/>
              </a:rPr>
              <a:t> will start interpreting produce form in (b)</a:t>
            </a:r>
          </a:p>
          <a:p>
            <a:pPr lvl="1" eaLnBrk="1" hangingPunct="1"/>
            <a:endParaRPr lang="en-US" altLang="zh-TW" sz="22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16392" name="Picture 9" descr="Pink tissue pap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00213"/>
            <a:ext cx="6985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中括弧 9"/>
          <p:cNvSpPr/>
          <p:nvPr/>
        </p:nvSpPr>
        <p:spPr bwMode="auto">
          <a:xfrm flipH="1">
            <a:off x="6588224" y="4005064"/>
            <a:ext cx="216024" cy="1296144"/>
          </a:xfrm>
          <a:prstGeom prst="leftBracke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左中括弧 10"/>
          <p:cNvSpPr/>
          <p:nvPr/>
        </p:nvSpPr>
        <p:spPr bwMode="auto">
          <a:xfrm flipH="1">
            <a:off x="3851920" y="2492896"/>
            <a:ext cx="216024" cy="756000"/>
          </a:xfrm>
          <a:prstGeom prst="leftBracke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14665" y="2421414"/>
            <a:ext cx="387846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333333"/>
                </a:solidFill>
                <a:latin typeface="Calibri" panose="020F0502020204030204" pitchFamily="34" charset="0"/>
              </a:rPr>
              <a:t>$_POST: an associative array of predefined variables passed to the current script via the HTTP POST method.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5808889"/>
            <a:ext cx="2133600" cy="6667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593" y="5781676"/>
            <a:ext cx="2124075" cy="68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069" y="5770638"/>
            <a:ext cx="2114550" cy="685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86506" y="232361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Calibri" panose="020F0502020204030204" pitchFamily="34" charset="0"/>
              </a:rPr>
              <a:t>有值顯示</a:t>
            </a:r>
            <a:r>
              <a:rPr lang="en-US" altLang="zh-TW" sz="1600" b="1" dirty="0" smtClean="0">
                <a:latin typeface="Calibri" panose="020F0502020204030204" pitchFamily="34" charset="0"/>
              </a:rPr>
              <a:t>welcome</a:t>
            </a:r>
            <a:endParaRPr lang="zh-TW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319608" y="36665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Calibri" panose="020F0502020204030204" pitchFamily="34" charset="0"/>
              </a:rPr>
              <a:t>沒值丟表單</a:t>
            </a:r>
            <a:endParaRPr lang="zh-TW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6296" y="30180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latin typeface="Calibri" panose="020F0502020204030204" pitchFamily="34" charset="0"/>
              </a:rPr>
              <a:t>post</a:t>
            </a:r>
            <a:r>
              <a:rPr lang="zh-TW" altLang="en-US" sz="1600" b="1" dirty="0" smtClean="0">
                <a:latin typeface="Calibri" panose="020F0502020204030204" pitchFamily="34" charset="0"/>
              </a:rPr>
              <a:t>是內建變數</a:t>
            </a:r>
            <a:endParaRPr lang="en-US" altLang="zh-TW" sz="1600" b="1" dirty="0" smtClean="0">
              <a:latin typeface="Calibri" panose="020F0502020204030204" pitchFamily="34" charset="0"/>
            </a:endParaRPr>
          </a:p>
          <a:p>
            <a:r>
              <a:rPr lang="zh-TW" altLang="en-US" sz="1600" b="1" dirty="0" smtClean="0">
                <a:latin typeface="Calibri" panose="020F0502020204030204" pitchFamily="34" charset="0"/>
              </a:rPr>
              <a:t>把資料存在變數</a:t>
            </a:r>
            <a:r>
              <a:rPr lang="zh-TW" altLang="en-US" sz="1600" b="1" dirty="0">
                <a:latin typeface="Calibri" panose="020F0502020204030204" pitchFamily="34" charset="0"/>
              </a:rPr>
              <a:t>內</a:t>
            </a:r>
            <a:endParaRPr lang="zh-TW" altLang="en-US" sz="16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26007-399E-4BAC-B984-3CE13738A286}" type="slidenum">
              <a:rPr lang="en-US" altLang="zh-TW" smtClean="0">
                <a:ea typeface="新細明體" pitchFamily="18" charset="-120"/>
              </a:rPr>
              <a:pPr/>
              <a:t>8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9921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Overview of basic features of PHP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10059"/>
            <a:ext cx="8437562" cy="4175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PHP variables, data types, and programming constructs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Variable names start with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$ </a:t>
            </a:r>
            <a:r>
              <a:rPr lang="en-US" altLang="zh-TW" dirty="0">
                <a:ea typeface="新細明體" pitchFamily="18" charset="-120"/>
              </a:rPr>
              <a:t>and can include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characters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letters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numbers</a:t>
            </a:r>
            <a:r>
              <a:rPr lang="en-US" altLang="zh-TW" dirty="0">
                <a:ea typeface="新細明體" pitchFamily="18" charset="-120"/>
              </a:rPr>
              <a:t>,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_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</a:t>
            </a:r>
            <a:r>
              <a:rPr lang="en-US" altLang="zh-TW" dirty="0">
                <a:ea typeface="新細明體" pitchFamily="18" charset="-120"/>
              </a:rPr>
              <a:t> other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special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characters</a:t>
            </a:r>
            <a:r>
              <a:rPr lang="en-US" altLang="zh-TW" dirty="0">
                <a:ea typeface="新細明體" pitchFamily="18" charset="-120"/>
              </a:rPr>
              <a:t> are permitted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case sensitive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Can’t</a:t>
            </a:r>
            <a:r>
              <a:rPr lang="en-US" altLang="zh-TW" dirty="0">
                <a:ea typeface="新細明體" pitchFamily="18" charset="-120"/>
              </a:rPr>
              <a:t> start with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Variables are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not typed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Values assigned to variables determine their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Assignments can change the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Variable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assignments</a:t>
            </a:r>
            <a:r>
              <a:rPr lang="en-US" altLang="zh-TW" dirty="0">
                <a:ea typeface="新細明體" pitchFamily="18" charset="-120"/>
              </a:rPr>
              <a:t> are made by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=</a:t>
            </a:r>
          </a:p>
        </p:txBody>
      </p:sp>
      <p:pic>
        <p:nvPicPr>
          <p:cNvPr id="17413" name="Picture 5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5373117"/>
            <a:ext cx="53641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 bwMode="auto">
          <a:xfrm flipH="1">
            <a:off x="2627784" y="5229200"/>
            <a:ext cx="216024" cy="143917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087596" y="269457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err="1" smtClean="0">
                <a:latin typeface="Calibri" panose="020F0502020204030204" pitchFamily="34" charset="0"/>
              </a:rPr>
              <a:t>Php</a:t>
            </a:r>
            <a:r>
              <a:rPr lang="zh-TW" altLang="en-US" sz="1600" b="1" dirty="0" smtClean="0">
                <a:latin typeface="Calibri" panose="020F0502020204030204" pitchFamily="34" charset="0"/>
              </a:rPr>
              <a:t>有</a:t>
            </a:r>
            <a:r>
              <a:rPr lang="zh-TW" altLang="en-US" sz="1600" b="1" dirty="0">
                <a:latin typeface="Calibri" panose="020F0502020204030204" pitchFamily="34" charset="0"/>
              </a:rPr>
              <a:t>分</a:t>
            </a:r>
            <a:r>
              <a:rPr lang="zh-TW" altLang="en-US" sz="1600" b="1" dirty="0" smtClean="0">
                <a:latin typeface="Calibri" panose="020F0502020204030204" pitchFamily="34" charset="0"/>
              </a:rPr>
              <a:t>大小寫 不可開頭為數字</a:t>
            </a:r>
            <a:endParaRPr lang="zh-TW" altLang="en-US" sz="16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F24978-9E76-4B1C-AE35-F4BDB6B10ED1}" type="slidenum">
              <a:rPr lang="en-US" altLang="zh-TW" smtClean="0">
                <a:ea typeface="新細明體" pitchFamily="18" charset="-120"/>
              </a:rPr>
              <a:pPr/>
              <a:t>9</a:t>
            </a:fld>
            <a:endParaRPr lang="en-CA" altLang="zh-TW"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-11113"/>
            <a:ext cx="8437562" cy="7762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Main Ways to Express Strings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9" y="692696"/>
            <a:ext cx="6060479" cy="295232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Single-quoted strings (lines 0, 1, 2)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\' represents a quote in a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Double-quoted strings (line 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Variable names can be interpolated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Here documents (line 8-11)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Enclose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a part of a document </a:t>
            </a:r>
            <a:r>
              <a:rPr lang="en-US" altLang="zh-TW" sz="1800" dirty="0">
                <a:ea typeface="新細明體" pitchFamily="18" charset="-120"/>
              </a:rPr>
              <a:t>between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&lt;&lt;&lt;DOCNAME </a:t>
            </a:r>
            <a:r>
              <a:rPr lang="en-US" altLang="zh-TW" sz="1800" dirty="0">
                <a:ea typeface="新細明體" pitchFamily="18" charset="-120"/>
              </a:rPr>
              <a:t>and end it with a  single line containing the document name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DOCNAME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Single and double quotes</a:t>
            </a:r>
            <a:r>
              <a:rPr lang="zh-TW" altLang="en-US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(lines 0, 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The quotes should be straight quotes (') not (‘) or (’) 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34131" y="3789040"/>
            <a:ext cx="8442325" cy="2817812"/>
            <a:chOff x="323850" y="3716338"/>
            <a:chExt cx="8442325" cy="2817812"/>
          </a:xfrm>
        </p:grpSpPr>
        <p:pic>
          <p:nvPicPr>
            <p:cNvPr id="18437" name="Picture 5" descr="fig26_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8313" y="3716338"/>
              <a:ext cx="8297862" cy="281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左中括弧 6"/>
            <p:cNvSpPr>
              <a:spLocks/>
            </p:cNvSpPr>
            <p:nvPr/>
          </p:nvSpPr>
          <p:spPr bwMode="auto">
            <a:xfrm>
              <a:off x="323850" y="5732463"/>
              <a:ext cx="107950" cy="684212"/>
            </a:xfrm>
            <a:prstGeom prst="leftBracket">
              <a:avLst>
                <a:gd name="adj" fmla="val 8334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 bwMode="auto">
          <a:xfrm flipH="1">
            <a:off x="6113276" y="5241466"/>
            <a:ext cx="216024" cy="216024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88" y="2109589"/>
            <a:ext cx="2743200" cy="1895475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 bwMode="auto">
          <a:xfrm flipH="1">
            <a:off x="8331725" y="2204864"/>
            <a:ext cx="29091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H="1">
            <a:off x="8341512" y="2407598"/>
            <a:ext cx="29091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 flipH="1">
            <a:off x="8366679" y="2590071"/>
            <a:ext cx="290912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5926867" y="3789040"/>
            <a:ext cx="216025" cy="0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866728" y="94806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latin typeface="Calibri" panose="020F0502020204030204" pitchFamily="34" charset="0"/>
              </a:rPr>
              <a:t>字串要</a:t>
            </a:r>
            <a:r>
              <a:rPr lang="zh-TW" altLang="en-US" sz="1600" b="1" dirty="0">
                <a:latin typeface="Calibri" panose="020F0502020204030204" pitchFamily="34" charset="0"/>
              </a:rPr>
              <a:t>用</a:t>
            </a:r>
            <a:r>
              <a:rPr lang="zh-TW" altLang="en-US" sz="1600" b="1" dirty="0" smtClean="0">
                <a:latin typeface="Calibri" panose="020F0502020204030204" pitchFamily="34" charset="0"/>
              </a:rPr>
              <a:t>單引號 要反斜線 </a:t>
            </a:r>
            <a:r>
              <a:rPr lang="en-US" altLang="zh-TW" sz="1600" b="1" dirty="0" smtClean="0">
                <a:latin typeface="Calibri" panose="020F0502020204030204" pitchFamily="34" charset="0"/>
              </a:rPr>
              <a:t>\’</a:t>
            </a:r>
            <a:endParaRPr lang="zh-TW" altLang="en-US" sz="16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3882</TotalTime>
  <Words>1580</Words>
  <Application>Microsoft Office PowerPoint</Application>
  <PresentationFormat>Letter 紙張 (8.5x11 英吋)</PresentationFormat>
  <Paragraphs>323</Paragraphs>
  <Slides>41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新細明體</vt:lpstr>
      <vt:lpstr>Arial</vt:lpstr>
      <vt:lpstr>Calibri</vt:lpstr>
      <vt:lpstr>Tahoma</vt:lpstr>
      <vt:lpstr>Times New Roman</vt:lpstr>
      <vt:lpstr>Wingdings</vt:lpstr>
      <vt:lpstr>Blends</vt:lpstr>
      <vt:lpstr>Database Programming with C and Java</vt:lpstr>
      <vt:lpstr>Web Database Programming</vt:lpstr>
      <vt:lpstr>Chapter 13</vt:lpstr>
      <vt:lpstr>Outline</vt:lpstr>
      <vt:lpstr>Overview</vt:lpstr>
      <vt:lpstr>PHP</vt:lpstr>
      <vt:lpstr>A Simple PHP Example</vt:lpstr>
      <vt:lpstr>Overview of basic features of PHP</vt:lpstr>
      <vt:lpstr>Main Ways to Express Strings</vt:lpstr>
      <vt:lpstr>String operations</vt:lpstr>
      <vt:lpstr>Numeric data types</vt:lpstr>
      <vt:lpstr>Other programming constructs</vt:lpstr>
      <vt:lpstr>Boolean logic</vt:lpstr>
      <vt:lpstr>PHP Arrays</vt:lpstr>
      <vt:lpstr>PHP Arrays</vt:lpstr>
      <vt:lpstr>PHP Arrays and Looping</vt:lpstr>
      <vt:lpstr>PowerPoint 簡報</vt:lpstr>
      <vt:lpstr>PowerPoint 簡報</vt:lpstr>
      <vt:lpstr>PHP Functions</vt:lpstr>
      <vt:lpstr>PowerPoint 簡報</vt:lpstr>
      <vt:lpstr>PHP Observations in Function</vt:lpstr>
      <vt:lpstr>PHP Functions-Example</vt:lpstr>
      <vt:lpstr>PowerPoint 簡報</vt:lpstr>
      <vt:lpstr>PHP Server Variables and Forms</vt:lpstr>
      <vt:lpstr>PHP Server Variables and Forms</vt:lpstr>
      <vt:lpstr>Connecting to the database</vt:lpstr>
      <vt:lpstr>Example of PHP Database Programming</vt:lpstr>
      <vt:lpstr>Overview of PHP Database Programming</vt:lpstr>
      <vt:lpstr>Connect to DB and Create Table</vt:lpstr>
      <vt:lpstr>PowerPoint 簡報</vt:lpstr>
      <vt:lpstr>Form data collection and record insertion</vt:lpstr>
      <vt:lpstr>PowerPoint 簡報</vt:lpstr>
      <vt:lpstr>Retrieve Data from Table</vt:lpstr>
      <vt:lpstr>Dynamic Query based on User Input</vt:lpstr>
      <vt:lpstr>Query and Looping over Retrieved Data</vt:lpstr>
      <vt:lpstr>QUERY DATABASE</vt:lpstr>
      <vt:lpstr>PHP Connect to MySQL</vt:lpstr>
      <vt:lpstr>Connect to MySQL using MySQLi (Object-Oriented)</vt:lpstr>
      <vt:lpstr>Connect to MySQL using MySQLi (Procedural)</vt:lpstr>
      <vt:lpstr>Connect to MySQL using PDO--1</vt:lpstr>
      <vt:lpstr>Connect to MySQL using PDO--2</vt:lpstr>
    </vt:vector>
  </TitlesOfParts>
  <Company>Copyright © 2007 Ramez Elmasri and Shamkant B. Navathe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26</dc:title>
  <dc:subject>Web Database Programming using PHP</dc:subject>
  <dc:creator>Elmasri/Navathe</dc:creator>
  <cp:lastModifiedBy>Jerry Chien</cp:lastModifiedBy>
  <cp:revision>296</cp:revision>
  <cp:lastPrinted>2001-11-04T00:51:13Z</cp:lastPrinted>
  <dcterms:created xsi:type="dcterms:W3CDTF">2005-02-25T19:46:41Z</dcterms:created>
  <dcterms:modified xsi:type="dcterms:W3CDTF">2018-11-19T10:15:19Z</dcterms:modified>
</cp:coreProperties>
</file>